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6"/>
  </p:notesMasterIdLst>
  <p:handoutMasterIdLst>
    <p:handoutMasterId r:id="rId67"/>
  </p:handoutMasterIdLst>
  <p:sldIdLst>
    <p:sldId id="399" r:id="rId2"/>
    <p:sldId id="326" r:id="rId3"/>
    <p:sldId id="359" r:id="rId4"/>
    <p:sldId id="361" r:id="rId5"/>
    <p:sldId id="406" r:id="rId6"/>
    <p:sldId id="362" r:id="rId7"/>
    <p:sldId id="408" r:id="rId8"/>
    <p:sldId id="407" r:id="rId9"/>
    <p:sldId id="365" r:id="rId10"/>
    <p:sldId id="384" r:id="rId11"/>
    <p:sldId id="366" r:id="rId12"/>
    <p:sldId id="409" r:id="rId13"/>
    <p:sldId id="376" r:id="rId14"/>
    <p:sldId id="410" r:id="rId15"/>
    <p:sldId id="400" r:id="rId16"/>
    <p:sldId id="401" r:id="rId17"/>
    <p:sldId id="421" r:id="rId18"/>
    <p:sldId id="385" r:id="rId19"/>
    <p:sldId id="377" r:id="rId20"/>
    <p:sldId id="386" r:id="rId21"/>
    <p:sldId id="411" r:id="rId22"/>
    <p:sldId id="368" r:id="rId23"/>
    <p:sldId id="412" r:id="rId24"/>
    <p:sldId id="367" r:id="rId25"/>
    <p:sldId id="369" r:id="rId26"/>
    <p:sldId id="370" r:id="rId27"/>
    <p:sldId id="387" r:id="rId28"/>
    <p:sldId id="371" r:id="rId29"/>
    <p:sldId id="372" r:id="rId30"/>
    <p:sldId id="388" r:id="rId31"/>
    <p:sldId id="373" r:id="rId32"/>
    <p:sldId id="413" r:id="rId33"/>
    <p:sldId id="374" r:id="rId34"/>
    <p:sldId id="397" r:id="rId35"/>
    <p:sldId id="375" r:id="rId36"/>
    <p:sldId id="389" r:id="rId37"/>
    <p:sldId id="338" r:id="rId38"/>
    <p:sldId id="356" r:id="rId39"/>
    <p:sldId id="340" r:id="rId40"/>
    <p:sldId id="390" r:id="rId41"/>
    <p:sldId id="355" r:id="rId42"/>
    <p:sldId id="391" r:id="rId43"/>
    <p:sldId id="341" r:id="rId44"/>
    <p:sldId id="357" r:id="rId45"/>
    <p:sldId id="393" r:id="rId46"/>
    <p:sldId id="358" r:id="rId47"/>
    <p:sldId id="414" r:id="rId48"/>
    <p:sldId id="392" r:id="rId49"/>
    <p:sldId id="343" r:id="rId50"/>
    <p:sldId id="402" r:id="rId51"/>
    <p:sldId id="352" r:id="rId52"/>
    <p:sldId id="394" r:id="rId53"/>
    <p:sldId id="353" r:id="rId54"/>
    <p:sldId id="345" r:id="rId55"/>
    <p:sldId id="346" r:id="rId56"/>
    <p:sldId id="396" r:id="rId57"/>
    <p:sldId id="349" r:id="rId58"/>
    <p:sldId id="347" r:id="rId59"/>
    <p:sldId id="395" r:id="rId60"/>
    <p:sldId id="422" r:id="rId61"/>
    <p:sldId id="354" r:id="rId62"/>
    <p:sldId id="337" r:id="rId63"/>
    <p:sldId id="419" r:id="rId64"/>
    <p:sldId id="405" r:id="rId6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17" autoAdjust="0"/>
    <p:restoredTop sz="50000" autoAdjust="0"/>
  </p:normalViewPr>
  <p:slideViewPr>
    <p:cSldViewPr snapToGrid="0">
      <p:cViewPr varScale="1">
        <p:scale>
          <a:sx n="160" d="100"/>
          <a:sy n="160" d="100"/>
        </p:scale>
        <p:origin x="-32" y="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6F0933B-B790-5C4F-94A2-A75688A6B3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0" tIns="47230" rIns="94460" bIns="47230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A2AA15D-77F6-1544-991A-632B94AD30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0" tIns="47230" rIns="94460" bIns="47230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0DD3D201-A31E-B045-95AA-3571786E0A2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0" tIns="47230" rIns="94460" bIns="47230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BC06A531-B921-BD4B-9B84-E37531AC0B4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0" tIns="47230" rIns="94460" bIns="47230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A6C40B3-E795-D14F-9D4E-A70AC55958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CC7701F-4BF4-4D45-B2CA-DDA7A90BCA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0" tIns="47230" rIns="94460" bIns="47230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EEFFCD7-2911-B84B-B7E0-2921955374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0" tIns="47230" rIns="94460" bIns="47230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5283D34-BE81-3BC8-FB90-76B251EE71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8200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AE93521-4D53-EB44-8298-91C2B9135C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0" tIns="47230" rIns="94460" bIns="47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D8596CA-827F-F749-B215-14D331BBA8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0" tIns="47230" rIns="94460" bIns="47230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DDEDE4A-18AE-B64A-92EF-3E00B6E79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0" tIns="47230" rIns="94460" bIns="47230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07E6F229-D359-1243-AA93-41B2A165CD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FB314BC1-0DF9-96B0-D3A8-378E725181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6AD480-2861-B341-B49F-70BBC647286F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FCC0EEB-AE45-07B6-CBE0-F80BAE4E1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9613"/>
            <a:ext cx="4648200" cy="3486150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922ED88-6349-7CEB-8380-F11FCDE64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422775"/>
            <a:ext cx="5159375" cy="4164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61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98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-76200"/>
            <a:ext cx="2211388" cy="608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8" y="-76200"/>
            <a:ext cx="6484937" cy="608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312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8" y="-76200"/>
            <a:ext cx="8848725" cy="749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81050" y="1141413"/>
            <a:ext cx="3810000" cy="4868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43450" y="1141413"/>
            <a:ext cx="3810000" cy="235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43450" y="3651250"/>
            <a:ext cx="3810000" cy="2359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070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66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63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050" y="1141413"/>
            <a:ext cx="3810000" cy="486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141413"/>
            <a:ext cx="3810000" cy="486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4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447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45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2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82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15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26B839-B18E-A3A8-89C7-6B3CEAE70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81050" y="1141413"/>
            <a:ext cx="77724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005C95-77A4-C84F-BE5D-6A46E0048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432800" cy="75723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72342850-16B9-BE52-E5F5-B37415E3D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3300" y="6438900"/>
            <a:ext cx="8140700" cy="381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F9733846-A414-C541-AE6D-C811A72B7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6477000"/>
            <a:ext cx="3244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1"/>
              <a:t>Africa Center for Strategic Studies </a:t>
            </a: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9D1C9EA5-3ACE-C949-A53B-B7D71656B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6524625"/>
            <a:ext cx="14525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/>
              <a:t>Tuesday, 10 July 2007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715E9CF-FD41-2A4C-AB1F-0CF2A8D50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488" y="0"/>
            <a:ext cx="1687512" cy="19558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570ADEC-83B3-8248-91B8-EA9B3F99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0525"/>
            <a:ext cx="914400" cy="42703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3CF07250-F4D1-5743-A2B7-9BC9120BB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6550"/>
            <a:ext cx="9144000" cy="4095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48E56B80-9868-0340-808E-E38148ADF248}"/>
              </a:ext>
            </a:extLst>
          </p:cNvPr>
          <p:cNvSpPr>
            <a:spLocks noChangeArrowheads="1"/>
          </p:cNvSpPr>
          <p:nvPr/>
        </p:nvSpPr>
        <p:spPr bwMode="auto">
          <a:xfrm rot="200093">
            <a:off x="7245350" y="785813"/>
            <a:ext cx="525463" cy="19208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5" name="Oval 11">
            <a:extLst>
              <a:ext uri="{FF2B5EF4-FFF2-40B4-BE49-F238E27FC236}">
                <a16:creationId xmlns:a16="http://schemas.microsoft.com/office/drawing/2014/main" id="{5C2D44D8-14FA-7F45-B097-C437B92FA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812800"/>
            <a:ext cx="3552825" cy="25034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1F4B9CAA-EDBB-D541-9494-4BB017A5C7FA}"/>
              </a:ext>
            </a:extLst>
          </p:cNvPr>
          <p:cNvSpPr>
            <a:spLocks noChangeArrowheads="1"/>
          </p:cNvSpPr>
          <p:nvPr/>
        </p:nvSpPr>
        <p:spPr bwMode="auto">
          <a:xfrm rot="761258">
            <a:off x="7493000" y="630238"/>
            <a:ext cx="836613" cy="2508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9494B140-DCB6-0D41-824A-148E5CDE17AD}"/>
              </a:ext>
            </a:extLst>
          </p:cNvPr>
          <p:cNvSpPr>
            <a:spLocks noChangeArrowheads="1"/>
          </p:cNvSpPr>
          <p:nvPr/>
        </p:nvSpPr>
        <p:spPr bwMode="auto">
          <a:xfrm rot="503419">
            <a:off x="7156450" y="681038"/>
            <a:ext cx="482600" cy="1000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091B8DBD-631C-DB3A-AFDB-0957DD881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8" y="-76200"/>
            <a:ext cx="88487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Line 15">
            <a:extLst>
              <a:ext uri="{FF2B5EF4-FFF2-40B4-BE49-F238E27FC236}">
                <a16:creationId xmlns:a16="http://schemas.microsoft.com/office/drawing/2014/main" id="{9D03F325-8383-D904-D7FB-D8A4E01AB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2775" y="819150"/>
            <a:ext cx="4524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Rectangle 16">
            <a:extLst>
              <a:ext uri="{FF2B5EF4-FFF2-40B4-BE49-F238E27FC236}">
                <a16:creationId xmlns:a16="http://schemas.microsoft.com/office/drawing/2014/main" id="{4E93FC14-12EC-4249-91BE-B2B3C1B60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9138"/>
            <a:ext cx="7343775" cy="666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1041" name="Group 17">
            <a:extLst>
              <a:ext uri="{FF2B5EF4-FFF2-40B4-BE49-F238E27FC236}">
                <a16:creationId xmlns:a16="http://schemas.microsoft.com/office/drawing/2014/main" id="{12E096FF-E56F-F02C-BE80-69C92CD1D4CA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96875"/>
            <a:ext cx="2792413" cy="2092325"/>
            <a:chOff x="3331" y="1106"/>
            <a:chExt cx="1759" cy="1318"/>
          </a:xfrm>
        </p:grpSpPr>
        <p:pic>
          <p:nvPicPr>
            <p:cNvPr id="1060" name="Picture 18" descr="africa">
              <a:extLst>
                <a:ext uri="{FF2B5EF4-FFF2-40B4-BE49-F238E27FC236}">
                  <a16:creationId xmlns:a16="http://schemas.microsoft.com/office/drawing/2014/main" id="{170BE46D-FA1A-2C8E-2173-4023F213C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" y="1193"/>
              <a:ext cx="1046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1" name="Rectangle 19">
              <a:extLst>
                <a:ext uri="{FF2B5EF4-FFF2-40B4-BE49-F238E27FC236}">
                  <a16:creationId xmlns:a16="http://schemas.microsoft.com/office/drawing/2014/main" id="{8EE89C80-99A6-5F48-AFC5-AFEE45046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1106"/>
              <a:ext cx="1759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pic>
        <p:nvPicPr>
          <p:cNvPr id="1042" name="Picture 20" descr="ACSS-logo-PMS">
            <a:extLst>
              <a:ext uri="{FF2B5EF4-FFF2-40B4-BE49-F238E27FC236}">
                <a16:creationId xmlns:a16="http://schemas.microsoft.com/office/drawing/2014/main" id="{4614157A-F390-EF47-48EC-E358E6FE4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773738"/>
            <a:ext cx="10064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Rectangle 21">
            <a:extLst>
              <a:ext uri="{FF2B5EF4-FFF2-40B4-BE49-F238E27FC236}">
                <a16:creationId xmlns:a16="http://schemas.microsoft.com/office/drawing/2014/main" id="{84EDAD1C-7A34-384C-8FCC-F663C4FE27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432800" cy="75723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44" name="Line 22">
            <a:extLst>
              <a:ext uri="{FF2B5EF4-FFF2-40B4-BE49-F238E27FC236}">
                <a16:creationId xmlns:a16="http://schemas.microsoft.com/office/drawing/2014/main" id="{7756A17D-2CBD-1134-7CEB-A420BF29D08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03300" y="6438900"/>
            <a:ext cx="8140700" cy="381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Text Box 23">
            <a:extLst>
              <a:ext uri="{FF2B5EF4-FFF2-40B4-BE49-F238E27FC236}">
                <a16:creationId xmlns:a16="http://schemas.microsoft.com/office/drawing/2014/main" id="{AC268B80-80F8-AC4B-B945-2948398681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025" y="6477000"/>
            <a:ext cx="3244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1"/>
              <a:t>Africa Center for Strategic Studies </a:t>
            </a:r>
          </a:p>
        </p:txBody>
      </p:sp>
      <p:sp>
        <p:nvSpPr>
          <p:cNvPr id="1046" name="Text Box 24">
            <a:extLst>
              <a:ext uri="{FF2B5EF4-FFF2-40B4-BE49-F238E27FC236}">
                <a16:creationId xmlns:a16="http://schemas.microsoft.com/office/drawing/2014/main" id="{1436ABFE-5B7F-DB44-973C-86BCC3833C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81913" y="6524625"/>
            <a:ext cx="14525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/>
              <a:t>Tuesday, 10 July 2007</a:t>
            </a:r>
          </a:p>
        </p:txBody>
      </p:sp>
      <p:sp>
        <p:nvSpPr>
          <p:cNvPr id="1047" name="Rectangle 25">
            <a:extLst>
              <a:ext uri="{FF2B5EF4-FFF2-40B4-BE49-F238E27FC236}">
                <a16:creationId xmlns:a16="http://schemas.microsoft.com/office/drawing/2014/main" id="{5E3485C6-C6BA-1642-A6D9-269207CA07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6488" y="0"/>
            <a:ext cx="1687512" cy="19558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48" name="Rectangle 26">
            <a:extLst>
              <a:ext uri="{FF2B5EF4-FFF2-40B4-BE49-F238E27FC236}">
                <a16:creationId xmlns:a16="http://schemas.microsoft.com/office/drawing/2014/main" id="{6B694B08-5B03-2C45-A085-49B0F94A9F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29600" y="390525"/>
            <a:ext cx="914400" cy="427038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49" name="Rectangle 27">
            <a:extLst>
              <a:ext uri="{FF2B5EF4-FFF2-40B4-BE49-F238E27FC236}">
                <a16:creationId xmlns:a16="http://schemas.microsoft.com/office/drawing/2014/main" id="{F933EF42-EE8D-BC4C-AA68-144330B690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6550"/>
            <a:ext cx="9144000" cy="4095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50" name="Rectangle 28">
            <a:extLst>
              <a:ext uri="{FF2B5EF4-FFF2-40B4-BE49-F238E27FC236}">
                <a16:creationId xmlns:a16="http://schemas.microsoft.com/office/drawing/2014/main" id="{D7C3FE1B-CFF8-FC40-B329-751ADB43D54F}"/>
              </a:ext>
            </a:extLst>
          </p:cNvPr>
          <p:cNvSpPr>
            <a:spLocks noChangeArrowheads="1"/>
          </p:cNvSpPr>
          <p:nvPr userDrawn="1"/>
        </p:nvSpPr>
        <p:spPr bwMode="auto">
          <a:xfrm rot="200093">
            <a:off x="7245350" y="785813"/>
            <a:ext cx="525463" cy="19208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51" name="Oval 29">
            <a:extLst>
              <a:ext uri="{FF2B5EF4-FFF2-40B4-BE49-F238E27FC236}">
                <a16:creationId xmlns:a16="http://schemas.microsoft.com/office/drawing/2014/main" id="{843EAF67-C96E-C645-A521-B1C4A6CC1F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91175" y="812800"/>
            <a:ext cx="3552825" cy="25034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52" name="Rectangle 30">
            <a:extLst>
              <a:ext uri="{FF2B5EF4-FFF2-40B4-BE49-F238E27FC236}">
                <a16:creationId xmlns:a16="http://schemas.microsoft.com/office/drawing/2014/main" id="{B18F229D-AD93-9B46-B84C-1D20E14B8915}"/>
              </a:ext>
            </a:extLst>
          </p:cNvPr>
          <p:cNvSpPr>
            <a:spLocks noChangeArrowheads="1"/>
          </p:cNvSpPr>
          <p:nvPr userDrawn="1"/>
        </p:nvSpPr>
        <p:spPr bwMode="auto">
          <a:xfrm rot="761258">
            <a:off x="7493000" y="630238"/>
            <a:ext cx="836613" cy="2508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53" name="Rectangle 31">
            <a:extLst>
              <a:ext uri="{FF2B5EF4-FFF2-40B4-BE49-F238E27FC236}">
                <a16:creationId xmlns:a16="http://schemas.microsoft.com/office/drawing/2014/main" id="{DF466660-E63B-5F46-A501-A6843CB6ED45}"/>
              </a:ext>
            </a:extLst>
          </p:cNvPr>
          <p:cNvSpPr>
            <a:spLocks noChangeArrowheads="1"/>
          </p:cNvSpPr>
          <p:nvPr userDrawn="1"/>
        </p:nvSpPr>
        <p:spPr bwMode="auto">
          <a:xfrm rot="503419">
            <a:off x="7156450" y="681038"/>
            <a:ext cx="482600" cy="1000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54" name="Line 32">
            <a:extLst>
              <a:ext uri="{FF2B5EF4-FFF2-40B4-BE49-F238E27FC236}">
                <a16:creationId xmlns:a16="http://schemas.microsoft.com/office/drawing/2014/main" id="{7FEFBF97-C3F5-3E4D-73E6-4DB685282EC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962775" y="819150"/>
            <a:ext cx="4524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Rectangle 33">
            <a:extLst>
              <a:ext uri="{FF2B5EF4-FFF2-40B4-BE49-F238E27FC236}">
                <a16:creationId xmlns:a16="http://schemas.microsoft.com/office/drawing/2014/main" id="{C226F998-553C-0B48-8A5E-DC6E61C937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9138"/>
            <a:ext cx="7343775" cy="666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1056" name="Group 34">
            <a:extLst>
              <a:ext uri="{FF2B5EF4-FFF2-40B4-BE49-F238E27FC236}">
                <a16:creationId xmlns:a16="http://schemas.microsoft.com/office/drawing/2014/main" id="{14792F0D-C86F-9954-9160-FC9EEC00BE3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629400" y="396875"/>
            <a:ext cx="2792413" cy="2092325"/>
            <a:chOff x="3331" y="1106"/>
            <a:chExt cx="1759" cy="1318"/>
          </a:xfrm>
        </p:grpSpPr>
        <p:pic>
          <p:nvPicPr>
            <p:cNvPr id="1058" name="Picture 35" descr="africa">
              <a:extLst>
                <a:ext uri="{FF2B5EF4-FFF2-40B4-BE49-F238E27FC236}">
                  <a16:creationId xmlns:a16="http://schemas.microsoft.com/office/drawing/2014/main" id="{82D3967C-3A85-9C5A-1304-E6055D132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" y="1193"/>
              <a:ext cx="1046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9" name="Rectangle 36">
              <a:extLst>
                <a:ext uri="{FF2B5EF4-FFF2-40B4-BE49-F238E27FC236}">
                  <a16:creationId xmlns:a16="http://schemas.microsoft.com/office/drawing/2014/main" id="{39BE42D4-E5E7-E04A-ADFF-EF813D6CF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1106"/>
              <a:ext cx="1759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pic>
        <p:nvPicPr>
          <p:cNvPr id="1057" name="Picture 37" descr="ACSS-logo-PMS">
            <a:extLst>
              <a:ext uri="{FF2B5EF4-FFF2-40B4-BE49-F238E27FC236}">
                <a16:creationId xmlns:a16="http://schemas.microsoft.com/office/drawing/2014/main" id="{F886D95A-F2C0-F2EF-DB3E-3C1EC33828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773738"/>
            <a:ext cx="10064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dizolele.com/?p=163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EWbJthDQNc&amp;feature=related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s4HzPsKyiY&amp;feature=relate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79A16E96-C863-6E23-DF9D-49B1FF564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PIA 2528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68D6DCE9-1D94-9945-EE83-81BAA4B89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pPr algn="ctr"/>
            <a:endParaRPr lang="en-US" altLang="en-US" dirty="0"/>
          </a:p>
          <a:p>
            <a:pPr algn="ctr">
              <a:buFontTx/>
              <a:buNone/>
            </a:pPr>
            <a:r>
              <a:rPr lang="en-US" altLang="en-US" b="1" dirty="0"/>
              <a:t>Governance, Local Government and</a:t>
            </a:r>
          </a:p>
          <a:p>
            <a:pPr algn="ctr">
              <a:buFontTx/>
              <a:buNone/>
            </a:pPr>
            <a:r>
              <a:rPr lang="en-US" altLang="en-US" b="1" dirty="0"/>
              <a:t>Civil Society:</a:t>
            </a:r>
          </a:p>
          <a:p>
            <a:pPr algn="ctr">
              <a:buFontTx/>
              <a:buNone/>
            </a:pPr>
            <a:endParaRPr lang="en-US" altLang="en-US" b="1" dirty="0"/>
          </a:p>
          <a:p>
            <a:pPr algn="ctr">
              <a:buFontTx/>
              <a:buNone/>
            </a:pPr>
            <a:r>
              <a:rPr lang="en-US" altLang="en-US" b="1" dirty="0"/>
              <a:t>INSTITUTION BUILDING, CONFLICT AND GOVERNANCE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5">
            <a:extLst>
              <a:ext uri="{FF2B5EF4-FFF2-40B4-BE49-F238E27FC236}">
                <a16:creationId xmlns:a16="http://schemas.microsoft.com/office/drawing/2014/main" id="{08D09F79-44A7-CB1A-CEAA-2BA8D2F56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Conflict Resolution in the Sudan</a:t>
            </a:r>
          </a:p>
        </p:txBody>
      </p:sp>
      <p:sp>
        <p:nvSpPr>
          <p:cNvPr id="14338" name="Rectangle 16">
            <a:extLst>
              <a:ext uri="{FF2B5EF4-FFF2-40B4-BE49-F238E27FC236}">
                <a16:creationId xmlns:a16="http://schemas.microsoft.com/office/drawing/2014/main" id="{2A17C355-333A-EB62-7BA8-0C918E36CC4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/>
              <a:t>Conflict Resolution</a:t>
            </a:r>
          </a:p>
        </p:txBody>
      </p:sp>
      <p:sp>
        <p:nvSpPr>
          <p:cNvPr id="14339" name="Rectangle 17">
            <a:extLst>
              <a:ext uri="{FF2B5EF4-FFF2-40B4-BE49-F238E27FC236}">
                <a16:creationId xmlns:a16="http://schemas.microsoft.com/office/drawing/2014/main" id="{31A95C9E-5241-00FD-55FA-FAF47CD542B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/>
              <a:t>	"We drew upon traditional conflict resolution techniques”</a:t>
            </a: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 b="1"/>
              <a:t>	Research by Germaine Basita</a:t>
            </a:r>
          </a:p>
          <a:p>
            <a:pPr eaLnBrk="1" hangingPunct="1">
              <a:buFontTx/>
              <a:buNone/>
            </a:pPr>
            <a:r>
              <a:rPr lang="en-US" altLang="en-US" sz="1600" b="1"/>
              <a:t> 	GSPIA PhD Student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C5E237A0-B428-B6F3-15EB-209A02E21695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713" y="2574925"/>
            <a:ext cx="2981325" cy="2241550"/>
          </a:xfrm>
        </p:spPr>
      </p:pic>
      <p:pic>
        <p:nvPicPr>
          <p:cNvPr id="14341" name="Picture 14">
            <a:extLst>
              <a:ext uri="{FF2B5EF4-FFF2-40B4-BE49-F238E27FC236}">
                <a16:creationId xmlns:a16="http://schemas.microsoft.com/office/drawing/2014/main" id="{00DAF4CA-5D53-ACD6-C49A-A40D619C20D7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1888" y="3402013"/>
            <a:ext cx="3636962" cy="30146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5ABA7D6E-A00A-A4D8-A639-22F2341286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Indigenous Methods of Conflict Mediation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1921031B-BE9F-F81E-C93C-BB3F43900DE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7638" y="1107294"/>
            <a:ext cx="7772400" cy="4868862"/>
          </a:xfrm>
        </p:spPr>
        <p:txBody>
          <a:bodyPr/>
          <a:lstStyle/>
          <a:p>
            <a:pPr lvl="3" eaLnBrk="1" hangingPunct="1">
              <a:lnSpc>
                <a:spcPct val="80000"/>
              </a:lnSpc>
              <a:buFontTx/>
              <a:buNone/>
            </a:pPr>
            <a:endParaRPr lang="en-US" altLang="en-US" sz="1800" b="1" dirty="0"/>
          </a:p>
          <a:p>
            <a:pPr lvl="3" eaLnBrk="1" hangingPunct="1">
              <a:lnSpc>
                <a:spcPct val="80000"/>
              </a:lnSpc>
            </a:pPr>
            <a:r>
              <a:rPr lang="en-US" altLang="en-US" sz="2800" b="1" dirty="0"/>
              <a:t>Small Scale: Problem of ratcheting up and reconstructing institutions</a:t>
            </a:r>
          </a:p>
          <a:p>
            <a:pPr lvl="3" eaLnBrk="1" hangingPunct="1">
              <a:lnSpc>
                <a:spcPct val="80000"/>
              </a:lnSpc>
            </a:pPr>
            <a:endParaRPr lang="en-US" altLang="en-US" sz="2800" b="1" dirty="0"/>
          </a:p>
          <a:p>
            <a:pPr lvl="3" eaLnBrk="1" hangingPunct="1">
              <a:lnSpc>
                <a:spcPct val="80000"/>
              </a:lnSpc>
            </a:pPr>
            <a:endParaRPr lang="en-US" altLang="en-US" sz="2800" b="1" dirty="0"/>
          </a:p>
          <a:p>
            <a:pPr lvl="3" eaLnBrk="1" hangingPunct="1">
              <a:lnSpc>
                <a:spcPct val="80000"/>
              </a:lnSpc>
            </a:pPr>
            <a:r>
              <a:rPr lang="en-US" altLang="en-US" sz="2800" b="1" dirty="0"/>
              <a:t>Problem of collapsed and failed states</a:t>
            </a:r>
          </a:p>
          <a:p>
            <a:pPr lvl="3" eaLnBrk="1" hangingPunct="1">
              <a:lnSpc>
                <a:spcPct val="80000"/>
              </a:lnSpc>
            </a:pPr>
            <a:endParaRPr lang="en-US" altLang="en-US" sz="2800" b="1" dirty="0"/>
          </a:p>
          <a:p>
            <a:pPr lvl="3" eaLnBrk="1" hangingPunct="1">
              <a:lnSpc>
                <a:spcPct val="80000"/>
              </a:lnSpc>
            </a:pPr>
            <a:endParaRPr lang="en-US" altLang="en-US" sz="2800" b="1" dirty="0"/>
          </a:p>
          <a:p>
            <a:pPr lvl="3" eaLnBrk="1" hangingPunct="1">
              <a:lnSpc>
                <a:spcPct val="80000"/>
              </a:lnSpc>
            </a:pPr>
            <a:r>
              <a:rPr lang="en-US" altLang="en-US" sz="2800" b="1" dirty="0"/>
              <a:t>National Identity Challenges- Leadership Modalities</a:t>
            </a:r>
            <a:r>
              <a:rPr lang="en-US" altLang="en-US" sz="2800" dirty="0"/>
              <a:t> </a:t>
            </a:r>
          </a:p>
          <a:p>
            <a:pPr lvl="3" eaLnBrk="1" hangingPunct="1">
              <a:lnSpc>
                <a:spcPct val="80000"/>
              </a:lnSpc>
            </a:pPr>
            <a:endParaRPr lang="en-US" altLang="en-US" sz="2800" dirty="0"/>
          </a:p>
          <a:p>
            <a:pPr lvl="3" eaLnBrk="1" hangingPunct="1">
              <a:lnSpc>
                <a:spcPct val="80000"/>
              </a:lnSpc>
            </a:pPr>
            <a:r>
              <a:rPr lang="en-US" altLang="en-US" sz="2800" b="1" dirty="0"/>
              <a:t>Survival of Traditional Institutions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69FC5C11-71DF-4D2F-CA42-461AEDE3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2950"/>
            <a:ext cx="7448550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2">
            <a:extLst>
              <a:ext uri="{FF2B5EF4-FFF2-40B4-BE49-F238E27FC236}">
                <a16:creationId xmlns:a16="http://schemas.microsoft.com/office/drawing/2014/main" id="{CEF7DC57-76DE-C05D-9F8F-B9176CC80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7990"/>
            <a:ext cx="8848725" cy="1276350"/>
          </a:xfrm>
        </p:spPr>
        <p:txBody>
          <a:bodyPr/>
          <a:lstStyle/>
          <a:p>
            <a:r>
              <a:rPr lang="en-US" altLang="en-US"/>
              <a:t>Traditional Ceremony REAL DE </a:t>
            </a:r>
            <a:br>
              <a:rPr lang="en-US" altLang="en-US"/>
            </a:br>
            <a:br>
              <a:rPr lang="en-US" altLang="en-US"/>
            </a:br>
            <a:r>
              <a:rPr lang="en-US" altLang="en-US">
                <a:solidFill>
                  <a:srgbClr val="FF0000"/>
                </a:solidFill>
              </a:rPr>
              <a:t>CATORCE, Mexico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4C33326-24F3-FF1C-FEEF-617599FED1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719138" y="96838"/>
            <a:ext cx="9863138" cy="749300"/>
          </a:xfrm>
        </p:spPr>
        <p:txBody>
          <a:bodyPr/>
          <a:lstStyle/>
          <a:p>
            <a:pPr eaLnBrk="1" hangingPunct="1"/>
            <a:r>
              <a:rPr lang="en-US" altLang="en-US" sz="3200"/>
              <a:t>II. Conflict and Peace Making- Different Modes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DF23387-92F9-771D-5173-63400C81DA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68238" y="1584112"/>
            <a:ext cx="9759950" cy="4868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Wars of Liberation- South Africa, Algeria, Lusophone Africa  (Victory or Stalemate and Negotiations)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Civil Wars- Ethnic and Religious “Cultural Pluralism”- Sierra Leone, Liberia, Sudan. Burundi and Rwanda (Mediation and Peacemaking)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State Collapse- Somalia and DRC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International Conflict- Now rare- Proxy Wars YEMEN and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/>
              <a:t>    SYRIA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7C1AFAC-5439-584B-BEF0-0696E53A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2984" y="3825402"/>
            <a:ext cx="98631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/>
              <a:t>II. Conflict and Peace Making- Different Modes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FAD92839-CA37-AB3F-8CF6-17245561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5"/>
            <a:ext cx="408622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>
            <a:extLst>
              <a:ext uri="{FF2B5EF4-FFF2-40B4-BE49-F238E27FC236}">
                <a16:creationId xmlns:a16="http://schemas.microsoft.com/office/drawing/2014/main" id="{F75BC1FC-3615-5426-F591-F56A2662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46325"/>
            <a:ext cx="4953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39F036F9-8D31-0FFE-C03B-F06FD7DB2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Conflicts: Role of Mediation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CDB0C9D-37B7-1C1D-B124-A942D1D8F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50" y="741363"/>
            <a:ext cx="8553450" cy="4868862"/>
          </a:xfrm>
        </p:spPr>
        <p:txBody>
          <a:bodyPr/>
          <a:lstStyle/>
          <a:p>
            <a:r>
              <a:rPr lang="en-US" altLang="en-US" b="1" dirty="0"/>
              <a:t>Congo (DRC &amp; Ethiopia)</a:t>
            </a:r>
          </a:p>
          <a:p>
            <a:r>
              <a:rPr lang="en-US" altLang="en-US" b="1" dirty="0"/>
              <a:t>Eastern Europe and Caucasus- Yugoslavia, Georgia, Chechnya, Azerbaijan </a:t>
            </a:r>
            <a:r>
              <a:rPr lang="en-US" altLang="en-US" dirty="0"/>
              <a:t> </a:t>
            </a:r>
            <a:endParaRPr lang="en-US" altLang="en-US" b="1" dirty="0"/>
          </a:p>
          <a:p>
            <a:r>
              <a:rPr lang="en-US" altLang="en-US" b="1" dirty="0"/>
              <a:t>Asia- East </a:t>
            </a:r>
            <a:r>
              <a:rPr lang="en-US" altLang="en-US" b="1" dirty="0" err="1"/>
              <a:t>Temor</a:t>
            </a:r>
            <a:r>
              <a:rPr lang="en-US" altLang="en-US" b="1" dirty="0"/>
              <a:t>, Kashmir, (India and Pakistan) Afghanistan</a:t>
            </a:r>
          </a:p>
          <a:p>
            <a:r>
              <a:rPr lang="en-US" altLang="en-US" b="1" dirty="0"/>
              <a:t>Middle East- Iraq, Palestine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UKRAINE?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>
            <a:extLst>
              <a:ext uri="{FF2B5EF4-FFF2-40B4-BE49-F238E27FC236}">
                <a16:creationId xmlns:a16="http://schemas.microsoft.com/office/drawing/2014/main" id="{64A4A075-2B09-3A7E-3694-6EC5ED7F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838"/>
            <a:ext cx="8915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5">
            <a:extLst>
              <a:ext uri="{FF2B5EF4-FFF2-40B4-BE49-F238E27FC236}">
                <a16:creationId xmlns:a16="http://schemas.microsoft.com/office/drawing/2014/main" id="{2A2E366D-0577-B731-5EE3-7538DD755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Conflicts: 2009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41C2-04CE-7023-E785-96D453F8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48" y="-76201"/>
            <a:ext cx="8848725" cy="749300"/>
          </a:xfrm>
        </p:spPr>
        <p:txBody>
          <a:bodyPr/>
          <a:lstStyle/>
          <a:p>
            <a:r>
              <a:rPr lang="en-US" dirty="0"/>
              <a:t>CONFLICTS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F19E8-3D97-C179-4E17-C58D6C679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53" y="558579"/>
            <a:ext cx="6973293" cy="59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5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A9B0B62B-A14B-7E42-86F9-20B01433D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0597" y="0"/>
            <a:ext cx="9485194" cy="7493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Image: Algerian Civil War 1954 </a:t>
            </a:r>
            <a:br>
              <a:rPr lang="en-US" altLang="en-US" sz="2800" dirty="0"/>
            </a:br>
            <a:r>
              <a:rPr lang="en-US" altLang="en-US" sz="2800" dirty="0"/>
              <a:t>THE FIRST MODERN WAR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3B0D29D7-A45A-3F12-12E0-6CB12194FE7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504BFEE0-DBE4-72B3-EEF1-837F9F10B1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Different Modes of Conflict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013794B-E1BF-E78A-198C-ED5D6E05150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Economic Conflict- poverty and organized crime (Post-Apartheid South Africa, Kenya, Somalia)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Regional conflicts- DRC, Namibia/Angola and Liberia/Sierra Leone (International Negotiations and Peace Making), Syria and Ukraine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B37E5CBB-CBDD-3A6B-C77D-400A38D2F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-76200"/>
            <a:ext cx="8183563" cy="749300"/>
          </a:xfrm>
        </p:spPr>
        <p:txBody>
          <a:bodyPr/>
          <a:lstStyle/>
          <a:p>
            <a:pPr algn="l" eaLnBrk="1" hangingPunct="1"/>
            <a:br>
              <a:rPr lang="en-US" altLang="en-US" sz="3200"/>
            </a:br>
            <a:r>
              <a:rPr lang="en-US" altLang="en-US" sz="3200"/>
              <a:t>Governance and Security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A8677847-8061-B219-D09E-A32E12B31A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4181475"/>
            <a:ext cx="4327525" cy="2425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/>
              <a:t>	</a:t>
            </a:r>
            <a:endParaRPr lang="en-US" altLang="en-US" sz="3600"/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3BAD46B1-B5DB-0B30-CB44-0E544643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50" y="2552700"/>
            <a:ext cx="6216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5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id="{BD3CE130-0E17-5553-5FC8-4D6E22BF0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4132263"/>
            <a:ext cx="6408738" cy="4286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5" name="Rectangle 17">
            <a:extLst>
              <a:ext uri="{FF2B5EF4-FFF2-40B4-BE49-F238E27FC236}">
                <a16:creationId xmlns:a16="http://schemas.microsoft.com/office/drawing/2014/main" id="{B1353497-FE97-8248-01AF-15F1801FF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2638"/>
            <a:ext cx="4632325" cy="995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6" name="Rectangle 18">
            <a:extLst>
              <a:ext uri="{FF2B5EF4-FFF2-40B4-BE49-F238E27FC236}">
                <a16:creationId xmlns:a16="http://schemas.microsoft.com/office/drawing/2014/main" id="{9A8D0E07-E57F-2F30-2A82-62D4D2FF3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6362700"/>
            <a:ext cx="16764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7" name="Text Box 22">
            <a:extLst>
              <a:ext uri="{FF2B5EF4-FFF2-40B4-BE49-F238E27FC236}">
                <a16:creationId xmlns:a16="http://schemas.microsoft.com/office/drawing/2014/main" id="{F6C86AB7-E762-26F3-5E50-FFFEC791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083300"/>
            <a:ext cx="4089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5128" name="Picture 14" descr="ACSS_purplebook">
            <a:extLst>
              <a:ext uri="{FF2B5EF4-FFF2-40B4-BE49-F238E27FC236}">
                <a16:creationId xmlns:a16="http://schemas.microsoft.com/office/drawing/2014/main" id="{9498FC56-DAC4-8F55-13F1-9231273B231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5913" y="4529138"/>
            <a:ext cx="3182937" cy="2055812"/>
          </a:xfrm>
        </p:spPr>
      </p:pic>
      <p:pic>
        <p:nvPicPr>
          <p:cNvPr id="5129" name="Picture 23" descr="ACSS-logo-PMS">
            <a:extLst>
              <a:ext uri="{FF2B5EF4-FFF2-40B4-BE49-F238E27FC236}">
                <a16:creationId xmlns:a16="http://schemas.microsoft.com/office/drawing/2014/main" id="{B9EB1F1A-2BA5-774D-6F2D-87EB16860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19175"/>
            <a:ext cx="242093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">
            <a:extLst>
              <a:ext uri="{FF2B5EF4-FFF2-40B4-BE49-F238E27FC236}">
                <a16:creationId xmlns:a16="http://schemas.microsoft.com/office/drawing/2014/main" id="{9F3552F6-F550-BFDE-2008-89DAC69CF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3678238"/>
            <a:ext cx="67484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sp>
        <p:nvSpPr>
          <p:cNvPr id="5131" name="Rectangle 25">
            <a:extLst>
              <a:ext uri="{FF2B5EF4-FFF2-40B4-BE49-F238E27FC236}">
                <a16:creationId xmlns:a16="http://schemas.microsoft.com/office/drawing/2014/main" id="{747C47B3-1893-4353-BF6C-DB6C1640B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1155700"/>
            <a:ext cx="67532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5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Bilateral Aid, Governance and </a:t>
            </a:r>
            <a:r>
              <a:rPr lang="en-US" altLang="en-US" sz="3600" b="1">
                <a:latin typeface="Times New Roman" panose="02020603050405020304" pitchFamily="18" charset="0"/>
              </a:rPr>
              <a:t>the Three D’s: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Defense, Diplomacy and Development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DFBFB1C5-0562-E732-C10A-8969CD53E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Liberian Civil War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95C5F6A6-738A-E7B5-1E44-07871E26764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BB2C6D51-AAD0-39A0-A078-85223444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6" y="815967"/>
            <a:ext cx="3941454" cy="60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3">
            <a:extLst>
              <a:ext uri="{FF2B5EF4-FFF2-40B4-BE49-F238E27FC236}">
                <a16:creationId xmlns:a16="http://schemas.microsoft.com/office/drawing/2014/main" id="{9871F8A5-571A-6A2E-0C70-A03E61FE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8442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6B7D8-BBDE-0844-883B-D241770A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245" y="4000"/>
            <a:ext cx="4527360" cy="749300"/>
          </a:xfrm>
        </p:spPr>
        <p:txBody>
          <a:bodyPr/>
          <a:lstStyle/>
          <a:p>
            <a:r>
              <a:rPr lang="en-US" dirty="0"/>
              <a:t>War and Refugees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6FC8-E26D-650F-48E5-3DAB07E68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78634"/>
            <a:ext cx="7772400" cy="486886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FCA827B7-4E26-EAB8-2F80-2CBBA46F98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48725" cy="749300"/>
          </a:xfrm>
        </p:spPr>
        <p:txBody>
          <a:bodyPr/>
          <a:lstStyle/>
          <a:p>
            <a:pPr eaLnBrk="1" hangingPunct="1"/>
            <a:r>
              <a:rPr lang="en-US" altLang="en-US" sz="2800"/>
              <a:t>III. Peacekeeping and international organizations- Issues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D72A539F-1288-287D-61FD-0E4F4A52357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81050" y="912813"/>
            <a:ext cx="7772400" cy="5945187"/>
          </a:xfrm>
        </p:spPr>
        <p:txBody>
          <a:bodyPr/>
          <a:lstStyle/>
          <a:p>
            <a:pPr lvl="1" eaLnBrk="1" hangingPunct="1"/>
            <a:r>
              <a:rPr lang="en-US" altLang="en-US" b="1" dirty="0"/>
              <a:t>Northern State mechanisms:  NATO and EU</a:t>
            </a:r>
          </a:p>
          <a:p>
            <a:pPr marL="457200" lvl="1" indent="0" eaLnBrk="1" hangingPunct="1">
              <a:buNone/>
            </a:pPr>
            <a:endParaRPr lang="en-US" altLang="en-US" b="1" dirty="0"/>
          </a:p>
          <a:p>
            <a:pPr lvl="1" eaLnBrk="1" hangingPunct="1"/>
            <a:r>
              <a:rPr lang="en-US" altLang="en-US" b="1" dirty="0"/>
              <a:t>Regional: African mediators (ECOWAS,SADC)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Unilateral vs. Multilateral (U.S., France and U.K.)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Quartet: U.S., Russia, UN, EU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2FF1266-BD91-4F82-4E73-B72915082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0598" y="-76200"/>
            <a:ext cx="9543197" cy="7493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The Middle East Quartet:  Russia, US, UN and EU</a:t>
            </a:r>
          </a:p>
        </p:txBody>
      </p:sp>
      <p:sp>
        <p:nvSpPr>
          <p:cNvPr id="25602" name="Text Placeholder 4">
            <a:extLst>
              <a:ext uri="{FF2B5EF4-FFF2-40B4-BE49-F238E27FC236}">
                <a16:creationId xmlns:a16="http://schemas.microsoft.com/office/drawing/2014/main" id="{BE965061-2724-3A81-DE21-9DB1F87CEF4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9372600" cy="1752600"/>
          </a:xfrm>
        </p:spPr>
        <p:txBody>
          <a:bodyPr/>
          <a:lstStyle/>
          <a:p>
            <a:endParaRPr lang="en-US" altLang="en-US" b="1"/>
          </a:p>
          <a:p>
            <a:endParaRPr lang="en-US" altLang="en-US" b="1"/>
          </a:p>
          <a:p>
            <a:pPr>
              <a:buFontTx/>
              <a:buNone/>
            </a:pPr>
            <a:r>
              <a:rPr lang="en-US" altLang="en-US" sz="1800" b="1"/>
              <a:t>	From left, former British Prime Minister Tony Blair (special envoy for the "quartet" on Middle East peace), Secretary Clinton, Russian Foreign Minister Sergei Lavrov, U.N. Secretary-General Ban Ki-moon, and EU foreign-policy chief Catherine Ashton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BB20354A-E71D-4ACB-7A33-986C9F81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704850"/>
            <a:ext cx="694531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6F81EFB-F0BE-829E-0DA0-6D43E81F56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48725" cy="749300"/>
          </a:xfrm>
        </p:spPr>
        <p:txBody>
          <a:bodyPr/>
          <a:lstStyle/>
          <a:p>
            <a:pPr marL="1117600" indent="-1117600" eaLnBrk="1" hangingPunct="1"/>
            <a:r>
              <a:rPr lang="en-US" altLang="en-US" sz="2800"/>
              <a:t>Peacekeeping and international organizations- Issues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76D1880C-B44C-265A-DBF8-BD63BB14F3C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/>
            <a:r>
              <a:rPr lang="en-US" altLang="en-US" b="1" dirty="0"/>
              <a:t>Multi-lateral and bi-lateral- Continental vs. International 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Regional Groups:  ECOWAS, Africa Union, ASIAN, </a:t>
            </a:r>
            <a:r>
              <a:rPr lang="en-US" altLang="en-US" b="1" dirty="0" err="1"/>
              <a:t>Mercasor</a:t>
            </a:r>
            <a:r>
              <a:rPr lang="en-US" altLang="en-US" b="1" dirty="0"/>
              <a:t>, EU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United Nations Peacekeeping vs. Monitoring vs. Conflict control (Rules of Engagement)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7467917-F786-5D31-9D05-CDE5931D46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663" y="0"/>
            <a:ext cx="8731250" cy="673100"/>
          </a:xfrm>
        </p:spPr>
        <p:txBody>
          <a:bodyPr/>
          <a:lstStyle/>
          <a:p>
            <a:pPr eaLnBrk="1" hangingPunct="1"/>
            <a:r>
              <a:rPr lang="en-US" altLang="en-US" sz="2800"/>
              <a:t>Peacekeeping and international organizations- Issues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03273037-76F5-2EFE-0AF7-9446982F33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722313"/>
            <a:ext cx="7772400" cy="4868862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altLang="en-US" b="1" dirty="0"/>
          </a:p>
          <a:p>
            <a:pPr lvl="1" eaLnBrk="1" hangingPunct="1"/>
            <a:r>
              <a:rPr lang="en-US" altLang="en-US" b="1" dirty="0"/>
              <a:t>Role of “proxy” states/armies (Ethiopia)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Impact of Foreign and Military assistance Programs (Ukraine, Horn, Sahel and War on Terror)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Special Role: Mediation Centers  (Institute of Peace, Leadership and Governance at Africa University, Zimbabwe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936B79B2-7C3E-30C9-8B2C-54FB7EE08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676650"/>
            <a:ext cx="22621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76176BD3-FC32-3AE2-CB4E-FA14D06D67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5275" y="0"/>
            <a:ext cx="8848725" cy="749300"/>
          </a:xfrm>
        </p:spPr>
        <p:txBody>
          <a:bodyPr/>
          <a:lstStyle/>
          <a:p>
            <a:pPr eaLnBrk="1" hangingPunct="1"/>
            <a:r>
              <a:rPr lang="en-US" altLang="en-US" sz="2800"/>
              <a:t>IV. Terrorism and Counter Terrorism. Is it an Issue?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1BFC6622-7C72-3143-348B-E63C2A6B69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812800" indent="-812800" eaLnBrk="1" hangingPunct="1">
              <a:lnSpc>
                <a:spcPct val="90000"/>
              </a:lnSpc>
            </a:pPr>
            <a:endParaRPr lang="en-US" altLang="en-US" sz="2800" b="1"/>
          </a:p>
          <a:p>
            <a:pPr marL="812800" indent="-812800" eaLnBrk="1" hangingPunct="1">
              <a:lnSpc>
                <a:spcPct val="90000"/>
              </a:lnSpc>
            </a:pPr>
            <a:r>
              <a:rPr lang="en-US" altLang="en-US" sz="2800" b="1"/>
              <a:t>Terrorism and Counter-terrorism (Includes regional, sub-regional, national and sub-national levels of activity) – U.S. and Europe</a:t>
            </a:r>
          </a:p>
          <a:p>
            <a:pPr marL="812800" indent="-812800" eaLnBrk="1" hangingPunct="1">
              <a:lnSpc>
                <a:spcPct val="90000"/>
              </a:lnSpc>
            </a:pPr>
            <a:endParaRPr lang="en-US" altLang="en-US" sz="2800" b="1"/>
          </a:p>
          <a:p>
            <a:pPr marL="812800" indent="-812800" eaLnBrk="1" hangingPunct="1">
              <a:lnSpc>
                <a:spcPct val="90000"/>
              </a:lnSpc>
            </a:pPr>
            <a:r>
              <a:rPr lang="en-US" altLang="en-US" sz="2800" b="1"/>
              <a:t>Global vs. non-global (eg. Lords Resistance Army?)</a:t>
            </a:r>
          </a:p>
          <a:p>
            <a:pPr marL="812800" indent="-812800" eaLnBrk="1" hangingPunct="1">
              <a:lnSpc>
                <a:spcPct val="90000"/>
              </a:lnSpc>
            </a:pPr>
            <a:endParaRPr lang="en-US" altLang="en-US" sz="2800" b="1"/>
          </a:p>
          <a:p>
            <a:pPr marL="812800" indent="-812800" eaLnBrk="1" hangingPunct="1">
              <a:lnSpc>
                <a:spcPct val="90000"/>
              </a:lnSpc>
            </a:pPr>
            <a:r>
              <a:rPr lang="en-US" altLang="en-US" sz="2800" b="1"/>
              <a:t>How Relevant to LDCs and the North South Debate? </a:t>
            </a:r>
          </a:p>
          <a:p>
            <a:pPr marL="812800" indent="-812800" eaLnBrk="1" hangingPunct="1">
              <a:lnSpc>
                <a:spcPct val="90000"/>
              </a:lnSpc>
            </a:pPr>
            <a:endParaRPr lang="en-US" altLang="en-US" sz="2800" b="1"/>
          </a:p>
          <a:p>
            <a:pPr marL="812800" indent="-812800" eaLnBrk="1" hangingPunct="1">
              <a:lnSpc>
                <a:spcPct val="90000"/>
              </a:lnSpc>
            </a:pPr>
            <a:endParaRPr lang="en-US" altLang="en-US" sz="28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>
            <a:extLst>
              <a:ext uri="{FF2B5EF4-FFF2-40B4-BE49-F238E27FC236}">
                <a16:creationId xmlns:a16="http://schemas.microsoft.com/office/drawing/2014/main" id="{E715C747-4854-9692-06B5-692E51B6E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North vs. South?</a:t>
            </a:r>
          </a:p>
        </p:txBody>
      </p:sp>
      <p:pic>
        <p:nvPicPr>
          <p:cNvPr id="30722" name="Picture 5">
            <a:extLst>
              <a:ext uri="{FF2B5EF4-FFF2-40B4-BE49-F238E27FC236}">
                <a16:creationId xmlns:a16="http://schemas.microsoft.com/office/drawing/2014/main" id="{CF91D16D-EB02-C535-D0A7-F105BA9E53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" y="1330325"/>
            <a:ext cx="4235450" cy="4491038"/>
          </a:xfrm>
        </p:spPr>
      </p:pic>
      <p:pic>
        <p:nvPicPr>
          <p:cNvPr id="30723" name="Picture 6">
            <a:extLst>
              <a:ext uri="{FF2B5EF4-FFF2-40B4-BE49-F238E27FC236}">
                <a16:creationId xmlns:a16="http://schemas.microsoft.com/office/drawing/2014/main" id="{1F683F8A-05CB-BA01-F796-EC725BE78F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863" y="1244600"/>
            <a:ext cx="4195762" cy="459263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C8FE9360-10B1-3496-7363-2458B2780D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0"/>
              <a:t>Sector Reforms and Counter-Terrorism</a:t>
            </a:r>
            <a:r>
              <a:rPr lang="en-US" altLang="en-US"/>
              <a:t> 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E36746A5-A035-65C2-3A9E-5B62150BD7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Legislation, Finance, Border Security (including passports and travel documents Control)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Police, military and security, combating ideological Support for Terrorism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Strengthening Traditional Leadership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Information and Intelligence and International Cooperation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07BE94AC-2ADA-105F-821C-D87D49A8D9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0"/>
              <a:t>Sector Reforms and Counter-Terrorism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1E2D222A-9814-587B-829F-8C433881AB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Evolution of U.S. CT Policy in Africa Since September 11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Impact of ethnic and religious identification on Terrorist threats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Challenges of parallel governance: The “Arab Spring” (Egypt, Levant, North Africa)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D71EC86F-4B8C-B9C6-6FE4-5546E8EA5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National Defense University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AE7E85F1-3EB5-A630-0CDC-826673009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150" y="817563"/>
            <a:ext cx="7772400" cy="6040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	</a:t>
            </a:r>
            <a:r>
              <a:rPr lang="en-US" altLang="en-US" sz="2800" b="1" dirty="0"/>
              <a:t>Note: This Presentation was originally made on July 10, 2007 at National Defense University, Fort McNair, Washington D.C. but has been modified over the years.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/>
              <a:t>	Focus of Original Presentation: The Creation of the African Command (AFRICOM)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/>
              <a:t>	The Views Presented here do not reflect those of the National Defense University, the Department of Defense or the United States Government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/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EEA44B8F-1FF6-A61A-E4CF-0DF3A79C3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955" y="0"/>
            <a:ext cx="8871045" cy="749300"/>
          </a:xfrm>
        </p:spPr>
        <p:txBody>
          <a:bodyPr/>
          <a:lstStyle/>
          <a:p>
            <a:pPr eaLnBrk="1" hangingPunct="1"/>
            <a:r>
              <a:rPr lang="en-US" altLang="en-US" dirty="0"/>
              <a:t>Ethnic Conflict is not new:  Northern Europe in 1721</a:t>
            </a:r>
          </a:p>
        </p:txBody>
      </p:sp>
      <p:pic>
        <p:nvPicPr>
          <p:cNvPr id="33794" name="Picture 3">
            <a:extLst>
              <a:ext uri="{FF2B5EF4-FFF2-40B4-BE49-F238E27FC236}">
                <a16:creationId xmlns:a16="http://schemas.microsoft.com/office/drawing/2014/main" id="{69B35E88-F780-C149-2110-EB6A1BD420A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" y="1533525"/>
            <a:ext cx="7772400" cy="48688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DBADD971-1C5A-4885-BDEA-505C05545C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0"/>
              <a:t>Regional Threats (Africa)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BD26777F-C21D-DEDE-0E14-D052D19B2E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The threat of Collapsed States and crime- Diamonds, Drugs, guns (Guinea Conakry)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Paramilitary Violence (Great Lakes/Congo)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Organized Crime, and Piracy (Air, Land and Sea)- Indian Ocean and Gulf of Guinea</a:t>
            </a:r>
            <a:r>
              <a:rPr lang="en-US" altLang="en-US" dirty="0"/>
              <a:t>  </a:t>
            </a:r>
            <a:r>
              <a:rPr lang="en-US" altLang="en-US" b="1" dirty="0"/>
              <a:t>(Naval Pods)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images.sofrep.com/wp-content/uploads/2011/12/SOFREPnavy-seal-photo-201108220175-660x438.jpg">
            <a:extLst>
              <a:ext uri="{FF2B5EF4-FFF2-40B4-BE49-F238E27FC236}">
                <a16:creationId xmlns:a16="http://schemas.microsoft.com/office/drawing/2014/main" id="{A6CA2414-1E85-4C03-5C99-73F891EA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325"/>
            <a:ext cx="785495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AA8984C8-08DD-E0E1-9D12-EABE081ABC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0"/>
              <a:t>V. Post-Conflict Governance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D61FB8B-EBA8-BC83-C6B4-7882A2157A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812800" indent="-812800" eaLnBrk="1" hangingPunct="1">
              <a:lnSpc>
                <a:spcPct val="80000"/>
              </a:lnSpc>
            </a:pPr>
            <a:endParaRPr lang="en-US" altLang="en-US" sz="2800" b="1"/>
          </a:p>
          <a:p>
            <a:pPr marL="1879600" lvl="3" indent="-508000" eaLnBrk="1" hangingPunct="1">
              <a:lnSpc>
                <a:spcPct val="80000"/>
              </a:lnSpc>
            </a:pPr>
            <a:r>
              <a:rPr lang="en-US" altLang="en-US" sz="3200" b="1"/>
              <a:t>The Role of Negotiated Pacts</a:t>
            </a:r>
          </a:p>
          <a:p>
            <a:pPr marL="1879600" lvl="3" indent="-508000" eaLnBrk="1" hangingPunct="1">
              <a:lnSpc>
                <a:spcPct val="80000"/>
              </a:lnSpc>
            </a:pPr>
            <a:endParaRPr lang="en-US" altLang="en-US" sz="3200" b="1"/>
          </a:p>
          <a:p>
            <a:pPr marL="1879600" lvl="3" indent="-508000" eaLnBrk="1" hangingPunct="1">
              <a:lnSpc>
                <a:spcPct val="80000"/>
              </a:lnSpc>
            </a:pPr>
            <a:endParaRPr lang="en-US" altLang="en-US" sz="3200" b="1"/>
          </a:p>
          <a:p>
            <a:pPr marL="1879600" lvl="3" indent="-508000" eaLnBrk="1" hangingPunct="1">
              <a:lnSpc>
                <a:spcPct val="80000"/>
              </a:lnSpc>
            </a:pPr>
            <a:r>
              <a:rPr lang="en-US" altLang="en-US" sz="3200" b="1"/>
              <a:t>Truth and Reconciliation vs. Justice</a:t>
            </a:r>
          </a:p>
          <a:p>
            <a:pPr marL="1879600" lvl="3" indent="-508000" eaLnBrk="1" hangingPunct="1">
              <a:lnSpc>
                <a:spcPct val="80000"/>
              </a:lnSpc>
            </a:pPr>
            <a:endParaRPr lang="en-US" altLang="en-US" sz="3200" b="1"/>
          </a:p>
          <a:p>
            <a:pPr marL="1879600" lvl="3" indent="-508000" eaLnBrk="1" hangingPunct="1">
              <a:lnSpc>
                <a:spcPct val="80000"/>
              </a:lnSpc>
            </a:pPr>
            <a:endParaRPr lang="en-US" altLang="en-US" sz="3200" b="1"/>
          </a:p>
          <a:p>
            <a:pPr marL="1879600" lvl="3" indent="-508000" eaLnBrk="1" hangingPunct="1">
              <a:lnSpc>
                <a:spcPct val="80000"/>
              </a:lnSpc>
            </a:pPr>
            <a:r>
              <a:rPr lang="en-US" altLang="en-US" sz="3200" b="1"/>
              <a:t>International Courts Issues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EB49B928-FB8D-AA13-3157-4D0F574EA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48725" cy="749300"/>
          </a:xfrm>
        </p:spPr>
        <p:txBody>
          <a:bodyPr/>
          <a:lstStyle/>
          <a:p>
            <a:pPr eaLnBrk="1" hangingPunct="1"/>
            <a:r>
              <a:rPr lang="en-US" altLang="en-US" sz="3200"/>
              <a:t>Liberian Truth and Reconciliation Commission</a:t>
            </a:r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6078EFB3-F235-D4FE-DB50-97EA8CF3B7EB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7613" y="1611313"/>
            <a:ext cx="2709862" cy="1792287"/>
          </a:xfrm>
        </p:spPr>
      </p:pic>
      <p:sp>
        <p:nvSpPr>
          <p:cNvPr id="37891" name="Rectangle 4">
            <a:extLst>
              <a:ext uri="{FF2B5EF4-FFF2-40B4-BE49-F238E27FC236}">
                <a16:creationId xmlns:a16="http://schemas.microsoft.com/office/drawing/2014/main" id="{19F64A8F-967B-42DD-44D8-63577850815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/>
              <a:t>Conflict Resolution </a:t>
            </a:r>
          </a:p>
          <a:p>
            <a:pPr eaLnBrk="1" hangingPunct="1"/>
            <a:endParaRPr lang="en-US" altLang="en-US" b="1"/>
          </a:p>
          <a:p>
            <a:pPr eaLnBrk="1" hangingPunct="1">
              <a:buFontTx/>
              <a:buNone/>
            </a:pPr>
            <a:r>
              <a:rPr lang="en-US" altLang="en-US" b="1"/>
              <a:t>	vs.</a:t>
            </a:r>
          </a:p>
          <a:p>
            <a:pPr eaLnBrk="1" hangingPunct="1">
              <a:buFontTx/>
              <a:buNone/>
            </a:pPr>
            <a:endParaRPr lang="en-US" altLang="en-US" b="1"/>
          </a:p>
          <a:p>
            <a:pPr eaLnBrk="1" hangingPunct="1">
              <a:buFontTx/>
              <a:buNone/>
            </a:pPr>
            <a:r>
              <a:rPr lang="en-US" altLang="en-US" b="1"/>
              <a:t>Justice</a:t>
            </a:r>
          </a:p>
          <a:p>
            <a:pPr eaLnBrk="1" hangingPunct="1">
              <a:buFontTx/>
              <a:buNone/>
            </a:pPr>
            <a:endParaRPr lang="en-US" altLang="en-US" b="1"/>
          </a:p>
          <a:p>
            <a:pPr eaLnBrk="1" hangingPunct="1">
              <a:buFontTx/>
              <a:buNone/>
            </a:pPr>
            <a:endParaRPr lang="en-US" altLang="en-US" b="1"/>
          </a:p>
          <a:p>
            <a:pPr eaLnBrk="1" hangingPunct="1">
              <a:buFontTx/>
              <a:buNone/>
            </a:pPr>
            <a:endParaRPr lang="en-US" altLang="en-US" b="1"/>
          </a:p>
          <a:p>
            <a:pPr eaLnBrk="1" hangingPunct="1">
              <a:buFontTx/>
              <a:buNone/>
            </a:pPr>
            <a:r>
              <a:rPr lang="en-US" altLang="en-US" b="1"/>
              <a:t>	</a:t>
            </a:r>
            <a:r>
              <a:rPr lang="en-US" altLang="en-US" sz="2000" b="1" i="1"/>
              <a:t>Bishop Desmond Tutu</a:t>
            </a:r>
          </a:p>
        </p:txBody>
      </p:sp>
      <p:pic>
        <p:nvPicPr>
          <p:cNvPr id="37892" name="Picture 5" descr="Bishop Desmond Tutu">
            <a:extLst>
              <a:ext uri="{FF2B5EF4-FFF2-40B4-BE49-F238E27FC236}">
                <a16:creationId xmlns:a16="http://schemas.microsoft.com/office/drawing/2014/main" id="{DC54D52E-4B8A-F5AC-DA00-A77B11BE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3937000"/>
            <a:ext cx="34718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7477AFC-9754-5A1E-4249-AEE66E5A35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0"/>
              <a:t>Post-Conflict Governance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5AE739D9-20D6-BA8A-ECFB-9DC9FA0F97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5641" y="418082"/>
            <a:ext cx="7772400" cy="4868862"/>
          </a:xfrm>
        </p:spPr>
        <p:txBody>
          <a:bodyPr/>
          <a:lstStyle/>
          <a:p>
            <a:pPr lvl="3" eaLnBrk="1" hangingPunct="1">
              <a:lnSpc>
                <a:spcPct val="90000"/>
              </a:lnSpc>
            </a:pPr>
            <a:endParaRPr lang="en-US" altLang="en-US" sz="2800" b="1" dirty="0"/>
          </a:p>
          <a:p>
            <a:pPr lvl="3" eaLnBrk="1" hangingPunct="1">
              <a:lnSpc>
                <a:spcPct val="90000"/>
              </a:lnSpc>
            </a:pPr>
            <a:r>
              <a:rPr lang="en-US" altLang="en-US" sz="2800" b="1" dirty="0"/>
              <a:t>Demilitarizing societies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2800" b="1" dirty="0"/>
          </a:p>
          <a:p>
            <a:pPr lvl="3" eaLnBrk="1" hangingPunct="1">
              <a:lnSpc>
                <a:spcPct val="90000"/>
              </a:lnSpc>
            </a:pPr>
            <a:r>
              <a:rPr lang="en-US" altLang="en-US" sz="2800" b="1" dirty="0"/>
              <a:t>State Rebuilding and Institutional Development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2800" b="1" dirty="0"/>
          </a:p>
          <a:p>
            <a:pPr lvl="3" eaLnBrk="1" hangingPunct="1">
              <a:lnSpc>
                <a:spcPct val="90000"/>
              </a:lnSpc>
            </a:pPr>
            <a:r>
              <a:rPr lang="en-US" altLang="en-US" sz="2800" b="1" dirty="0"/>
              <a:t>Democracy and Governance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2800" b="1" dirty="0"/>
          </a:p>
          <a:p>
            <a:pPr lvl="3" eaLnBrk="1" hangingPunct="1">
              <a:lnSpc>
                <a:spcPct val="90000"/>
              </a:lnSpc>
            </a:pPr>
            <a:r>
              <a:rPr lang="en-US" altLang="en-US" sz="2800" b="1" dirty="0"/>
              <a:t>From Failed States to Fragile States and Beyond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2800" b="1" dirty="0"/>
          </a:p>
          <a:p>
            <a:pPr lvl="3" eaLnBrk="1" hangingPunct="1">
              <a:lnSpc>
                <a:spcPct val="90000"/>
              </a:lnSpc>
            </a:pPr>
            <a:r>
              <a:rPr lang="en-US" altLang="en-US" sz="2800" b="1" dirty="0"/>
              <a:t>Ending Marginalization and Hiddenness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4F1ACD65-2FF3-97EC-603B-94D4B676E5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17488" y="260350"/>
            <a:ext cx="8848726" cy="749300"/>
          </a:xfrm>
        </p:spPr>
        <p:txBody>
          <a:bodyPr/>
          <a:lstStyle/>
          <a:p>
            <a:pPr eaLnBrk="1" hangingPunct="1"/>
            <a:r>
              <a:rPr lang="en-US" altLang="en-US" sz="3200">
                <a:hlinkClick r:id="rId2" tooltip="Permanent Link: Peter Beinart on Congo — Nation-Building, United Nations Style"/>
              </a:rPr>
              <a:t>Nation-Building, United Nations Style</a:t>
            </a:r>
            <a:br>
              <a:rPr lang="en-US" altLang="en-US" sz="3200"/>
            </a:br>
            <a:endParaRPr lang="en-US" altLang="en-US" sz="3200"/>
          </a:p>
        </p:txBody>
      </p:sp>
      <p:pic>
        <p:nvPicPr>
          <p:cNvPr id="39938" name="Picture 4" descr="United Nations Peace Keeping">
            <a:extLst>
              <a:ext uri="{FF2B5EF4-FFF2-40B4-BE49-F238E27FC236}">
                <a16:creationId xmlns:a16="http://schemas.microsoft.com/office/drawing/2014/main" id="{F3A55428-AECC-2353-8547-32960533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971550"/>
            <a:ext cx="6835775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629FD310-B367-4B7C-D11E-63BF5C5CA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48725" cy="749300"/>
          </a:xfrm>
        </p:spPr>
        <p:txBody>
          <a:bodyPr/>
          <a:lstStyle/>
          <a:p>
            <a:pPr eaLnBrk="1" hangingPunct="1"/>
            <a:r>
              <a:rPr lang="en-US" altLang="en-US" sz="3200"/>
              <a:t>VI.  Foreign Aid and Foreign and Security Policy- Two Views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F1EB90AF-7010-6B90-886D-2E38D3408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dirty="0"/>
              <a:t>1.  So Called “Whole of Government” Approach- The Method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dirty="0"/>
              <a:t>2.  Historical Debate about “Hearts and Minds”- The Problem (Russia vs. Ukraine is the newest example)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5EC36ABA-1838-25EA-C6D1-54E7530BF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“Whole of Government”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14082EA5-064B-493D-9834-DA8BE53EF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52600" lvl="3" indent="-381000" eaLnBrk="1" hangingPunct="1">
              <a:buFontTx/>
              <a:buNone/>
            </a:pPr>
            <a:endParaRPr lang="en-US" altLang="en-US" sz="2800" b="1"/>
          </a:p>
          <a:p>
            <a:pPr marL="1752600" lvl="3" indent="-381000" eaLnBrk="1" hangingPunct="1">
              <a:buFontTx/>
              <a:buNone/>
            </a:pPr>
            <a:r>
              <a:rPr lang="en-US" altLang="en-US" sz="3600" b="1"/>
              <a:t>3.	Focus:  Diplomacy, 			Development and Defense</a:t>
            </a:r>
          </a:p>
          <a:p>
            <a:pPr marL="1752600" lvl="3" indent="-381000" eaLnBrk="1" hangingPunct="1">
              <a:buFontTx/>
              <a:buNone/>
            </a:pPr>
            <a:endParaRPr lang="en-US" altLang="en-US" sz="3600" b="1"/>
          </a:p>
          <a:p>
            <a:pPr marL="1752600" lvl="3" indent="-381000" eaLnBrk="1" hangingPunct="1">
              <a:buFontTx/>
              <a:buNone/>
            </a:pPr>
            <a:r>
              <a:rPr lang="en-US" altLang="en-US" sz="3600" b="1"/>
              <a:t>4. Usually Add Information/  	Intelligence, Trade and 	Finance, Environmental, 	etc.</a:t>
            </a:r>
            <a:r>
              <a:rPr lang="en-US" altLang="en-US" sz="2800"/>
              <a:t> </a:t>
            </a:r>
          </a:p>
          <a:p>
            <a:pPr marL="609600" indent="-609600"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F980B40F-1964-5A94-197D-8E6BFD8E5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8848725" cy="749300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Whole of Government Countries: </a:t>
            </a:r>
            <a:br>
              <a:rPr lang="en-US" altLang="en-US" sz="3200"/>
            </a:br>
            <a:r>
              <a:rPr lang="en-US" altLang="en-US" sz="3200"/>
              <a:t>Extent of Integration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D3B49A15-3F9D-7F08-4A54-6AA22C1D8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Scandinavia</a:t>
            </a:r>
          </a:p>
          <a:p>
            <a:pPr eaLnBrk="1" hangingPunct="1"/>
            <a:r>
              <a:rPr lang="en-US" altLang="en-US" b="1"/>
              <a:t>Canada</a:t>
            </a:r>
          </a:p>
          <a:p>
            <a:pPr eaLnBrk="1" hangingPunct="1"/>
            <a:r>
              <a:rPr lang="en-US" altLang="en-US" b="1"/>
              <a:t>U.K.</a:t>
            </a:r>
          </a:p>
          <a:p>
            <a:pPr eaLnBrk="1" hangingPunct="1"/>
            <a:r>
              <a:rPr lang="en-US" altLang="en-US" b="1"/>
              <a:t>Australia</a:t>
            </a:r>
          </a:p>
          <a:p>
            <a:pPr eaLnBrk="1" hangingPunct="1"/>
            <a:r>
              <a:rPr lang="en-US" altLang="en-US" b="1"/>
              <a:t>France</a:t>
            </a:r>
          </a:p>
          <a:p>
            <a:pPr eaLnBrk="1" hangingPunct="1"/>
            <a:r>
              <a:rPr lang="en-US" altLang="en-US" b="1"/>
              <a:t>U.S.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276C6731-8932-3107-851F-2F1FADE2C1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7638" y="-76200"/>
            <a:ext cx="8848725" cy="911225"/>
          </a:xfrm>
        </p:spPr>
        <p:txBody>
          <a:bodyPr/>
          <a:lstStyle/>
          <a:p>
            <a:pPr eaLnBrk="1" hangingPunct="1"/>
            <a:r>
              <a:rPr lang="en-US" altLang="en-US" sz="3200"/>
              <a:t>Overview:  Seven Themes in Governance, Foreign and Security Policy  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F10EE0DF-0044-5C8D-2C76-FEB942CC30D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b="1"/>
          </a:p>
          <a:p>
            <a:pPr eaLnBrk="1" hangingPunct="1">
              <a:buFontTx/>
              <a:buNone/>
            </a:pPr>
            <a:r>
              <a:rPr lang="en-US" altLang="en-US" b="1"/>
              <a:t>I. Conflict Prevention and Management</a:t>
            </a:r>
          </a:p>
          <a:p>
            <a:pPr eaLnBrk="1" hangingPunct="1"/>
            <a:endParaRPr lang="en-US" altLang="en-US" b="1"/>
          </a:p>
          <a:p>
            <a:pPr eaLnBrk="1" hangingPunct="1">
              <a:buFontTx/>
              <a:buNone/>
            </a:pPr>
            <a:r>
              <a:rPr lang="en-US" altLang="en-US" b="1"/>
              <a:t>II. Conflict and Peace Making</a:t>
            </a:r>
          </a:p>
          <a:p>
            <a:pPr eaLnBrk="1" hangingPunct="1"/>
            <a:endParaRPr lang="en-US" altLang="en-US" b="1"/>
          </a:p>
          <a:p>
            <a:pPr eaLnBrk="1" hangingPunct="1">
              <a:buFontTx/>
              <a:buNone/>
            </a:pPr>
            <a:r>
              <a:rPr lang="en-US" altLang="en-US" b="1"/>
              <a:t>III. Peacekeeping and international organizations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58203739-0EC3-5564-8F1F-4DBB9D3F5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Australia</a:t>
            </a:r>
          </a:p>
        </p:txBody>
      </p:sp>
      <p:pic>
        <p:nvPicPr>
          <p:cNvPr id="44034" name="Picture 3">
            <a:extLst>
              <a:ext uri="{FF2B5EF4-FFF2-40B4-BE49-F238E27FC236}">
                <a16:creationId xmlns:a16="http://schemas.microsoft.com/office/drawing/2014/main" id="{E83359D3-0099-F2B4-C679-E79E3E9D9FB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696A17F6-E19D-CEE2-B586-8D15DF818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“Whole of Government”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B014CAA3-172D-3287-F500-57519D9D2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57288"/>
            <a:ext cx="8553450" cy="4852987"/>
          </a:xfrm>
        </p:spPr>
        <p:txBody>
          <a:bodyPr/>
          <a:lstStyle/>
          <a:p>
            <a:pPr lvl="4" eaLnBrk="1" hangingPunct="1"/>
            <a:r>
              <a:rPr lang="en-US" altLang="en-US" sz="4000" b="1"/>
              <a:t>Definition:  </a:t>
            </a:r>
          </a:p>
          <a:p>
            <a:pPr lvl="4" eaLnBrk="1" hangingPunct="1">
              <a:buFontTx/>
              <a:buNone/>
            </a:pPr>
            <a:endParaRPr lang="en-US" altLang="en-US" sz="4000" b="1"/>
          </a:p>
          <a:p>
            <a:pPr lvl="4" eaLnBrk="1" hangingPunct="1"/>
            <a:r>
              <a:rPr lang="en-US" altLang="en-US" sz="4000" b="1"/>
              <a:t>Integrated Approach to Conflict and Post-Conflict Situations in Fragile States</a:t>
            </a:r>
          </a:p>
          <a:p>
            <a:pPr eaLnBrk="1" hangingPunct="1"/>
            <a:endParaRPr lang="en-US" altLang="en-US" sz="36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5454971F-B2FB-A305-1983-433370B35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Netherlands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1BE4000-94B2-1C0D-56AC-4FA6E63F9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</a:t>
            </a:r>
            <a:r>
              <a:rPr lang="en-US" altLang="en-US" sz="2000" b="1"/>
              <a:t>“Development, Defense and Diplomacy should be the three legs of any stabilization operation, says the recently returned commander of the first Netherlands-Australian Task Force in southern Afghanistan.” </a:t>
            </a:r>
          </a:p>
          <a:p>
            <a:pPr eaLnBrk="1" hangingPunct="1">
              <a:buFontTx/>
              <a:buNone/>
            </a:pPr>
            <a:r>
              <a:rPr lang="en-US" altLang="en-US" sz="2000" b="1"/>
              <a:t>		</a:t>
            </a:r>
            <a:r>
              <a:rPr lang="en-US" altLang="en-US" sz="1600" b="1"/>
              <a:t>Brigadier General Theo Vleugels, of the Royal Netherlands Army </a:t>
            </a:r>
          </a:p>
        </p:txBody>
      </p:sp>
      <p:pic>
        <p:nvPicPr>
          <p:cNvPr id="46083" name="Picture 5">
            <a:extLst>
              <a:ext uri="{FF2B5EF4-FFF2-40B4-BE49-F238E27FC236}">
                <a16:creationId xmlns:a16="http://schemas.microsoft.com/office/drawing/2014/main" id="{624F0840-D478-BE1A-BB3F-88904CBAB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3284538"/>
            <a:ext cx="42529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FEAEACE0-FA34-EC01-B0D4-4B35D8401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“Hearts and Minds Debate”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AD407F6E-1584-A125-8758-43D56A8CE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675" y="1141413"/>
            <a:ext cx="8185150" cy="4868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   	</a:t>
            </a:r>
            <a:r>
              <a:rPr lang="en-US" altLang="en-US" b="1"/>
              <a:t>“Hearts and Minds”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		Phrase Widely Used re. AFRICOM-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		Development Linked to Ideological 	Change- Rural Development, 	Collective Villages, Militias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		Five “Classic” Variations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39B477F1-F182-D574-AEE2-838405106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“Hearts and Minds” Five Examples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4FEE8B19-DF91-0917-F857-0936332ED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/>
              <a:t>	a.  Origins- Malayan Emergency- (But Not Kenya)- Malaya Only clearly agreed upon Success re. “Hearts and Minds.”  Next three failed to meet “goals”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/>
              <a:t>	b.  French Military Theory- Best Represented in debates about Indo-China not Algeria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/>
              <a:t>	c.  U.S. Goal: Vietnam- “Third Force”  (Quiet vs. “Ugly” American literary image)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	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45C4958-1299-E516-AC26-CE65DDE77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Kenya</a:t>
            </a:r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85354D6C-4D24-23FD-DB3E-9892A5C8E8E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9DD536FE-D7AF-D286-ED60-D63338D16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“Hearts and Minds” Examples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DE2D48F-340B-4175-2054-8A70DB5C8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3408" y="615974"/>
            <a:ext cx="7772400" cy="4868862"/>
          </a:xfrm>
        </p:spPr>
        <p:txBody>
          <a:bodyPr/>
          <a:lstStyle/>
          <a:p>
            <a:pPr marL="609600" indent="-609600" eaLnBrk="1" hangingPunct="1">
              <a:buFontTx/>
              <a:buAutoNum type="alphaLcPeriod" startAt="4"/>
            </a:pPr>
            <a:r>
              <a:rPr lang="en-US" altLang="en-US" sz="2800" b="1" dirty="0"/>
              <a:t>WHAM- “Winning Hearts and Minds” P.W. Botha- So-Called “Total Strategy”</a:t>
            </a:r>
          </a:p>
          <a:p>
            <a:pPr marL="609600" indent="-609600" eaLnBrk="1" hangingPunct="1">
              <a:buFontTx/>
              <a:buAutoNum type="alphaLcPeriod" startAt="4"/>
            </a:pPr>
            <a:endParaRPr lang="en-US" altLang="en-US" sz="2800" b="1" dirty="0"/>
          </a:p>
          <a:p>
            <a:pPr marL="609600" indent="-609600" eaLnBrk="1" hangingPunct="1">
              <a:buFontTx/>
              <a:buNone/>
            </a:pPr>
            <a:r>
              <a:rPr lang="en-US" altLang="en-US" sz="2800" b="1" dirty="0"/>
              <a:t>			Not a Happy Memory</a:t>
            </a:r>
          </a:p>
          <a:p>
            <a:pPr marL="609600" indent="-609600" eaLnBrk="1" hangingPunct="1">
              <a:buFontTx/>
              <a:buAutoNum type="alphaLcPeriod" startAt="4"/>
            </a:pPr>
            <a:endParaRPr lang="en-US" altLang="en-US" sz="2800" b="1" dirty="0"/>
          </a:p>
          <a:p>
            <a:pPr marL="609600" indent="-609600" eaLnBrk="1" hangingPunct="1">
              <a:buFontTx/>
              <a:buAutoNum type="alphaLcPeriod" startAt="4"/>
            </a:pPr>
            <a:r>
              <a:rPr lang="en-US" altLang="en-US" sz="2800" b="1" dirty="0"/>
              <a:t>Cold War- Successfully ended (1948-1989).</a:t>
            </a:r>
          </a:p>
          <a:p>
            <a:pPr marL="609600" indent="-609600" eaLnBrk="1" hangingPunct="1">
              <a:buFontTx/>
              <a:buAutoNum type="alphaLcPeriod" startAt="4"/>
            </a:pPr>
            <a:endParaRPr lang="en-US" altLang="en-US" sz="2800" b="1" dirty="0"/>
          </a:p>
          <a:p>
            <a:pPr marL="609600" indent="-609600" eaLnBrk="1" hangingPunct="1">
              <a:buFontTx/>
              <a:buAutoNum type="alphaLcPeriod" startAt="4"/>
            </a:pPr>
            <a:r>
              <a:rPr lang="en-US" altLang="en-US" sz="2800" b="1" dirty="0"/>
              <a:t>Iraq and Afghanistan</a:t>
            </a:r>
          </a:p>
          <a:p>
            <a:pPr marL="609600" indent="-609600" eaLnBrk="1" hangingPunct="1">
              <a:buFontTx/>
              <a:buAutoNum type="alphaLcPeriod" startAt="4"/>
            </a:pPr>
            <a:endParaRPr lang="en-US" altLang="en-US" sz="2800" b="1" dirty="0"/>
          </a:p>
          <a:p>
            <a:pPr marL="609600" indent="-609600" eaLnBrk="1" hangingPunct="1">
              <a:buFontTx/>
              <a:buAutoNum type="alphaLcPeriod" startAt="4"/>
            </a:pPr>
            <a:r>
              <a:rPr lang="en-US" altLang="en-US" sz="2800" b="1" dirty="0"/>
              <a:t>Ukraine</a:t>
            </a:r>
          </a:p>
          <a:p>
            <a:pPr marL="609600" indent="-609600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10467795-3517-77E3-D4FE-D4411CFB3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9300"/>
          </a:xfrm>
        </p:spPr>
        <p:txBody>
          <a:bodyPr/>
          <a:lstStyle/>
          <a:p>
            <a:r>
              <a:rPr lang="en-US" altLang="en-US"/>
              <a:t>South Africa; Battle for Hearts and Minds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E152AC31-3A05-2A08-9A1D-308C26DB35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7" name="Picture 2" descr="http://africalive.cafebabel.com/public/africalive/Antipartheidrally_Flickr_80sAustin.jpg">
            <a:extLst>
              <a:ext uri="{FF2B5EF4-FFF2-40B4-BE49-F238E27FC236}">
                <a16:creationId xmlns:a16="http://schemas.microsoft.com/office/drawing/2014/main" id="{39F90F4F-BB01-C96A-A381-80AF0417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2350"/>
            <a:ext cx="87630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04BF5967-5DC8-F893-8C5F-9FC24F00B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Iraq</a:t>
            </a:r>
          </a:p>
        </p:txBody>
      </p:sp>
      <p:pic>
        <p:nvPicPr>
          <p:cNvPr id="53250" name="Picture 3">
            <a:extLst>
              <a:ext uri="{FF2B5EF4-FFF2-40B4-BE49-F238E27FC236}">
                <a16:creationId xmlns:a16="http://schemas.microsoft.com/office/drawing/2014/main" id="{21955613-7D38-8A10-1018-3FE79E2D82C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EDF25091-6C11-64BE-EF6D-26A993896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9300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</a:pPr>
            <a:r>
              <a:rPr lang="en-US" altLang="en-US" sz="3200"/>
              <a:t>Whole Government vs. Hearts and Minds in AFRICOM</a:t>
            </a:r>
            <a:r>
              <a:rPr lang="en-US" altLang="en-US"/>
              <a:t> 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B2C3ECBD-D5B1-9BAA-80B9-2E14EF70B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1050" y="1141413"/>
            <a:ext cx="7772400" cy="5295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/>
              <a:t>Issues: Geographic Command</a:t>
            </a:r>
          </a:p>
          <a:p>
            <a:pPr eaLnBrk="1" hangingPunct="1">
              <a:buFontTx/>
              <a:buNone/>
            </a:pPr>
            <a:r>
              <a:rPr lang="en-US" altLang="en-US" sz="2800" b="1" dirty="0"/>
              <a:t>   a.  Original Cold War- Focus re. Hearts and Minds was on States.  Key- Political Leadership was Coordinating</a:t>
            </a:r>
          </a:p>
          <a:p>
            <a:pPr eaLnBrk="1" hangingPunct="1">
              <a:buFontTx/>
              <a:buNone/>
            </a:pPr>
            <a:endParaRPr lang="en-US" altLang="en-US" sz="2800" b="1" dirty="0"/>
          </a:p>
          <a:p>
            <a:pPr eaLnBrk="1" hangingPunct="1">
              <a:buFontTx/>
              <a:buNone/>
            </a:pPr>
            <a:r>
              <a:rPr lang="en-US" altLang="en-US" sz="2800" b="1" dirty="0"/>
              <a:t>	b.  Now since 2001, there is a perception “World Wide” re. U.S. that there is military and security which is driving Reginal Groups- Focus: Non-State Actors (Terrorist Groups) and Community Loyalty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>
            <a:extLst>
              <a:ext uri="{FF2B5EF4-FFF2-40B4-BE49-F238E27FC236}">
                <a16:creationId xmlns:a16="http://schemas.microsoft.com/office/drawing/2014/main" id="{8FAEFC09-20D0-584B-4E1E-F49F0575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871538"/>
            <a:ext cx="7974013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0CC59EEE-B3ED-A438-6051-E81C3F625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275" y="342900"/>
            <a:ext cx="8848725" cy="749300"/>
          </a:xfrm>
        </p:spPr>
        <p:txBody>
          <a:bodyPr/>
          <a:lstStyle/>
          <a:p>
            <a:r>
              <a:rPr lang="en-US" altLang="en-US" sz="3200"/>
              <a:t>Issues: Geographic Command</a:t>
            </a:r>
            <a:br>
              <a:rPr lang="en-US" altLang="en-US" sz="3200" b="0"/>
            </a:br>
            <a:endParaRPr lang="en-US" altLang="en-US" sz="3200" b="0"/>
          </a:p>
        </p:txBody>
      </p:sp>
      <p:pic>
        <p:nvPicPr>
          <p:cNvPr id="54274" name="Picture 3">
            <a:extLst>
              <a:ext uri="{FF2B5EF4-FFF2-40B4-BE49-F238E27FC236}">
                <a16:creationId xmlns:a16="http://schemas.microsoft.com/office/drawing/2014/main" id="{5766948E-5F11-920D-474A-3F644F6F53A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1413"/>
            <a:ext cx="9144000" cy="5097462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26EBDE9F-0A2A-E59D-A174-4F7C0AFB0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9300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</a:pPr>
            <a:r>
              <a:rPr lang="en-US" altLang="en-US" sz="3200"/>
              <a:t>Whole Government Clearer: Focus on Implementation Problems: 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5B40AE0-BA6C-7DF3-953D-69F4BA3BB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a.	 Blending the Three Ds-  People and       Finance (Stovepipes and Staying in  your own lane)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b="1"/>
              <a:t>	</a:t>
            </a:r>
            <a:r>
              <a:rPr lang="en-US" altLang="en-US" sz="2800" b="1"/>
              <a:t>Non Defense</a:t>
            </a:r>
            <a:r>
              <a:rPr lang="en-US" altLang="en-US" b="1"/>
              <a:t> </a:t>
            </a:r>
            <a:r>
              <a:rPr lang="en-US" altLang="en-US" sz="2800" b="1"/>
              <a:t>Budgeting Limitations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800" b="1"/>
              <a:t>	Budget imbalance-					State/USAID vs. 					Defense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800" b="1"/>
              <a:t>	Joint Activities- Controversial eg.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/>
              <a:t>		Provincial 						Reconstruction 					Teams (PRTs)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			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5F6342AA-5934-BEF3-29AD-A8A6AAEC1E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8848725" cy="749300"/>
          </a:xfrm>
        </p:spPr>
        <p:txBody>
          <a:bodyPr/>
          <a:lstStyle/>
          <a:p>
            <a:pPr eaLnBrk="1" hangingPunct="1"/>
            <a:r>
              <a:rPr lang="en-US" altLang="en-US"/>
              <a:t>AFRICOM</a:t>
            </a:r>
          </a:p>
        </p:txBody>
      </p:sp>
      <p:sp>
        <p:nvSpPr>
          <p:cNvPr id="57346" name="Rectangle 9">
            <a:extLst>
              <a:ext uri="{FF2B5EF4-FFF2-40B4-BE49-F238E27FC236}">
                <a16:creationId xmlns:a16="http://schemas.microsoft.com/office/drawing/2014/main" id="{55A90742-251E-C702-D75D-518007738E3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141413"/>
            <a:ext cx="3810000" cy="48688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 b="1"/>
          </a:p>
          <a:p>
            <a:pPr eaLnBrk="1" hangingPunct="1">
              <a:buFontTx/>
              <a:buNone/>
            </a:pPr>
            <a:endParaRPr lang="en-US" altLang="en-US" sz="2800" b="1"/>
          </a:p>
          <a:p>
            <a:pPr eaLnBrk="1" hangingPunct="1">
              <a:buFontTx/>
              <a:buNone/>
            </a:pPr>
            <a:r>
              <a:rPr lang="en-US" altLang="en-US" sz="2800" b="1"/>
              <a:t>Winning Hearts and</a:t>
            </a:r>
          </a:p>
          <a:p>
            <a:pPr eaLnBrk="1" hangingPunct="1">
              <a:buFontTx/>
              <a:buNone/>
            </a:pPr>
            <a:r>
              <a:rPr lang="en-US" altLang="en-US" sz="2800" b="1"/>
              <a:t>Minds</a:t>
            </a:r>
          </a:p>
        </p:txBody>
      </p:sp>
      <p:pic>
        <p:nvPicPr>
          <p:cNvPr id="57347" name="Picture 5">
            <a:extLst>
              <a:ext uri="{FF2B5EF4-FFF2-40B4-BE49-F238E27FC236}">
                <a16:creationId xmlns:a16="http://schemas.microsoft.com/office/drawing/2014/main" id="{4AC07135-4A66-5E83-2659-80D72D5DF85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19138"/>
            <a:ext cx="2749550" cy="2895600"/>
          </a:xfrm>
        </p:spPr>
      </p:pic>
      <p:pic>
        <p:nvPicPr>
          <p:cNvPr id="57348" name="Picture 6">
            <a:extLst>
              <a:ext uri="{FF2B5EF4-FFF2-40B4-BE49-F238E27FC236}">
                <a16:creationId xmlns:a16="http://schemas.microsoft.com/office/drawing/2014/main" id="{A1FBAAC4-BBB2-0EC6-43E3-1246A6CCFB0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02050"/>
            <a:ext cx="9144000" cy="315595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63A874FE-15DB-5D07-EBE4-9CD11465C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9300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</a:pPr>
            <a:r>
              <a:rPr lang="en-US" altLang="en-US" sz="3200"/>
              <a:t>Implementation Problems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FEE487F2-B6BF-E418-EFC5-3ABB1BFBB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/>
              <a:t>	b</a:t>
            </a:r>
            <a:r>
              <a:rPr lang="en-US" altLang="en-US" b="1"/>
              <a:t>. DFID vs. USAID in terms of resources (Development vs. Security)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	c. Role of “Conflict/Post-Conflict Financial Pool” –Jointly Managed, so called “Inter-Agency Doctrine”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/>
              <a:t>	d. Role of Contractors and NGOs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C8B7A5CD-DE24-0A94-A736-AB03386A9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The Current Debate Re. AFRICOM 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791D7383-EFC1-434D-5B3C-18FF34199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1050" y="742950"/>
            <a:ext cx="7772400" cy="5318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/>
              <a:t>	1.  Location of Leadership-  subordination of civilian leadership to military command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/>
              <a:t>	2.  New Targets- Direct linkup between security system and non-state actors.  How this will work?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/>
              <a:t>	3.  Issue: Is Primary Concern “fragile” states or “international terrorism”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/>
              <a:t>	4.  Is definition of Fragile States important?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0AB2B310-CC9D-AA83-1BB0-70660DCE5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The Current Debate Re. AFRICOM-2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E5DCC04B-F55E-68AD-70F5-DB638E7F9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1050" y="700088"/>
            <a:ext cx="7772400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	5.  Physical location- Organizational location: Europe vs. Africa  (Symbolic)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	6.   Military- no single big base possibly an Office (change from current situation only incrementally) –pods and mobile forces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	7.  Military Policy- Non-issue in the sense that it changes a name and integrates the horn and Indian Ocean islands into the rest of Africa and breaks Africa off from Europe organizationally, a legacy of the colonial paradigm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	8. Symbolism- “Re-colonialization of Africa”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	9.  Africa and the G-20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>
            <a:extLst>
              <a:ext uri="{FF2B5EF4-FFF2-40B4-BE49-F238E27FC236}">
                <a16:creationId xmlns:a16="http://schemas.microsoft.com/office/drawing/2014/main" id="{45D1C720-D25B-030F-24CD-3B3E1623C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48725" cy="749300"/>
          </a:xfrm>
        </p:spPr>
        <p:txBody>
          <a:bodyPr/>
          <a:lstStyle/>
          <a:p>
            <a:pPr eaLnBrk="1" hangingPunct="1"/>
            <a:br>
              <a:rPr lang="en-US" altLang="en-US" sz="1600"/>
            </a:br>
            <a:r>
              <a:rPr lang="en-US" altLang="en-US" sz="1600"/>
              <a:t>2007 AFRICOM Commander General William E. Ward</a:t>
            </a:r>
            <a:br>
              <a:rPr lang="en-US" altLang="en-US" sz="1600"/>
            </a:br>
            <a:r>
              <a:rPr lang="en-US" altLang="en-US" sz="1600"/>
              <a:t>and Ambassador Mary Carlin Yates, Deputy to the Commander for Civil-Military Activities, U.S. Africa Command</a:t>
            </a:r>
            <a:br>
              <a:rPr lang="en-US" altLang="en-US" sz="1600"/>
            </a:br>
            <a:endParaRPr lang="en-US" altLang="en-US" sz="1600"/>
          </a:p>
        </p:txBody>
      </p:sp>
      <p:pic>
        <p:nvPicPr>
          <p:cNvPr id="61442" name="Picture 5">
            <a:extLst>
              <a:ext uri="{FF2B5EF4-FFF2-40B4-BE49-F238E27FC236}">
                <a16:creationId xmlns:a16="http://schemas.microsoft.com/office/drawing/2014/main" id="{81DA6C7D-EDAA-CB94-132F-8D7F3B3218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9138"/>
            <a:ext cx="4583113" cy="3133725"/>
          </a:xfrm>
        </p:spPr>
      </p:pic>
      <p:pic>
        <p:nvPicPr>
          <p:cNvPr id="61443" name="Picture 6">
            <a:extLst>
              <a:ext uri="{FF2B5EF4-FFF2-40B4-BE49-F238E27FC236}">
                <a16:creationId xmlns:a16="http://schemas.microsoft.com/office/drawing/2014/main" id="{859242A6-D60B-D010-AB07-D3FCEC557E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7400" y="1962150"/>
            <a:ext cx="4546600" cy="3176588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3464612C-6F91-C6E1-6CE4-69B99C789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Conflict and Post-Conflict Governance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8669A5C1-3396-9788-A183-8AE885789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1050" y="1141413"/>
            <a:ext cx="7772400" cy="5268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Key Role: National Level-  Coordinating &amp; the Responsibility of Chief of Mission- The Ambassador and DCM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This Coordinating Role may need to be addressed within the context of: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		1.  Relationship with Regional Association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		2.  Regional Economic 				Commissions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		3.  Addressing issues of Governance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27C9F0F7-FAFA-846E-D1E3-3CF0E2468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The Current Debate Re. AFRICOM-3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C226DC74-3524-D8AE-021D-714B7FD8C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/>
              <a:t>   8.  Diplomacy and Development- Already linked State/USAID</a:t>
            </a:r>
          </a:p>
          <a:p>
            <a:pPr eaLnBrk="1" hangingPunct="1"/>
            <a:endParaRPr lang="en-US" altLang="en-US" sz="2800" b="1" dirty="0"/>
          </a:p>
          <a:p>
            <a:pPr lvl="1" eaLnBrk="1" hangingPunct="1"/>
            <a:r>
              <a:rPr lang="en-US" altLang="en-US" sz="2400" b="1" dirty="0"/>
              <a:t>The Non-Security vs. Security Components: Not well articulated at this point</a:t>
            </a:r>
          </a:p>
          <a:p>
            <a:pPr eaLnBrk="1" hangingPunct="1"/>
            <a:endParaRPr lang="en-US" altLang="en-US" sz="2800" b="1" dirty="0"/>
          </a:p>
          <a:p>
            <a:pPr lvl="1" eaLnBrk="1" hangingPunct="1"/>
            <a:r>
              <a:rPr lang="en-US" altLang="en-US" sz="2400" b="1" dirty="0"/>
              <a:t>Perception of Subordination at regional and sub-regional level to military commands</a:t>
            </a:r>
          </a:p>
          <a:p>
            <a:pPr lvl="1" eaLnBrk="1" hangingPunct="1"/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Foreign Policy and Foreign Aid First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582661-8989-92CE-1CBC-3BA6913B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636" y="-76200"/>
            <a:ext cx="9219000" cy="749300"/>
          </a:xfrm>
        </p:spPr>
        <p:txBody>
          <a:bodyPr/>
          <a:lstStyle/>
          <a:p>
            <a:r>
              <a:rPr lang="en-US" altLang="en-US" sz="2800" dirty="0"/>
              <a:t>Technicians with African Union AFRICOM Trainers</a:t>
            </a:r>
            <a:endParaRPr lang="en-US" sz="2800" dirty="0"/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09882F24-8E12-4994-8A56-DFF53CADD7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	</a:t>
            </a:r>
            <a:r>
              <a:rPr lang="en-US" altLang="en-US" sz="2800" b="1" dirty="0"/>
              <a:t>AFRICOM: “Life after Iraq and Afghanistan for </a:t>
            </a:r>
            <a:r>
              <a:rPr lang="en-US" altLang="en-US" sz="2800" b="1" dirty="0" err="1"/>
              <a:t>Dyncorp</a:t>
            </a:r>
            <a:r>
              <a:rPr lang="en-US" altLang="en-US" sz="2800" b="1" dirty="0"/>
              <a:t>, Triple Canopy and Blackwater.”</a:t>
            </a:r>
          </a:p>
          <a:p>
            <a:pPr eaLnBrk="1" hangingPunct="1"/>
            <a:endParaRPr lang="en-US" altLang="en-US" sz="2800" b="1" dirty="0"/>
          </a:p>
        </p:txBody>
      </p:sp>
      <p:pic>
        <p:nvPicPr>
          <p:cNvPr id="63491" name="Picture 4">
            <a:extLst>
              <a:ext uri="{FF2B5EF4-FFF2-40B4-BE49-F238E27FC236}">
                <a16:creationId xmlns:a16="http://schemas.microsoft.com/office/drawing/2014/main" id="{64B67EC1-7E91-934F-EE00-C7A5B4BC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344" y="2866335"/>
            <a:ext cx="4133312" cy="29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738CDA2-6F98-3C59-9D2A-1AC983F97BA2}"/>
              </a:ext>
            </a:extLst>
          </p:cNvPr>
          <p:cNvSpPr txBox="1">
            <a:spLocks/>
          </p:cNvSpPr>
          <p:nvPr/>
        </p:nvSpPr>
        <p:spPr bwMode="auto">
          <a:xfrm>
            <a:off x="3393444" y="812544"/>
            <a:ext cx="51117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E8EA9C24-4D68-021B-3F77-BFBB36C1CD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Themes- Continued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22D8A03-410D-8F4E-B2FF-E1140ABDFB2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81050" y="1141413"/>
            <a:ext cx="8115300" cy="48688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/>
              <a:t>IV. Terrorism and Counter-terrorism</a:t>
            </a:r>
          </a:p>
          <a:p>
            <a:pPr eaLnBrk="1" hangingPunct="1">
              <a:defRPr/>
            </a:pPr>
            <a:endParaRPr lang="en-US" b="1" dirty="0"/>
          </a:p>
          <a:p>
            <a:pPr eaLnBrk="1" hangingPunct="1">
              <a:buFontTx/>
              <a:buNone/>
              <a:defRPr/>
            </a:pPr>
            <a:r>
              <a:rPr lang="en-US" b="1" dirty="0"/>
              <a:t>V.   Post-Conflict Governance</a:t>
            </a:r>
          </a:p>
          <a:p>
            <a:pPr eaLnBrk="1" hangingPunct="1">
              <a:defRPr/>
            </a:pPr>
            <a:endParaRPr lang="en-US" b="1" dirty="0"/>
          </a:p>
          <a:p>
            <a:pPr marL="571500" indent="-571500" eaLnBrk="1" hangingPunct="1">
              <a:buFontTx/>
              <a:buAutoNum type="romanUcPeriod" startAt="6"/>
              <a:defRPr/>
            </a:pPr>
            <a:r>
              <a:rPr lang="en-US" b="1" dirty="0"/>
              <a:t>Foreign Aid and Foreign and Security Policy</a:t>
            </a:r>
          </a:p>
          <a:p>
            <a:pPr marL="571500" indent="-571500" eaLnBrk="1" hangingPunct="1">
              <a:buFontTx/>
              <a:buAutoNum type="romanUcPeriod" startAt="6"/>
              <a:defRPr/>
            </a:pPr>
            <a:endParaRPr lang="en-US" b="1" dirty="0"/>
          </a:p>
          <a:p>
            <a:pPr marL="571500" indent="-571500" eaLnBrk="1" hangingPunct="1">
              <a:buFontTx/>
              <a:buAutoNum type="romanUcPeriod" startAt="6"/>
              <a:defRPr/>
            </a:pPr>
            <a:r>
              <a:rPr lang="en-US" b="1" dirty="0"/>
              <a:t>Theme:  On the Ground Governance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6A35-EE13-EA21-EDB5-9BB0B366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Wagner Group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1BABA8-B2C7-A165-5AEF-C28309461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148" y="669626"/>
            <a:ext cx="4770781" cy="6183900"/>
          </a:xfrm>
        </p:spPr>
      </p:pic>
    </p:spTree>
    <p:extLst>
      <p:ext uri="{BB962C8B-B14F-4D97-AF65-F5344CB8AC3E}">
        <p14:creationId xmlns:p14="http://schemas.microsoft.com/office/powerpoint/2010/main" val="32357398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5005DE01-1C15-4FDD-E8B6-1EEC0F9B1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AFRICOM  Picard Research Focus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2E3EECA5-DDFD-2B23-C2DA-87BB1EABE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1413"/>
            <a:ext cx="8915400" cy="5259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Series of Studies of African Perceptions of AFRICOM and the Three Ds- (Triangulation Study)- Book with Kumarian Press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Research Interests:</a:t>
            </a:r>
            <a:r>
              <a:rPr lang="en-US" altLang="en-US" sz="2400" b="1"/>
              <a:t>  </a:t>
            </a:r>
            <a:r>
              <a:rPr lang="en-US" altLang="en-US" sz="1800" b="1"/>
              <a:t>AFRICOM Book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b="1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800" b="1"/>
              <a:t>Coordinating Mechanisms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en-US" sz="1800" b="1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800" b="1"/>
              <a:t>Common Pool Resources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en-US" sz="1800" b="1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800" b="1"/>
              <a:t>Community Based Solutions (Elective and Traditional)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en-US" sz="1800" b="1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1800" b="1"/>
              <a:t>Balance Development vs. Security Focus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15AD87BB-48CB-CB0E-9A95-9D870B8647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48704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400" b="0">
                <a:solidFill>
                  <a:schemeClr val="tx1"/>
                </a:solidFill>
              </a:rPr>
              <a:t>DICUSSIONS/QUESTIONS/</a:t>
            </a:r>
            <a:br>
              <a:rPr lang="en-US" altLang="en-US" sz="4400" b="0">
                <a:solidFill>
                  <a:schemeClr val="tx1"/>
                </a:solidFill>
              </a:rPr>
            </a:br>
            <a:r>
              <a:rPr lang="en-US" altLang="en-US" sz="4400" b="0">
                <a:solidFill>
                  <a:schemeClr val="tx1"/>
                </a:solidFill>
              </a:rPr>
              <a:t>CRITIQUE?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AC53DC9D-ED7C-372E-7FE3-09544178B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4811713"/>
            <a:ext cx="7772400" cy="508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71683" name="Picture 4" descr="ACSS-logo-PMS">
            <a:extLst>
              <a:ext uri="{FF2B5EF4-FFF2-40B4-BE49-F238E27FC236}">
                <a16:creationId xmlns:a16="http://schemas.microsoft.com/office/drawing/2014/main" id="{2213836B-ED1B-4485-68E7-6B599C00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4" b="6985"/>
          <a:stretch>
            <a:fillRect/>
          </a:stretch>
        </p:blipFill>
        <p:spPr bwMode="auto">
          <a:xfrm>
            <a:off x="2965450" y="1500188"/>
            <a:ext cx="307975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31AC6AE3-11E7-216A-7CAD-241701A39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Newsreel Coverage of Mau Mau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FAD8EBD9-01FB-4D96-52A4-423C38E8AC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hlinkClick r:id="rId2"/>
            </a:endParaRPr>
          </a:p>
          <a:p>
            <a:r>
              <a:rPr lang="en-US" altLang="en-US" b="1">
                <a:hlinkClick r:id="rId2"/>
              </a:rPr>
              <a:t>British Pathe Report</a:t>
            </a:r>
            <a:endParaRPr lang="en-US" altLang="en-US" b="1"/>
          </a:p>
          <a:p>
            <a:endParaRPr lang="en-US" altLang="en-US" b="1"/>
          </a:p>
          <a:p>
            <a:endParaRPr lang="en-US" altLang="en-US" sz="3600" b="1">
              <a:solidFill>
                <a:srgbClr val="FF0000"/>
              </a:solidFill>
            </a:endParaRPr>
          </a:p>
          <a:p>
            <a:r>
              <a:rPr lang="en-US" altLang="en-US" sz="3600" b="1">
                <a:solidFill>
                  <a:srgbClr val="FF0000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150328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5FD6A978-27F6-48E6-7C4B-2EE355AC3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Special Forces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CA51EB90-9498-2C7E-FCB8-BD9CD9B3F2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141413"/>
            <a:ext cx="7772400" cy="4868862"/>
          </a:xfrm>
        </p:spPr>
        <p:txBody>
          <a:bodyPr/>
          <a:lstStyle/>
          <a:p>
            <a:r>
              <a:rPr lang="en-US" altLang="en-US" b="1">
                <a:solidFill>
                  <a:srgbClr val="008000"/>
                </a:solidFill>
                <a:hlinkClick r:id="rId2"/>
              </a:rPr>
              <a:t>The Three D’s Theory</a:t>
            </a:r>
            <a:r>
              <a:rPr lang="en-US" altLang="en-US" b="1">
                <a:solidFill>
                  <a:srgbClr val="008000"/>
                </a:solidFill>
              </a:rPr>
              <a:t> Defense, Diplomacy and Development</a:t>
            </a:r>
          </a:p>
          <a:p>
            <a:endParaRPr lang="en-US" altLang="en-US" b="1"/>
          </a:p>
          <a:p>
            <a:pPr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12344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551D-D5D2-B440-9362-412DBA90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0"/>
            <a:ext cx="8848725" cy="11620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accent3"/>
                </a:solidFill>
              </a:rPr>
              <a:t>CORDS—Civil Operations and Revolutionary Development Support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in Vietnam</a:t>
            </a:r>
          </a:p>
        </p:txBody>
      </p:sp>
      <p:sp>
        <p:nvSpPr>
          <p:cNvPr id="11266" name="Content Placeholder 5">
            <a:extLst>
              <a:ext uri="{FF2B5EF4-FFF2-40B4-BE49-F238E27FC236}">
                <a16:creationId xmlns:a16="http://schemas.microsoft.com/office/drawing/2014/main" id="{4ABA54E3-0118-3810-0908-3311DD6B2E9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141413"/>
            <a:ext cx="4591050" cy="4868862"/>
          </a:xfrm>
        </p:spPr>
        <p:txBody>
          <a:bodyPr/>
          <a:lstStyle/>
          <a:p>
            <a:r>
              <a:rPr lang="en-US" altLang="en-US" b="1">
                <a:solidFill>
                  <a:srgbClr val="008000"/>
                </a:solidFill>
              </a:rPr>
              <a:t>MACV-CORDS Office in Ba Ngoi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 </a:t>
            </a:r>
            <a:r>
              <a:rPr lang="en-US" altLang="en-US" b="1">
                <a:solidFill>
                  <a:srgbClr val="008000"/>
                </a:solidFill>
              </a:rPr>
              <a:t>Military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 Assistance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 Command 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 Vietnam.</a:t>
            </a:r>
          </a:p>
          <a:p>
            <a:endParaRPr lang="en-US" altLang="en-US"/>
          </a:p>
        </p:txBody>
      </p:sp>
      <p:sp>
        <p:nvSpPr>
          <p:cNvPr id="11267" name="Content Placeholder 6">
            <a:extLst>
              <a:ext uri="{FF2B5EF4-FFF2-40B4-BE49-F238E27FC236}">
                <a16:creationId xmlns:a16="http://schemas.microsoft.com/office/drawing/2014/main" id="{2051FB16-13C1-C100-2246-CF039AA80C9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34BEEA31-ABDE-AF7F-7FD2-5F65A491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693863"/>
            <a:ext cx="68199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AF8E937A-A8F3-91DF-C45D-4F484F00E7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Three D’s on the Ground</a:t>
            </a:r>
          </a:p>
        </p:txBody>
      </p:sp>
      <p:sp>
        <p:nvSpPr>
          <p:cNvPr id="12290" name="Subtitle 2">
            <a:extLst>
              <a:ext uri="{FF2B5EF4-FFF2-40B4-BE49-F238E27FC236}">
                <a16:creationId xmlns:a16="http://schemas.microsoft.com/office/drawing/2014/main" id="{4D56D4E9-46A9-5B78-C624-66CACA7977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r>
              <a:rPr lang="en-US" altLang="en-US" b="1" dirty="0"/>
              <a:t>Provincial Reconstruction Teams Teams in Iraq and Afghanistan</a:t>
            </a:r>
          </a:p>
          <a:p>
            <a:endParaRPr lang="en-US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A7BB4510-390F-E74F-49CB-8A330F3220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I. Conflict Prevention and Management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1470BD15-68CC-5015-49D1-0227BC9A959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0100" y="692150"/>
            <a:ext cx="8343900" cy="4868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Community based conflict mitigation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b="1" dirty="0"/>
              <a:t>Role of indigenous leadership and traditional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   conflict mediation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lvl="3" eaLnBrk="1" hangingPunct="1">
              <a:lnSpc>
                <a:spcPct val="90000"/>
              </a:lnSpc>
            </a:pPr>
            <a:r>
              <a:rPr lang="en-US" altLang="en-US" b="1" dirty="0"/>
              <a:t>Land, social rights and behavior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b="1" dirty="0"/>
          </a:p>
          <a:p>
            <a:pPr lvl="3" eaLnBrk="1" hangingPunct="1">
              <a:lnSpc>
                <a:spcPct val="90000"/>
              </a:lnSpc>
            </a:pPr>
            <a:r>
              <a:rPr lang="en-US" altLang="en-US" b="1" dirty="0"/>
              <a:t>Joint Traditional and Local Government Mechanisms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lvl="3" eaLnBrk="1" hangingPunct="1">
              <a:lnSpc>
                <a:spcPct val="90000"/>
              </a:lnSpc>
            </a:pPr>
            <a:r>
              <a:rPr lang="en-US" altLang="en-US" b="1" dirty="0"/>
              <a:t>Leadership (cadre) modalities (The Mandela Model)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Traditional Justice vs. Political institutions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Governance and Development- The Institutions Issue and Elites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8240</TotalTime>
  <Words>1940</Words>
  <Application>Microsoft Macintosh PowerPoint</Application>
  <PresentationFormat>On-screen Show (4:3)</PresentationFormat>
  <Paragraphs>335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Times New Roman</vt:lpstr>
      <vt:lpstr>Wingdings</vt:lpstr>
      <vt:lpstr>Default Design</vt:lpstr>
      <vt:lpstr>PIA 2528</vt:lpstr>
      <vt:lpstr> Governance and Security</vt:lpstr>
      <vt:lpstr>National Defense University</vt:lpstr>
      <vt:lpstr>Overview:  Seven Themes in Governance, Foreign and Security Policy  </vt:lpstr>
      <vt:lpstr>PowerPoint Presentation</vt:lpstr>
      <vt:lpstr>Themes- Continued</vt:lpstr>
      <vt:lpstr>CORDS—Civil Operations and Revolutionary Development Support in Vietnam</vt:lpstr>
      <vt:lpstr>Three D’s on the Ground</vt:lpstr>
      <vt:lpstr>I. Conflict Prevention and Management</vt:lpstr>
      <vt:lpstr>Conflict Resolution in the Sudan</vt:lpstr>
      <vt:lpstr>Indigenous Methods of Conflict Mediation</vt:lpstr>
      <vt:lpstr>Traditional Ceremony REAL DE   CATORCE, Mexico</vt:lpstr>
      <vt:lpstr>II. Conflict and Peace Making- Different Modes</vt:lpstr>
      <vt:lpstr>PowerPoint Presentation</vt:lpstr>
      <vt:lpstr>Other Conflicts: Role of Mediation</vt:lpstr>
      <vt:lpstr> Conflicts: 2009</vt:lpstr>
      <vt:lpstr>CONFLICTS 2022</vt:lpstr>
      <vt:lpstr>Image: Algerian Civil War 1954  THE FIRST MODERN WAR</vt:lpstr>
      <vt:lpstr>Different Modes of Conflict</vt:lpstr>
      <vt:lpstr>Liberian Civil War</vt:lpstr>
      <vt:lpstr>War and Refugees</vt:lpstr>
      <vt:lpstr>III. Peacekeeping and international organizations- Issues</vt:lpstr>
      <vt:lpstr>The Middle East Quartet:  Russia, US, UN and EU</vt:lpstr>
      <vt:lpstr>Peacekeeping and international organizations- Issues</vt:lpstr>
      <vt:lpstr>Peacekeeping and international organizations- Issues</vt:lpstr>
      <vt:lpstr>IV. Terrorism and Counter Terrorism. Is it an Issue?</vt:lpstr>
      <vt:lpstr>North vs. South?</vt:lpstr>
      <vt:lpstr>Sector Reforms and Counter-Terrorism </vt:lpstr>
      <vt:lpstr>Sector Reforms and Counter-Terrorism</vt:lpstr>
      <vt:lpstr>Ethnic Conflict is not new:  Northern Europe in 1721</vt:lpstr>
      <vt:lpstr>Regional Threats (Africa)</vt:lpstr>
      <vt:lpstr>PowerPoint Presentation</vt:lpstr>
      <vt:lpstr>V. Post-Conflict Governance</vt:lpstr>
      <vt:lpstr>Liberian Truth and Reconciliation Commission</vt:lpstr>
      <vt:lpstr>Post-Conflict Governance</vt:lpstr>
      <vt:lpstr>Nation-Building, United Nations Style </vt:lpstr>
      <vt:lpstr>VI.  Foreign Aid and Foreign and Security Policy- Two Views</vt:lpstr>
      <vt:lpstr>“Whole of Government”</vt:lpstr>
      <vt:lpstr>Whole of Government Countries:  Extent of Integration</vt:lpstr>
      <vt:lpstr>Australia</vt:lpstr>
      <vt:lpstr>“Whole of Government”</vt:lpstr>
      <vt:lpstr>Netherlands</vt:lpstr>
      <vt:lpstr>“Hearts and Minds Debate”</vt:lpstr>
      <vt:lpstr>“Hearts and Minds” Five Examples</vt:lpstr>
      <vt:lpstr>Kenya</vt:lpstr>
      <vt:lpstr>“Hearts and Minds” Examples</vt:lpstr>
      <vt:lpstr>South Africa; Battle for Hearts and Minds</vt:lpstr>
      <vt:lpstr>Iraq</vt:lpstr>
      <vt:lpstr>Whole Government vs. Hearts and Minds in AFRICOM </vt:lpstr>
      <vt:lpstr>Issues: Geographic Command </vt:lpstr>
      <vt:lpstr>Whole Government Clearer: Focus on Implementation Problems: </vt:lpstr>
      <vt:lpstr>AFRICOM</vt:lpstr>
      <vt:lpstr>Implementation Problems</vt:lpstr>
      <vt:lpstr>The Current Debate Re. AFRICOM </vt:lpstr>
      <vt:lpstr>The Current Debate Re. AFRICOM-2</vt:lpstr>
      <vt:lpstr> 2007 AFRICOM Commander General William E. Ward and Ambassador Mary Carlin Yates, Deputy to the Commander for Civil-Military Activities, U.S. Africa Command </vt:lpstr>
      <vt:lpstr>Conflict and Post-Conflict Governance</vt:lpstr>
      <vt:lpstr>The Current Debate Re. AFRICOM-3</vt:lpstr>
      <vt:lpstr>Technicians with African Union AFRICOM Trainers</vt:lpstr>
      <vt:lpstr>The Wagner Group</vt:lpstr>
      <vt:lpstr>AFRICOM  Picard Research Focus</vt:lpstr>
      <vt:lpstr>DICUSSIONS/QUESTIONS/ CRITIQUE?</vt:lpstr>
      <vt:lpstr>Newsreel Coverage of Mau Mau</vt:lpstr>
      <vt:lpstr>Special Forces</vt:lpstr>
    </vt:vector>
  </TitlesOfParts>
  <Company>National Defense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Center for Strategic Studies</dc:title>
  <dc:creator>ACSS</dc:creator>
  <cp:lastModifiedBy>Picard, Louis A</cp:lastModifiedBy>
  <cp:revision>319</cp:revision>
  <dcterms:created xsi:type="dcterms:W3CDTF">2003-01-10T18:34:39Z</dcterms:created>
  <dcterms:modified xsi:type="dcterms:W3CDTF">2022-12-14T17:09:38Z</dcterms:modified>
</cp:coreProperties>
</file>