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306" r:id="rId2"/>
    <p:sldId id="384" r:id="rId3"/>
    <p:sldId id="326" r:id="rId4"/>
    <p:sldId id="327" r:id="rId5"/>
    <p:sldId id="371" r:id="rId6"/>
    <p:sldId id="338" r:id="rId7"/>
    <p:sldId id="328" r:id="rId8"/>
    <p:sldId id="333" r:id="rId9"/>
    <p:sldId id="372" r:id="rId10"/>
    <p:sldId id="331" r:id="rId11"/>
    <p:sldId id="373" r:id="rId12"/>
    <p:sldId id="336" r:id="rId13"/>
    <p:sldId id="375" r:id="rId14"/>
    <p:sldId id="335" r:id="rId15"/>
    <p:sldId id="374" r:id="rId16"/>
    <p:sldId id="339" r:id="rId17"/>
    <p:sldId id="332" r:id="rId18"/>
    <p:sldId id="329" r:id="rId19"/>
    <p:sldId id="330" r:id="rId20"/>
    <p:sldId id="334" r:id="rId21"/>
    <p:sldId id="340" r:id="rId22"/>
    <p:sldId id="341" r:id="rId23"/>
    <p:sldId id="376" r:id="rId24"/>
    <p:sldId id="342" r:id="rId25"/>
    <p:sldId id="343" r:id="rId26"/>
    <p:sldId id="346" r:id="rId27"/>
    <p:sldId id="347" r:id="rId28"/>
    <p:sldId id="348" r:id="rId29"/>
    <p:sldId id="380" r:id="rId30"/>
    <p:sldId id="349" r:id="rId31"/>
    <p:sldId id="350" r:id="rId32"/>
    <p:sldId id="351" r:id="rId33"/>
    <p:sldId id="352" r:id="rId34"/>
    <p:sldId id="353" r:id="rId35"/>
    <p:sldId id="379" r:id="rId36"/>
    <p:sldId id="354" r:id="rId37"/>
    <p:sldId id="378" r:id="rId38"/>
    <p:sldId id="355" r:id="rId39"/>
    <p:sldId id="356" r:id="rId40"/>
    <p:sldId id="357" r:id="rId41"/>
    <p:sldId id="377" r:id="rId42"/>
    <p:sldId id="358" r:id="rId43"/>
    <p:sldId id="359" r:id="rId44"/>
    <p:sldId id="315" r:id="rId45"/>
    <p:sldId id="382" r:id="rId46"/>
    <p:sldId id="38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5F41D-BB4C-7742-9D62-4445E7F2C34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1F74B-961E-D543-A609-C68E79B4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>
            <a:extLst>
              <a:ext uri="{FF2B5EF4-FFF2-40B4-BE49-F238E27FC236}">
                <a16:creationId xmlns:a16="http://schemas.microsoft.com/office/drawing/2014/main" id="{267D8DA1-E1E3-9642-A1A7-CE36EBA2D0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Notes Placeholder 2">
            <a:extLst>
              <a:ext uri="{FF2B5EF4-FFF2-40B4-BE49-F238E27FC236}">
                <a16:creationId xmlns:a16="http://schemas.microsoft.com/office/drawing/2014/main" id="{78A23FC3-3ADC-A940-870D-909E8F54FE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A28B4557-981C-9D43-9D87-5D38E132A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890F15E-C9D4-974D-B898-DC47F9F99CB8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1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7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9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2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9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8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9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3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ECB636-5B57-F549-B5C1-3A4C8E045B7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5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C5918FF9-DF63-6C49-9388-D5C97356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39" y="379412"/>
            <a:ext cx="8534400" cy="758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PIA 2096 Foreign Aid Capstone Seminar Week Seven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DF4FCAFC-9448-7146-AA82-5D1EFDB22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b="1" dirty="0"/>
          </a:p>
          <a:p>
            <a:pPr marL="0" indent="0" algn="ctr">
              <a:buNone/>
            </a:pPr>
            <a:r>
              <a:rPr lang="en-US" altLang="en-US" sz="4000" b="1" dirty="0"/>
              <a:t>From Multilateralism to</a:t>
            </a:r>
          </a:p>
          <a:p>
            <a:pPr marL="0" indent="0" algn="ctr">
              <a:buNone/>
            </a:pPr>
            <a:r>
              <a:rPr lang="en-US" altLang="en-US" sz="4000" b="1" dirty="0"/>
              <a:t>Bilateral Aid:</a:t>
            </a:r>
          </a:p>
          <a:p>
            <a:pPr marL="0" indent="0" algn="ctr">
              <a:buNone/>
            </a:pPr>
            <a:endParaRPr lang="en-US" altLang="en-US" sz="4000" b="1" dirty="0"/>
          </a:p>
          <a:p>
            <a:pPr marL="0" indent="0" algn="ctr">
              <a:buNone/>
            </a:pPr>
            <a:r>
              <a:rPr lang="en-US" altLang="en-US" sz="4000" b="1" dirty="0"/>
              <a:t>Structural Adjustment</a:t>
            </a:r>
          </a:p>
          <a:p>
            <a:pPr marL="0" indent="0" algn="ctr">
              <a:buNone/>
            </a:pPr>
            <a:r>
              <a:rPr lang="en-US" altLang="en-US" sz="4000" b="1" dirty="0"/>
              <a:t>NGOs and Civil Society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EB9A26E0-6E6C-0942-AA90-0DF519A6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Civil Society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F0B3820D-71F0-5E41-8C55-5B4B2C25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458311"/>
            <a:ext cx="8229600" cy="4525963"/>
          </a:xfrm>
        </p:spPr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Networks of organizations, groups and individuals pursuing socio-economic interests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"Beyond the family but short of the state" (Hegal)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Formal vs. Informal Institutions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>
            <a:extLst>
              <a:ext uri="{FF2B5EF4-FFF2-40B4-BE49-F238E27FC236}">
                <a16:creationId xmlns:a16="http://schemas.microsoft.com/office/drawing/2014/main" id="{DED6CF6A-18B7-9045-B840-5BB32504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07" y="978501"/>
            <a:ext cx="7752693" cy="581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BC6C-536E-2B45-B4F4-789746EA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7" y="64979"/>
            <a:ext cx="10571998" cy="970450"/>
          </a:xfrm>
        </p:spPr>
        <p:txBody>
          <a:bodyPr/>
          <a:lstStyle/>
          <a:p>
            <a:r>
              <a:rPr lang="en-US" dirty="0"/>
              <a:t>Beyond the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9B3C-BD0C-2B4A-AE36-41B2D28BE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01" y="2378034"/>
            <a:ext cx="10554574" cy="363651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FA510AF3-620C-D04E-B78E-B178E4B4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Civil Society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CBC6769B-A6BB-EB44-84BD-230CA17E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103" y="1991212"/>
            <a:ext cx="79248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/>
              <a:t>Privatization as an issue (“Left wing vs. Right wing?”)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/>
              <a:t>Corporatism vs. Clientelism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/>
              <a:t>Organic VS. Individualist</a:t>
            </a:r>
          </a:p>
          <a:p>
            <a:pPr marL="0" indent="0">
              <a:buNone/>
              <a:defRPr/>
            </a:pPr>
            <a:r>
              <a:rPr lang="en-US" altLang="en-US" b="1" dirty="0"/>
              <a:t> nature of society </a:t>
            </a:r>
          </a:p>
          <a:p>
            <a:pPr marL="0" indent="0">
              <a:buNone/>
              <a:defRPr/>
            </a:pPr>
            <a:r>
              <a:rPr lang="en-US" altLang="en-US" b="1" dirty="0"/>
              <a:t>(Vincent Ostrom)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b="1" dirty="0"/>
              <a:t>Establishing the rule of law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altLang="en-US" b="1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b="1" dirty="0"/>
              <a:t>Roman vs. Common Law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FFFF00"/>
                </a:solidFill>
              </a:rPr>
              <a:t>What is the role of the individual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</p:txBody>
      </p:sp>
      <p:pic>
        <p:nvPicPr>
          <p:cNvPr id="77827" name="Picture 4">
            <a:extLst>
              <a:ext uri="{FF2B5EF4-FFF2-40B4-BE49-F238E27FC236}">
                <a16:creationId xmlns:a16="http://schemas.microsoft.com/office/drawing/2014/main" id="{1DF7968B-07A8-CE4E-AB7F-A84E525B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2895600"/>
            <a:ext cx="318135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http://dlc.dlib.indiana.edu/DLCImage/images/Nepal1-92-048-screen.jpg">
            <a:hlinkClick r:id="rId2"/>
            <a:extLst>
              <a:ext uri="{FF2B5EF4-FFF2-40B4-BE49-F238E27FC236}">
                <a16:creationId xmlns:a16="http://schemas.microsoft.com/office/drawing/2014/main" id="{8F975B91-A06C-AD47-9C59-DE362EDB2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38100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itle 2">
            <a:extLst>
              <a:ext uri="{FF2B5EF4-FFF2-40B4-BE49-F238E27FC236}">
                <a16:creationId xmlns:a16="http://schemas.microsoft.com/office/drawing/2014/main" id="{19178049-1D5A-344D-B36D-DAB1DED89C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Vincent and Elinor Ostrom (Nobel Prize in Economics)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32402B4A-78B5-574A-B153-40EDE186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Civil Society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2F071298-F314-5B40-8AD8-F84F3BCC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371600"/>
            <a:ext cx="7924800" cy="4419600"/>
          </a:xfrm>
        </p:spPr>
        <p:txBody>
          <a:bodyPr/>
          <a:lstStyle/>
          <a:p>
            <a:pPr marL="457200" indent="-457200"/>
            <a:r>
              <a:rPr lang="en-US" altLang="en-US" b="1"/>
              <a:t>NGOs, CBOs, PVOs: Who do they represent?</a:t>
            </a:r>
          </a:p>
          <a:p>
            <a:pPr marL="457200" indent="-457200"/>
            <a:endParaRPr lang="en-US" altLang="en-US" b="1"/>
          </a:p>
          <a:p>
            <a:pPr marL="457200" indent="-457200"/>
            <a:r>
              <a:rPr lang="en-US" altLang="en-US" b="1"/>
              <a:t>Grassroots, interests, not for profits (neutrality)</a:t>
            </a:r>
          </a:p>
          <a:p>
            <a:pPr marL="457200" indent="-457200"/>
            <a:endParaRPr lang="en-US" altLang="en-US" b="1"/>
          </a:p>
          <a:p>
            <a:pPr marL="457200" indent="-457200"/>
            <a:r>
              <a:rPr lang="en-US" altLang="en-US" b="1"/>
              <a:t>Groups</a:t>
            </a:r>
          </a:p>
          <a:p>
            <a:pPr marL="457200" indent="-457200"/>
            <a:endParaRPr lang="en-US" altLang="en-US" b="1">
              <a:solidFill>
                <a:srgbClr val="FF0000"/>
              </a:solidFill>
            </a:endParaRPr>
          </a:p>
          <a:p>
            <a:pPr marL="914400" lvl="1" indent="-230188"/>
            <a:r>
              <a:rPr lang="en-US" altLang="en-US" b="1">
                <a:solidFill>
                  <a:srgbClr val="FF0000"/>
                </a:solidFill>
              </a:rPr>
              <a:t>Role of ethnicity, religion and class, vs. individual rights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>
            <a:extLst>
              <a:ext uri="{FF2B5EF4-FFF2-40B4-BE49-F238E27FC236}">
                <a16:creationId xmlns:a16="http://schemas.microsoft.com/office/drawing/2014/main" id="{EF5EEB35-6220-0A4C-9178-B995E8C09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6" y="1600200"/>
            <a:ext cx="3006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itle 4">
            <a:extLst>
              <a:ext uri="{FF2B5EF4-FFF2-40B4-BE49-F238E27FC236}">
                <a16:creationId xmlns:a16="http://schemas.microsoft.com/office/drawing/2014/main" id="{8CCB127C-C9DF-E845-9601-1A0D6933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393" y="990601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Bhutanese refugee children in a camp in the south-east of Nepal, 1997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37A21CA6-FBA1-FA44-AB18-A8FEE8D47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295400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altLang="en-US" sz="3200"/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1E8650EB-C54B-4044-B63D-2294B576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NGOs--The Nature of the Beast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3106DFA3-0FB1-2E4C-AA1C-964E0374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2230822"/>
            <a:ext cx="8610600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en-US" b="1" dirty="0"/>
              <a:t>Non-Profits vs. For Profits </a:t>
            </a:r>
          </a:p>
          <a:p>
            <a:pPr marL="457200" indent="-457200"/>
            <a:endParaRPr lang="en-US" altLang="en-US" b="1" dirty="0"/>
          </a:p>
          <a:p>
            <a:pPr marL="457200" indent="-457200"/>
            <a:r>
              <a:rPr lang="en-US" altLang="en-US" b="1" dirty="0"/>
              <a:t>Not for Profits- More value directed</a:t>
            </a:r>
          </a:p>
          <a:p>
            <a:pPr marL="457200" indent="-457200"/>
            <a:endParaRPr lang="en-US" altLang="en-US" b="1" dirty="0"/>
          </a:p>
          <a:p>
            <a:pPr marL="457200" indent="-457200"/>
            <a:r>
              <a:rPr lang="en-US" altLang="en-US" b="1" dirty="0"/>
              <a:t>Private Voluntary Organizations(PVOs)</a:t>
            </a:r>
          </a:p>
          <a:p>
            <a:pPr marL="457200" indent="-457200"/>
            <a:endParaRPr lang="en-US" altLang="en-US" b="1" dirty="0"/>
          </a:p>
          <a:p>
            <a:pPr marL="457200" indent="-457200"/>
            <a:r>
              <a:rPr lang="en-US" altLang="en-US" b="1" dirty="0"/>
              <a:t>Community Based Organizations (CBOs)</a:t>
            </a:r>
          </a:p>
          <a:p>
            <a:pPr marL="457200" indent="-457200"/>
            <a:endParaRPr lang="en-US" altLang="en-US" b="1" dirty="0"/>
          </a:p>
          <a:p>
            <a:pPr marL="457200" indent="-457200"/>
            <a:r>
              <a:rPr lang="en-US" altLang="en-US" b="1" dirty="0"/>
              <a:t>Foundations </a:t>
            </a:r>
          </a:p>
          <a:p>
            <a:pPr marL="457200" indent="-457200"/>
            <a:endParaRPr lang="en-US" altLang="en-US" b="1" dirty="0"/>
          </a:p>
          <a:p>
            <a:pPr marL="457200" indent="-457200"/>
            <a:r>
              <a:rPr lang="en-US" altLang="en-US" b="1" dirty="0"/>
              <a:t>Economic Associations</a:t>
            </a:r>
          </a:p>
        </p:txBody>
      </p:sp>
      <p:pic>
        <p:nvPicPr>
          <p:cNvPr id="81924" name="Picture 5">
            <a:extLst>
              <a:ext uri="{FF2B5EF4-FFF2-40B4-BE49-F238E27FC236}">
                <a16:creationId xmlns:a16="http://schemas.microsoft.com/office/drawing/2014/main" id="{6C2E84E9-DDDC-864B-856A-3985F011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900612"/>
            <a:ext cx="41148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http://www.unodc.org/images/ngo/NGO_main.jpg">
            <a:extLst>
              <a:ext uri="{FF2B5EF4-FFF2-40B4-BE49-F238E27FC236}">
                <a16:creationId xmlns:a16="http://schemas.microsoft.com/office/drawing/2014/main" id="{3B2B866D-DC31-A84F-AFE7-FBD3216B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828801"/>
            <a:ext cx="446246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itle 2">
            <a:extLst>
              <a:ext uri="{FF2B5EF4-FFF2-40B4-BE49-F238E27FC236}">
                <a16:creationId xmlns:a16="http://schemas.microsoft.com/office/drawing/2014/main" id="{E3FCC754-F206-7F4C-9D65-B280B1C8C0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Civil Society or a Mob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F2E09B9E-0579-6C4D-9106-A9FE2020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“Winners” in Civil Society 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395B7C1C-D6AB-954A-9BC7-55266AF37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760" y="2126264"/>
            <a:ext cx="8504238" cy="4572000"/>
          </a:xfrm>
        </p:spPr>
        <p:txBody>
          <a:bodyPr/>
          <a:lstStyle/>
          <a:p>
            <a:pPr marL="457200" indent="-457200"/>
            <a:r>
              <a:rPr lang="en-US" altLang="en-US" b="1"/>
              <a:t>Grameen Bank</a:t>
            </a:r>
          </a:p>
          <a:p>
            <a:pPr marL="457200" indent="-457200"/>
            <a:endParaRPr lang="en-US" altLang="en-US" b="1"/>
          </a:p>
          <a:p>
            <a:pPr marL="914400" lvl="1" indent="-230188"/>
            <a:r>
              <a:rPr lang="en-US" altLang="en-US" b="1"/>
              <a:t>Nobel Prize for Peace (2006)</a:t>
            </a:r>
          </a:p>
          <a:p>
            <a:pPr marL="914400" lvl="1" indent="-230188"/>
            <a:endParaRPr lang="en-US" altLang="en-US" b="1"/>
          </a:p>
          <a:p>
            <a:pPr marL="457200" indent="-457200"/>
            <a:r>
              <a:rPr lang="en-US" altLang="en-US" b="1"/>
              <a:t>Micro-credit</a:t>
            </a:r>
          </a:p>
          <a:p>
            <a:pPr marL="457200" indent="-457200"/>
            <a:endParaRPr lang="en-US" altLang="en-US" b="1"/>
          </a:p>
          <a:p>
            <a:pPr marL="457200" indent="-457200"/>
            <a:r>
              <a:rPr lang="en-US" altLang="en-US" b="1"/>
              <a:t>The Concept and the Controversy</a:t>
            </a:r>
          </a:p>
          <a:p>
            <a:pPr marL="457200" indent="-457200"/>
            <a:endParaRPr lang="en-US" altLang="en-US" b="1"/>
          </a:p>
          <a:p>
            <a:pPr marL="457200" indent="-457200"/>
            <a:r>
              <a:rPr lang="en-US" altLang="en-US" b="1"/>
              <a:t>Links to Traditional Savings Banks</a:t>
            </a:r>
          </a:p>
          <a:p>
            <a:pPr marL="457200" indent="-457200"/>
            <a:endParaRPr lang="en-US" altLang="en-US"/>
          </a:p>
          <a:p>
            <a:pPr marL="457200" indent="-457200"/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21A023D-0CC0-484E-8C43-CC6E8DCC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Professor Muhammad Younis, Gramen Bank founder and 2006  Nobel Peace Prize winner</a:t>
            </a:r>
          </a:p>
        </p:txBody>
      </p:sp>
      <p:pic>
        <p:nvPicPr>
          <p:cNvPr id="84994" name="Content Placeholder 3" descr="Nobel_pic01[1].jpg">
            <a:extLst>
              <a:ext uri="{FF2B5EF4-FFF2-40B4-BE49-F238E27FC236}">
                <a16:creationId xmlns:a16="http://schemas.microsoft.com/office/drawing/2014/main" id="{FC68B0FF-1931-2445-8178-5A1420E01E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386" y="2458689"/>
            <a:ext cx="3783724" cy="4204974"/>
          </a:xfrm>
        </p:spPr>
      </p:pic>
      <p:pic>
        <p:nvPicPr>
          <p:cNvPr id="84995" name="Picture 2" descr="http://www.unesco.org/education/educprog/poverty/Poversit.data/Components/Grameen2.jpg">
            <a:extLst>
              <a:ext uri="{FF2B5EF4-FFF2-40B4-BE49-F238E27FC236}">
                <a16:creationId xmlns:a16="http://schemas.microsoft.com/office/drawing/2014/main" id="{410F4007-D3CB-E24A-B0B5-212915A8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55" y="2456534"/>
            <a:ext cx="28575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29FF-4DC6-7E42-9A93-BB1DE5CF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Paper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0E4F-5E44-3A49-B1A2-9877E489B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Thirty Second Update</a:t>
            </a:r>
          </a:p>
        </p:txBody>
      </p:sp>
    </p:spTree>
    <p:extLst>
      <p:ext uri="{BB962C8B-B14F-4D97-AF65-F5344CB8AC3E}">
        <p14:creationId xmlns:p14="http://schemas.microsoft.com/office/powerpoint/2010/main" val="3700176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http://www.usp.ac.fj/journ/students/Una/images/News/Human-Rights-Champions.jpg">
            <a:extLst>
              <a:ext uri="{FF2B5EF4-FFF2-40B4-BE49-F238E27FC236}">
                <a16:creationId xmlns:a16="http://schemas.microsoft.com/office/drawing/2014/main" id="{6B7C93DB-8ED2-FD46-8F9E-A1379080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4095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4" descr="http://www.success.co.il/knowledge/images/Pillar7-Society-Universal-Declaration-of-Human-Rights.jpg">
            <a:extLst>
              <a:ext uri="{FF2B5EF4-FFF2-40B4-BE49-F238E27FC236}">
                <a16:creationId xmlns:a16="http://schemas.microsoft.com/office/drawing/2014/main" id="{011DA1FD-42CD-D14F-B2D1-DC8EB790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itle 3">
            <a:extLst>
              <a:ext uri="{FF2B5EF4-FFF2-40B4-BE49-F238E27FC236}">
                <a16:creationId xmlns:a16="http://schemas.microsoft.com/office/drawing/2014/main" id="{A3856341-1862-9A47-B324-C4E717FB0A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The Human Rights Agenda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http://advocacynet.org/blogs/media/users/sara/ngos.JPG">
            <a:extLst>
              <a:ext uri="{FF2B5EF4-FFF2-40B4-BE49-F238E27FC236}">
                <a16:creationId xmlns:a16="http://schemas.microsoft.com/office/drawing/2014/main" id="{8975BD48-9A32-D04B-9CA9-B85BC4C6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Title 2">
            <a:extLst>
              <a:ext uri="{FF2B5EF4-FFF2-40B4-BE49-F238E27FC236}">
                <a16:creationId xmlns:a16="http://schemas.microsoft.com/office/drawing/2014/main" id="{212A3778-B499-0742-9DAD-C14BD97063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Is There an NGO Type?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94A67044-878E-2C4F-9CE0-38ABEABE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NGOs- The Nature of the Beast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72280329-3F49-8242-8DEC-6A42F74A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407" y="2328041"/>
            <a:ext cx="7924800" cy="4419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b="1" dirty="0"/>
              <a:t>Civic Associations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dirty="0"/>
              <a:t>Interest Groups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dirty="0"/>
              <a:t>Quangos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dirty="0"/>
              <a:t>Trade Unions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Religious Organizations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Large Corporate Like Structures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48478A2A-38F8-4449-B83D-C2E16224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Just another NGO</a:t>
            </a:r>
          </a:p>
        </p:txBody>
      </p:sp>
      <p:pic>
        <p:nvPicPr>
          <p:cNvPr id="89090" name="Picture 4">
            <a:extLst>
              <a:ext uri="{FF2B5EF4-FFF2-40B4-BE49-F238E27FC236}">
                <a16:creationId xmlns:a16="http://schemas.microsoft.com/office/drawing/2014/main" id="{C7EC3966-6CF4-9346-AFD1-204AE772C9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447801"/>
            <a:ext cx="4876800" cy="4824413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3A21CD2A-9B86-514F-AB74-876BC897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Five Caveats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B16923E3-ED93-214C-A0DF-1CAC0106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marL="457200" indent="-457200"/>
            <a:r>
              <a:rPr lang="en-US" altLang="en-US" b="1"/>
              <a:t>Usually excludes “for profits”</a:t>
            </a:r>
          </a:p>
          <a:p>
            <a:pPr marL="457200" indent="-457200">
              <a:buNone/>
            </a:pPr>
            <a:endParaRPr lang="en-US" altLang="en-US" b="1"/>
          </a:p>
          <a:p>
            <a:pPr marL="914400" lvl="1" indent="-230188"/>
            <a:r>
              <a:rPr lang="en-US" altLang="en-US" b="1"/>
              <a:t>Issue of contractors- both for profits and non-profits</a:t>
            </a:r>
          </a:p>
          <a:p>
            <a:pPr marL="914400" lvl="1" indent="-230188"/>
            <a:endParaRPr lang="en-US" altLang="en-US" b="1"/>
          </a:p>
          <a:p>
            <a:pPr marL="457200" indent="-457200"/>
            <a:r>
              <a:rPr lang="en-US" altLang="en-US" b="1"/>
              <a:t>Includes both International and Local</a:t>
            </a:r>
          </a:p>
          <a:p>
            <a:pPr marL="457200" indent="-457200">
              <a:buNone/>
            </a:pPr>
            <a:endParaRPr lang="en-US" altLang="en-US" b="1"/>
          </a:p>
          <a:p>
            <a:pPr marL="457200" indent="-457200"/>
            <a:r>
              <a:rPr lang="en-US" altLang="en-US" b="1"/>
              <a:t>Internationals are not universally loved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4" descr="http://blogs.abcnews.com/photos/uncategorized/2007/09/27/blackwater_logo_070919_main.jpg">
            <a:extLst>
              <a:ext uri="{FF2B5EF4-FFF2-40B4-BE49-F238E27FC236}">
                <a16:creationId xmlns:a16="http://schemas.microsoft.com/office/drawing/2014/main" id="{B37321EB-D690-7A41-932E-6CD4473F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924050"/>
            <a:ext cx="4772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Title 3">
            <a:extLst>
              <a:ext uri="{FF2B5EF4-FFF2-40B4-BE49-F238E27FC236}">
                <a16:creationId xmlns:a16="http://schemas.microsoft.com/office/drawing/2014/main" id="{C71092D4-2604-194E-A619-317F2B7D53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The Role of Security Contractors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B08C0FD9-A87B-8D47-B590-6145FA16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Caveats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2099DBF2-BFB7-4346-A3D8-B3D8319D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Very often internationals are religious or charity based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Focus has been primarily on relief rather than development or civil society goals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 descr="http://templars.files.wordpress.com/2007/02/charity.jpg">
            <a:extLst>
              <a:ext uri="{FF2B5EF4-FFF2-40B4-BE49-F238E27FC236}">
                <a16:creationId xmlns:a16="http://schemas.microsoft.com/office/drawing/2014/main" id="{5CDDA200-338A-1049-B3EA-D1885072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1"/>
            <a:ext cx="4381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Title 4">
            <a:extLst>
              <a:ext uri="{FF2B5EF4-FFF2-40B4-BE49-F238E27FC236}">
                <a16:creationId xmlns:a16="http://schemas.microsoft.com/office/drawing/2014/main" id="{956021E8-14BB-4648-B4A4-62317AB7CA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The Model?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B386DEBF-E37F-1247-A6AC-06AB269D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Types of “Development” NGOs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451ACC2B-D87C-F143-A78E-1CE281F4F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marL="457200" indent="-457200"/>
            <a:r>
              <a:rPr lang="en-US" altLang="en-US" b="1"/>
              <a:t>Philanthropy</a:t>
            </a:r>
          </a:p>
          <a:p>
            <a:pPr marL="457200" indent="-457200"/>
            <a:endParaRPr lang="en-US" altLang="en-US" b="1"/>
          </a:p>
          <a:p>
            <a:pPr marL="457200" indent="-457200"/>
            <a:r>
              <a:rPr lang="en-US" altLang="en-US" b="1"/>
              <a:t>Relief and Welfare Societies</a:t>
            </a:r>
          </a:p>
          <a:p>
            <a:pPr marL="457200" indent="-457200"/>
            <a:endParaRPr lang="en-US" altLang="en-US" b="1"/>
          </a:p>
          <a:p>
            <a:pPr marL="457200" indent="-457200"/>
            <a:r>
              <a:rPr lang="en-US" altLang="en-US" b="1"/>
              <a:t>Public Service Contractors</a:t>
            </a:r>
          </a:p>
          <a:p>
            <a:pPr marL="457200" indent="-457200"/>
            <a:endParaRPr lang="en-US" altLang="en-US" b="1"/>
          </a:p>
          <a:p>
            <a:pPr marL="457200" indent="-457200"/>
            <a:r>
              <a:rPr lang="en-US" altLang="en-US" b="1"/>
              <a:t>Populist based development agencies (national)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>
            <a:extLst>
              <a:ext uri="{FF2B5EF4-FFF2-40B4-BE49-F238E27FC236}">
                <a16:creationId xmlns:a16="http://schemas.microsoft.com/office/drawing/2014/main" id="{55A83A36-CA7A-C64B-B342-0AA84773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67176"/>
            <a:ext cx="70881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8" name="Picture 4">
            <a:extLst>
              <a:ext uri="{FF2B5EF4-FFF2-40B4-BE49-F238E27FC236}">
                <a16:creationId xmlns:a16="http://schemas.microsoft.com/office/drawing/2014/main" id="{4B7E2315-488A-744B-9510-5008E8A50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itle 6">
            <a:extLst>
              <a:ext uri="{FF2B5EF4-FFF2-40B4-BE49-F238E27FC236}">
                <a16:creationId xmlns:a16="http://schemas.microsoft.com/office/drawing/2014/main" id="{9E2ECFC9-6142-814D-AFF6-5C9DC306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57201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International Stability Operations Association</a:t>
            </a:r>
          </a:p>
        </p:txBody>
      </p:sp>
      <p:sp>
        <p:nvSpPr>
          <p:cNvPr id="96260" name="Content Placeholder 9">
            <a:extLst>
              <a:ext uri="{FF2B5EF4-FFF2-40B4-BE49-F238E27FC236}">
                <a16:creationId xmlns:a16="http://schemas.microsoft.com/office/drawing/2014/main" id="{B19F9763-2022-DE4A-9CEA-3023CD8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Doug Brooks, GSPIA Alum, President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7509AFBC-967D-4C4B-8B7E-FD422218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PIA 2096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E5613708-7040-6243-8B67-F9923F74C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200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8611" name="Rectangle 4">
            <a:extLst>
              <a:ext uri="{FF2B5EF4-FFF2-40B4-BE49-F238E27FC236}">
                <a16:creationId xmlns:a16="http://schemas.microsoft.com/office/drawing/2014/main" id="{FC75AF8D-9E55-5C48-BD75-624AAA8C0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61098"/>
            <a:ext cx="80922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ORGANIZATIONS, INSTITUTIONS AND </a:t>
            </a:r>
          </a:p>
          <a:p>
            <a:pPr eaLnBrk="1" hangingPunct="1"/>
            <a:r>
              <a:rPr lang="en-US" altLang="en-US" sz="2800" b="1"/>
              <a:t>DEVELOPMENT: THE ROLE OF NGOs</a:t>
            </a:r>
            <a:endParaRPr lang="en-US" altLang="en-US" sz="2800"/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04B8F75D-6B93-BA4A-AC73-3878E56E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Types of “Development” NGOs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DEF04EA0-B371-5946-BA6E-340456AF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/>
              <a:t>Grassroots associations (local or village based)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Advocacy groups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Public Service Contractors</a:t>
            </a:r>
          </a:p>
          <a:p>
            <a:pPr eaLnBrk="1" hangingPunct="1"/>
            <a:endParaRPr lang="en-US" altLang="en-US"/>
          </a:p>
        </p:txBody>
      </p:sp>
      <p:pic>
        <p:nvPicPr>
          <p:cNvPr id="97283" name="Picture 5">
            <a:extLst>
              <a:ext uri="{FF2B5EF4-FFF2-40B4-BE49-F238E27FC236}">
                <a16:creationId xmlns:a16="http://schemas.microsoft.com/office/drawing/2014/main" id="{F670C475-C80F-FD4B-A671-A9C6152D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3429000"/>
            <a:ext cx="36639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6">
            <a:extLst>
              <a:ext uri="{FF2B5EF4-FFF2-40B4-BE49-F238E27FC236}">
                <a16:creationId xmlns:a16="http://schemas.microsoft.com/office/drawing/2014/main" id="{7FF24A96-D26A-674D-9D3F-2122ED86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633D69AA-E73B-B741-9C43-001056D0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1"/>
            <a:ext cx="7772400" cy="112871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70C0"/>
                </a:solidFill>
              </a:rPr>
              <a:t>Origins- Natural Disaster: Humanitarian Assistance and Human-Made Disaster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BA0DD82B-018E-5F4B-98E3-CA05629D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marL="457200" indent="-457200"/>
            <a:r>
              <a:rPr lang="en-US" altLang="en-US"/>
              <a:t>Human Security</a:t>
            </a:r>
          </a:p>
          <a:p>
            <a:pPr marL="457200" indent="-457200"/>
            <a:endParaRPr lang="en-US" altLang="en-US"/>
          </a:p>
          <a:p>
            <a:pPr marL="457200" indent="-457200"/>
            <a:r>
              <a:rPr lang="en-US" altLang="en-US"/>
              <a:t>War, Drought, Agricultural Failure</a:t>
            </a:r>
          </a:p>
          <a:p>
            <a:pPr marL="914400" lvl="1" indent="-230188"/>
            <a:r>
              <a:rPr lang="en-US" altLang="en-US"/>
              <a:t>Focus on Rural Development</a:t>
            </a:r>
          </a:p>
          <a:p>
            <a:pPr marL="914400" lvl="1" indent="-230188"/>
            <a:endParaRPr lang="en-US" altLang="en-US"/>
          </a:p>
          <a:p>
            <a:pPr marL="914400" lvl="1" indent="-230188"/>
            <a:endParaRPr lang="en-US" altLang="en-US"/>
          </a:p>
          <a:p>
            <a:pPr marL="914400" lvl="1" indent="-230188">
              <a:buNone/>
            </a:pPr>
            <a:endParaRPr lang="en-US" altLang="en-US"/>
          </a:p>
          <a:p>
            <a:pPr marL="457200" indent="-457200"/>
            <a:r>
              <a:rPr lang="en-US" altLang="en-US"/>
              <a:t>Human Rights</a:t>
            </a:r>
          </a:p>
          <a:p>
            <a:pPr marL="914400" lvl="1" indent="-230188"/>
            <a:r>
              <a:rPr lang="en-US" altLang="en-US"/>
              <a:t>Focus on Governance</a:t>
            </a:r>
          </a:p>
        </p:txBody>
      </p:sp>
      <p:pic>
        <p:nvPicPr>
          <p:cNvPr id="98307" name="Picture 5">
            <a:extLst>
              <a:ext uri="{FF2B5EF4-FFF2-40B4-BE49-F238E27FC236}">
                <a16:creationId xmlns:a16="http://schemas.microsoft.com/office/drawing/2014/main" id="{08A104ED-F4DE-0042-B6CE-C0A0AB3A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505201"/>
            <a:ext cx="378936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B61DC289-BFBE-2447-B67B-0A58AF85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"/>
            <a:ext cx="7772400" cy="112871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70C0"/>
                </a:solidFill>
              </a:rPr>
              <a:t>Natural Disaster: Humanitarian Assistance and Human-Made Disaster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E8E2A5DE-F6B4-D84A-A168-77235C36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/>
              <a:t>NGOs--Areas of Perceived Advantage</a:t>
            </a:r>
          </a:p>
          <a:p>
            <a:pPr marL="457200" indent="-457200">
              <a:buNone/>
            </a:pPr>
            <a:endParaRPr lang="en-US" altLang="en-US"/>
          </a:p>
          <a:p>
            <a:pPr marL="914400" lvl="1" indent="-230188"/>
            <a:r>
              <a:rPr lang="en-US" altLang="en-US"/>
              <a:t>Cost-effective</a:t>
            </a:r>
          </a:p>
          <a:p>
            <a:pPr marL="1371600" lvl="2"/>
            <a:r>
              <a:rPr lang="en-US" altLang="en-US"/>
              <a:t>Small but efficient</a:t>
            </a:r>
          </a:p>
          <a:p>
            <a:pPr marL="1371600" lvl="2"/>
            <a:endParaRPr lang="en-US" altLang="en-US"/>
          </a:p>
          <a:p>
            <a:pPr marL="914400" lvl="1" indent="-230188"/>
            <a:r>
              <a:rPr lang="en-US" altLang="en-US"/>
              <a:t>Innovative</a:t>
            </a:r>
          </a:p>
          <a:p>
            <a:pPr marL="914400" lvl="1" indent="-230188"/>
            <a:endParaRPr lang="en-US" altLang="en-US"/>
          </a:p>
          <a:p>
            <a:pPr marL="914400" lvl="1" indent="-230188"/>
            <a:r>
              <a:rPr lang="en-US" altLang="en-US"/>
              <a:t>Staff loyalty and commitment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35D9ADF-8CD6-A440-B808-A21100447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81001"/>
            <a:ext cx="8534400" cy="7588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Natural Disaster: Humanitarian Assistance and Human-Made Disaster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CE76C924-9E90-7145-84BA-190B4B829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962" y="1264417"/>
            <a:ext cx="8504238" cy="45720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</a:rPr>
              <a:t>NGOs--Perceived Advantage </a:t>
            </a:r>
          </a:p>
          <a:p>
            <a:pPr lvl="1" eaLnBrk="1" hangingPunct="1">
              <a:buFontTx/>
              <a:buNone/>
            </a:pPr>
            <a:endParaRPr lang="en-US" altLang="en-US" sz="3600" b="1" dirty="0">
              <a:solidFill>
                <a:srgbClr val="0070C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</a:rPr>
              <a:t>Ideologically compatible with Development values</a:t>
            </a:r>
          </a:p>
          <a:p>
            <a:pPr lvl="1" eaLnBrk="1" hangingPunct="1">
              <a:buFontTx/>
              <a:buChar char="•"/>
            </a:pPr>
            <a:endParaRPr lang="en-US" altLang="en-US" b="1" dirty="0">
              <a:solidFill>
                <a:srgbClr val="0070C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</a:rPr>
              <a:t>Links with poor</a:t>
            </a:r>
          </a:p>
          <a:p>
            <a:pPr lvl="1" eaLnBrk="1" hangingPunct="1">
              <a:buFontTx/>
              <a:buChar char="•"/>
            </a:pPr>
            <a:endParaRPr lang="en-US" altLang="en-US" b="1" dirty="0">
              <a:solidFill>
                <a:srgbClr val="0070C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</a:rPr>
              <a:t>Image of populism</a:t>
            </a:r>
          </a:p>
          <a:p>
            <a:pPr lvl="1" eaLnBrk="1" hangingPunct="1">
              <a:buFontTx/>
              <a:buChar char="•"/>
            </a:pPr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100355" name="Picture 5">
            <a:extLst>
              <a:ext uri="{FF2B5EF4-FFF2-40B4-BE49-F238E27FC236}">
                <a16:creationId xmlns:a16="http://schemas.microsoft.com/office/drawing/2014/main" id="{E7336A2D-89C8-B24F-9A87-F97AF90A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AD4B9EB-47EE-6745-A050-ABE5E69F3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066801"/>
            <a:ext cx="7772400" cy="112871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r>
              <a:rPr lang="en-US" sz="3200" dirty="0"/>
              <a:t>Natural Disaster: Humanitarian Assistance and Human-Made Disaster</a:t>
            </a:r>
            <a:br>
              <a:rPr lang="en-US" sz="3200" dirty="0"/>
            </a:br>
            <a:br>
              <a:rPr lang="en-US" sz="3800" dirty="0"/>
            </a:br>
            <a:endParaRPr lang="en-US" dirty="0"/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9016C6D1-122B-6343-A231-CAAE64902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marL="457200" indent="-457200"/>
            <a:r>
              <a:rPr lang="en-US" altLang="en-US" dirty="0"/>
              <a:t>International  NGOs—Weaknesses</a:t>
            </a:r>
          </a:p>
          <a:p>
            <a:pPr marL="457200" indent="-457200"/>
            <a:endParaRPr lang="en-US" altLang="en-US" dirty="0"/>
          </a:p>
          <a:p>
            <a:pPr marL="914400" lvl="1" indent="-230188"/>
            <a:r>
              <a:rPr lang="en-US" altLang="en-US" b="1" dirty="0"/>
              <a:t>Lack of local legitimacy</a:t>
            </a:r>
          </a:p>
          <a:p>
            <a:pPr marL="914400" lvl="1" indent="-230188"/>
            <a:endParaRPr lang="en-US" altLang="en-US" b="1" dirty="0"/>
          </a:p>
          <a:p>
            <a:pPr marL="914400" lvl="1" indent="-230188"/>
            <a:r>
              <a:rPr lang="en-US" altLang="en-US" b="1" dirty="0"/>
              <a:t>Donor driven</a:t>
            </a:r>
          </a:p>
          <a:p>
            <a:pPr marL="914400" lvl="1" indent="-230188"/>
            <a:endParaRPr lang="en-US" altLang="en-US" b="1" dirty="0"/>
          </a:p>
          <a:p>
            <a:pPr marL="914400" lvl="1" indent="-230188"/>
            <a:r>
              <a:rPr lang="en-US" altLang="en-US" b="1" dirty="0"/>
              <a:t>Inefficiency</a:t>
            </a:r>
          </a:p>
          <a:p>
            <a:pPr marL="914400" lvl="1" indent="-230188"/>
            <a:endParaRPr lang="en-US" altLang="en-US" b="1" dirty="0"/>
          </a:p>
          <a:p>
            <a:pPr marL="914400" lvl="1" indent="-230188"/>
            <a:r>
              <a:rPr lang="en-US" altLang="en-US" b="1" dirty="0"/>
              <a:t>Corruption?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8C72CA87-3550-1C4F-9801-112ADCD2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Academy for Educational Development</a:t>
            </a:r>
          </a:p>
        </p:txBody>
      </p:sp>
      <p:sp>
        <p:nvSpPr>
          <p:cNvPr id="102402" name="Content Placeholder 2">
            <a:extLst>
              <a:ext uri="{FF2B5EF4-FFF2-40B4-BE49-F238E27FC236}">
                <a16:creationId xmlns:a16="http://schemas.microsoft.com/office/drawing/2014/main" id="{F76568A1-F5DC-FC4E-B360-03B48B0D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240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AED to Shut Down After Corruption Charges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/>
              <a:t>	(March 04, 2011)</a:t>
            </a:r>
          </a:p>
        </p:txBody>
      </p:sp>
      <p:pic>
        <p:nvPicPr>
          <p:cNvPr id="102403" name="Picture 2">
            <a:extLst>
              <a:ext uri="{FF2B5EF4-FFF2-40B4-BE49-F238E27FC236}">
                <a16:creationId xmlns:a16="http://schemas.microsoft.com/office/drawing/2014/main" id="{4604B4D4-DEBF-6540-A1F2-6A560C73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1"/>
            <a:ext cx="87630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2C3DAB7D-0E49-1449-9774-8D7F86B4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7772400" cy="1128713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7B9899"/>
                </a:solidFill>
              </a:rPr>
              <a:t>Natural Disaster: Humanitarian Assistance and Human-Made Disaster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F17C5039-D48B-E04C-80E8-D9CE5CFC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marL="457200" indent="-457200"/>
            <a:r>
              <a:rPr lang="en-US" altLang="en-US" b="1"/>
              <a:t>International  NGOs—Weaknesses</a:t>
            </a:r>
          </a:p>
          <a:p>
            <a:pPr marL="457200" indent="-457200"/>
            <a:endParaRPr lang="en-US" altLang="en-US" b="1"/>
          </a:p>
          <a:p>
            <a:pPr marL="914400" lvl="1" indent="-230188"/>
            <a:r>
              <a:rPr lang="en-US" altLang="en-US" b="1"/>
              <a:t>Amateurism</a:t>
            </a:r>
          </a:p>
          <a:p>
            <a:pPr marL="1371600" lvl="2"/>
            <a:r>
              <a:rPr lang="en-US" altLang="en-US" b="1"/>
              <a:t>Leadership and continuity problems</a:t>
            </a:r>
          </a:p>
          <a:p>
            <a:pPr marL="1371600" lvl="2"/>
            <a:endParaRPr lang="en-US" altLang="en-US" b="1"/>
          </a:p>
          <a:p>
            <a:pPr marL="914400" lvl="1" indent="-230188"/>
            <a:r>
              <a:rPr lang="en-US" altLang="en-US" b="1"/>
              <a:t>Staffing problems</a:t>
            </a:r>
          </a:p>
          <a:p>
            <a:pPr marL="914400" lvl="1" indent="-230188"/>
            <a:endParaRPr lang="en-US" altLang="en-US" b="1"/>
          </a:p>
          <a:p>
            <a:pPr marL="914400" lvl="1" indent="-230188"/>
            <a:r>
              <a:rPr lang="en-US" altLang="en-US" b="1"/>
              <a:t>Self-serving-own objectives</a:t>
            </a:r>
          </a:p>
          <a:p>
            <a:pPr marL="1371600" lvl="2"/>
            <a:r>
              <a:rPr lang="en-US" altLang="en-US" b="1"/>
              <a:t>Faith Based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>
            <a:extLst>
              <a:ext uri="{FF2B5EF4-FFF2-40B4-BE49-F238E27FC236}">
                <a16:creationId xmlns:a16="http://schemas.microsoft.com/office/drawing/2014/main" id="{3163E350-213E-6E40-BF62-801E731F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685800"/>
            <a:ext cx="9140825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CF0C9B7-851C-444E-A532-1A12BC69FC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19600" y="381000"/>
            <a:ext cx="7772400" cy="11287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shade val="75000"/>
                  </a:schemeClr>
                </a:solidFill>
              </a:rPr>
              <a:t>Natural Disaster: </a:t>
            </a:r>
            <a:r>
              <a:rPr lang="en-US" sz="3800" dirty="0">
                <a:solidFill>
                  <a:schemeClr val="accent3">
                    <a:shade val="75000"/>
                  </a:schemeClr>
                </a:solidFill>
              </a:rPr>
              <a:t>Humanitarian Assistance and Human-Made Disaster</a:t>
            </a:r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5474" name="Rectangle 3">
            <a:extLst>
              <a:ext uri="{FF2B5EF4-FFF2-40B4-BE49-F238E27FC236}">
                <a16:creationId xmlns:a16="http://schemas.microsoft.com/office/drawing/2014/main" id="{49A0077A-0F5B-C94E-ABC5-B80E3996917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7924800" cy="4419600"/>
          </a:xfrm>
        </p:spPr>
        <p:txBody>
          <a:bodyPr/>
          <a:lstStyle/>
          <a:p>
            <a:pPr marL="457200" indent="-457200"/>
            <a:r>
              <a:rPr lang="en-US" altLang="en-US"/>
              <a:t>International  NGOs—Weaknesses</a:t>
            </a:r>
          </a:p>
          <a:p>
            <a:pPr marL="457200" indent="-457200">
              <a:buNone/>
            </a:pPr>
            <a:endParaRPr lang="en-US" altLang="en-US"/>
          </a:p>
          <a:p>
            <a:pPr marL="914400" lvl="1" indent="-230188"/>
            <a:r>
              <a:rPr lang="en-US" altLang="en-US"/>
              <a:t>Fixation on projects</a:t>
            </a:r>
          </a:p>
          <a:p>
            <a:pPr marL="1371600" lvl="2"/>
            <a:r>
              <a:rPr lang="en-US" altLang="en-US"/>
              <a:t>Problems of replication</a:t>
            </a:r>
          </a:p>
          <a:p>
            <a:pPr marL="1371600" lvl="2"/>
            <a:endParaRPr lang="en-US" altLang="en-US"/>
          </a:p>
          <a:p>
            <a:pPr marL="914400" lvl="1" indent="-230188"/>
            <a:r>
              <a:rPr lang="en-US" altLang="en-US"/>
              <a:t>Lack of perceived accountability</a:t>
            </a:r>
          </a:p>
          <a:p>
            <a:pPr marL="914400" lvl="1" indent="-230188"/>
            <a:endParaRPr lang="en-US" altLang="en-US"/>
          </a:p>
          <a:p>
            <a:pPr marL="914400" lvl="1" indent="-230188"/>
            <a:r>
              <a:rPr lang="en-US" altLang="en-US"/>
              <a:t>Learning problems/lack of institutional memory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 descr="http://www.fortunewatch.com/wp-content/uploads/2007/09/etf_mistakes.gif">
            <a:extLst>
              <a:ext uri="{FF2B5EF4-FFF2-40B4-BE49-F238E27FC236}">
                <a16:creationId xmlns:a16="http://schemas.microsoft.com/office/drawing/2014/main" id="{E620B70A-CBF9-BE4A-A3C5-F2DA69F7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447800"/>
            <a:ext cx="47529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FB02A034-E18D-FA4E-A271-B49A7E7C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NGOs and Civil Society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24BA20C7-7586-CC46-8C4D-C9C5D767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	</a:t>
            </a:r>
            <a:r>
              <a:rPr lang="en-US" altLang="en-US" sz="3600" b="1" dirty="0"/>
              <a:t>THE NATURE OF THE BEAST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6FC10B5-F503-9B45-BBA4-65FEC2FCE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4752" y="578070"/>
            <a:ext cx="7772400" cy="11287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Natural Disaster: </a:t>
            </a:r>
            <a:r>
              <a:rPr lang="en-US" sz="3800" dirty="0"/>
              <a:t>Humanitarian Assistance and Human-Made Disaster</a:t>
            </a:r>
            <a:endParaRPr lang="en-US" dirty="0"/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A8702436-7F5E-294F-88F9-7120D653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371600"/>
            <a:ext cx="7924800" cy="4648200"/>
          </a:xfrm>
        </p:spPr>
        <p:txBody>
          <a:bodyPr>
            <a:normAutofit/>
          </a:bodyPr>
          <a:lstStyle/>
          <a:p>
            <a:pPr marL="457200" indent="-457200"/>
            <a:endParaRPr lang="en-US" altLang="en-US" b="1"/>
          </a:p>
          <a:p>
            <a:pPr marL="457200" indent="-457200"/>
            <a:r>
              <a:rPr lang="en-US" altLang="en-US" b="1"/>
              <a:t>International NGOs—Weaknesses</a:t>
            </a:r>
          </a:p>
          <a:p>
            <a:pPr marL="457200" indent="-457200">
              <a:buNone/>
            </a:pPr>
            <a:endParaRPr lang="en-US" altLang="en-US" b="1"/>
          </a:p>
          <a:p>
            <a:pPr marL="914400" lvl="1" indent="-230188"/>
            <a:r>
              <a:rPr lang="en-US" altLang="en-US" b="1"/>
              <a:t>Tensions with government institutions</a:t>
            </a:r>
          </a:p>
          <a:p>
            <a:pPr marL="1371600" lvl="2"/>
            <a:r>
              <a:rPr lang="en-US" altLang="en-US" b="1"/>
              <a:t>Politically threatening</a:t>
            </a:r>
          </a:p>
          <a:p>
            <a:pPr marL="1371600" lvl="2"/>
            <a:endParaRPr lang="en-US" altLang="en-US" b="1"/>
          </a:p>
          <a:p>
            <a:pPr marL="914400" lvl="1" indent="-230188"/>
            <a:r>
              <a:rPr lang="en-US" altLang="en-US" b="1"/>
              <a:t>Ties with existing local elites</a:t>
            </a:r>
          </a:p>
          <a:p>
            <a:pPr marL="914400" lvl="1" indent="-230188"/>
            <a:endParaRPr lang="en-US" altLang="en-US" b="1"/>
          </a:p>
          <a:p>
            <a:pPr marL="914400" lvl="1" indent="-230188"/>
            <a:r>
              <a:rPr lang="en-US" altLang="en-US" b="1"/>
              <a:t>Inability of humanitarian organizations to transfer to new development orientation</a:t>
            </a:r>
          </a:p>
          <a:p>
            <a:pPr marL="914400" lvl="1" indent="-230188"/>
            <a:endParaRPr lang="en-US" altLang="en-US" b="1"/>
          </a:p>
          <a:p>
            <a:pPr marL="914400" lvl="1" indent="-230188"/>
            <a:r>
              <a:rPr lang="en-US" altLang="en-US" b="1"/>
              <a:t>Failure to support Human Security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C4EAB-FAA7-7245-8BBB-6840EDD3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Civil War</a:t>
            </a:r>
          </a:p>
        </p:txBody>
      </p:sp>
      <p:pic>
        <p:nvPicPr>
          <p:cNvPr id="108546" name="Picture 2">
            <a:extLst>
              <a:ext uri="{FF2B5EF4-FFF2-40B4-BE49-F238E27FC236}">
                <a16:creationId xmlns:a16="http://schemas.microsoft.com/office/drawing/2014/main" id="{4B0ABF31-0D63-EA46-9DE0-9F32F69461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28800"/>
            <a:ext cx="4248150" cy="3582988"/>
          </a:xfrm>
          <a:noFill/>
        </p:spPr>
      </p:pic>
      <p:pic>
        <p:nvPicPr>
          <p:cNvPr id="108547" name="Picture 3">
            <a:extLst>
              <a:ext uri="{FF2B5EF4-FFF2-40B4-BE49-F238E27FC236}">
                <a16:creationId xmlns:a16="http://schemas.microsoft.com/office/drawing/2014/main" id="{23D4FB59-737C-EF41-B545-A06708533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3543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>
            <a:extLst>
              <a:ext uri="{FF2B5EF4-FFF2-40B4-BE49-F238E27FC236}">
                <a16:creationId xmlns:a16="http://schemas.microsoft.com/office/drawing/2014/main" id="{A1F3F5E3-6CD2-1045-9804-4D02DFFC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Postscript- World Bank Mission (Picard)</a:t>
            </a:r>
          </a:p>
        </p:txBody>
      </p:sp>
      <p:sp>
        <p:nvSpPr>
          <p:cNvPr id="109570" name="Rectangle 3">
            <a:extLst>
              <a:ext uri="{FF2B5EF4-FFF2-40B4-BE49-F238E27FC236}">
                <a16:creationId xmlns:a16="http://schemas.microsoft.com/office/drawing/2014/main" id="{2B03DB9F-EE9A-F746-9DEC-66606B8E9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915" y="246259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Local Governance and Civil Society in Guinea Conakry (2006)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Creation of a Poverty Alleviation Fund- includes Micro-Credit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Design Capacity for Service Delivery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Role For Civil Society as Stakeholders for Political Change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2A981C1-30CB-FB4D-859E-458C36B693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015288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Thirty Five Years Waiting for Change- 1987-2022 (Guinea Conakry)</a:t>
            </a:r>
          </a:p>
        </p:txBody>
      </p:sp>
      <p:pic>
        <p:nvPicPr>
          <p:cNvPr id="110594" name="Picture 2" descr="http://asiuhuru.org/guinea/images/Guinea_statement_header.jpg">
            <a:extLst>
              <a:ext uri="{FF2B5EF4-FFF2-40B4-BE49-F238E27FC236}">
                <a16:creationId xmlns:a16="http://schemas.microsoft.com/office/drawing/2014/main" id="{8ADE7A3A-5C2B-A44F-B5C5-B0FDE65FEC5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8991600" cy="377190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6DEB3183-0E7D-3C45-9D62-48E131A8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Discussion: Do No Harm?</a:t>
            </a:r>
          </a:p>
        </p:txBody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73593880-EB4F-C04F-9355-BA0C0AAE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/>
              <a:t>Mary Anderson, </a:t>
            </a:r>
            <a:r>
              <a:rPr lang="en-US" altLang="en-US" b="1" u="sng"/>
              <a:t>Do no Harm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u="sng"/>
          </a:p>
          <a:p>
            <a:pPr eaLnBrk="1" hangingPunct="1">
              <a:buFont typeface="Wingdings" pitchFamily="2" charset="2"/>
              <a:buNone/>
            </a:pPr>
            <a:endParaRPr lang="en-US" altLang="en-US" b="1" u="sng"/>
          </a:p>
          <a:p>
            <a:pPr eaLnBrk="1" hangingPunct="1">
              <a:buFont typeface="Wingdings" pitchFamily="2" charset="2"/>
              <a:buNone/>
            </a:pPr>
            <a:endParaRPr lang="en-US" altLang="en-US" b="1" u="sng"/>
          </a:p>
        </p:txBody>
      </p:sp>
      <p:pic>
        <p:nvPicPr>
          <p:cNvPr id="112643" name="Picture 7" descr="Photo of Dr. Mary Anderson">
            <a:extLst>
              <a:ext uri="{FF2B5EF4-FFF2-40B4-BE49-F238E27FC236}">
                <a16:creationId xmlns:a16="http://schemas.microsoft.com/office/drawing/2014/main" id="{4856E2CB-62BA-D848-AF73-12342453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43815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8">
            <a:extLst>
              <a:ext uri="{FF2B5EF4-FFF2-40B4-BE49-F238E27FC236}">
                <a16:creationId xmlns:a16="http://schemas.microsoft.com/office/drawing/2014/main" id="{1E0D9B17-C444-4E43-BA3B-DCFA9BBD4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10201"/>
            <a:ext cx="4953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President</a:t>
            </a:r>
            <a:br>
              <a:rPr lang="en-US" altLang="en-US" b="1"/>
            </a:br>
            <a:r>
              <a:rPr lang="en-US" altLang="en-US" b="1">
                <a:hlinkClick r:id="rId3"/>
              </a:rPr>
              <a:t>Collaborative for Development Action</a:t>
            </a:r>
            <a:br>
              <a:rPr lang="en-US" altLang="en-US" b="1"/>
            </a:br>
            <a:endParaRPr lang="en-US" altLang="en-US"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EAFA23C8-DABB-6E49-8923-FAD283D8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Final Glimpse of Foreign Aid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4AE3D-ED13-D842-AEEB-57ECA3E32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8647" y="956442"/>
            <a:ext cx="6480175" cy="1673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3600" dirty="0">
              <a:solidFill>
                <a:srgbClr val="8F8F8F"/>
              </a:solidFill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>
                <a:solidFill>
                  <a:srgbClr val="0070C0"/>
                </a:solidFill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Give Help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CEF4-1C20-224C-B4C9-F7F5B221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Readings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B069D-2C3E-F545-87C1-2F37F9716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6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>
            <a:extLst>
              <a:ext uri="{FF2B5EF4-FFF2-40B4-BE49-F238E27FC236}">
                <a16:creationId xmlns:a16="http://schemas.microsoft.com/office/drawing/2014/main" id="{5126B9CA-A24A-FE49-8B1B-FEF07BC0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609601"/>
            <a:ext cx="8355012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2">
            <a:extLst>
              <a:ext uri="{FF2B5EF4-FFF2-40B4-BE49-F238E27FC236}">
                <a16:creationId xmlns:a16="http://schemas.microsoft.com/office/drawing/2014/main" id="{B553DFA3-8585-5B4C-B387-AB50A69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1" y="5334001"/>
            <a:ext cx="2085975" cy="925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Grassroots</a:t>
            </a:r>
          </a:p>
          <a:p>
            <a:pPr algn="ctr" eaLnBrk="1" hangingPunct="1"/>
            <a:r>
              <a:rPr lang="en-US" altLang="en-US"/>
              <a:t>Organizations</a:t>
            </a:r>
          </a:p>
        </p:txBody>
      </p:sp>
      <p:sp>
        <p:nvSpPr>
          <p:cNvPr id="72706" name="Text Box 3">
            <a:extLst>
              <a:ext uri="{FF2B5EF4-FFF2-40B4-BE49-F238E27FC236}">
                <a16:creationId xmlns:a16="http://schemas.microsoft.com/office/drawing/2014/main" id="{A0D0AE01-4B57-5D4D-969C-C7D207D6F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114801"/>
            <a:ext cx="1752600" cy="925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Civic</a:t>
            </a:r>
          </a:p>
          <a:p>
            <a:pPr algn="ctr" eaLnBrk="1" hangingPunct="1"/>
            <a:r>
              <a:rPr lang="en-US" altLang="en-US"/>
              <a:t>Education</a:t>
            </a:r>
          </a:p>
        </p:txBody>
      </p:sp>
      <p:sp>
        <p:nvSpPr>
          <p:cNvPr id="72707" name="Text Box 4">
            <a:extLst>
              <a:ext uri="{FF2B5EF4-FFF2-40B4-BE49-F238E27FC236}">
                <a16:creationId xmlns:a16="http://schemas.microsoft.com/office/drawing/2014/main" id="{B6056A6F-BB9D-7640-97E7-F32627DAB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4164013"/>
            <a:ext cx="1752600" cy="925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Land</a:t>
            </a:r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DCF6A6D9-D0B0-134D-B8CD-91F8BD2A3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4164013"/>
            <a:ext cx="1752600" cy="925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Rural</a:t>
            </a:r>
          </a:p>
          <a:p>
            <a:pPr algn="ctr" eaLnBrk="1" hangingPunct="1"/>
            <a:r>
              <a:rPr lang="en-US" altLang="en-US"/>
              <a:t>Industries</a:t>
            </a:r>
          </a:p>
        </p:txBody>
      </p:sp>
      <p:sp>
        <p:nvSpPr>
          <p:cNvPr id="72709" name="Text Box 6">
            <a:extLst>
              <a:ext uri="{FF2B5EF4-FFF2-40B4-BE49-F238E27FC236}">
                <a16:creationId xmlns:a16="http://schemas.microsoft.com/office/drawing/2014/main" id="{531A0A5C-6D61-9D45-B870-B10ED77DC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4164013"/>
            <a:ext cx="1752600" cy="925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Rural</a:t>
            </a:r>
          </a:p>
          <a:p>
            <a:pPr algn="ctr" eaLnBrk="1" hangingPunct="1"/>
            <a:r>
              <a:rPr lang="en-US" altLang="en-US"/>
              <a:t>Credit</a:t>
            </a:r>
          </a:p>
        </p:txBody>
      </p:sp>
      <p:sp>
        <p:nvSpPr>
          <p:cNvPr id="72710" name="Text Box 7">
            <a:extLst>
              <a:ext uri="{FF2B5EF4-FFF2-40B4-BE49-F238E27FC236}">
                <a16:creationId xmlns:a16="http://schemas.microsoft.com/office/drawing/2014/main" id="{C7F689EF-3689-9E4E-8E3D-60F6C391F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1295401"/>
            <a:ext cx="2085975" cy="925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Governance /</a:t>
            </a:r>
          </a:p>
          <a:p>
            <a:pPr algn="ctr" eaLnBrk="1" hangingPunct="1"/>
            <a:r>
              <a:rPr lang="en-US" altLang="en-US"/>
              <a:t>Democracy</a:t>
            </a:r>
          </a:p>
        </p:txBody>
      </p:sp>
      <p:sp>
        <p:nvSpPr>
          <p:cNvPr id="72711" name="Text Box 8">
            <a:extLst>
              <a:ext uri="{FF2B5EF4-FFF2-40B4-BE49-F238E27FC236}">
                <a16:creationId xmlns:a16="http://schemas.microsoft.com/office/drawing/2014/main" id="{564C6F9F-11B9-4F44-8773-99E5574B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590801"/>
            <a:ext cx="1752600" cy="925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Communication</a:t>
            </a:r>
          </a:p>
          <a:p>
            <a:pPr algn="ctr" eaLnBrk="1" hangingPunct="1"/>
            <a:r>
              <a:rPr lang="en-US" altLang="en-US"/>
              <a:t>and</a:t>
            </a:r>
          </a:p>
          <a:p>
            <a:pPr algn="ctr" eaLnBrk="1" hangingPunct="1"/>
            <a:r>
              <a:rPr lang="en-US" altLang="en-US"/>
              <a:t>Support</a:t>
            </a:r>
          </a:p>
        </p:txBody>
      </p:sp>
      <p:sp>
        <p:nvSpPr>
          <p:cNvPr id="72712" name="Text Box 9">
            <a:extLst>
              <a:ext uri="{FF2B5EF4-FFF2-40B4-BE49-F238E27FC236}">
                <a16:creationId xmlns:a16="http://schemas.microsoft.com/office/drawing/2014/main" id="{D9837675-023B-8C4A-928D-9EA33CE80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4" y="2620963"/>
            <a:ext cx="2085975" cy="925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NGOs</a:t>
            </a:r>
          </a:p>
          <a:p>
            <a:pPr algn="ctr" eaLnBrk="1" hangingPunct="1"/>
            <a:r>
              <a:rPr lang="en-US" altLang="en-US"/>
              <a:t>Women’s Focused</a:t>
            </a:r>
          </a:p>
          <a:p>
            <a:pPr algn="ctr" eaLnBrk="1" hangingPunct="1"/>
            <a:r>
              <a:rPr lang="en-US" altLang="en-US"/>
              <a:t>Groups</a:t>
            </a:r>
          </a:p>
        </p:txBody>
      </p:sp>
      <p:grpSp>
        <p:nvGrpSpPr>
          <p:cNvPr id="72713" name="Group 10">
            <a:extLst>
              <a:ext uri="{FF2B5EF4-FFF2-40B4-BE49-F238E27FC236}">
                <a16:creationId xmlns:a16="http://schemas.microsoft.com/office/drawing/2014/main" id="{80F059D1-DFB4-6144-B928-E91E682F5C25}"/>
              </a:ext>
            </a:extLst>
          </p:cNvPr>
          <p:cNvGrpSpPr>
            <a:grpSpLocks/>
          </p:cNvGrpSpPr>
          <p:nvPr/>
        </p:nvGrpSpPr>
        <p:grpSpPr bwMode="auto">
          <a:xfrm>
            <a:off x="6542088" y="2717802"/>
            <a:ext cx="1752600" cy="733425"/>
            <a:chOff x="3120" y="1497"/>
            <a:chExt cx="1104" cy="462"/>
          </a:xfrm>
        </p:grpSpPr>
        <p:sp>
          <p:nvSpPr>
            <p:cNvPr id="72729" name="AutoShape 11">
              <a:extLst>
                <a:ext uri="{FF2B5EF4-FFF2-40B4-BE49-F238E27FC236}">
                  <a16:creationId xmlns:a16="http://schemas.microsoft.com/office/drawing/2014/main" id="{68A126FA-C5B5-F849-B871-9F5EF00FE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497"/>
              <a:ext cx="1104" cy="462"/>
            </a:xfrm>
            <a:prstGeom prst="rightArrow">
              <a:avLst>
                <a:gd name="adj1" fmla="val 50000"/>
                <a:gd name="adj2" fmla="val 4791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30" name="Text Box 12">
              <a:extLst>
                <a:ext uri="{FF2B5EF4-FFF2-40B4-BE49-F238E27FC236}">
                  <a16:creationId xmlns:a16="http://schemas.microsoft.com/office/drawing/2014/main" id="{201BC3F7-A6A2-4B43-A64A-0C71F0712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" y="1612"/>
              <a:ext cx="10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Target Group</a:t>
              </a:r>
            </a:p>
          </p:txBody>
        </p:sp>
      </p:grpSp>
      <p:cxnSp>
        <p:nvCxnSpPr>
          <p:cNvPr id="72714" name="AutoShape 13">
            <a:extLst>
              <a:ext uri="{FF2B5EF4-FFF2-40B4-BE49-F238E27FC236}">
                <a16:creationId xmlns:a16="http://schemas.microsoft.com/office/drawing/2014/main" id="{A4696E7F-21A9-CB4E-97A6-45F1483CE29A}"/>
              </a:ext>
            </a:extLst>
          </p:cNvPr>
          <p:cNvCxnSpPr>
            <a:cxnSpLocks noChangeShapeType="1"/>
            <a:stCxn id="72710" idx="2"/>
            <a:endCxn id="72712" idx="0"/>
          </p:cNvCxnSpPr>
          <p:nvPr/>
        </p:nvCxnSpPr>
        <p:spPr bwMode="auto">
          <a:xfrm flipH="1">
            <a:off x="5080000" y="2230438"/>
            <a:ext cx="1588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5" name="AutoShape 14">
            <a:extLst>
              <a:ext uri="{FF2B5EF4-FFF2-40B4-BE49-F238E27FC236}">
                <a16:creationId xmlns:a16="http://schemas.microsoft.com/office/drawing/2014/main" id="{31CF33C7-C17D-AB4B-83C3-0599C612A461}"/>
              </a:ext>
            </a:extLst>
          </p:cNvPr>
          <p:cNvCxnSpPr>
            <a:cxnSpLocks noChangeShapeType="1"/>
            <a:stCxn id="72712" idx="3"/>
            <a:endCxn id="72729" idx="1"/>
          </p:cNvCxnSpPr>
          <p:nvPr/>
        </p:nvCxnSpPr>
        <p:spPr bwMode="auto">
          <a:xfrm>
            <a:off x="6122988" y="3083720"/>
            <a:ext cx="419100" cy="79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6" name="AutoShape 15">
            <a:extLst>
              <a:ext uri="{FF2B5EF4-FFF2-40B4-BE49-F238E27FC236}">
                <a16:creationId xmlns:a16="http://schemas.microsoft.com/office/drawing/2014/main" id="{DFF5D844-E28A-304A-865D-486D30CFAB8E}"/>
              </a:ext>
            </a:extLst>
          </p:cNvPr>
          <p:cNvCxnSpPr>
            <a:cxnSpLocks noChangeShapeType="1"/>
            <a:stCxn id="72712" idx="2"/>
            <a:endCxn id="72709" idx="0"/>
          </p:cNvCxnSpPr>
          <p:nvPr/>
        </p:nvCxnSpPr>
        <p:spPr bwMode="auto">
          <a:xfrm flipH="1">
            <a:off x="2794000" y="3556000"/>
            <a:ext cx="2286000" cy="5984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7" name="AutoShape 16">
            <a:extLst>
              <a:ext uri="{FF2B5EF4-FFF2-40B4-BE49-F238E27FC236}">
                <a16:creationId xmlns:a16="http://schemas.microsoft.com/office/drawing/2014/main" id="{2EA32101-6687-5740-9C11-0B0390EDD16E}"/>
              </a:ext>
            </a:extLst>
          </p:cNvPr>
          <p:cNvCxnSpPr>
            <a:cxnSpLocks noChangeShapeType="1"/>
            <a:stCxn id="72712" idx="2"/>
            <a:endCxn id="72708" idx="0"/>
          </p:cNvCxnSpPr>
          <p:nvPr/>
        </p:nvCxnSpPr>
        <p:spPr bwMode="auto">
          <a:xfrm>
            <a:off x="5080000" y="3556000"/>
            <a:ext cx="0" cy="5984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8" name="AutoShape 17">
            <a:extLst>
              <a:ext uri="{FF2B5EF4-FFF2-40B4-BE49-F238E27FC236}">
                <a16:creationId xmlns:a16="http://schemas.microsoft.com/office/drawing/2014/main" id="{88AE3DED-75F1-E144-B584-FB05C264CF7D}"/>
              </a:ext>
            </a:extLst>
          </p:cNvPr>
          <p:cNvCxnSpPr>
            <a:cxnSpLocks noChangeShapeType="1"/>
            <a:stCxn id="72712" idx="2"/>
            <a:endCxn id="72707" idx="0"/>
          </p:cNvCxnSpPr>
          <p:nvPr/>
        </p:nvCxnSpPr>
        <p:spPr bwMode="auto">
          <a:xfrm>
            <a:off x="5080000" y="3556000"/>
            <a:ext cx="2286000" cy="5984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9" name="AutoShape 18">
            <a:extLst>
              <a:ext uri="{FF2B5EF4-FFF2-40B4-BE49-F238E27FC236}">
                <a16:creationId xmlns:a16="http://schemas.microsoft.com/office/drawing/2014/main" id="{C9EF435D-7F5F-6142-B6D6-2397528A86EA}"/>
              </a:ext>
            </a:extLst>
          </p:cNvPr>
          <p:cNvCxnSpPr>
            <a:cxnSpLocks noChangeShapeType="1"/>
            <a:stCxn id="72712" idx="2"/>
            <a:endCxn id="72706" idx="0"/>
          </p:cNvCxnSpPr>
          <p:nvPr/>
        </p:nvCxnSpPr>
        <p:spPr bwMode="auto">
          <a:xfrm>
            <a:off x="5080000" y="3556001"/>
            <a:ext cx="4254500" cy="549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0" name="AutoShape 19">
            <a:extLst>
              <a:ext uri="{FF2B5EF4-FFF2-40B4-BE49-F238E27FC236}">
                <a16:creationId xmlns:a16="http://schemas.microsoft.com/office/drawing/2014/main" id="{7DC77FD4-A482-D44A-8333-50C04FAECD41}"/>
              </a:ext>
            </a:extLst>
          </p:cNvPr>
          <p:cNvCxnSpPr>
            <a:cxnSpLocks noChangeShapeType="1"/>
            <a:stCxn id="72705" idx="0"/>
            <a:endCxn id="72708" idx="2"/>
          </p:cNvCxnSpPr>
          <p:nvPr/>
        </p:nvCxnSpPr>
        <p:spPr bwMode="auto">
          <a:xfrm flipH="1" flipV="1">
            <a:off x="5080000" y="5099051"/>
            <a:ext cx="230188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1" name="AutoShape 20">
            <a:extLst>
              <a:ext uri="{FF2B5EF4-FFF2-40B4-BE49-F238E27FC236}">
                <a16:creationId xmlns:a16="http://schemas.microsoft.com/office/drawing/2014/main" id="{EDD72267-1626-C147-81BA-9292757894DB}"/>
              </a:ext>
            </a:extLst>
          </p:cNvPr>
          <p:cNvCxnSpPr>
            <a:cxnSpLocks noChangeShapeType="1"/>
            <a:stCxn id="72705" idx="0"/>
            <a:endCxn id="72709" idx="2"/>
          </p:cNvCxnSpPr>
          <p:nvPr/>
        </p:nvCxnSpPr>
        <p:spPr bwMode="auto">
          <a:xfrm flipH="1" flipV="1">
            <a:off x="2794000" y="5099051"/>
            <a:ext cx="2516188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2" name="AutoShape 21">
            <a:extLst>
              <a:ext uri="{FF2B5EF4-FFF2-40B4-BE49-F238E27FC236}">
                <a16:creationId xmlns:a16="http://schemas.microsoft.com/office/drawing/2014/main" id="{EA752F61-160C-DE42-B6BD-A2B0D87255BA}"/>
              </a:ext>
            </a:extLst>
          </p:cNvPr>
          <p:cNvCxnSpPr>
            <a:cxnSpLocks noChangeShapeType="1"/>
            <a:stCxn id="72705" idx="0"/>
            <a:endCxn id="72707" idx="2"/>
          </p:cNvCxnSpPr>
          <p:nvPr/>
        </p:nvCxnSpPr>
        <p:spPr bwMode="auto">
          <a:xfrm flipV="1">
            <a:off x="5310188" y="5099051"/>
            <a:ext cx="2055812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3" name="AutoShape 22">
            <a:extLst>
              <a:ext uri="{FF2B5EF4-FFF2-40B4-BE49-F238E27FC236}">
                <a16:creationId xmlns:a16="http://schemas.microsoft.com/office/drawing/2014/main" id="{FA43F846-4170-944A-A913-35CB1B8ACA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05400" y="5105400"/>
            <a:ext cx="4572000" cy="630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4" name="AutoShape 23">
            <a:extLst>
              <a:ext uri="{FF2B5EF4-FFF2-40B4-BE49-F238E27FC236}">
                <a16:creationId xmlns:a16="http://schemas.microsoft.com/office/drawing/2014/main" id="{3700ED65-FF9B-BE49-A816-95010EF98027}"/>
              </a:ext>
            </a:extLst>
          </p:cNvPr>
          <p:cNvCxnSpPr>
            <a:cxnSpLocks noChangeShapeType="1"/>
            <a:stCxn id="72709" idx="3"/>
            <a:endCxn id="72708" idx="1"/>
          </p:cNvCxnSpPr>
          <p:nvPr/>
        </p:nvCxnSpPr>
        <p:spPr bwMode="auto">
          <a:xfrm>
            <a:off x="3679825" y="4627563"/>
            <a:ext cx="5143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5" name="AutoShape 24">
            <a:extLst>
              <a:ext uri="{FF2B5EF4-FFF2-40B4-BE49-F238E27FC236}">
                <a16:creationId xmlns:a16="http://schemas.microsoft.com/office/drawing/2014/main" id="{293F330B-2A55-AE43-94B3-CDEB51D05029}"/>
              </a:ext>
            </a:extLst>
          </p:cNvPr>
          <p:cNvCxnSpPr>
            <a:cxnSpLocks noChangeShapeType="1"/>
            <a:stCxn id="72708" idx="3"/>
            <a:endCxn id="72707" idx="1"/>
          </p:cNvCxnSpPr>
          <p:nvPr/>
        </p:nvCxnSpPr>
        <p:spPr bwMode="auto">
          <a:xfrm>
            <a:off x="5965825" y="4627563"/>
            <a:ext cx="5143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6" name="AutoShape 25">
            <a:extLst>
              <a:ext uri="{FF2B5EF4-FFF2-40B4-BE49-F238E27FC236}">
                <a16:creationId xmlns:a16="http://schemas.microsoft.com/office/drawing/2014/main" id="{C799BE04-435B-054B-995F-DDE282070223}"/>
              </a:ext>
            </a:extLst>
          </p:cNvPr>
          <p:cNvCxnSpPr>
            <a:cxnSpLocks noChangeShapeType="1"/>
            <a:stCxn id="72729" idx="3"/>
            <a:endCxn id="72705" idx="3"/>
          </p:cNvCxnSpPr>
          <p:nvPr/>
        </p:nvCxnSpPr>
        <p:spPr bwMode="auto">
          <a:xfrm flipH="1">
            <a:off x="6353176" y="3084515"/>
            <a:ext cx="1941513" cy="2712243"/>
          </a:xfrm>
          <a:prstGeom prst="bentConnector3">
            <a:avLst>
              <a:gd name="adj1" fmla="val -1177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7" name="AutoShape 26">
            <a:extLst>
              <a:ext uri="{FF2B5EF4-FFF2-40B4-BE49-F238E27FC236}">
                <a16:creationId xmlns:a16="http://schemas.microsoft.com/office/drawing/2014/main" id="{8746B7D1-B7C5-C041-96F4-393575C4A630}"/>
              </a:ext>
            </a:extLst>
          </p:cNvPr>
          <p:cNvCxnSpPr>
            <a:cxnSpLocks noChangeShapeType="1"/>
            <a:stCxn id="72729" idx="3"/>
            <a:endCxn id="72711" idx="1"/>
          </p:cNvCxnSpPr>
          <p:nvPr/>
        </p:nvCxnSpPr>
        <p:spPr bwMode="auto">
          <a:xfrm flipV="1">
            <a:off x="8294688" y="3053558"/>
            <a:ext cx="163512" cy="3095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8" name="Rectangle 27">
            <a:extLst>
              <a:ext uri="{FF2B5EF4-FFF2-40B4-BE49-F238E27FC236}">
                <a16:creationId xmlns:a16="http://schemas.microsoft.com/office/drawing/2014/main" id="{9DE4CAB9-3D44-FD48-A5BD-03E308965F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9212" y="276227"/>
            <a:ext cx="8015288" cy="9144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Grassroots, NGOs and Civil Society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CB407685-DD80-2F4E-BB90-B5C3B6E4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225" y="231775"/>
            <a:ext cx="7340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State Societal Linkages</a:t>
            </a:r>
          </a:p>
        </p:txBody>
      </p:sp>
      <p:sp>
        <p:nvSpPr>
          <p:cNvPr id="71682" name="Text Box 3">
            <a:extLst>
              <a:ext uri="{FF2B5EF4-FFF2-40B4-BE49-F238E27FC236}">
                <a16:creationId xmlns:a16="http://schemas.microsoft.com/office/drawing/2014/main" id="{AED66820-2B96-A545-9D4B-9AA9B044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1" y="1371601"/>
            <a:ext cx="3849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Central State - Macro</a:t>
            </a:r>
          </a:p>
        </p:txBody>
      </p:sp>
      <p:sp>
        <p:nvSpPr>
          <p:cNvPr id="71683" name="Text Box 4">
            <a:extLst>
              <a:ext uri="{FF2B5EF4-FFF2-40B4-BE49-F238E27FC236}">
                <a16:creationId xmlns:a16="http://schemas.microsoft.com/office/drawing/2014/main" id="{B6C81C31-F8FA-EF49-A0B4-737B60CB4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572001"/>
            <a:ext cx="3594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Civil Society - Micro</a:t>
            </a:r>
          </a:p>
        </p:txBody>
      </p:sp>
      <p:grpSp>
        <p:nvGrpSpPr>
          <p:cNvPr id="71684" name="Group 5">
            <a:extLst>
              <a:ext uri="{FF2B5EF4-FFF2-40B4-BE49-F238E27FC236}">
                <a16:creationId xmlns:a16="http://schemas.microsoft.com/office/drawing/2014/main" id="{56D9A537-F912-9345-80F7-7878435A43E8}"/>
              </a:ext>
            </a:extLst>
          </p:cNvPr>
          <p:cNvGrpSpPr>
            <a:grpSpLocks/>
          </p:cNvGrpSpPr>
          <p:nvPr/>
        </p:nvGrpSpPr>
        <p:grpSpPr bwMode="auto">
          <a:xfrm>
            <a:off x="2160589" y="1952625"/>
            <a:ext cx="8221663" cy="400050"/>
            <a:chOff x="327" y="1248"/>
            <a:chExt cx="5179" cy="252"/>
          </a:xfrm>
        </p:grpSpPr>
        <p:sp>
          <p:nvSpPr>
            <p:cNvPr id="71697" name="Text Box 6">
              <a:extLst>
                <a:ext uri="{FF2B5EF4-FFF2-40B4-BE49-F238E27FC236}">
                  <a16:creationId xmlns:a16="http://schemas.microsoft.com/office/drawing/2014/main" id="{B720E24D-187B-8E40-A99D-B2FFBBB15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248"/>
              <a:ext cx="5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Weak</a:t>
              </a:r>
            </a:p>
          </p:txBody>
        </p:sp>
        <p:sp>
          <p:nvSpPr>
            <p:cNvPr id="71698" name="Text Box 7">
              <a:extLst>
                <a:ext uri="{FF2B5EF4-FFF2-40B4-BE49-F238E27FC236}">
                  <a16:creationId xmlns:a16="http://schemas.microsoft.com/office/drawing/2014/main" id="{35FD0051-7FA8-2F40-8A05-E6A748F56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248"/>
              <a:ext cx="6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Strong</a:t>
              </a:r>
            </a:p>
          </p:txBody>
        </p:sp>
        <p:sp>
          <p:nvSpPr>
            <p:cNvPr id="71699" name="Line 8">
              <a:extLst>
                <a:ext uri="{FF2B5EF4-FFF2-40B4-BE49-F238E27FC236}">
                  <a16:creationId xmlns:a16="http://schemas.microsoft.com/office/drawing/2014/main" id="{16D59090-9E13-764C-A711-559FA7A15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685" name="Group 9">
            <a:extLst>
              <a:ext uri="{FF2B5EF4-FFF2-40B4-BE49-F238E27FC236}">
                <a16:creationId xmlns:a16="http://schemas.microsoft.com/office/drawing/2014/main" id="{2447E9C2-3B8D-784D-BF06-C3A660A2AB93}"/>
              </a:ext>
            </a:extLst>
          </p:cNvPr>
          <p:cNvGrpSpPr>
            <a:grpSpLocks/>
          </p:cNvGrpSpPr>
          <p:nvPr/>
        </p:nvGrpSpPr>
        <p:grpSpPr bwMode="auto">
          <a:xfrm>
            <a:off x="2133601" y="3276600"/>
            <a:ext cx="8221663" cy="400050"/>
            <a:chOff x="327" y="1843"/>
            <a:chExt cx="5179" cy="252"/>
          </a:xfrm>
        </p:grpSpPr>
        <p:sp>
          <p:nvSpPr>
            <p:cNvPr id="71694" name="Text Box 10">
              <a:extLst>
                <a:ext uri="{FF2B5EF4-FFF2-40B4-BE49-F238E27FC236}">
                  <a16:creationId xmlns:a16="http://schemas.microsoft.com/office/drawing/2014/main" id="{58D216E9-EB80-C448-90B3-327F7FBE1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843"/>
              <a:ext cx="10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State-Weak</a:t>
              </a:r>
            </a:p>
          </p:txBody>
        </p:sp>
        <p:sp>
          <p:nvSpPr>
            <p:cNvPr id="71695" name="Text Box 11">
              <a:extLst>
                <a:ext uri="{FF2B5EF4-FFF2-40B4-BE49-F238E27FC236}">
                  <a16:creationId xmlns:a16="http://schemas.microsoft.com/office/drawing/2014/main" id="{38B0F0DA-0138-C948-B808-C6CD7844D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843"/>
              <a:ext cx="6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Strong</a:t>
              </a:r>
            </a:p>
          </p:txBody>
        </p:sp>
        <p:sp>
          <p:nvSpPr>
            <p:cNvPr id="71696" name="Line 12">
              <a:extLst>
                <a:ext uri="{FF2B5EF4-FFF2-40B4-BE49-F238E27FC236}">
                  <a16:creationId xmlns:a16="http://schemas.microsoft.com/office/drawing/2014/main" id="{48A5001E-80A8-364E-86BF-30DFD4A27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196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6" name="Text Box 13">
            <a:extLst>
              <a:ext uri="{FF2B5EF4-FFF2-40B4-BE49-F238E27FC236}">
                <a16:creationId xmlns:a16="http://schemas.microsoft.com/office/drawing/2014/main" id="{C0A685A1-C311-4745-BF6F-2491CE2D0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3781425"/>
            <a:ext cx="8755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Mono-State…...</a:t>
            </a:r>
            <a:r>
              <a:rPr lang="en-US" altLang="en-US"/>
              <a:t>INTERGOVERNMENTAL Systems in place.</a:t>
            </a:r>
            <a:r>
              <a:rPr lang="en-US" altLang="en-US" sz="2000"/>
              <a:t>…..Local State</a:t>
            </a:r>
          </a:p>
        </p:txBody>
      </p:sp>
      <p:sp>
        <p:nvSpPr>
          <p:cNvPr id="71687" name="Text Box 14">
            <a:extLst>
              <a:ext uri="{FF2B5EF4-FFF2-40B4-BE49-F238E27FC236}">
                <a16:creationId xmlns:a16="http://schemas.microsoft.com/office/drawing/2014/main" id="{6D4B13B5-B10E-3642-B7B0-EAD87136E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9" y="2333625"/>
            <a:ext cx="65887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SOFT STATE…………………………….PREDATORY STATE</a:t>
            </a:r>
          </a:p>
        </p:txBody>
      </p:sp>
      <p:sp>
        <p:nvSpPr>
          <p:cNvPr id="71688" name="Text Box 15">
            <a:extLst>
              <a:ext uri="{FF2B5EF4-FFF2-40B4-BE49-F238E27FC236}">
                <a16:creationId xmlns:a16="http://schemas.microsoft.com/office/drawing/2014/main" id="{DBB12284-0B31-B543-9BBB-11703610F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5686426"/>
            <a:ext cx="7158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Local - SOFT STATE….………………LOCAL GOVERNMENT</a:t>
            </a:r>
          </a:p>
        </p:txBody>
      </p:sp>
      <p:grpSp>
        <p:nvGrpSpPr>
          <p:cNvPr id="71689" name="Group 16">
            <a:extLst>
              <a:ext uri="{FF2B5EF4-FFF2-40B4-BE49-F238E27FC236}">
                <a16:creationId xmlns:a16="http://schemas.microsoft.com/office/drawing/2014/main" id="{2070871B-71E0-B749-8001-1FB83F77D00B}"/>
              </a:ext>
            </a:extLst>
          </p:cNvPr>
          <p:cNvGrpSpPr>
            <a:grpSpLocks/>
          </p:cNvGrpSpPr>
          <p:nvPr/>
        </p:nvGrpSpPr>
        <p:grpSpPr bwMode="auto">
          <a:xfrm>
            <a:off x="2162176" y="5153025"/>
            <a:ext cx="8221663" cy="400050"/>
            <a:chOff x="327" y="1248"/>
            <a:chExt cx="5179" cy="252"/>
          </a:xfrm>
        </p:grpSpPr>
        <p:sp>
          <p:nvSpPr>
            <p:cNvPr id="71691" name="Text Box 17">
              <a:extLst>
                <a:ext uri="{FF2B5EF4-FFF2-40B4-BE49-F238E27FC236}">
                  <a16:creationId xmlns:a16="http://schemas.microsoft.com/office/drawing/2014/main" id="{6815B300-A932-2A4A-9778-FE83C6EE0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248"/>
              <a:ext cx="5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Weak</a:t>
              </a:r>
            </a:p>
          </p:txBody>
        </p:sp>
        <p:sp>
          <p:nvSpPr>
            <p:cNvPr id="71692" name="Text Box 18">
              <a:extLst>
                <a:ext uri="{FF2B5EF4-FFF2-40B4-BE49-F238E27FC236}">
                  <a16:creationId xmlns:a16="http://schemas.microsoft.com/office/drawing/2014/main" id="{2A909DD5-80A0-CE42-83F4-C462F5A07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248"/>
              <a:ext cx="6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Strong</a:t>
              </a:r>
            </a:p>
          </p:txBody>
        </p:sp>
        <p:sp>
          <p:nvSpPr>
            <p:cNvPr id="71693" name="Line 19">
              <a:extLst>
                <a:ext uri="{FF2B5EF4-FFF2-40B4-BE49-F238E27FC236}">
                  <a16:creationId xmlns:a16="http://schemas.microsoft.com/office/drawing/2014/main" id="{AD737239-87F1-3044-B3B0-81F358F07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90" name="Rectangle 20">
            <a:extLst>
              <a:ext uri="{FF2B5EF4-FFF2-40B4-BE49-F238E27FC236}">
                <a16:creationId xmlns:a16="http://schemas.microsoft.com/office/drawing/2014/main" id="{51AE649A-CD6D-C949-97E5-339190021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19401"/>
            <a:ext cx="3776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 b="1"/>
              <a:t>Mezzo-Intermediate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54BEE1B3-2297-BF44-B854-5D04E274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Civil Society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E2168735-0066-F24E-AC5C-161B2ACD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812" y="1947589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"</a:t>
            </a:r>
            <a:r>
              <a:rPr lang="en-US" altLang="en-US" sz="3600" dirty="0"/>
              <a:t>Human Rights, Basic Needs and the Stuff of Citizenship"  (Anonymous)  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Issue: First vs. Second and Third generation Human Rights and Civil Society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>
            <a:extLst>
              <a:ext uri="{FF2B5EF4-FFF2-40B4-BE49-F238E27FC236}">
                <a16:creationId xmlns:a16="http://schemas.microsoft.com/office/drawing/2014/main" id="{72A1C23C-98C2-7C4F-A9E4-E2F7761E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1"/>
            <a:ext cx="9144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{EBE9E67A-3EC0-2C44-918F-41A133E8C0F4}tf10001121_mac</Template>
  <TotalTime>34</TotalTime>
  <Words>794</Words>
  <Application>Microsoft Macintosh PowerPoint</Application>
  <PresentationFormat>Widescreen</PresentationFormat>
  <Paragraphs>248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</vt:lpstr>
      <vt:lpstr>Century Gothic</vt:lpstr>
      <vt:lpstr>Verdana</vt:lpstr>
      <vt:lpstr>Wingdings</vt:lpstr>
      <vt:lpstr>Wingdings 2</vt:lpstr>
      <vt:lpstr>Quotable</vt:lpstr>
      <vt:lpstr>PIA 2096 Foreign Aid Capstone Seminar Week Seven</vt:lpstr>
      <vt:lpstr>Status of Paper Proposal</vt:lpstr>
      <vt:lpstr>PIA 2096</vt:lpstr>
      <vt:lpstr>NGOs and Civil Society</vt:lpstr>
      <vt:lpstr>PowerPoint Presentation</vt:lpstr>
      <vt:lpstr>Grassroots, NGOs and Civil Society</vt:lpstr>
      <vt:lpstr>State Societal Linkages</vt:lpstr>
      <vt:lpstr>Civil Society</vt:lpstr>
      <vt:lpstr>PowerPoint Presentation</vt:lpstr>
      <vt:lpstr>Civil Society</vt:lpstr>
      <vt:lpstr>Beyond the Family</vt:lpstr>
      <vt:lpstr>Civil Society</vt:lpstr>
      <vt:lpstr>Vincent and Elinor Ostrom (Nobel Prize in Economics)</vt:lpstr>
      <vt:lpstr>Civil Society</vt:lpstr>
      <vt:lpstr>Bhutanese refugee children in a camp in the south-east of Nepal, 1997</vt:lpstr>
      <vt:lpstr>NGOs--The Nature of the Beast</vt:lpstr>
      <vt:lpstr>Civil Society or a Mob</vt:lpstr>
      <vt:lpstr>“Winners” in Civil Society </vt:lpstr>
      <vt:lpstr>Professor Muhammad Younis, Gramen Bank founder and 2006  Nobel Peace Prize winner</vt:lpstr>
      <vt:lpstr>The Human Rights Agenda</vt:lpstr>
      <vt:lpstr>Is There an NGO Type?</vt:lpstr>
      <vt:lpstr>NGOs- The Nature of the Beast</vt:lpstr>
      <vt:lpstr>Just another NGO</vt:lpstr>
      <vt:lpstr>Five Caveats</vt:lpstr>
      <vt:lpstr>The Role of Security Contractors</vt:lpstr>
      <vt:lpstr>Caveats</vt:lpstr>
      <vt:lpstr>The Model?</vt:lpstr>
      <vt:lpstr>Types of “Development” NGOs</vt:lpstr>
      <vt:lpstr>International Stability Operations Association</vt:lpstr>
      <vt:lpstr>Types of “Development” NGOs</vt:lpstr>
      <vt:lpstr>Origins- Natural Disaster: Humanitarian Assistance and Human-Made Disaster</vt:lpstr>
      <vt:lpstr>Natural Disaster: Humanitarian Assistance and Human-Made Disaster</vt:lpstr>
      <vt:lpstr> Natural Disaster: Humanitarian Assistance and Human-Made Disaster</vt:lpstr>
      <vt:lpstr>  Natural Disaster: Humanitarian Assistance and Human-Made Disaster  </vt:lpstr>
      <vt:lpstr>Academy for Educational Development</vt:lpstr>
      <vt:lpstr>Natural Disaster: Humanitarian Assistance and Human-Made Disaster</vt:lpstr>
      <vt:lpstr>PowerPoint Presentation</vt:lpstr>
      <vt:lpstr>Natural Disaster: Humanitarian Assistance and Human-Made Disaster</vt:lpstr>
      <vt:lpstr>PowerPoint Presentation</vt:lpstr>
      <vt:lpstr>Natural Disaster: Humanitarian Assistance and Human-Made Disaster</vt:lpstr>
      <vt:lpstr>Civil War</vt:lpstr>
      <vt:lpstr>Postscript- World Bank Mission (Picard)</vt:lpstr>
      <vt:lpstr>Thirty Five Years Waiting for Change- 1987-2022 (Guinea Conakry)</vt:lpstr>
      <vt:lpstr>Discussion: Do No Harm?</vt:lpstr>
      <vt:lpstr>Final Glimpse of Foreign Aid</vt:lpstr>
      <vt:lpstr>Discussion of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2096 Foreign Aid Capstone Seminar Week Seven</dc:title>
  <dc:creator>Picard, Louis A</dc:creator>
  <cp:lastModifiedBy>Picard, Louis A</cp:lastModifiedBy>
  <cp:revision>3</cp:revision>
  <dcterms:created xsi:type="dcterms:W3CDTF">2022-02-18T17:12:06Z</dcterms:created>
  <dcterms:modified xsi:type="dcterms:W3CDTF">2022-02-18T17:46:22Z</dcterms:modified>
</cp:coreProperties>
</file>