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343" r:id="rId3"/>
    <p:sldId id="276" r:id="rId4"/>
    <p:sldId id="347" r:id="rId5"/>
    <p:sldId id="330" r:id="rId6"/>
    <p:sldId id="285" r:id="rId7"/>
    <p:sldId id="329" r:id="rId8"/>
    <p:sldId id="304" r:id="rId9"/>
    <p:sldId id="275" r:id="rId10"/>
    <p:sldId id="303" r:id="rId11"/>
    <p:sldId id="302" r:id="rId12"/>
    <p:sldId id="259" r:id="rId13"/>
    <p:sldId id="305" r:id="rId14"/>
    <p:sldId id="332" r:id="rId15"/>
    <p:sldId id="288" r:id="rId16"/>
    <p:sldId id="306" r:id="rId17"/>
    <p:sldId id="333" r:id="rId18"/>
    <p:sldId id="260" r:id="rId19"/>
    <p:sldId id="331" r:id="rId20"/>
    <p:sldId id="261" r:id="rId21"/>
    <p:sldId id="307" r:id="rId22"/>
    <p:sldId id="265" r:id="rId23"/>
    <p:sldId id="313" r:id="rId24"/>
    <p:sldId id="262" r:id="rId25"/>
    <p:sldId id="301" r:id="rId26"/>
    <p:sldId id="308" r:id="rId27"/>
    <p:sldId id="309" r:id="rId28"/>
    <p:sldId id="310" r:id="rId29"/>
    <p:sldId id="263" r:id="rId30"/>
    <p:sldId id="264" r:id="rId31"/>
    <p:sldId id="311" r:id="rId32"/>
    <p:sldId id="312" r:id="rId33"/>
    <p:sldId id="314" r:id="rId34"/>
    <p:sldId id="344" r:id="rId35"/>
    <p:sldId id="345" r:id="rId36"/>
    <p:sldId id="315" r:id="rId37"/>
    <p:sldId id="267" r:id="rId38"/>
    <p:sldId id="316" r:id="rId39"/>
    <p:sldId id="268" r:id="rId40"/>
    <p:sldId id="317" r:id="rId41"/>
    <p:sldId id="269" r:id="rId42"/>
    <p:sldId id="318" r:id="rId43"/>
    <p:sldId id="286" r:id="rId44"/>
    <p:sldId id="271" r:id="rId45"/>
    <p:sldId id="319" r:id="rId46"/>
    <p:sldId id="348" r:id="rId47"/>
    <p:sldId id="320" r:id="rId48"/>
    <p:sldId id="272" r:id="rId49"/>
    <p:sldId id="321" r:id="rId50"/>
    <p:sldId id="340" r:id="rId51"/>
    <p:sldId id="342" r:id="rId52"/>
    <p:sldId id="346" r:id="rId53"/>
    <p:sldId id="257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35"/>
    <p:restoredTop sz="94768"/>
  </p:normalViewPr>
  <p:slideViewPr>
    <p:cSldViewPr>
      <p:cViewPr varScale="1">
        <p:scale>
          <a:sx n="170" d="100"/>
          <a:sy n="170" d="100"/>
        </p:scale>
        <p:origin x="68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B980C28-C9A8-6A0D-CB4D-1CB8EAFC596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A00A40D4-0ABE-0B21-E2FF-1C02FC29BDC2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2D80A7CC-A845-F8F5-2B10-B312479193C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 sz="2400">
                <a:latin typeface="Times New Roman" pitchFamily="18" charset="0"/>
              </a:endParaRPr>
            </a:p>
          </p:txBody>
        </p:sp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2638BFD8-272F-D246-8FF7-7749D9C7B5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id="{98E4CFEA-3AAD-ACB8-0FD3-95CAF3BEEF4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7" name="Rectangle 7">
                <a:extLst>
                  <a:ext uri="{FF2B5EF4-FFF2-40B4-BE49-F238E27FC236}">
                    <a16:creationId xmlns:a16="http://schemas.microsoft.com/office/drawing/2014/main" id="{8095D04D-6B4D-6E7E-91DD-7B49C7BA33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8" name="Rectangle 8">
                <a:extLst>
                  <a:ext uri="{FF2B5EF4-FFF2-40B4-BE49-F238E27FC236}">
                    <a16:creationId xmlns:a16="http://schemas.microsoft.com/office/drawing/2014/main" id="{75E84CB8-9183-18AE-6699-1BCC60B47AE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9" name="Rectangle 9">
                <a:extLst>
                  <a:ext uri="{FF2B5EF4-FFF2-40B4-BE49-F238E27FC236}">
                    <a16:creationId xmlns:a16="http://schemas.microsoft.com/office/drawing/2014/main" id="{FFC19565-44C5-F977-2361-63863144BFE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10">
                <a:extLst>
                  <a:ext uri="{FF2B5EF4-FFF2-40B4-BE49-F238E27FC236}">
                    <a16:creationId xmlns:a16="http://schemas.microsoft.com/office/drawing/2014/main" id="{151E61F0-7389-14B3-CFF5-D526783610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11">
                <a:extLst>
                  <a:ext uri="{FF2B5EF4-FFF2-40B4-BE49-F238E27FC236}">
                    <a16:creationId xmlns:a16="http://schemas.microsoft.com/office/drawing/2014/main" id="{BE677308-5AC5-84E2-C497-4E97565CDAF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2">
                <a:extLst>
                  <a:ext uri="{FF2B5EF4-FFF2-40B4-BE49-F238E27FC236}">
                    <a16:creationId xmlns:a16="http://schemas.microsoft.com/office/drawing/2014/main" id="{C9B181C5-8381-D8CB-6967-9572E8D51E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3">
                <a:extLst>
                  <a:ext uri="{FF2B5EF4-FFF2-40B4-BE49-F238E27FC236}">
                    <a16:creationId xmlns:a16="http://schemas.microsoft.com/office/drawing/2014/main" id="{0BBB2D55-BCF5-7735-4943-64B16436FEE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765E56A6-E9CB-45EE-2D57-893D2A7D65B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5">
                <a:extLst>
                  <a:ext uri="{FF2B5EF4-FFF2-40B4-BE49-F238E27FC236}">
                    <a16:creationId xmlns:a16="http://schemas.microsoft.com/office/drawing/2014/main" id="{D25272D5-F104-1F8D-B9EF-552CC68024E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13518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518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92803F85-C872-4F15-C241-AA8C9A6720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9B456A86-2DF8-D571-2425-2DA6996F1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AD6E8402-82F8-5A7D-C158-F16DE5FE24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221D55-EE26-8A44-8BAD-DDB0193CB0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046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C3ECE5B-7037-3899-9527-E7D991ABD29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CE9D6DB-3EDF-90BE-1692-F7FE0D7C7ED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AEEC0-7397-DA40-B4B9-85F8917527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29E1BCBD-14C3-D08C-A0CA-E7CAD07467F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15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0EF3A57-77F8-7470-C17B-54D08E27CAB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4DBB29A-8A8D-1B50-9370-4EC863703C4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63544-9B2E-A549-B1EC-54DAB25B30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1A15D75D-E7A7-13AF-1488-0833E1E0DE1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45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A02DE7-1197-A920-8A31-6CD5E390EE6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C70A87B-D6F5-96B8-B6CF-4120BA20A67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41FD8-E17F-1B4B-A2A5-5E17DF4F4B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90BB29EF-F705-6560-3BE3-1A571A0D4C7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7F9092-A449-28A6-9F4E-5C1802A7061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31C0551-F80D-77E5-BAEF-066701DBB9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4DF53-8851-C648-B992-25BF04E976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4AEFB82B-F1D8-D960-0AE1-C714141EC7C7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79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BBD2096-A16F-FED4-F0D9-EEFB528E4B0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7A54127-008B-DBD1-104A-8F0C693F068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EB223-70DB-194B-9CD6-3F522CA1B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6A266597-6572-BEBE-88D3-0330EAC41E65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F9E5F3F-4486-166D-3F1A-F26669CB075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C2AA202-E64B-2750-3F22-308DCDDAC74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3B7ED-8265-DD4B-860E-441896E5F5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C37AF4E4-7312-2AD2-97DB-C293877A03F8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20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2B2255-2B31-2F42-722A-6EB3DCAB3D9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BC088A-A3D7-764E-2697-3925727C0A5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FD581-93D0-8547-9A37-62E2264343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F7D234F1-BEC4-A088-F64B-73EA3D69A9E5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1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C8804CD-D8CE-1DF1-9303-38A61936D4E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6EA1361-A6BF-B22C-B971-75C7F956646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D88E1-CBBA-1F47-BE4B-0F242AF2A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B1030662-FA88-6F69-5B98-5501EE117D3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99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22369B1-3FA3-531C-B773-C8C785C8C4B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FD0A1E5-7909-C758-B1F7-B562701FBC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C8B10-A782-A746-A5A4-89011BB01E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740BC2BB-7405-B7A2-2D3F-45F50C4F8B7C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560356B-B3B6-304B-FB88-1B64D57A979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34C1008-2209-B11A-3BC9-6C60AECF870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1E9CE-09FC-474D-A16A-B45E8A4694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9646A65F-E9E8-6B5E-67D0-EC48E6BFF4D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23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9FC87F06-2369-5A41-2B07-400EB265751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FDF4FB37-413B-DE9D-91F5-89E88C51244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604020202020204" pitchFamily="34" charset="0"/>
              </a:defRPr>
            </a:lvl1pPr>
          </a:lstStyle>
          <a:p>
            <a:pPr>
              <a:defRPr/>
            </a:pPr>
            <a:fld id="{FECE922E-C468-8C4D-808D-34636A8B4E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6365BE61-89EC-A7AA-9978-846A7E5FC94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2C4F351B-9247-430E-E892-1C6018112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8880FB91-5959-4C25-8BB8-494307880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CB062A9E-B63F-8675-078E-ECBC84A3C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222F0687-C116-3722-A346-4734557C6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0A7E50F4-F15A-D76E-7C99-D8802840B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948F927F-686C-96B8-E664-EBD822507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ED8CC504-332D-1631-7567-FC95A085D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0D01AFF8-03FC-EF3F-61CD-547CFC9B6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774CADF6-5032-0181-3C05-43EF44004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A8EBE7CB-320E-18AB-2220-B26CA33A2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990B25AC-DC1C-F40D-F22D-D00AB5DB42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4160" name="Rectangle 16">
            <a:extLst>
              <a:ext uri="{FF2B5EF4-FFF2-40B4-BE49-F238E27FC236}">
                <a16:creationId xmlns:a16="http://schemas.microsoft.com/office/drawing/2014/main" id="{BB2DE6E2-20A5-F38D-6882-A4349DDC1F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hinaYZtjtQg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MEb_epsuLqA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9JNYDqUgBW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E403CF6E-0D5C-C77B-6B70-6912F68573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43200" y="1524000"/>
            <a:ext cx="6400800" cy="2743200"/>
          </a:xfrm>
        </p:spPr>
        <p:txBody>
          <a:bodyPr/>
          <a:lstStyle/>
          <a:p>
            <a:pPr eaLnBrk="1" hangingPunct="1"/>
            <a:r>
              <a:rPr lang="en-US" altLang="en-US" sz="4400" b="1">
                <a:solidFill>
                  <a:srgbClr val="FF0000"/>
                </a:solidFill>
              </a:rPr>
              <a:t>PIA 2528</a:t>
            </a:r>
            <a:br>
              <a:rPr lang="en-US" altLang="en-US" sz="4400" b="1">
                <a:solidFill>
                  <a:srgbClr val="FF0000"/>
                </a:solidFill>
              </a:rPr>
            </a:br>
            <a:r>
              <a:rPr lang="en-US" altLang="en-US" sz="4400" b="1">
                <a:solidFill>
                  <a:srgbClr val="FF0000"/>
                </a:solidFill>
              </a:rPr>
              <a:t>Governance, Local Government and Civil Society</a:t>
            </a: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B1DCEC34-BA85-EE8A-DEF4-35BA9702E41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4267200"/>
            <a:ext cx="8686800" cy="2590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b="1" dirty="0"/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/>
              <a:t>Land, Traditional Society and Economic Interests.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C0ABA8CE-6B52-B0CB-59C1-378F939B77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457200"/>
            <a:ext cx="9448800" cy="1371600"/>
          </a:xfrm>
        </p:spPr>
        <p:txBody>
          <a:bodyPr/>
          <a:lstStyle/>
          <a:p>
            <a:pPr eaLnBrk="1" hangingPunct="1"/>
            <a:r>
              <a:rPr lang="en-US" altLang="en-US" b="1" dirty="0"/>
              <a:t>Origins of Executive Governance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DD3BBF4A-3A84-8E68-7456-162D1AAD5B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752600"/>
            <a:ext cx="3482975" cy="4748213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>
            <a:extLst>
              <a:ext uri="{FF2B5EF4-FFF2-40B4-BE49-F238E27FC236}">
                <a16:creationId xmlns:a16="http://schemas.microsoft.com/office/drawing/2014/main" id="{088A9746-75B4-9A35-E263-366F5B534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71146"/>
            <a:ext cx="6305550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F6C29-3EC8-BB6E-3E1C-C76265334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LAND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E041E-9189-B641-0E65-96FBEFCDB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8BBFB383-96F4-ED8C-3B59-373AB1EAAF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/>
              <a:t>The Evolution of the Rural Community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2495A9BF-2BCE-E93A-81A1-70387EE42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3000" b="1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3000" b="1"/>
          </a:p>
          <a:p>
            <a:pPr eaLnBrk="1" hangingPunct="1">
              <a:buFont typeface="Wingdings" pitchFamily="2" charset="2"/>
              <a:buNone/>
            </a:pPr>
            <a:r>
              <a:rPr lang="en-US" altLang="en-US" sz="3000" b="1"/>
              <a:t>	1. Hunter-gatherers: Age-grade societies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3000" b="1"/>
          </a:p>
          <a:p>
            <a:pPr eaLnBrk="1" hangingPunct="1">
              <a:buFont typeface="Wingdings" pitchFamily="2" charset="2"/>
              <a:buNone/>
            </a:pPr>
            <a:r>
              <a:rPr lang="en-US" altLang="en-US" sz="3000" b="1"/>
              <a:t>	2.  Settled Subsistence Agriculturalists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30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E15C7C91-7ADA-2EFF-27A1-9BD1348E78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San or Basarwa of Southern Africa (Indigenous Peoples)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11583446-F64D-91BA-5422-E08A764A47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133600"/>
            <a:ext cx="5867400" cy="4400550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7D1DA6F-FA84-4FB4-5D23-0A2D74B765A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8229600" cy="1371600"/>
          </a:xfrm>
        </p:spPr>
        <p:txBody>
          <a:bodyPr/>
          <a:lstStyle/>
          <a:p>
            <a:r>
              <a:rPr lang="en-US" altLang="en-US"/>
              <a:t>Subsistence Agriculture</a:t>
            </a:r>
          </a:p>
        </p:txBody>
      </p:sp>
      <p:pic>
        <p:nvPicPr>
          <p:cNvPr id="26626" name="Picture 2" descr="http://www.andyimages.com/pm/images/lores/myrepository/Organic%20Farming,%20Uganda/01_07_uganda_5053.jpg">
            <a:extLst>
              <a:ext uri="{FF2B5EF4-FFF2-40B4-BE49-F238E27FC236}">
                <a16:creationId xmlns:a16="http://schemas.microsoft.com/office/drawing/2014/main" id="{35656484-1D99-ED15-ECC3-D22CF0D0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77963"/>
            <a:ext cx="8077200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92631119-135B-F937-AF8C-C0891EA7DF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/>
              <a:t>The Evolution of the Rural Community-2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A2B90440-DB1D-CF30-02F2-8D9E0EF758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3300" b="1"/>
              <a:t>	3. Cattle Keeping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3300" b="1"/>
          </a:p>
          <a:p>
            <a:pPr eaLnBrk="1" hangingPunct="1">
              <a:buFont typeface="Wingdings" pitchFamily="2" charset="2"/>
              <a:buNone/>
            </a:pPr>
            <a:r>
              <a:rPr lang="en-US" altLang="en-US" sz="3300" b="1"/>
              <a:t>	4. Plantations, Commercial Farms and Agri-Business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3300" b="1"/>
          </a:p>
          <a:p>
            <a:pPr eaLnBrk="1" hangingPunct="1">
              <a:buFont typeface="Wingdings" pitchFamily="2" charset="2"/>
              <a:buNone/>
            </a:pPr>
            <a:r>
              <a:rPr lang="en-US" altLang="en-US" sz="3300" b="1"/>
              <a:t>	5. So-Called Communal Tenure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FE840BE2-8632-F885-D035-8CC3E85417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Indian Cattle Keeping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BFCDCCE6-C6DC-14C8-0853-DE807F33E8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6000"/>
            <a:ext cx="4651375" cy="3365500"/>
          </a:xfrm>
          <a:noFill/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C7916004-049A-BDC5-0063-E6E9F9DDA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42164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39C35772-D975-96D8-F576-951082CBEB5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371600"/>
          </a:xfrm>
        </p:spPr>
        <p:txBody>
          <a:bodyPr/>
          <a:lstStyle/>
          <a:p>
            <a:r>
              <a:rPr lang="en-US" altLang="en-US"/>
              <a:t>Plantation Systems: Labor Intensive</a:t>
            </a:r>
          </a:p>
        </p:txBody>
      </p:sp>
      <p:pic>
        <p:nvPicPr>
          <p:cNvPr id="29698" name="Picture 2" descr="http://sceneenough.files.wordpress.com/2011/05/banana_plantation_san_andrc3a9s_04_ies.jpg">
            <a:extLst>
              <a:ext uri="{FF2B5EF4-FFF2-40B4-BE49-F238E27FC236}">
                <a16:creationId xmlns:a16="http://schemas.microsoft.com/office/drawing/2014/main" id="{7079DBB0-9060-7843-C3C0-7C63675E5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70072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93D483E7-5BC6-DEE8-8E4C-454210E6F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Traditional: Communal Land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2666B6EE-1D85-7FE8-3737-26E0E35679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 typeface="Wingdings" pitchFamily="2" charset="2"/>
              <a:buNone/>
            </a:pPr>
            <a:r>
              <a:rPr lang="en-US" altLang="en-US" b="1"/>
              <a:t>	The term is misleading- there are an infinite number of land relationships- Note Three</a:t>
            </a:r>
          </a:p>
          <a:p>
            <a:pPr marL="457200" indent="-457200" eaLnBrk="1" hangingPunct="1">
              <a:buFont typeface="Wingdings" pitchFamily="2" charset="2"/>
              <a:buNone/>
            </a:pPr>
            <a:endParaRPr lang="en-US" altLang="en-US" b="1"/>
          </a:p>
          <a:p>
            <a:pPr marL="1257300" lvl="2" indent="-342900" eaLnBrk="1" hangingPunct="1">
              <a:buFont typeface="Wingdings" pitchFamily="2" charset="2"/>
              <a:buNone/>
            </a:pPr>
            <a:r>
              <a:rPr lang="en-US" altLang="en-US" b="1"/>
              <a:t>	1. Use same land for individual benefit (cattle rearing)</a:t>
            </a:r>
          </a:p>
          <a:p>
            <a:pPr marL="838200" lvl="1" indent="-381000" eaLnBrk="1" hangingPunct="1">
              <a:buFont typeface="Wingdings" pitchFamily="2" charset="2"/>
              <a:buNone/>
            </a:pPr>
            <a:endParaRPr lang="en-US" altLang="en-US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B10F3BF7-22C4-AC39-C843-B4B1EAD0E21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8229600" cy="1371600"/>
          </a:xfrm>
        </p:spPr>
        <p:txBody>
          <a:bodyPr/>
          <a:lstStyle/>
          <a:p>
            <a:r>
              <a:rPr lang="en-US" altLang="en-US" b="1"/>
              <a:t>Land Quality and Soil Resilience </a:t>
            </a:r>
          </a:p>
        </p:txBody>
      </p:sp>
      <p:pic>
        <p:nvPicPr>
          <p:cNvPr id="31746" name="Picture 2" descr="http://soils.usda.gov/use/worldsoils/papers/fsa-fig1.gif">
            <a:extLst>
              <a:ext uri="{FF2B5EF4-FFF2-40B4-BE49-F238E27FC236}">
                <a16:creationId xmlns:a16="http://schemas.microsoft.com/office/drawing/2014/main" id="{9ECD557D-8996-A258-54A6-7814EE6DF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66405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BE87159C-B9D6-A365-E8D7-F2613C02D8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</a:rPr>
              <a:t>Governance Theme Clusters</a:t>
            </a:r>
          </a:p>
        </p:txBody>
      </p:sp>
      <p:sp>
        <p:nvSpPr>
          <p:cNvPr id="14338" name="Content Placeholder 2">
            <a:extLst>
              <a:ext uri="{FF2B5EF4-FFF2-40B4-BE49-F238E27FC236}">
                <a16:creationId xmlns:a16="http://schemas.microsoft.com/office/drawing/2014/main" id="{A7938BE7-0030-7AEC-DAE5-2524BC1F9D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43025"/>
            <a:ext cx="8229600" cy="3886200"/>
          </a:xfrm>
        </p:spPr>
        <p:txBody>
          <a:bodyPr/>
          <a:lstStyle/>
          <a:p>
            <a:r>
              <a:rPr lang="en-US" altLang="en-US" b="1"/>
              <a:t>Human Security- Illiberalism, Dirty Wars, Cronyism,  Dysfunctional Systems</a:t>
            </a:r>
          </a:p>
          <a:p>
            <a:endParaRPr lang="en-US" altLang="en-US" b="1"/>
          </a:p>
          <a:p>
            <a:r>
              <a:rPr lang="en-US" altLang="en-US" b="1"/>
              <a:t>Human Rights- Social, Economic and Political liberalism and Self-Governance</a:t>
            </a:r>
          </a:p>
          <a:p>
            <a:endParaRPr lang="en-US" altLang="en-US" b="1"/>
          </a:p>
          <a:p>
            <a:r>
              <a:rPr lang="en-US" altLang="en-US" b="1"/>
              <a:t>Institutions- Gate Keepers, Legitimacy, Decision-Making, Rational Choice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23E08857-9F2C-DE72-B540-F7FB740D6A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Communal Land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9066F14C-9E78-E1DE-488F-0FE142B87C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371600" lvl="2" indent="-4572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200" b="1"/>
              <a:t>2. </a:t>
            </a:r>
            <a:r>
              <a:rPr lang="en-US" altLang="en-US" b="1"/>
              <a:t>People use same land and pool proceeds- aspiration in socialist countries. (Communalism):</a:t>
            </a:r>
          </a:p>
          <a:p>
            <a:pPr marL="990600" lvl="1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400" b="1"/>
          </a:p>
          <a:p>
            <a:pPr marL="990600" lvl="1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400" b="1"/>
              <a:t>		Little evidence in 				 	traditional society  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b="1"/>
              <a:t>				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b="1"/>
              <a:t>				COLLECTIVE FARMS 				AND FARM 						FACTORIES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altLang="en-US" sz="2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694E3C60-A1C2-6621-8ED5-F29A205A0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3962400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3">
            <a:extLst>
              <a:ext uri="{FF2B5EF4-FFF2-40B4-BE49-F238E27FC236}">
                <a16:creationId xmlns:a16="http://schemas.microsoft.com/office/drawing/2014/main" id="{3C9FDB07-65D5-4F49-EA4E-18CBFD5D0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1981200"/>
            <a:ext cx="52673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5">
            <a:extLst>
              <a:ext uri="{FF2B5EF4-FFF2-40B4-BE49-F238E27FC236}">
                <a16:creationId xmlns:a16="http://schemas.microsoft.com/office/drawing/2014/main" id="{2B76D6AC-53D7-94C0-B512-A46176D270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                 </a:t>
            </a:r>
            <a:r>
              <a:rPr lang="en-US" altLang="en-US" sz="4000" b="1"/>
              <a:t>       Soviet Collectives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69768823-CBA6-81FC-8B61-BBB1A4DAD9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/>
              <a:t>Rural Socialism as an ideology in the 1960s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A973EFD1-E69E-6B2F-47A6-9464846E77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800" b="1"/>
              <a:t>	1.  Peasant collectives and Communal state farms- Soviet Union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800" b="1"/>
              <a:t>	2.  Voluntary collectives- Ujamaa villages in Tanzania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800" b="1"/>
              <a:t>	3. Move the peasant away from individualized production (China)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800" b="1"/>
              <a:t>	4.    Ideal: village level economies of scale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800" b="1"/>
              <a:t>	5. Reality: Failure- Collectives, prefectoralism and state enterprises (State Agri-Collectives)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30FB998-FB03-A7BE-649F-E1B9E33F5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Tanzania Socialism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05BA5ABB-5E08-DC0A-C2AE-BB657B58A3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28800"/>
            <a:ext cx="3684588" cy="4854575"/>
          </a:xfrm>
          <a:noFill/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8CE4C0BE-B8F7-61F3-03CE-46446E4E5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3705225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23EDBDB0-3BEE-8A50-BFEF-EBBA283BE7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Communal Land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AF69A0B0-A884-DA05-68EA-D1FDF26B71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485900"/>
            <a:ext cx="8229600" cy="3886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b="1" dirty="0"/>
              <a:t>	3.  Individual use of land for individual gain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b="1" dirty="0"/>
              <a:t>			a. without legal tenure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b="1" dirty="0"/>
              <a:t>			b. no sale or disposal of 			land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b="1" dirty="0"/>
              <a:t>			c.  no collateral for Loans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2287A90C-A2EB-0DB3-D97C-BF12CB0C4E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Overgrazing in Latin America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AA4F12B9-CEC9-0332-0A75-3863604D4D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524000"/>
            <a:ext cx="7554913" cy="5154613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8F97D00A-7752-ED85-812C-E9EC496FBF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Property Rights</a:t>
            </a:r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7E32DF66-738E-1024-3F51-D4DF2264F6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524000"/>
            <a:ext cx="6781800" cy="5111750"/>
          </a:xfr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BA7C9D54-7510-03E1-BE81-EE0FF2AF3E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Issue of Usufruct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030D0F4F-0142-CA61-E412-B1473A3A6E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i="1"/>
              <a:t>Usufruct</a:t>
            </a:r>
            <a:r>
              <a:rPr lang="en-US" altLang="en-US" b="1"/>
              <a:t> is the legal right to use and derive profit or benefit from property that belongs to another person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Share Cropping:  “Farming on the Halves”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The problem- No property, no security and no collateral for loans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>
            <a:extLst>
              <a:ext uri="{FF2B5EF4-FFF2-40B4-BE49-F238E27FC236}">
                <a16:creationId xmlns:a16="http://schemas.microsoft.com/office/drawing/2014/main" id="{55E1F506-AFFF-9C2A-9412-7E2A4FF33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1047750"/>
            <a:ext cx="4481512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4">
            <a:extLst>
              <a:ext uri="{FF2B5EF4-FFF2-40B4-BE49-F238E27FC236}">
                <a16:creationId xmlns:a16="http://schemas.microsoft.com/office/drawing/2014/main" id="{655EA301-521C-89BD-A9B8-A0F65AE99E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371600"/>
          </a:xfrm>
        </p:spPr>
        <p:txBody>
          <a:bodyPr/>
          <a:lstStyle/>
          <a:p>
            <a:pPr eaLnBrk="1" hangingPunct="1"/>
            <a:r>
              <a:rPr lang="en-US" altLang="en-US"/>
              <a:t>Usufruct- “On the halves”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4A1F3BA5-5388-A39E-CD44-3D8C31448E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The Problem of Landlordism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0A47C916-5870-0A7C-4089-3D4F8D2D50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886200"/>
          </a:xfrm>
        </p:spPr>
        <p:txBody>
          <a:bodyPr/>
          <a:lstStyle/>
          <a:p>
            <a:pPr marL="660400" indent="-660400" eaLnBrk="1" hangingPunct="1"/>
            <a:r>
              <a:rPr lang="en-US" altLang="en-US" b="1"/>
              <a:t>Tenancy relationship to large hacienda, plantation or commercial agricultural enterprise</a:t>
            </a:r>
          </a:p>
          <a:p>
            <a:pPr marL="660400" indent="-660400" eaLnBrk="1" hangingPunct="1"/>
            <a:endParaRPr lang="en-US" altLang="en-US" b="1"/>
          </a:p>
          <a:p>
            <a:pPr marL="660400" indent="-660400" eaLnBrk="1" hangingPunct="1"/>
            <a:r>
              <a:rPr lang="en-US" altLang="en-US" b="1"/>
              <a:t>In much of the world, Land is traditional controlled by land-lords</a:t>
            </a:r>
          </a:p>
          <a:p>
            <a:pPr marL="660400" indent="-660400" eaLnBrk="1" hangingPunct="1"/>
            <a:endParaRPr lang="en-US" altLang="en-US" b="1"/>
          </a:p>
          <a:p>
            <a:pPr marL="660400" indent="-660400" eaLnBrk="1" hangingPunct="1"/>
            <a:r>
              <a:rPr lang="en-US" altLang="en-US" b="1"/>
              <a:t>Vast majority of rural peasants in some form of tenancy relationships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18483293-ABCD-BBC3-6530-27314CD6F5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/>
              <a:t>Historical Patterns of Governance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184759FA-CC66-2E41-2A23-8A01B3FEA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Paternalism- Empires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 Monarchy,  Theocracy and Authoritarianism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Authority Linked to the Control of Land (and Water)- Feudalism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Capitalism, Cattle and Property Rights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CA68BCEA-85FA-4E21-F341-2973817E08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Landlordism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2BE05E08-832E-24BE-DD65-855F22042B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Serfdom: legal linkage to land and ownership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 Small scale subsistence agriculturalist- produce for food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/>
            <a:r>
              <a:rPr lang="en-US" altLang="en-US" b="1"/>
              <a:t>Reality: Peasants- dependency relationship to land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DD6D4188-D7AA-1607-0C9E-7E71D6101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Ecuador Hacienda</a:t>
            </a: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0C9706D7-4FA8-E6D4-3E34-F0985CC1A3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570038"/>
            <a:ext cx="7315200" cy="4808537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2">
            <a:extLst>
              <a:ext uri="{FF2B5EF4-FFF2-40B4-BE49-F238E27FC236}">
                <a16:creationId xmlns:a16="http://schemas.microsoft.com/office/drawing/2014/main" id="{E7F31014-D54D-1AF0-5A78-1DF017711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Serfs vs. Slaves?</a:t>
            </a:r>
          </a:p>
        </p:txBody>
      </p:sp>
      <p:sp>
        <p:nvSpPr>
          <p:cNvPr id="46082" name="Text Placeholder 13">
            <a:extLst>
              <a:ext uri="{FF2B5EF4-FFF2-40B4-BE49-F238E27FC236}">
                <a16:creationId xmlns:a16="http://schemas.microsoft.com/office/drawing/2014/main" id="{04DD6875-7DED-3DE6-253B-A8019D5F8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Russian Serfs</a:t>
            </a:r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283BB027-06DC-ECB7-E132-F7647F61F6D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71800"/>
            <a:ext cx="3986213" cy="2513013"/>
          </a:xfrm>
          <a:noFill/>
        </p:spPr>
      </p:pic>
      <p:sp>
        <p:nvSpPr>
          <p:cNvPr id="46084" name="Text Placeholder 14">
            <a:extLst>
              <a:ext uri="{FF2B5EF4-FFF2-40B4-BE49-F238E27FC236}">
                <a16:creationId xmlns:a16="http://schemas.microsoft.com/office/drawing/2014/main" id="{474E7055-20F0-40BC-B7A4-3D0C84E06DF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Alexander I Freeing the Serfs</a:t>
            </a:r>
          </a:p>
        </p:txBody>
      </p:sp>
      <p:pic>
        <p:nvPicPr>
          <p:cNvPr id="46085" name="Picture 3">
            <a:extLst>
              <a:ext uri="{FF2B5EF4-FFF2-40B4-BE49-F238E27FC236}">
                <a16:creationId xmlns:a16="http://schemas.microsoft.com/office/drawing/2014/main" id="{513834AC-14FD-D44D-14A5-A97AB16EFC8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2862263"/>
            <a:ext cx="4267200" cy="2720975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9778DEE4-25F7-096F-8D06-018957AE9E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371600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Modernization- Western (and to some Post- Colonial) Land Divisions</a:t>
            </a:r>
            <a:endParaRPr lang="en-US" altLang="en-US" sz="3200" dirty="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3DC3B9F3-CAA4-C2FC-AC9F-8FA82ED1B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492" y="1600200"/>
            <a:ext cx="9144000" cy="3886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dirty="0"/>
              <a:t>	Individual ownership and control of land and water with rights of transfer, collateral, inheritance and sale.  ISSUES:</a:t>
            </a:r>
          </a:p>
          <a:p>
            <a:pPr marL="914400" lvl="1" indent="-514350" eaLnBrk="1" hangingPunct="1">
              <a:defRPr/>
            </a:pPr>
            <a:r>
              <a:rPr lang="en-US" sz="2400" b="1" dirty="0"/>
              <a:t>Usufruct: Leasing of Land</a:t>
            </a:r>
          </a:p>
          <a:p>
            <a:pPr marL="514350" indent="-514350" eaLnBrk="1" hangingPunct="1">
              <a:buFont typeface="Wingdings" pitchFamily="2" charset="2"/>
              <a:buNone/>
              <a:defRPr/>
            </a:pPr>
            <a:endParaRPr lang="en-US" sz="2800" b="1" dirty="0"/>
          </a:p>
          <a:p>
            <a:pPr marL="914400" lvl="1" indent="-514350" eaLnBrk="1" hangingPunct="1">
              <a:defRPr/>
            </a:pPr>
            <a:r>
              <a:rPr lang="en-US" sz="2400" b="1" dirty="0"/>
              <a:t>Landed elites- landed aristocracy</a:t>
            </a:r>
          </a:p>
          <a:p>
            <a:pPr marL="514350" indent="-514350" eaLnBrk="1" hangingPunct="1">
              <a:buFont typeface="Wingdings" pitchFamily="2" charset="2"/>
              <a:buNone/>
              <a:defRPr/>
            </a:pPr>
            <a:endParaRPr lang="en-US" sz="2800" b="1" dirty="0"/>
          </a:p>
          <a:p>
            <a:pPr marL="914400" lvl="1" indent="-514350" eaLnBrk="1" hangingPunct="1">
              <a:defRPr/>
            </a:pPr>
            <a:r>
              <a:rPr lang="en-US" sz="2400" b="1" dirty="0"/>
              <a:t>MNCs as plantation farmers- Firestone, Dole and Unilever</a:t>
            </a:r>
          </a:p>
          <a:p>
            <a:pPr marL="914400" lvl="1" indent="-514350" eaLnBrk="1" hangingPunct="1">
              <a:defRPr/>
            </a:pPr>
            <a:endParaRPr lang="en-US" sz="2400" b="1" dirty="0"/>
          </a:p>
          <a:p>
            <a:pPr marL="914400" lvl="1" indent="-514350" eaLnBrk="1" hangingPunct="1">
              <a:defRPr/>
            </a:pPr>
            <a:r>
              <a:rPr lang="en-US" sz="2400" b="1" dirty="0"/>
              <a:t>Individual Title, access to capital (loans)- Urban and Modern Farming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A685B489-5036-53CE-BA5A-1CD9825E6B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r>
              <a:rPr lang="en-US" altLang="en-US"/>
              <a:t>Urban Planning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BAED42DA-F222-CD36-41A9-1DB5B129FF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3932D04B-0C30-DE2E-FFBF-41666E294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85888"/>
            <a:ext cx="775652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AF03123B-5D1F-2E04-379C-0591533CAC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1371600"/>
          </a:xfrm>
        </p:spPr>
        <p:txBody>
          <a:bodyPr/>
          <a:lstStyle/>
          <a:p>
            <a:r>
              <a:rPr lang="en-US" altLang="en-US"/>
              <a:t>The Complexity of Planning</a:t>
            </a:r>
          </a:p>
        </p:txBody>
      </p:sp>
      <p:pic>
        <p:nvPicPr>
          <p:cNvPr id="48130" name="Content Placeholder 3">
            <a:extLst>
              <a:ext uri="{FF2B5EF4-FFF2-40B4-BE49-F238E27FC236}">
                <a16:creationId xmlns:a16="http://schemas.microsoft.com/office/drawing/2014/main" id="{F0C5D6BA-5D63-915F-C7F0-CB6D3AA6C6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244600"/>
            <a:ext cx="7278688" cy="56134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055D7B65-C67C-8DF0-32FB-13D753A86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9525000" cy="1371600"/>
          </a:xfrm>
        </p:spPr>
        <p:txBody>
          <a:bodyPr/>
          <a:lstStyle/>
          <a:p>
            <a:pPr eaLnBrk="1" hangingPunct="1">
              <a:defRPr/>
            </a:pPr>
            <a:br>
              <a:rPr lang="en-US" altLang="en-US" sz="40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altLang="en-US" sz="4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Land Reform - Action and Research</a:t>
            </a:r>
            <a:br>
              <a:rPr lang="en-US" altLang="en-US" sz="4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altLang="en-US" sz="4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in Scotland (Emotive Issue)</a:t>
            </a:r>
            <a:endParaRPr lang="en-US" altLang="en-US" sz="4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9154" name="Picture 2">
            <a:extLst>
              <a:ext uri="{FF2B5EF4-FFF2-40B4-BE49-F238E27FC236}">
                <a16:creationId xmlns:a16="http://schemas.microsoft.com/office/drawing/2014/main" id="{BB3F1A4C-0F71-B330-793E-AC43A76500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019300"/>
            <a:ext cx="6597650" cy="4229100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F2EF0452-1B4F-B574-AB88-F878B861DB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/>
              <a:t>Individual Land Tenure: Results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E187AD56-229D-AB5B-71D7-DA01167EE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en-US" altLang="en-US" sz="2800" b="1"/>
              <a:t>Landless Rural Workers- Sell their labor in cities, to plantations, to small farmers or as a labor export (regionally or internationally)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800" b="1"/>
          </a:p>
          <a:p>
            <a:pPr marL="609600" indent="-609600" eaLnBrk="1" hangingPunct="1">
              <a:lnSpc>
                <a:spcPct val="90000"/>
              </a:lnSpc>
            </a:pPr>
            <a:r>
              <a:rPr lang="en-US" altLang="en-US" sz="2800" b="1"/>
              <a:t>The realities and limits of collective finance: From Burial Societies to micro-credit schemes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800" b="1"/>
          </a:p>
          <a:p>
            <a:pPr marL="609600" indent="-609600" eaLnBrk="1" hangingPunct="1">
              <a:lnSpc>
                <a:spcPct val="90000"/>
              </a:lnSpc>
            </a:pPr>
            <a:r>
              <a:rPr lang="en-US" altLang="en-US" sz="2800" b="1"/>
              <a:t>How to define individual relationship to land:  FAILURE OF LAND TENURE REFORM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F287D7C0-58B7-FA45-C25B-5D487F3278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Zimbabwe</a:t>
            </a:r>
          </a:p>
        </p:txBody>
      </p:sp>
      <p:pic>
        <p:nvPicPr>
          <p:cNvPr id="51202" name="Picture 2">
            <a:extLst>
              <a:ext uri="{FF2B5EF4-FFF2-40B4-BE49-F238E27FC236}">
                <a16:creationId xmlns:a16="http://schemas.microsoft.com/office/drawing/2014/main" id="{9492B893-A400-E446-3621-C035D92778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457325"/>
            <a:ext cx="7010400" cy="5400675"/>
          </a:xfr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F04DCCD7-2DC1-2DA5-8EC1-32A56354AF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/>
              <a:t>Rural Development and civil society: Focus of Tenure</a:t>
            </a:r>
            <a:r>
              <a:rPr lang="en-US" altLang="en-US" sz="4000" dirty="0"/>
              <a:t> 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E9F9D42A-C005-0080-0595-3050F4407E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  Induced Rural Transformation-Approaches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		1.   Radical Transformation- 	urbanization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altLang="en-US" b="1"/>
              <a:t>			a.  Primacy of 				         		Industrialization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altLang="en-US" b="1"/>
              <a:t>			b.  Emphasis on 		    			infrastructure and 					mechanization of farming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19E76-F1D9-297F-555C-00A77E2A7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Patterns of Governance and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213BA-DAB4-9E31-5091-B33ABD1E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5900"/>
            <a:ext cx="8229600" cy="38862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en-US" altLang="en-US" sz="3200" b="1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3200" b="1" dirty="0"/>
              <a:t>	</a:t>
            </a:r>
            <a:r>
              <a:rPr lang="en-US" altLang="en-US" sz="3200" b="1" i="1" dirty="0">
                <a:solidFill>
                  <a:srgbClr val="FF0000"/>
                </a:solidFill>
              </a:rPr>
              <a:t>Land, Rural Development and Human Resource Development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3200" b="1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3200" b="1" dirty="0"/>
              <a:t>	Debates about </a:t>
            </a:r>
            <a:r>
              <a:rPr lang="en-US" altLang="en-US" sz="3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Property Rights</a:t>
            </a:r>
            <a:r>
              <a:rPr lang="en-US" altLang="en-US" sz="3200" b="1" dirty="0"/>
              <a:t>: Access to Water, Livestock and arable land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3200" b="1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3200" b="1" dirty="0"/>
              <a:t>Issue:  Effect of climate change on conflict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25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58B63CC7-6B88-BCE6-BF94-442F876E8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Cuba: Debate about Property</a:t>
            </a: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185F86A1-C7A0-EA1E-0C0F-0970EAFAAF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7463" y="1355673"/>
            <a:ext cx="4859337" cy="5467350"/>
          </a:xfr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25B44FAF-AEFE-53A9-06C2-D101A9BFF8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Rural Development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F84CBA18-BB6F-3814-D0C8-426CC14EEF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b="1"/>
              <a:t>	2.  Green Revolution: Variant of above.  Capital intensive and export oriented.  (Landlordism?)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800" b="1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b="1"/>
              <a:t>		a.  Focus is primarily on 			Technical (seeds, equipment- 		focus is on extension and 			technical)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800" b="1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b="1"/>
              <a:t>		b.  Economies of scale mean large farms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3">
            <a:extLst>
              <a:ext uri="{FF2B5EF4-FFF2-40B4-BE49-F238E27FC236}">
                <a16:creationId xmlns:a16="http://schemas.microsoft.com/office/drawing/2014/main" id="{480995E7-E3D6-8D75-F23D-9BD62DF26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Green Revolution: Two Views</a:t>
            </a:r>
          </a:p>
        </p:txBody>
      </p:sp>
      <p:pic>
        <p:nvPicPr>
          <p:cNvPr id="57346" name="Picture 2">
            <a:extLst>
              <a:ext uri="{FF2B5EF4-FFF2-40B4-BE49-F238E27FC236}">
                <a16:creationId xmlns:a16="http://schemas.microsoft.com/office/drawing/2014/main" id="{4FEA86C1-298A-67B3-1A95-E5C6EF7B4A3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0463" y="1981200"/>
            <a:ext cx="2632075" cy="3886200"/>
          </a:xfrm>
          <a:noFill/>
        </p:spPr>
      </p:pic>
      <p:pic>
        <p:nvPicPr>
          <p:cNvPr id="57347" name="Picture 3">
            <a:extLst>
              <a:ext uri="{FF2B5EF4-FFF2-40B4-BE49-F238E27FC236}">
                <a16:creationId xmlns:a16="http://schemas.microsoft.com/office/drawing/2014/main" id="{50812CAA-4224-96F6-84ED-6C84773C13C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717675"/>
            <a:ext cx="4013200" cy="4225925"/>
          </a:xfr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49CB8322-E827-CA5B-C455-775CCFC23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067800" cy="13716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Rural Development: Small Urban?</a:t>
            </a:r>
          </a:p>
        </p:txBody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67169385-B5BB-B7B4-8F13-7F161E9E81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8229600" cy="3886200"/>
          </a:xfrm>
        </p:spPr>
        <p:txBody>
          <a:bodyPr/>
          <a:lstStyle/>
          <a:p>
            <a:pPr eaLnBrk="1" hangingPunct="1"/>
            <a:r>
              <a:rPr lang="en-US" altLang="en-US" b="1"/>
              <a:t>3. Small holder approach- Primacy is on rural sector  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	INTEGRATED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	 RURAL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	DEVELOPMENT</a:t>
            </a:r>
          </a:p>
        </p:txBody>
      </p:sp>
      <p:pic>
        <p:nvPicPr>
          <p:cNvPr id="58371" name="Picture 6" descr="http://europeandcis.undp.org/uploads/public1/images/senior%20econ/Figure%203%20Integrated%20rural%20development%20model.jpg">
            <a:extLst>
              <a:ext uri="{FF2B5EF4-FFF2-40B4-BE49-F238E27FC236}">
                <a16:creationId xmlns:a16="http://schemas.microsoft.com/office/drawing/2014/main" id="{56002EF4-917A-5524-9A44-D98777062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895600"/>
            <a:ext cx="546576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FEECE6B7-B57C-D283-E82C-360737F655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Rural Development and Governance:  Summary</a:t>
            </a:r>
          </a:p>
        </p:txBody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11B80068-891B-C49C-8ED3-78CE2566BE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800" b="1" dirty="0"/>
              <a:t>	1.  Primacy of social development, health, education, community development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800" b="1" dirty="0"/>
              <a:t>	2.  Small holder peasant sector/single person occupancy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800" b="1" dirty="0"/>
              <a:t>	3.  Stresses the importance of individual land tenure and producer cooperatives in marketing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800" b="1" dirty="0"/>
              <a:t>	4.  Links with local government structures: Village Development Committees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800" b="1" dirty="0"/>
              <a:t>	5.  Role for Civil Society Groups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3">
            <a:extLst>
              <a:ext uri="{FF2B5EF4-FFF2-40B4-BE49-F238E27FC236}">
                <a16:creationId xmlns:a16="http://schemas.microsoft.com/office/drawing/2014/main" id="{85B411F4-31DA-8D4B-851D-832055255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Rural Cooperatives</a:t>
            </a:r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BCF550D1-309B-8474-9F0C-5134DBA1F7C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1425" y="1981200"/>
            <a:ext cx="2470150" cy="3886200"/>
          </a:xfrm>
          <a:noFill/>
        </p:spPr>
      </p:pic>
      <p:pic>
        <p:nvPicPr>
          <p:cNvPr id="60419" name="Picture 3">
            <a:extLst>
              <a:ext uri="{FF2B5EF4-FFF2-40B4-BE49-F238E27FC236}">
                <a16:creationId xmlns:a16="http://schemas.microsoft.com/office/drawing/2014/main" id="{9E8E2A20-FF88-E74D-1D81-D82D37EFE03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2286000"/>
            <a:ext cx="3106738" cy="4032250"/>
          </a:xfr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5DA20-1834-907C-BD7D-3815A8456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Post-Industrial Cooperative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10762F-658C-7DFC-9150-3BEE6B953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1" y="2042645"/>
            <a:ext cx="7391400" cy="3802512"/>
          </a:xfrm>
        </p:spPr>
      </p:pic>
    </p:spTree>
    <p:extLst>
      <p:ext uri="{BB962C8B-B14F-4D97-AF65-F5344CB8AC3E}">
        <p14:creationId xmlns:p14="http://schemas.microsoft.com/office/powerpoint/2010/main" val="2239682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BD6CC008-EF5D-F565-3AD5-64EB85B46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China: From State to Cooperative (and back?)</a:t>
            </a:r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99245786-3CD3-0606-4B35-E2191DAAE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49437"/>
            <a:ext cx="7772400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D10CD59D-486E-5CE1-D1D8-50E5A74207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/>
              <a:t>Problem: Critics of “Capitalist” Commercial Farming- LDCs</a:t>
            </a: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8D54160A-0608-4D47-4ADA-6829E4979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Have no Alternative system and Failure of Collective Agriculture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b="1"/>
          </a:p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Failure of and agricultural transformation except for parts of Southeast Asia (plus war and weather)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b="1"/>
          </a:p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Lead to the decline of the state and the intervention of NGOs - Relief and Humanitarian activities.  Human Survival at risk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B9F0F0D1-1895-B329-9C51-7E424AAEED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The Image Projected</a:t>
            </a:r>
          </a:p>
        </p:txBody>
      </p:sp>
      <p:pic>
        <p:nvPicPr>
          <p:cNvPr id="63490" name="Picture 2">
            <a:extLst>
              <a:ext uri="{FF2B5EF4-FFF2-40B4-BE49-F238E27FC236}">
                <a16:creationId xmlns:a16="http://schemas.microsoft.com/office/drawing/2014/main" id="{935266B0-EB64-6EDE-E844-3F2C819399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597025"/>
            <a:ext cx="6450013" cy="4803775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526B9660-FDE2-2F20-FE1D-B7EC7B8F97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00D5B1C8-3A27-93DF-F7EC-7A01F81411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411" name="Picture 4" descr="http://www.cipe.org/blog/wp-content/uploads/2011/03/IPRI-world-map1.jpg">
            <a:extLst>
              <a:ext uri="{FF2B5EF4-FFF2-40B4-BE49-F238E27FC236}">
                <a16:creationId xmlns:a16="http://schemas.microsoft.com/office/drawing/2014/main" id="{9542105F-B9DE-D2FA-CE35-E1242FD07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Content Placeholder 2">
            <a:extLst>
              <a:ext uri="{FF2B5EF4-FFF2-40B4-BE49-F238E27FC236}">
                <a16:creationId xmlns:a16="http://schemas.microsoft.com/office/drawing/2014/main" id="{1110129F-3EE9-EB1A-2474-FC9802BDE44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0" y="1981200"/>
            <a:ext cx="8229600" cy="3886200"/>
          </a:xfrm>
        </p:spPr>
        <p:txBody>
          <a:bodyPr/>
          <a:lstStyle/>
          <a:p>
            <a:endParaRPr lang="en-US" altLang="en-US" sz="4400" b="1"/>
          </a:p>
          <a:p>
            <a:r>
              <a:rPr lang="en-US" altLang="en-US" sz="4400" b="1"/>
              <a:t>Discussion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0F7DECEE-404A-4037-F452-13A287A67C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Films for the Week: South Africa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2309EEE5-7C63-D00C-83A8-AB8B63F7FB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>
                <a:hlinkClick r:id="rId2"/>
              </a:rPr>
              <a:t>Bantustans and the Importance of Land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1623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D2704AC6-AA2D-3D54-7843-60D7C28999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 International Development Perspective</a:t>
            </a:r>
          </a:p>
        </p:txBody>
      </p:sp>
      <p:sp>
        <p:nvSpPr>
          <p:cNvPr id="65538" name="Content Placeholder 2">
            <a:extLst>
              <a:ext uri="{FF2B5EF4-FFF2-40B4-BE49-F238E27FC236}">
                <a16:creationId xmlns:a16="http://schemas.microsoft.com/office/drawing/2014/main" id="{9C90E98F-0831-452C-404A-DB87E381AB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hlinkClick r:id="rId2"/>
              </a:rPr>
              <a:t>A Theory of Human Security</a:t>
            </a:r>
            <a:endParaRPr lang="en-US" alt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63797BAD-9340-D765-C870-AD437CDF60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Historical Patterns of Governance and Conflict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DE6E177-97EE-069E-0602-A91311A39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229600" cy="3886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altLang="en-US" sz="2800" b="1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800" b="1" dirty="0"/>
              <a:t>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800" b="1" dirty="0">
                <a:hlinkClick r:id="rId2"/>
              </a:rPr>
              <a:t>South Sudan:  Land, Cattle and Water</a:t>
            </a:r>
            <a:r>
              <a:rPr lang="en-US" altLang="en-US" sz="2800" b="1" dirty="0"/>
              <a:t> </a:t>
            </a:r>
            <a:r>
              <a:rPr lang="en-US" altLang="en-US" sz="2800" b="1" dirty="0">
                <a:solidFill>
                  <a:srgbClr val="FF0000"/>
                </a:solidFill>
              </a:rPr>
              <a:t> VIDEO 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endParaRPr lang="en-US" altLang="en-US" b="1" dirty="0"/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4000" b="1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4000" b="1" dirty="0"/>
              <a:t>	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4000" b="1" dirty="0"/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4000" b="1" dirty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altLang="en-US" sz="4000" b="1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4000" b="1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64947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29361306-EC13-CAB4-D5C7-00A5FAC6D2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Three Sub-Themes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839D47F7-927E-AB8C-092C-12557017C6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Rural Governance:</a:t>
            </a:r>
          </a:p>
          <a:p>
            <a:pPr eaLnBrk="1" hangingPunct="1"/>
            <a:endParaRPr lang="en-US" altLang="en-US" b="1"/>
          </a:p>
          <a:p>
            <a:pPr lvl="1" eaLnBrk="1" hangingPunct="1"/>
            <a:r>
              <a:rPr lang="en-US" altLang="en-US" b="1"/>
              <a:t> Authoritarianism and Land and Water Use </a:t>
            </a:r>
          </a:p>
          <a:p>
            <a:pPr lvl="1" eaLnBrk="1" hangingPunct="1"/>
            <a:endParaRPr lang="en-US" altLang="en-US" b="1"/>
          </a:p>
          <a:p>
            <a:pPr lvl="1" eaLnBrk="1" hangingPunct="1"/>
            <a:r>
              <a:rPr lang="en-US" altLang="en-US" b="1"/>
              <a:t>Rural Change</a:t>
            </a:r>
          </a:p>
          <a:p>
            <a:pPr lvl="1" eaLnBrk="1" hangingPunct="1"/>
            <a:endParaRPr lang="en-US" altLang="en-US" b="1"/>
          </a:p>
          <a:p>
            <a:pPr lvl="1" eaLnBrk="1" hangingPunct="1"/>
            <a:r>
              <a:rPr lang="en-US" altLang="en-US" b="1"/>
              <a:t>Human Skills Development and Arable Agriculture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7AE0F15F-8A68-5587-525E-F52268537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Gender, Land and Agriculture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66578EC5-C635-7B99-CC5A-0756767CD9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 descr="http://www.ictinagriculture.org/ictinag/sites/ictinagriculture.org/files/mod13_image6.jpg">
            <a:extLst>
              <a:ext uri="{FF2B5EF4-FFF2-40B4-BE49-F238E27FC236}">
                <a16:creationId xmlns:a16="http://schemas.microsoft.com/office/drawing/2014/main" id="{624833CE-7A96-170B-1CDD-1C3F91233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67818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>
            <a:extLst>
              <a:ext uri="{FF2B5EF4-FFF2-40B4-BE49-F238E27FC236}">
                <a16:creationId xmlns:a16="http://schemas.microsoft.com/office/drawing/2014/main" id="{376CC45A-B4DF-42E4-585B-3D42663FA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55625"/>
            <a:ext cx="7905750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077A6E0B-DC41-E4BC-5117-50C18B4A3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Governance and Sovereignty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82092406-7ACD-374B-9FF1-A4CA9CB93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2057400"/>
            <a:ext cx="70104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en-US"/>
          </a:p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"[T]ransformation (and globalization) has led to a reinvention of government and what it does" 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altLang="en-US" sz="2400" b="1"/>
              <a:t>- Anonymous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3010</TotalTime>
  <Words>1055</Words>
  <Application>Microsoft Macintosh PowerPoint</Application>
  <PresentationFormat>On-screen Show (4:3)</PresentationFormat>
  <Paragraphs>178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Wingdings</vt:lpstr>
      <vt:lpstr>Calibri</vt:lpstr>
      <vt:lpstr>Arial Black</vt:lpstr>
      <vt:lpstr>Times New Roman</vt:lpstr>
      <vt:lpstr>Wingdings 2</vt:lpstr>
      <vt:lpstr>Pixel</vt:lpstr>
      <vt:lpstr>PIA 2528 Governance, Local Government and Civil Society</vt:lpstr>
      <vt:lpstr>Governance Theme Clusters</vt:lpstr>
      <vt:lpstr>Historical Patterns of Governance</vt:lpstr>
      <vt:lpstr>Historical Patterns of Governance and Control</vt:lpstr>
      <vt:lpstr>PowerPoint Presentation</vt:lpstr>
      <vt:lpstr>Three Sub-Themes</vt:lpstr>
      <vt:lpstr>Gender, Land and Agriculture</vt:lpstr>
      <vt:lpstr>PowerPoint Presentation</vt:lpstr>
      <vt:lpstr>Governance and Sovereignty</vt:lpstr>
      <vt:lpstr>Origins of Executive Governance</vt:lpstr>
      <vt:lpstr>LAND</vt:lpstr>
      <vt:lpstr>The Evolution of the Rural Community</vt:lpstr>
      <vt:lpstr>San or Basarwa of Southern Africa (Indigenous Peoples)</vt:lpstr>
      <vt:lpstr>Subsistence Agriculture</vt:lpstr>
      <vt:lpstr>The Evolution of the Rural Community-2</vt:lpstr>
      <vt:lpstr>Indian Cattle Keeping</vt:lpstr>
      <vt:lpstr>Plantation Systems: Labor Intensive</vt:lpstr>
      <vt:lpstr>Traditional: Communal Land</vt:lpstr>
      <vt:lpstr>Land Quality and Soil Resilience </vt:lpstr>
      <vt:lpstr>Communal Land</vt:lpstr>
      <vt:lpstr>                        Soviet Collectives</vt:lpstr>
      <vt:lpstr>Rural Socialism as an ideology in the 1960s</vt:lpstr>
      <vt:lpstr>Tanzania Socialism</vt:lpstr>
      <vt:lpstr>Communal Land</vt:lpstr>
      <vt:lpstr>Overgrazing in Latin America</vt:lpstr>
      <vt:lpstr>Property Rights</vt:lpstr>
      <vt:lpstr>Issue of Usufruct</vt:lpstr>
      <vt:lpstr>Usufruct- “On the halves”</vt:lpstr>
      <vt:lpstr>The Problem of Landlordism</vt:lpstr>
      <vt:lpstr>Landlordism</vt:lpstr>
      <vt:lpstr>Ecuador Hacienda</vt:lpstr>
      <vt:lpstr>Serfs vs. Slaves?</vt:lpstr>
      <vt:lpstr>Modernization- Western (and to some Post- Colonial) Land Divisions</vt:lpstr>
      <vt:lpstr>Urban Planning</vt:lpstr>
      <vt:lpstr>The Complexity of Planning</vt:lpstr>
      <vt:lpstr> Land Reform - Action and Research  in Scotland (Emotive Issue)</vt:lpstr>
      <vt:lpstr>Individual Land Tenure: Results</vt:lpstr>
      <vt:lpstr>Zimbabwe</vt:lpstr>
      <vt:lpstr>Rural Development and civil society: Focus of Tenure </vt:lpstr>
      <vt:lpstr>Cuba: Debate about Property</vt:lpstr>
      <vt:lpstr>Rural Development</vt:lpstr>
      <vt:lpstr>Green Revolution: Two Views</vt:lpstr>
      <vt:lpstr>Rural Development: Small Urban?</vt:lpstr>
      <vt:lpstr>Rural Development and Governance:  Summary</vt:lpstr>
      <vt:lpstr>Rural Cooperatives</vt:lpstr>
      <vt:lpstr>Post-Industrial Cooperative</vt:lpstr>
      <vt:lpstr>China: From State to Cooperative (and back?)</vt:lpstr>
      <vt:lpstr>Problem: Critics of “Capitalist” Commercial Farming- LDCs</vt:lpstr>
      <vt:lpstr>The Image Projected</vt:lpstr>
      <vt:lpstr>PowerPoint Presentation</vt:lpstr>
      <vt:lpstr>Films for the Week: South Africa</vt:lpstr>
      <vt:lpstr>An International Development Perspective</vt:lpstr>
      <vt:lpstr>Historical Patterns of Governance and Conflict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PIA 2528</dc:title>
  <dc:creator>picard</dc:creator>
  <cp:lastModifiedBy>Picard, Louis A</cp:lastModifiedBy>
  <cp:revision>61</cp:revision>
  <dcterms:created xsi:type="dcterms:W3CDTF">2006-02-04T16:38:52Z</dcterms:created>
  <dcterms:modified xsi:type="dcterms:W3CDTF">2022-12-14T15:31:07Z</dcterms:modified>
</cp:coreProperties>
</file>