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74"/>
  </p:notesMasterIdLst>
  <p:sldIdLst>
    <p:sldId id="500" r:id="rId2"/>
    <p:sldId id="450" r:id="rId3"/>
    <p:sldId id="370" r:id="rId4"/>
    <p:sldId id="392" r:id="rId5"/>
    <p:sldId id="359" r:id="rId6"/>
    <p:sldId id="322" r:id="rId7"/>
    <p:sldId id="329" r:id="rId8"/>
    <p:sldId id="478" r:id="rId9"/>
    <p:sldId id="476" r:id="rId10"/>
    <p:sldId id="477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501" r:id="rId23"/>
    <p:sldId id="409" r:id="rId24"/>
    <p:sldId id="398" r:id="rId25"/>
    <p:sldId id="399" r:id="rId26"/>
    <p:sldId id="466" r:id="rId27"/>
    <p:sldId id="402" r:id="rId28"/>
    <p:sldId id="401" r:id="rId29"/>
    <p:sldId id="419" r:id="rId30"/>
    <p:sldId id="403" r:id="rId31"/>
    <p:sldId id="404" r:id="rId32"/>
    <p:sldId id="405" r:id="rId33"/>
    <p:sldId id="451" r:id="rId34"/>
    <p:sldId id="452" r:id="rId35"/>
    <p:sldId id="406" r:id="rId36"/>
    <p:sldId id="407" r:id="rId37"/>
    <p:sldId id="393" r:id="rId38"/>
    <p:sldId id="331" r:id="rId39"/>
    <p:sldId id="410" r:id="rId40"/>
    <p:sldId id="386" r:id="rId41"/>
    <p:sldId id="408" r:id="rId42"/>
    <p:sldId id="420" r:id="rId43"/>
    <p:sldId id="361" r:id="rId44"/>
    <p:sldId id="455" r:id="rId45"/>
    <p:sldId id="456" r:id="rId46"/>
    <p:sldId id="355" r:id="rId47"/>
    <p:sldId id="338" r:id="rId48"/>
    <p:sldId id="380" r:id="rId49"/>
    <p:sldId id="340" r:id="rId50"/>
    <p:sldId id="341" r:id="rId51"/>
    <p:sldId id="431" r:id="rId52"/>
    <p:sldId id="376" r:id="rId53"/>
    <p:sldId id="388" r:id="rId54"/>
    <p:sldId id="377" r:id="rId55"/>
    <p:sldId id="389" r:id="rId56"/>
    <p:sldId id="342" r:id="rId57"/>
    <p:sldId id="436" r:id="rId58"/>
    <p:sldId id="343" r:id="rId59"/>
    <p:sldId id="411" r:id="rId60"/>
    <p:sldId id="344" r:id="rId61"/>
    <p:sldId id="390" r:id="rId62"/>
    <p:sldId id="345" r:id="rId63"/>
    <p:sldId id="346" r:id="rId64"/>
    <p:sldId id="378" r:id="rId65"/>
    <p:sldId id="465" r:id="rId66"/>
    <p:sldId id="397" r:id="rId67"/>
    <p:sldId id="347" r:id="rId68"/>
    <p:sldId id="348" r:id="rId69"/>
    <p:sldId id="495" r:id="rId70"/>
    <p:sldId id="490" r:id="rId71"/>
    <p:sldId id="502" r:id="rId72"/>
    <p:sldId id="432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5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84" y="1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1E682-F074-7144-8C75-D7C479CF3F51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522EF-3B07-5B4B-9944-092E1020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A2000-26A8-47BA-92E7-1FC03B1E7FC9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98CF0-42AC-4217-B709-9CAC168956C8}" type="slidenum">
              <a:rPr lang="en-US" smtClean="0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A892E-0C13-440F-8FF0-034CE8C5E4E6}" type="slidenum">
              <a:rPr lang="en-US" smtClean="0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DF43C-96E0-48D4-A807-A34D42A75989}" type="slidenum">
              <a:rPr lang="en-US" smtClean="0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3C89C-F5E6-4B40-9AC8-BFE3F0F8B448}" type="slidenum">
              <a:rPr lang="en-US" smtClean="0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635504-AD0E-490F-B093-5F9A830DF267}" type="slidenum">
              <a:rPr lang="en-US" smtClean="0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597E6-22AB-46F9-B64F-C7C4043FD962}" type="slidenum">
              <a:rPr lang="en-US" smtClean="0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52D13-3808-4D12-800D-EE75D87F319B}" type="slidenum">
              <a:rPr lang="en-US" smtClean="0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5AEA4-1D4E-4101-A406-AC7DFAD6C4E8}" type="slidenum">
              <a:rPr lang="en-US" smtClean="0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CD85D-A851-402C-8487-861F0DCEA847}" type="slidenum">
              <a:rPr lang="en-US" smtClean="0"/>
              <a:pPr eaLnBrk="1" hangingPunct="1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F37BC-0D9A-4755-8407-CD6317EA111B}" type="slidenum">
              <a:rPr lang="en-US" smtClean="0"/>
              <a:pPr eaLnBrk="1" hangingPunct="1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C1B8C-47B7-4A59-B6EC-F537FFB47AE1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2C838-3CE1-4B00-8B62-0A73AB5753A1}" type="slidenum">
              <a:rPr lang="en-US" smtClean="0"/>
              <a:pPr eaLnBrk="1" hangingPunct="1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987FA-D320-470C-8EBF-74337E1BD362}" type="slidenum">
              <a:rPr lang="en-US" smtClean="0"/>
              <a:pPr eaLnBrk="1" hangingPunct="1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A588E-EE1B-4973-85F7-99F78F4D0820}" type="slidenum">
              <a:rPr lang="en-US" smtClean="0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A0CDC-C217-4904-AD75-16B6D23F561A}" type="slidenum">
              <a:rPr lang="en-US" smtClean="0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8C700-BF7C-4245-9C2E-22D9CF44F902}" type="slidenum">
              <a:rPr lang="en-US" smtClean="0"/>
              <a:pPr eaLnBrk="1" hangingPunct="1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4316B-E8F9-43AA-90BD-FAC5F7E72AAB}" type="slidenum">
              <a:rPr lang="en-US" smtClean="0"/>
              <a:pPr eaLnBrk="1" hangingPunct="1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B8F74-CFB5-48BB-BD5A-053FA910A9D9}" type="slidenum">
              <a:rPr lang="en-US" smtClean="0"/>
              <a:pPr eaLnBrk="1" hangingPunct="1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301BB-D06E-4F50-8409-675434E0DF36}" type="slidenum">
              <a:rPr lang="en-US" smtClean="0"/>
              <a:pPr eaLnBrk="1" hangingPunct="1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37BC5-7371-4FB8-92B8-44B1AAEEC435}" type="slidenum">
              <a:rPr lang="en-US" smtClean="0"/>
              <a:pPr eaLnBrk="1" hangingPunct="1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3793F-DFDF-44C2-9D9F-497B56821FEE}" type="slidenum">
              <a:rPr lang="en-US" smtClean="0"/>
              <a:pPr eaLnBrk="1" hangingPunct="1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C78-7EC3-4724-A28D-376DEB1089BF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CCDC4-5CA7-41EC-9AD5-C9737F0E9E6D}" type="slidenum">
              <a:rPr lang="en-US" smtClean="0"/>
              <a:pPr eaLnBrk="1" hangingPunct="1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64688-DFED-4B34-9AA2-8149E9A5A0D8}" type="slidenum">
              <a:rPr lang="en-US" smtClean="0"/>
              <a:pPr eaLnBrk="1" hangingPunct="1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77145-659C-4994-B881-3326BD42870E}" type="slidenum">
              <a:rPr lang="en-US" smtClean="0"/>
              <a:pPr eaLnBrk="1" hangingPunct="1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06B73-7E0B-4ED4-943C-BC657C062395}" type="slidenum">
              <a:rPr lang="en-US" smtClean="0"/>
              <a:pPr eaLnBrk="1" hangingPunct="1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110CFF-73EF-408A-972B-EBAF6677DAEE}" type="slidenum">
              <a:rPr lang="en-US" smtClean="0"/>
              <a:pPr eaLnBrk="1" hangingPunct="1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856DF-6968-4803-ABC2-B75228C55A06}" type="slidenum">
              <a:rPr lang="en-US" smtClean="0"/>
              <a:pPr eaLnBrk="1" hangingPunct="1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8B6C0-1868-44AC-8C6F-F69D3929DEE9}" type="slidenum">
              <a:rPr lang="en-US" smtClean="0"/>
              <a:pPr eaLnBrk="1" hangingPunct="1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37463-8417-4BF3-8C3E-5BC1D68F43DB}" type="slidenum">
              <a:rPr lang="en-US" smtClean="0"/>
              <a:pPr eaLnBrk="1" hangingPunct="1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41D62-ED82-4D9A-9FCD-23926D9FF800}" type="slidenum">
              <a:rPr lang="en-US" smtClean="0"/>
              <a:pPr eaLnBrk="1" hangingPunct="1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926B3-CF5C-42C3-B4C4-AABE8A91A8AE}" type="slidenum">
              <a:rPr lang="en-US" smtClean="0"/>
              <a:pPr eaLnBrk="1" hangingPunct="1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B850E-7C9C-4F69-80FC-69CF0B2F81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32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FA449-4E8C-4821-B0A0-7CE2F6172AA0}" type="slidenum">
              <a:rPr lang="en-US" smtClean="0"/>
              <a:pPr eaLnBrk="1" hangingPunct="1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E7E-18F5-4C45-985F-8153A43670FF}" type="slidenum">
              <a:rPr lang="en-US" smtClean="0"/>
              <a:pPr eaLnBrk="1" hangingPunct="1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2D432-7574-4CF9-BEA2-13FD38064CD3}" type="slidenum">
              <a:rPr lang="en-US" smtClean="0"/>
              <a:pPr eaLnBrk="1" hangingPunct="1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61F5E-B600-409B-BF63-EFCC7092E458}" type="slidenum">
              <a:rPr lang="en-US" smtClean="0"/>
              <a:pPr eaLnBrk="1" hangingPunct="1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1591B-ABDD-4CC9-956A-8C179522EE44}" type="slidenum">
              <a:rPr lang="en-US" smtClean="0"/>
              <a:pPr eaLnBrk="1" hangingPunct="1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2515B-6DA0-4FD3-BD42-261B90CCA2FA}" type="slidenum">
              <a:rPr lang="en-US" smtClean="0"/>
              <a:pPr eaLnBrk="1" hangingPunct="1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005F55-DE2A-4ABB-823C-4FB7F7322DF4}" type="slidenum">
              <a:rPr lang="en-US" smtClean="0"/>
              <a:pPr eaLnBrk="1" hangingPunct="1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5E684-B581-4B7C-BC00-30C8A1B286FA}" type="slidenum">
              <a:rPr lang="en-US" smtClean="0"/>
              <a:pPr eaLnBrk="1" hangingPunct="1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D48F0-F8BA-4FB2-A3D3-27A081449A45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3095F-A4F1-4BAE-A8E4-CEAEA87DA829}" type="slidenum">
              <a:rPr lang="en-US" smtClean="0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D8E7A-5BA1-477B-AE85-59C814175EF0}" type="slidenum">
              <a:rPr lang="en-US" smtClean="0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84F0A1-3802-456A-85CF-B4F83392C983}" type="slidenum">
              <a:rPr lang="en-US" smtClean="0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27AAF-492B-4950-96C9-1488D882C0B6}" type="slidenum">
              <a:rPr lang="en-US" smtClean="0"/>
              <a:pPr eaLnBrk="1" hangingPunct="1"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7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E836-C178-4A20-BE93-42F953A2A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9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9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7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3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9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C9A51-85DC-5741-B98F-A3E2783B7FCB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1F32AC-E497-7E4C-9011-C5B39DCD038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33600" y="0"/>
            <a:ext cx="8686800" cy="4525962"/>
          </a:xfrm>
        </p:spPr>
        <p:txBody>
          <a:bodyPr>
            <a:normAutofit fontScale="85000" lnSpcReduction="20000"/>
          </a:bodyPr>
          <a:lstStyle/>
          <a:p>
            <a:pPr marL="273050" indent="-273050" algn="ctr">
              <a:buNone/>
            </a:pPr>
            <a:endParaRPr lang="en-US" b="1" dirty="0"/>
          </a:p>
          <a:p>
            <a:pPr marL="273050" indent="-273050" algn="ctr">
              <a:buNone/>
            </a:pPr>
            <a:endParaRPr lang="en-US" b="1" dirty="0"/>
          </a:p>
          <a:p>
            <a:pPr marL="273050" indent="-273050" algn="ctr">
              <a:buNone/>
            </a:pPr>
            <a:r>
              <a:rPr lang="en-US" sz="4800" b="1" dirty="0">
                <a:solidFill>
                  <a:srgbClr val="1D0876"/>
                </a:solidFill>
              </a:rPr>
              <a:t>Development Policy </a:t>
            </a:r>
          </a:p>
          <a:p>
            <a:pPr marL="273050" indent="-273050" algn="ctr">
              <a:buNone/>
            </a:pPr>
            <a:r>
              <a:rPr lang="en-US" sz="4800" b="1" dirty="0">
                <a:solidFill>
                  <a:srgbClr val="1D0876"/>
                </a:solidFill>
              </a:rPr>
              <a:t>And Management</a:t>
            </a:r>
          </a:p>
          <a:p>
            <a:pPr marL="273050" indent="-273050" algn="ctr">
              <a:buNone/>
            </a:pPr>
            <a:endParaRPr lang="en-US" sz="4800" b="1" dirty="0"/>
          </a:p>
          <a:p>
            <a:pPr marL="273050" indent="-27305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Civil Society: A Conceptual Framework- development</a:t>
            </a:r>
          </a:p>
        </p:txBody>
      </p:sp>
    </p:spTree>
    <p:extLst>
      <p:ext uri="{BB962C8B-B14F-4D97-AF65-F5344CB8AC3E}">
        <p14:creationId xmlns:p14="http://schemas.microsoft.com/office/powerpoint/2010/main" val="222263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Independence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727575"/>
          </a:xfrm>
        </p:spPr>
        <p:txBody>
          <a:bodyPr/>
          <a:lstStyle/>
          <a:p>
            <a:pPr lvl="1" eaLnBrk="1" hangingPunct="1"/>
            <a:r>
              <a:rPr lang="en-US" altLang="en-US" b="1" dirty="0">
                <a:cs typeface="Times New Roman" pitchFamily="18" charset="0"/>
              </a:rPr>
              <a:t>Between 1945 and 1985 more than one hundred new states came into existence (Another 20 or so by the end of the century)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>
                <a:cs typeface="Times New Roman" pitchFamily="18" charset="0"/>
              </a:rPr>
              <a:t>Kwame Nkrumah </a:t>
            </a:r>
            <a:r>
              <a:rPr lang="ja-JP" altLang="en-US" b="1" dirty="0">
                <a:cs typeface="Times New Roman" pitchFamily="18" charset="0"/>
              </a:rPr>
              <a:t>“</a:t>
            </a:r>
            <a:r>
              <a:rPr lang="en-US" altLang="ja-JP" b="1" dirty="0">
                <a:cs typeface="Times New Roman" pitchFamily="18" charset="0"/>
              </a:rPr>
              <a:t>Seek ye first the Political Kingdom</a:t>
            </a:r>
            <a:r>
              <a:rPr lang="ja-JP" altLang="en-US" b="1" dirty="0">
                <a:cs typeface="Times New Roman" pitchFamily="18" charset="0"/>
              </a:rPr>
              <a:t>”</a:t>
            </a:r>
            <a:endParaRPr lang="en-US" altLang="ja-JP" b="1" dirty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>
                <a:cs typeface="Times New Roman" pitchFamily="18" charset="0"/>
              </a:rPr>
              <a:t>Implication was that economic</a:t>
            </a:r>
          </a:p>
          <a:p>
            <a:pPr marL="457200" lvl="1" indent="0">
              <a:buNone/>
            </a:pPr>
            <a:r>
              <a:rPr lang="en-US" altLang="en-US" b="1" dirty="0">
                <a:cs typeface="Times New Roman" pitchFamily="18" charset="0"/>
              </a:rPr>
              <a:t> development would follow</a:t>
            </a:r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  <p:pic>
        <p:nvPicPr>
          <p:cNvPr id="69636" name="Picture 3" descr="UE4ZCASZDGQ0CAXYFYDTCATQ10VICAW5CORHCAOV1WI2CAH3LNCHCAR1YLWYCA3X9GZKCA8L7X0TCA0MQNMCCAAT2X9GCAPP6MNICAMKXPKJCAFZ6CZACAU7DDUFCATQC5ORCAKEFFWQCAKC3I1ICAAUL1Z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76601"/>
            <a:ext cx="24209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9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xfrm>
            <a:off x="2057401" y="5213269"/>
            <a:ext cx="8183563" cy="1050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1800" dirty="0"/>
              <a:t>(L to R) PM Pandit Jawaharlal Nehru of India, Pres. Kwame Nkrumah of Ghana, Pres. Gamal Abdel Nasser of United Arab Rep., Pres. Sukarno of Indonesia, &amp; Pres. Tito of Yugoslavia.</a:t>
            </a:r>
            <a:r>
              <a:rPr lang="en-US" altLang="en-US" sz="2000" dirty="0"/>
              <a:t> 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964" y="0"/>
            <a:ext cx="8001000" cy="5289550"/>
          </a:xfrm>
        </p:spPr>
      </p:pic>
    </p:spTree>
    <p:extLst>
      <p:ext uri="{BB962C8B-B14F-4D97-AF65-F5344CB8AC3E}">
        <p14:creationId xmlns:p14="http://schemas.microsoft.com/office/powerpoint/2010/main" val="30710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238" y="4572001"/>
            <a:ext cx="8183562" cy="14636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Mixed vs. Command Economies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2027238" y="0"/>
            <a:ext cx="8183562" cy="4187825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en-US" b="1" dirty="0"/>
              <a:t> </a:t>
            </a:r>
            <a:r>
              <a:rPr lang="en-US" altLang="en-US" sz="2800" b="1" dirty="0"/>
              <a:t>Nationalism, Independence and   Theories of Development</a:t>
            </a:r>
          </a:p>
          <a:p>
            <a:pPr marL="514350" indent="-514350">
              <a:buNone/>
            </a:pPr>
            <a:endParaRPr lang="en-US" altLang="en-US" sz="2800" b="1" dirty="0"/>
          </a:p>
          <a:p>
            <a:pPr marL="514350" indent="-514350">
              <a:buNone/>
            </a:pPr>
            <a:r>
              <a:rPr lang="en-US" altLang="en-US" sz="2800" b="1" dirty="0"/>
              <a:t>		Socialism as a</a:t>
            </a:r>
            <a:r>
              <a:rPr lang="ja-JP" altLang="en-US" sz="2800" b="1"/>
              <a:t>“</a:t>
            </a:r>
            <a:r>
              <a:rPr lang="en-US" altLang="ja-JP" sz="2800" b="1" dirty="0"/>
              <a:t>Model?</a:t>
            </a:r>
            <a:r>
              <a:rPr lang="ja-JP" altLang="en-US" sz="2800" b="1" dirty="0"/>
              <a:t>”</a:t>
            </a:r>
            <a:endParaRPr lang="en-US" altLang="ja-JP" sz="2800" b="1" dirty="0"/>
          </a:p>
          <a:p>
            <a:pPr marL="514350" indent="-514350">
              <a:buNone/>
            </a:pPr>
            <a:endParaRPr lang="en-US" altLang="en-US" sz="2800" b="1" dirty="0"/>
          </a:p>
          <a:p>
            <a:pPr marL="514350" indent="-514350">
              <a:buNone/>
            </a:pPr>
            <a:r>
              <a:rPr lang="en-US" altLang="en-US" sz="2800" b="1" dirty="0"/>
              <a:t>	LDC Development part of European Social Democracy Movement?</a:t>
            </a:r>
          </a:p>
          <a:p>
            <a:pPr marL="514350" indent="-514350">
              <a:buNone/>
            </a:pPr>
            <a:endParaRPr lang="en-US" altLang="en-US" sz="2800" b="1" dirty="0"/>
          </a:p>
          <a:p>
            <a:pPr marL="514350" indent="-514350">
              <a:buNone/>
            </a:pPr>
            <a:endParaRPr lang="en-US" altLang="en-US" sz="2800" b="1" dirty="0"/>
          </a:p>
          <a:p>
            <a:pPr marL="514350" indent="-514350">
              <a:buFont typeface="Wingdings 2" pitchFamily="18" charset="2"/>
              <a:buAutoNum type="arabicPeriod" startAt="8"/>
            </a:pPr>
            <a:endParaRPr lang="en-US" altLang="en-US" b="1" dirty="0"/>
          </a:p>
          <a:p>
            <a:pPr marL="514350" indent="-514350">
              <a:buFont typeface="Wingdings 2" pitchFamily="18" charset="2"/>
              <a:buAutoNum type="arabicPeriod" startAt="8"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1162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/>
          </p:nvPr>
        </p:nvSpPr>
        <p:spPr bwMode="auto">
          <a:xfrm>
            <a:off x="2057401" y="5410201"/>
            <a:ext cx="8183563" cy="1050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432FF"/>
                </a:solidFill>
                <a:effectLst/>
              </a:rPr>
              <a:t>Social Democracy</a:t>
            </a:r>
          </a:p>
        </p:txBody>
      </p:sp>
      <p:pic>
        <p:nvPicPr>
          <p:cNvPr id="7373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8" y="396874"/>
            <a:ext cx="4751387" cy="4956175"/>
          </a:xfrm>
        </p:spPr>
      </p:pic>
      <p:pic>
        <p:nvPicPr>
          <p:cNvPr id="737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8433" y="396874"/>
            <a:ext cx="3651250" cy="3806825"/>
          </a:xfrm>
        </p:spPr>
      </p:pic>
    </p:spTree>
    <p:extLst>
      <p:ext uri="{BB962C8B-B14F-4D97-AF65-F5344CB8AC3E}">
        <p14:creationId xmlns:p14="http://schemas.microsoft.com/office/powerpoint/2010/main" val="166507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145" y="-246185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Vs. Communist Theory and Development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81200" y="559778"/>
            <a:ext cx="8183562" cy="4575175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State Control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Social Engineering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Command Economy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Industrialization vs. Rural Transformation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State Managed Development</a:t>
            </a:r>
          </a:p>
        </p:txBody>
      </p:sp>
    </p:spTree>
    <p:extLst>
      <p:ext uri="{BB962C8B-B14F-4D97-AF65-F5344CB8AC3E}">
        <p14:creationId xmlns:p14="http://schemas.microsoft.com/office/powerpoint/2010/main" val="91742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 Helmsman</a:t>
            </a:r>
          </a:p>
        </p:txBody>
      </p:sp>
      <p:pic>
        <p:nvPicPr>
          <p:cNvPr id="75779" name="Picture 2" descr="http://anarchy.files.wordpress.com/2007/01/stal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1066801"/>
            <a:ext cx="5510213" cy="3705225"/>
          </a:xfrm>
          <a:noFill/>
        </p:spPr>
      </p:pic>
    </p:spTree>
    <p:extLst>
      <p:ext uri="{BB962C8B-B14F-4D97-AF65-F5344CB8AC3E}">
        <p14:creationId xmlns:p14="http://schemas.microsoft.com/office/powerpoint/2010/main" val="45093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1950-1982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5400" b="1" dirty="0"/>
              <a:t>	Keynesianism and the</a:t>
            </a:r>
            <a:r>
              <a:rPr lang="ja-JP" altLang="en-US" sz="5400" b="1"/>
              <a:t>“</a:t>
            </a:r>
            <a:r>
              <a:rPr lang="en-US" altLang="ja-JP" sz="5400" b="1" dirty="0"/>
              <a:t>Western</a:t>
            </a:r>
            <a:r>
              <a:rPr lang="ja-JP" altLang="en-US" sz="5400" b="1" dirty="0"/>
              <a:t>”</a:t>
            </a:r>
            <a:r>
              <a:rPr lang="en-US" altLang="ja-JP" sz="5400" b="1" dirty="0"/>
              <a:t> Development Model</a:t>
            </a:r>
            <a:endParaRPr lang="en-US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9922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Historical Character?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dirty="0"/>
              <a:t>John Maynard Keynes: “We are all Keynesians Now.”</a:t>
            </a:r>
          </a:p>
        </p:txBody>
      </p:sp>
      <p:pic>
        <p:nvPicPr>
          <p:cNvPr id="77828" name="Picture 3" descr="keyne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71" y="2987687"/>
            <a:ext cx="23669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0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Keynes, 1883-1946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ea typeface="MS Mincho" pitchFamily="49" charset="-128"/>
              </a:rPr>
              <a:t>British Economist who worked several years in the British India Office 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ea typeface="MS Mincho" pitchFamily="49" charset="-128"/>
              </a:rPr>
              <a:t>John </a:t>
            </a:r>
            <a:r>
              <a:rPr lang="en-US" altLang="en-US" sz="2800" b="1" dirty="0" err="1">
                <a:ea typeface="MS Mincho" pitchFamily="49" charset="-128"/>
              </a:rPr>
              <a:t>Rapley</a:t>
            </a:r>
            <a:r>
              <a:rPr lang="en-US" altLang="en-US" sz="2800" b="1" dirty="0">
                <a:ea typeface="MS Mincho" pitchFamily="49" charset="-128"/>
              </a:rPr>
              <a:t>:</a:t>
            </a:r>
            <a:r>
              <a:rPr lang="ja-JP" altLang="en-US" sz="2800" b="1" dirty="0">
                <a:ea typeface="MS Mincho" pitchFamily="49" charset="-128"/>
              </a:rPr>
              <a:t>“</a:t>
            </a:r>
            <a:r>
              <a:rPr lang="en-US" altLang="ja-JP" sz="2800" b="1" dirty="0">
                <a:ea typeface="MS Mincho" pitchFamily="49" charset="-128"/>
              </a:rPr>
              <a:t>Keynes had no problem with the market economy. He liked the machine but judged it to be in need of improvement if it was to operate well.</a:t>
            </a:r>
            <a:r>
              <a:rPr lang="ja-JP" altLang="en-US" sz="2800" b="1" dirty="0">
                <a:ea typeface="MS Mincho" pitchFamily="49" charset="-128"/>
              </a:rPr>
              <a:t>”</a:t>
            </a:r>
            <a:endParaRPr lang="en-US" alt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7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410200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956175"/>
          </a:xfrm>
        </p:spPr>
        <p:txBody>
          <a:bodyPr>
            <a:normAutofit fontScale="62500" lnSpcReduction="20000"/>
          </a:bodyPr>
          <a:lstStyle/>
          <a:p>
            <a:pPr marL="548640" lvl="1" indent="-201168">
              <a:buFont typeface="Verdana"/>
              <a:buChar char="◦"/>
              <a:defRPr/>
            </a:pPr>
            <a:endParaRPr lang="en-US" sz="3600" b="1" dirty="0">
              <a:ea typeface="MS Mincho" pitchFamily="49" charset="-128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3600" b="1" dirty="0">
                <a:ea typeface="MS Mincho" pitchFamily="49" charset="-128"/>
              </a:rPr>
              <a:t>His goal was to influence the market and not replace it</a:t>
            </a:r>
          </a:p>
          <a:p>
            <a:pPr marL="548640" lvl="1" indent="-201168">
              <a:buFont typeface="Verdana"/>
              <a:buChar char="◦"/>
              <a:defRPr/>
            </a:pPr>
            <a:endParaRPr lang="en-US" sz="3600" b="1" dirty="0">
              <a:ea typeface="+mn-ea"/>
              <a:cs typeface="Times New Roman" pitchFamily="18" charset="0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3600" b="1" dirty="0">
                <a:ea typeface="MS Mincho" pitchFamily="49" charset="-128"/>
              </a:rPr>
              <a:t>Influenced the U.S. New Deal and the thinking of the </a:t>
            </a:r>
            <a:r>
              <a:rPr lang="en-US" sz="3600" b="1" dirty="0" err="1">
                <a:ea typeface="MS Mincho" pitchFamily="49" charset="-128"/>
              </a:rPr>
              <a:t>Labour</a:t>
            </a:r>
            <a:r>
              <a:rPr lang="en-US" sz="3600" b="1" dirty="0">
                <a:ea typeface="MS Mincho" pitchFamily="49" charset="-128"/>
              </a:rPr>
              <a:t> Party in England</a:t>
            </a:r>
          </a:p>
          <a:p>
            <a:pPr marL="548640" lvl="1" indent="-201168">
              <a:buFont typeface="Verdana"/>
              <a:buChar char="◦"/>
              <a:defRPr/>
            </a:pPr>
            <a:endParaRPr lang="en-US" sz="3600" b="1" dirty="0">
              <a:ea typeface="+mn-ea"/>
              <a:cs typeface="Times New Roman" pitchFamily="18" charset="0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3600" b="1" dirty="0">
                <a:ea typeface="MS Mincho" pitchFamily="49" charset="-128"/>
              </a:rPr>
              <a:t>He had an important influence on the social democratic parties in Western Europe</a:t>
            </a:r>
          </a:p>
          <a:p>
            <a:pPr marL="548640" lvl="1" indent="-201168">
              <a:buFont typeface="Verdana"/>
              <a:buChar char="◦"/>
              <a:defRPr/>
            </a:pPr>
            <a:endParaRPr lang="en-US" sz="3600" b="1" dirty="0">
              <a:ea typeface="MS Mincho" pitchFamily="49" charset="-128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3600" b="1" dirty="0">
                <a:ea typeface="MS Mincho" pitchFamily="49" charset="-128"/>
              </a:rPr>
              <a:t>His ideas suggested that European mixed economies could be replicated in LDCs</a:t>
            </a:r>
            <a:r>
              <a:rPr lang="en-US" sz="3600" b="1" dirty="0">
                <a:ea typeface="+mn-ea"/>
              </a:rPr>
              <a:t> </a:t>
            </a:r>
          </a:p>
          <a:p>
            <a:pPr marL="265176" indent="-265176"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66406" y="1411660"/>
            <a:ext cx="8686800" cy="4525962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endParaRPr lang="en-US" b="1" dirty="0">
              <a:solidFill>
                <a:srgbClr val="1D0876"/>
              </a:solidFill>
            </a:endParaRPr>
          </a:p>
          <a:p>
            <a:pPr marL="0" indent="0" algn="ctr">
              <a:buNone/>
              <a:defRPr/>
            </a:pPr>
            <a:r>
              <a:rPr lang="en-US" sz="7200" b="1" dirty="0">
                <a:solidFill>
                  <a:srgbClr val="1D0876"/>
                </a:solidFill>
              </a:rPr>
              <a:t>This week’s Themes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5276849"/>
            <a:ext cx="8839200" cy="105092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2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British economist Lord John Maynard Keynes (3rd l.) addresses the Bretton Woods Conference in July 1944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80900" name="Picture 2" descr="http://www.csmonitor.com/var/ezflow_site/storage/images/media/images/2010/0226/0226-john-maynard-keynes/7466044-1-eng-US/0226-john-maynard-keynes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7531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0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Keynesianism as Economic Principle</a:t>
            </a:r>
            <a: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altLang="en-US" b="1" dirty="0">
              <a:cs typeface="Times New Roman" pitchFamily="18" charset="0"/>
            </a:endParaRPr>
          </a:p>
          <a:p>
            <a:pPr eaLnBrk="1" hangingPunct="1"/>
            <a:endParaRPr lang="en-US" altLang="en-US" b="1" dirty="0">
              <a:cs typeface="Times New Roman" pitchFamily="18" charset="0"/>
            </a:endParaRPr>
          </a:p>
          <a:p>
            <a:pPr eaLnBrk="1" hangingPunct="1"/>
            <a:r>
              <a:rPr lang="en-US" altLang="en-US" sz="3600" b="1" dirty="0">
                <a:cs typeface="Times New Roman" pitchFamily="18" charset="0"/>
              </a:rPr>
              <a:t>Government had a role in the management of the economy</a:t>
            </a:r>
          </a:p>
          <a:p>
            <a:pPr eaLnBrk="1" hangingPunct="1"/>
            <a:endParaRPr lang="en-US" altLang="en-US" sz="3600" b="1" dirty="0">
              <a:cs typeface="Times New Roman" pitchFamily="18" charset="0"/>
            </a:endParaRPr>
          </a:p>
          <a:p>
            <a:pPr eaLnBrk="1" hangingPunct="1"/>
            <a:endParaRPr lang="en-US" altLang="en-US" sz="3600" b="1" dirty="0"/>
          </a:p>
          <a:p>
            <a:pPr eaLnBrk="1" hangingPunct="1"/>
            <a:r>
              <a:rPr lang="en-US" altLang="en-US" sz="3600" b="1" dirty="0">
                <a:cs typeface="Times New Roman" pitchFamily="18" charset="0"/>
              </a:rPr>
              <a:t>KEY: Faith in the State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758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9BD0-EA6D-8DBD-8054-8C67E3FF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Keynes: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F640-75DC-091D-9134-87EA529A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20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cs typeface="Times New Roman" pitchFamily="18" charset="0"/>
              </a:rPr>
              <a:t>Physical development (roads and dams) and Economic Growth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cs typeface="Times New Roman" pitchFamily="18" charset="0"/>
              </a:rPr>
              <a:t>Physical and Mental Change or Social Development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cs typeface="Times New Roman" pitchFamily="18" charset="0"/>
              </a:rPr>
              <a:t>Human Resource Development vs. Social and Economic Change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cs typeface="Times New Roman" pitchFamily="18" charset="0"/>
              </a:rPr>
              <a:t>Proposed a Mixed Economy—public and private</a:t>
            </a:r>
            <a:endParaRPr lang="en-US" alt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95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Modernization: Time sensitive</a:t>
            </a:r>
          </a:p>
        </p:txBody>
      </p:sp>
      <p:pic>
        <p:nvPicPr>
          <p:cNvPr id="28675" name="Content Placeholder 5" descr="Railway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2438400"/>
            <a:ext cx="4194175" cy="2897188"/>
          </a:xfrm>
        </p:spPr>
      </p:pic>
      <p:pic>
        <p:nvPicPr>
          <p:cNvPr id="28676" name="Picture 5" descr="http://4.bp.blogspot.com/_JdUAPte-izc/SwQUQOjFCaI/AAAAAAAAAAU/2w3Z75AgEQY/s1600/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 Modernization, Development Theory, and its Critics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algn="ctr" eaLnBrk="1" hangingPunct="1">
              <a:buFontTx/>
              <a:buNone/>
            </a:pPr>
            <a:r>
              <a:rPr lang="en-US" sz="4400" b="1" dirty="0"/>
              <a:t>A. </a:t>
            </a:r>
            <a:r>
              <a:rPr lang="en-US" sz="4400" b="1" dirty="0" err="1"/>
              <a:t>Agraria</a:t>
            </a:r>
            <a:r>
              <a:rPr lang="en-US" sz="4400" b="1" dirty="0"/>
              <a:t> vs. </a:t>
            </a:r>
            <a:r>
              <a:rPr lang="en-US" sz="4400" b="1" dirty="0" err="1"/>
              <a:t>Industria</a:t>
            </a:r>
            <a:endParaRPr lang="en-US" sz="4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02431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</a:rPr>
              <a:t>Development: The Modernization Definition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93925" y="125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latin typeface="Arial Narrow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05038" y="850105"/>
            <a:ext cx="399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sz="2000" b="1" u="sng"/>
              <a:t>Agraria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Attitudes: parochial – fixed rules</a:t>
            </a:r>
          </a:p>
          <a:p>
            <a:pPr eaLnBrk="1" hangingPunct="1"/>
            <a:r>
              <a:rPr lang="en-US" sz="2000"/>
              <a:t>Customs: particularistic / inherited</a:t>
            </a:r>
          </a:p>
          <a:p>
            <a:pPr eaLnBrk="1" hangingPunct="1"/>
            <a:r>
              <a:rPr lang="en-US" sz="2000"/>
              <a:t>Status: ascriptive</a:t>
            </a:r>
          </a:p>
          <a:p>
            <a:pPr eaLnBrk="1" hangingPunct="1"/>
            <a:r>
              <a:rPr lang="en-US" sz="2000"/>
              <a:t>Functionally: diffuse</a:t>
            </a:r>
          </a:p>
          <a:p>
            <a:pPr eaLnBrk="1" hangingPunct="1"/>
            <a:r>
              <a:rPr lang="en-US" sz="2000"/>
              <a:t>Holistic Change</a:t>
            </a:r>
          </a:p>
          <a:p>
            <a:pPr eaLnBrk="1" hangingPunct="1"/>
            <a:r>
              <a:rPr lang="en-US" sz="2000"/>
              <a:t>Lack of Specialized Roles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248400" y="850105"/>
            <a:ext cx="3414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Result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dirty="0"/>
              <a:t>Agricultural, rural, poor</a:t>
            </a:r>
          </a:p>
          <a:p>
            <a:pPr eaLnBrk="1" hangingPunct="1"/>
            <a:r>
              <a:rPr lang="en-US" sz="2000" dirty="0"/>
              <a:t>Oral / illiterate</a:t>
            </a:r>
          </a:p>
          <a:p>
            <a:pPr eaLnBrk="1" hangingPunct="1"/>
            <a:r>
              <a:rPr lang="en-US" sz="2000" dirty="0"/>
              <a:t>Authoritarian instability</a:t>
            </a:r>
          </a:p>
          <a:p>
            <a:pPr eaLnBrk="1" hangingPunct="1"/>
            <a:r>
              <a:rPr lang="en-US" sz="2000" dirty="0"/>
              <a:t>Subsistence – non-monetary</a:t>
            </a:r>
          </a:p>
          <a:p>
            <a:pPr eaLnBrk="1" hangingPunct="1"/>
            <a:r>
              <a:rPr lang="en-US" sz="2000" dirty="0"/>
              <a:t>Revolution and violence</a:t>
            </a:r>
          </a:p>
          <a:p>
            <a:pPr eaLnBrk="1" hangingPunct="1"/>
            <a:r>
              <a:rPr lang="en-US" sz="2000" dirty="0"/>
              <a:t>Occupation fixed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54239" y="3282948"/>
            <a:ext cx="3962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249363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b="1" u="sng" dirty="0" err="1"/>
              <a:t>Industria</a:t>
            </a:r>
            <a:endParaRPr lang="en-US" sz="2000" b="1" u="sng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Universalistic</a:t>
            </a:r>
          </a:p>
          <a:p>
            <a:pPr eaLnBrk="1" hangingPunct="1"/>
            <a:r>
              <a:rPr lang="en-US" sz="2000" dirty="0"/>
              <a:t>Legal / Rational</a:t>
            </a:r>
          </a:p>
          <a:p>
            <a:pPr eaLnBrk="1" hangingPunct="1"/>
            <a:r>
              <a:rPr lang="en-US" sz="2000" dirty="0"/>
              <a:t>Achievement Oriented</a:t>
            </a:r>
          </a:p>
          <a:p>
            <a:pPr eaLnBrk="1" hangingPunct="1"/>
            <a:r>
              <a:rPr lang="en-US" sz="2000" dirty="0"/>
              <a:t>Roles Functionally Specific</a:t>
            </a:r>
          </a:p>
          <a:p>
            <a:pPr eaLnBrk="1" hangingPunct="1"/>
            <a:r>
              <a:rPr lang="en-US" sz="2000" dirty="0"/>
              <a:t>High Degree of Technology</a:t>
            </a:r>
          </a:p>
          <a:p>
            <a:pPr eaLnBrk="1" hangingPunct="1"/>
            <a:r>
              <a:rPr lang="en-US" sz="2000" dirty="0"/>
              <a:t>Manufacturing and Production </a:t>
            </a:r>
          </a:p>
          <a:p>
            <a:pPr eaLnBrk="1" hangingPunct="1"/>
            <a:r>
              <a:rPr lang="en-US" sz="2000" dirty="0"/>
              <a:t>	Oriented	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48400" y="3380580"/>
            <a:ext cx="441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Result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dirty="0"/>
              <a:t>Commercial</a:t>
            </a:r>
          </a:p>
          <a:p>
            <a:pPr eaLnBrk="1" hangingPunct="1"/>
            <a:r>
              <a:rPr lang="en-US" sz="2000" dirty="0"/>
              <a:t>Democratic / Peaceful</a:t>
            </a:r>
          </a:p>
          <a:p>
            <a:pPr eaLnBrk="1" hangingPunct="1"/>
            <a:r>
              <a:rPr lang="en-US" sz="2000" dirty="0"/>
              <a:t>Occupational mobility</a:t>
            </a:r>
          </a:p>
          <a:p>
            <a:pPr eaLnBrk="1" hangingPunct="1"/>
            <a:r>
              <a:rPr lang="en-US" sz="2000" dirty="0"/>
              <a:t>Literate</a:t>
            </a:r>
          </a:p>
          <a:p>
            <a:pPr eaLnBrk="1" hangingPunct="1"/>
            <a:r>
              <a:rPr lang="en-US" sz="2000" dirty="0"/>
              <a:t>Urban, Rich</a:t>
            </a:r>
          </a:p>
          <a:p>
            <a:pPr eaLnBrk="1" hangingPunct="1"/>
            <a:r>
              <a:rPr lang="en-US" sz="2000" dirty="0"/>
              <a:t>Incrementalism, Stability and Gradual 	Change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684713" y="147478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760914" y="4114800"/>
            <a:ext cx="1436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Beginnings of Development Theory- 1950s and 1960s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/>
              <a:t>There existed…Many terms</a:t>
            </a:r>
          </a:p>
          <a:p>
            <a:pPr eaLnBrk="1" hangingPunct="1"/>
            <a:r>
              <a:rPr lang="en-US" b="1" dirty="0"/>
              <a:t>Division of the world in the 1950s and after</a:t>
            </a:r>
          </a:p>
          <a:p>
            <a:pPr eaLnBrk="1" hangingPunct="1">
              <a:buFontTx/>
              <a:buNone/>
            </a:pPr>
            <a:endParaRPr lang="en-US" b="1" dirty="0"/>
          </a:p>
          <a:p>
            <a:pPr lvl="2" eaLnBrk="1" hangingPunct="1"/>
            <a:r>
              <a:rPr lang="en-US" b="1" dirty="0">
                <a:cs typeface="Times New Roman" pitchFamily="18" charset="0"/>
              </a:rPr>
              <a:t>Non-Western Colonial Dichotomy</a:t>
            </a:r>
            <a:endParaRPr lang="en-US" b="1" dirty="0">
              <a:cs typeface="Courier New" pitchFamily="49" charset="0"/>
            </a:endParaRPr>
          </a:p>
          <a:p>
            <a:pPr lvl="2" eaLnBrk="1" hangingPunct="1"/>
            <a:r>
              <a:rPr lang="en-US" b="1" dirty="0">
                <a:cs typeface="Times New Roman" pitchFamily="18" charset="0"/>
              </a:rPr>
              <a:t>Third World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dirty="0">
                <a:cs typeface="Times New Roman" pitchFamily="18" charset="0"/>
              </a:rPr>
              <a:t>West, East and "Non-West"</a:t>
            </a:r>
            <a:endParaRPr lang="en-US" b="1" dirty="0">
              <a:cs typeface="Courier New" pitchFamily="49" charset="0"/>
            </a:endParaRPr>
          </a:p>
          <a:p>
            <a:pPr lvl="2" eaLnBrk="1" hangingPunct="1"/>
            <a:r>
              <a:rPr lang="en-US" b="1" dirty="0">
                <a:cs typeface="Times New Roman" pitchFamily="18" charset="0"/>
              </a:rPr>
              <a:t>Developing States and Modernization</a:t>
            </a:r>
          </a:p>
          <a:p>
            <a:pPr lvl="2" eaLnBrk="1" hangingPunct="1"/>
            <a:r>
              <a:rPr lang="en-US" b="1" dirty="0">
                <a:cs typeface="Times New Roman" pitchFamily="18" charset="0"/>
              </a:rPr>
              <a:t>North vs. South states </a:t>
            </a:r>
          </a:p>
          <a:p>
            <a:pPr lvl="2" eaLnBrk="1" hangingPunct="1"/>
            <a:r>
              <a:rPr lang="en-US" b="1" dirty="0">
                <a:cs typeface="Times New Roman" pitchFamily="18" charset="0"/>
              </a:rPr>
              <a:t>More Developed vs. Lesser Developed Countries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dirty="0">
                <a:cs typeface="Times New Roman" pitchFamily="18" charset="0"/>
              </a:rPr>
              <a:t>LDCs</a:t>
            </a:r>
          </a:p>
          <a:p>
            <a:pPr lvl="2" eaLnBrk="1" hangingPunct="1"/>
            <a:r>
              <a:rPr lang="en-US" b="1" dirty="0">
                <a:cs typeface="Times New Roman" pitchFamily="18" charset="0"/>
              </a:rPr>
              <a:t>Keynesianism</a:t>
            </a:r>
          </a:p>
          <a:p>
            <a:pPr lvl="1" eaLnBrk="1" hangingPunct="1"/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C. Concept of Modernization,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1466" y="2340582"/>
            <a:ext cx="92202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180975"/>
                </a:solidFill>
                <a:cs typeface="Times New Roman" pitchFamily="18" charset="0"/>
              </a:rPr>
              <a:t>Haiti: City Image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cs typeface="Times New Roman" pitchFamily="18" charset="0"/>
              </a:rPr>
              <a:t>Dual Society / Dual Economy: </a:t>
            </a:r>
            <a:r>
              <a:rPr lang="en-US" sz="2000" b="1" dirty="0"/>
              <a:t>Characteristics: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dirty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>
                <a:cs typeface="Times New Roman" pitchFamily="18" charset="0"/>
              </a:rPr>
              <a:t>Tradition is source of poverty and underdevelopment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 b="1" dirty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>
                <a:cs typeface="Times New Roman" pitchFamily="18" charset="0"/>
              </a:rPr>
              <a:t>Modernization assumes dual economy with an enclave modern sector</a:t>
            </a:r>
          </a:p>
        </p:txBody>
      </p:sp>
      <p:pic>
        <p:nvPicPr>
          <p:cNvPr id="33796" name="Picture 5" descr="http://www.latinamericanstudies.org/haiti/haiti-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059873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1" y="5403273"/>
            <a:ext cx="8458200" cy="520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Concept of Modernization, Continued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402780" y="190994"/>
            <a:ext cx="4495800" cy="61722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900" b="1" dirty="0">
                <a:solidFill>
                  <a:srgbClr val="0432FF"/>
                </a:solidFill>
              </a:rPr>
              <a:t>Characteristics: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b="1" dirty="0"/>
          </a:p>
          <a:p>
            <a:pPr marL="548640" lvl="1" indent="-274320">
              <a:buFont typeface="Wingdings"/>
              <a:buChar char=""/>
              <a:defRPr/>
            </a:pPr>
            <a:r>
              <a:rPr lang="en-US" sz="2900" b="1" dirty="0">
                <a:cs typeface="Times New Roman" pitchFamily="18" charset="0"/>
              </a:rPr>
              <a:t>Concept of Empathy  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>
                <a:cs typeface="Times New Roman" pitchFamily="18" charset="0"/>
              </a:rPr>
              <a:t>putting oneself in the position of others, according to Daniel Lerner in </a:t>
            </a:r>
            <a:r>
              <a:rPr lang="en-US" sz="2800" b="1" u="sng" dirty="0">
                <a:cs typeface="Times New Roman" pitchFamily="18" charset="0"/>
              </a:rPr>
              <a:t>The Passing of Traditional Society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u="sng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>
                <a:cs typeface="Times New Roman" pitchFamily="18" charset="0"/>
              </a:rPr>
              <a:t>Mobile personality or acceptance of new ideas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>
              <a:cs typeface="Courier New" pitchFamily="49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>
                <a:cs typeface="Times New Roman" pitchFamily="18" charset="0"/>
              </a:rPr>
              <a:t>Series of individual changes affect society, including secularism, literacy, and urbanization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>
              <a:cs typeface="Courier New" pitchFamily="49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>
                <a:cs typeface="Times New Roman" pitchFamily="18" charset="0"/>
              </a:rPr>
              <a:t>Society changed by mass based communications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9400" y="1981200"/>
            <a:ext cx="4495800" cy="4876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4821" name="Picture 5" descr="http://www.untotheleast.com/blog/uploaded_images/013006_%20b783-760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317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B9899"/>
                </a:solidFill>
              </a:rPr>
              <a:t>Empathy?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873" y="1488375"/>
            <a:ext cx="5200650" cy="44815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B9899"/>
                </a:solidFill>
              </a:rPr>
              <a:t>Origins of Modernization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sz="4500" dirty="0"/>
              <a:t>	LDCs MODERNIZATION, Nationalism and Independence: Major Theme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457200"/>
            <a:ext cx="86868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Modernization, 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447800"/>
            <a:ext cx="4038600" cy="4681538"/>
          </a:xfrm>
        </p:spPr>
        <p:txBody>
          <a:bodyPr>
            <a:normAutofit lnSpcReduction="10000"/>
          </a:bodyPr>
          <a:lstStyle/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>
                <a:cs typeface="Times New Roman" pitchFamily="18" charset="0"/>
              </a:rPr>
              <a:t>Movement from traditional to modern (and rural to urban) in all societies</a:t>
            </a:r>
          </a:p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>
                <a:cs typeface="Times New Roman" pitchFamily="18" charset="0"/>
              </a:rPr>
              <a:t>The 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>
                <a:cs typeface="Times New Roman" pitchFamily="18" charset="0"/>
              </a:rPr>
              <a:t>West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>
                <a:cs typeface="Times New Roman" pitchFamily="18" charset="0"/>
              </a:rPr>
              <a:t> has distinguishing characteristics which distinguish it from Third World</a:t>
            </a:r>
          </a:p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>
                <a:cs typeface="Times New Roman" pitchFamily="18" charset="0"/>
              </a:rPr>
              <a:t>Result is an assumption of Dichotomy </a:t>
            </a:r>
          </a:p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>
                <a:cs typeface="Times New Roman" pitchFamily="18" charset="0"/>
              </a:rPr>
              <a:t>(references include writing by Talcott Parsons, Marian Levy, Frank Sutton and in modified form Fred Riggs)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36868" name="Picture 5" descr="http://www.south-images.com/bolivia/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76400"/>
            <a:ext cx="5391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8269" y="0"/>
            <a:ext cx="8534400" cy="75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Concept of Modernization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17585" y="647700"/>
            <a:ext cx="3810000" cy="55626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b="1" dirty="0"/>
              <a:t>Characteristics:</a:t>
            </a:r>
          </a:p>
          <a:p>
            <a:pPr marL="548640" lvl="1" indent="-274320">
              <a:buFont typeface="Wingdings"/>
              <a:buChar char=""/>
              <a:defRPr/>
            </a:pPr>
            <a:r>
              <a:rPr lang="en-US" b="1" dirty="0">
                <a:cs typeface="Times New Roman" pitchFamily="18" charset="0"/>
              </a:rPr>
              <a:t>Social Mobilization (focus on value change)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Defined the process in which old social, economic and psychological commitments are 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000" b="1" dirty="0">
                <a:cs typeface="Times New Roman" pitchFamily="18" charset="0"/>
              </a:rPr>
              <a:t>shaken off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000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000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Social mobilization, and for some, forced value change was the key to modernization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000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Social Engineering</a:t>
            </a:r>
          </a:p>
        </p:txBody>
      </p:sp>
      <p:pic>
        <p:nvPicPr>
          <p:cNvPr id="37892" name="Picture 5" descr="http://www.case.edu/affil/tibet/assets/photos/tibetan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2626"/>
            <a:ext cx="5486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721" y="107209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7B9899"/>
                </a:solidFill>
              </a:rPr>
              <a:t>Social Mobilization- Continued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931988" y="715109"/>
            <a:ext cx="8229600" cy="5059363"/>
          </a:xfrm>
        </p:spPr>
        <p:txBody>
          <a:bodyPr/>
          <a:lstStyle/>
          <a:p>
            <a:pPr lvl="2" eaLnBrk="1" hangingPunct="1"/>
            <a:endParaRPr lang="en-US" sz="1800" dirty="0">
              <a:cs typeface="Times New Roman" pitchFamily="18" charset="0"/>
            </a:endParaRPr>
          </a:p>
          <a:p>
            <a:pPr lvl="2" eaLnBrk="1" hangingPunct="1"/>
            <a:r>
              <a:rPr lang="en-US" sz="1800" b="1" dirty="0">
                <a:cs typeface="Times New Roman" pitchFamily="18" charset="0"/>
              </a:rPr>
              <a:t>Advocates call for use of the mobilizing party for social engineering purposes (Sometimes Forced)</a:t>
            </a:r>
          </a:p>
          <a:p>
            <a:pPr lvl="2" eaLnBrk="1" hangingPunct="1"/>
            <a:endParaRPr lang="en-US" sz="1800" b="1" dirty="0">
              <a:cs typeface="Courier New" pitchFamily="49" charset="0"/>
            </a:endParaRPr>
          </a:p>
          <a:p>
            <a:pPr lvl="2" eaLnBrk="1" hangingPunct="1"/>
            <a:r>
              <a:rPr lang="en-US" sz="1800" b="1" dirty="0">
                <a:cs typeface="Times New Roman" pitchFamily="18" charset="0"/>
              </a:rPr>
              <a:t>Goal became the use of the state to break down personal (organic) values and integrate modern values into a common political and socio-economic change system</a:t>
            </a:r>
          </a:p>
          <a:p>
            <a:pPr eaLnBrk="1" hangingPunct="1"/>
            <a:endParaRPr lang="en-US" b="1" dirty="0"/>
          </a:p>
        </p:txBody>
      </p:sp>
      <p:pic>
        <p:nvPicPr>
          <p:cNvPr id="38916" name="Picture 3" descr="IMG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30" y="3435938"/>
            <a:ext cx="41036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www.rwmc.uoguelph.ca/cms/pagephotos/5/G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429000"/>
            <a:ext cx="41751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8558" y="228600"/>
            <a:ext cx="77724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00B050"/>
                </a:solidFill>
              </a:rPr>
              <a:t>Scholar OF THE DAY- Represents a Generation of Scholar Practitioners</a:t>
            </a:r>
            <a:endParaRPr lang="en-US" sz="2700" i="1" dirty="0">
              <a:solidFill>
                <a:srgbClr val="00B050"/>
              </a:solidFill>
            </a:endParaRP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92405" y="1533477"/>
            <a:ext cx="8183563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b="1" dirty="0"/>
              <a:t>	Kathleen </a:t>
            </a:r>
            <a:r>
              <a:rPr lang="en-US" b="1" dirty="0" err="1"/>
              <a:t>Staudt</a:t>
            </a:r>
            <a:r>
              <a:rPr lang="en-US" b="1" dirty="0"/>
              <a:t>: Author, Professor of Political Science, University of Texas at El Paso</a:t>
            </a:r>
          </a:p>
          <a:p>
            <a:pPr>
              <a:buNone/>
              <a:defRPr/>
            </a:pPr>
            <a:endParaRPr lang="en-US" b="1" dirty="0"/>
          </a:p>
          <a:p>
            <a:pPr lvl="1">
              <a:buFont typeface="Wingdings 2"/>
              <a:buChar char=""/>
              <a:defRPr/>
            </a:pPr>
            <a:r>
              <a:rPr lang="en-US" sz="2000" b="1" dirty="0">
                <a:cs typeface="Times New Roman" pitchFamily="18" charset="0"/>
              </a:rPr>
              <a:t>Peace Corps Volunteer in the Philippines (1966-1968) Researcher in Kenya- 1970s. Current focus, Mexico and U.S. Border issues</a:t>
            </a:r>
          </a:p>
          <a:p>
            <a:pPr lvl="1">
              <a:buFont typeface="Wingdings 2"/>
              <a:buChar char=""/>
              <a:defRPr/>
            </a:pPr>
            <a:endParaRPr lang="en-US" sz="2000" b="1" dirty="0">
              <a:cs typeface="Times New Roman" pitchFamily="18" charset="0"/>
            </a:endParaRPr>
          </a:p>
          <a:p>
            <a:pPr lvl="1">
              <a:buFont typeface="Wingdings 2"/>
              <a:buChar char=""/>
              <a:defRPr/>
            </a:pPr>
            <a:r>
              <a:rPr lang="en-US" sz="2000" b="1" dirty="0">
                <a:cs typeface="Times New Roman" pitchFamily="18" charset="0"/>
              </a:rPr>
              <a:t>Helped found the Women and Development Sector of USAID</a:t>
            </a:r>
          </a:p>
          <a:p>
            <a:pPr lvl="1">
              <a:buFont typeface="Wingdings 2"/>
              <a:buChar char=""/>
              <a:defRPr/>
            </a:pPr>
            <a:endParaRPr lang="en-US" sz="2000" b="1" dirty="0">
              <a:cs typeface="Times New Roman" pitchFamily="18" charset="0"/>
            </a:endParaRPr>
          </a:p>
          <a:p>
            <a:pPr lvl="1">
              <a:buFont typeface="Wingdings 2"/>
              <a:buChar char=""/>
              <a:defRPr/>
            </a:pPr>
            <a:r>
              <a:rPr lang="en-US" sz="2000" b="1" dirty="0">
                <a:cs typeface="Times New Roman" pitchFamily="18" charset="0"/>
              </a:rPr>
              <a:t>Raised Questions- Is there a grass-roots perspective?  Role of Gender and Development?</a:t>
            </a:r>
          </a:p>
          <a:p>
            <a:pPr lvl="1">
              <a:buFont typeface="Wingdings 2"/>
              <a:buChar char=""/>
              <a:defRPr/>
            </a:pPr>
            <a:endParaRPr lang="en-US" sz="2000" b="1" dirty="0">
              <a:cs typeface="Times New Roman" pitchFamily="18" charset="0"/>
            </a:endParaRPr>
          </a:p>
          <a:p>
            <a:pPr lvl="1">
              <a:buFont typeface="Wingdings 2"/>
              <a:buChar char=""/>
              <a:defRPr/>
            </a:pPr>
            <a:r>
              <a:rPr lang="en-US" sz="2000" b="1" dirty="0">
                <a:cs typeface="Times New Roman" pitchFamily="18" charset="0"/>
              </a:rPr>
              <a:t>Why or Why not?</a:t>
            </a:r>
            <a:endParaRPr lang="en-US" sz="2000" b="1" dirty="0"/>
          </a:p>
          <a:p>
            <a:pPr>
              <a:buNone/>
              <a:defRPr/>
            </a:pPr>
            <a:endParaRPr lang="en-US" b="1" dirty="0"/>
          </a:p>
        </p:txBody>
      </p:sp>
      <p:pic>
        <p:nvPicPr>
          <p:cNvPr id="39940" name="Picture 6" descr="http://academics.utep.edu/Portals/741/Kat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0" y="33528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05200" y="457200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/>
              <a:t>Staudt</a:t>
            </a:r>
            <a:r>
              <a:rPr lang="en-US" dirty="0"/>
              <a:t> in Botswana, 1975</a:t>
            </a:r>
          </a:p>
        </p:txBody>
      </p:sp>
      <p:pic>
        <p:nvPicPr>
          <p:cNvPr id="40963" name="Picture 6" descr="C:\Users\Owner\Desktop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1"/>
            <a:ext cx="7894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5088"/>
            <a:ext cx="7772400" cy="12001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b="1" dirty="0"/>
              <a:t>Gender and Development: Modernization vs. Traditionalism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b="1" dirty="0">
                <a:cs typeface="Times New Roman" pitchFamily="18" charset="0"/>
              </a:rPr>
              <a:t>Sue Ellen M. Charlton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dirty="0">
              <a:solidFill>
                <a:srgbClr val="0432FF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0432FF"/>
                </a:solidFill>
                <a:cs typeface="Times New Roman" pitchFamily="18" charset="0"/>
              </a:rPr>
              <a:t>Is gender discrimination a product of colonialism or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0432FF"/>
                </a:solidFill>
                <a:cs typeface="Times New Roman" pitchFamily="18" charset="0"/>
              </a:rPr>
              <a:t> traditionalism?</a:t>
            </a:r>
          </a:p>
          <a:p>
            <a:pPr lvl="1" eaLnBrk="1" hangingPunct="1">
              <a:lnSpc>
                <a:spcPct val="80000"/>
              </a:lnSpc>
            </a:pPr>
            <a:endParaRPr lang="en-US" sz="3600" b="1" dirty="0">
              <a:solidFill>
                <a:srgbClr val="0432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0432FF"/>
                </a:solidFill>
                <a:cs typeface="Times New Roman" pitchFamily="18" charset="0"/>
              </a:rPr>
              <a:t>Is Gender different in developing societies?</a:t>
            </a:r>
          </a:p>
          <a:p>
            <a:pPr lvl="1" eaLnBrk="1" hangingPunct="1">
              <a:lnSpc>
                <a:spcPct val="80000"/>
              </a:lnSpc>
            </a:pPr>
            <a:endParaRPr lang="en-US" sz="3600" b="1" dirty="0">
              <a:solidFill>
                <a:srgbClr val="0432FF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0432FF"/>
                </a:solidFill>
                <a:cs typeface="Times New Roman" pitchFamily="18" charset="0"/>
              </a:rPr>
              <a:t>How are women under counted?</a:t>
            </a:r>
          </a:p>
          <a:p>
            <a:pPr lvl="1" eaLnBrk="1" hangingPunct="1">
              <a:lnSpc>
                <a:spcPct val="80000"/>
              </a:lnSpc>
            </a:pPr>
            <a:endParaRPr lang="en-US" sz="3600" b="1" dirty="0">
              <a:solidFill>
                <a:srgbClr val="0432FF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0432FF"/>
                </a:solidFill>
                <a:cs typeface="Times New Roman" pitchFamily="18" charset="0"/>
              </a:rPr>
              <a:t>Is it a gender issue or a women</a:t>
            </a:r>
            <a:r>
              <a:rPr lang="en-US" sz="3600" b="1" dirty="0">
                <a:solidFill>
                  <a:srgbClr val="0432FF"/>
                </a:solidFill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3600" b="1" dirty="0">
                <a:solidFill>
                  <a:srgbClr val="0432FF"/>
                </a:solidFill>
                <a:cs typeface="Times New Roman" pitchFamily="18" charset="0"/>
              </a:rPr>
              <a:t>s issue?</a:t>
            </a:r>
            <a:endParaRPr lang="en-US" sz="3600" b="1" dirty="0">
              <a:solidFill>
                <a:srgbClr val="0432FF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B9899"/>
                </a:solidFill>
                <a:cs typeface="Times New Roman" pitchFamily="18" charset="0"/>
              </a:rPr>
              <a:t>Sue Ellen M. Charlton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8706" y="685766"/>
            <a:ext cx="5410200" cy="5257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533401"/>
            <a:ext cx="8534400" cy="75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The Impact and End of the  the Cold War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32311" y="1494786"/>
            <a:ext cx="9296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/>
              <a:t>	Dates: 1948-1991 </a:t>
            </a:r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r>
              <a:rPr lang="en-US" sz="2800" b="1" dirty="0"/>
              <a:t>	Impact of Soviet Union on the Development Debate</a:t>
            </a:r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r>
              <a:rPr lang="en-US" sz="2800" b="1" dirty="0"/>
              <a:t>	Heavy Industrialization</a:t>
            </a:r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r>
              <a:rPr lang="en-US" sz="2800" b="1" dirty="0"/>
              <a:t>	Collectivization and State Farms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4036" name="Picture 5" descr="http://2.bp.blogspot.com/_ngg8bGe7aW8/S5k8I88fDhI/AAAAAAAAACU/-FxP29pnI5Y/s320/gu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02" y="2823111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546" y="-523996"/>
            <a:ext cx="8569569" cy="12001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b="1" dirty="0"/>
              <a:t>There Existed…The World Between 1950 and 1989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811216" y="883694"/>
            <a:ext cx="9520158" cy="3450613"/>
          </a:xfrm>
        </p:spPr>
        <p:txBody>
          <a:bodyPr>
            <a:no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cs typeface="Times New Roman" pitchFamily="18" charset="0"/>
              </a:rPr>
              <a:t>North America, Antipodes, Western Europe and Japan  (First World)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sz="2800" b="1" dirty="0">
              <a:cs typeface="Courier New" pitchFamily="49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cs typeface="Times New Roman" pitchFamily="18" charset="0"/>
              </a:rPr>
              <a:t>The self-described socialist states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800" b="1" dirty="0">
                <a:cs typeface="Times New Roman" pitchFamily="18" charset="0"/>
              </a:rPr>
              <a:t>Eastern Europe, Soviet Union, China, most of South East Asia and Cuba (Second World)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sz="2800" b="1" dirty="0">
              <a:cs typeface="Courier New" pitchFamily="49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cs typeface="Times New Roman" pitchFamily="18" charset="0"/>
              </a:rPr>
              <a:t>Africa, most of Asia, Latin America, Middle East and Caribbean (Third World)</a:t>
            </a:r>
            <a:endParaRPr lang="en-US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08715" y="1181883"/>
            <a:ext cx="3183128" cy="2247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The Cold War</a:t>
            </a:r>
          </a:p>
        </p:txBody>
      </p:sp>
      <p:pic>
        <p:nvPicPr>
          <p:cNvPr id="45060" name="Content Placeholder 4" descr="Proxy War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2768" y="-84117"/>
            <a:ext cx="3633788" cy="2719388"/>
          </a:xfrm>
        </p:spPr>
      </p:pic>
      <p:sp>
        <p:nvSpPr>
          <p:cNvPr id="45059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b="1" dirty="0"/>
          </a:p>
          <a:p>
            <a:pPr eaLnBrk="1" hangingPunct="1"/>
            <a:r>
              <a:rPr lang="en-US" sz="3600" b="1" dirty="0"/>
              <a:t>Proxy Wars</a:t>
            </a:r>
          </a:p>
          <a:p>
            <a:pPr eaLnBrk="1" hangingPunct="1"/>
            <a:r>
              <a:rPr lang="en-US" sz="3600" b="1" dirty="0"/>
              <a:t>New and Old</a:t>
            </a:r>
          </a:p>
        </p:txBody>
      </p:sp>
      <p:pic>
        <p:nvPicPr>
          <p:cNvPr id="45061" name="Picture 2" descr="lumumba__u.s._toppled_leader_of_con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4" y="1066801"/>
            <a:ext cx="28781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47800" y="76201"/>
            <a:ext cx="9220200" cy="758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Overview of Themes: Management of Economic Growth in LDCs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0" y="914400"/>
            <a:ext cx="9372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1.  From Nationalism to Decolonization</a:t>
            </a:r>
          </a:p>
          <a:p>
            <a:pPr marL="514350" indent="-514350">
              <a:buFontTx/>
              <a:buAutoNum type="arabicPeriod"/>
            </a:pPr>
            <a:endParaRPr lang="en-US" sz="24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2.  Links with (and Legacy of) Colonialism</a:t>
            </a:r>
          </a:p>
          <a:p>
            <a:pPr marL="514350" indent="-514350">
              <a:buFontTx/>
              <a:buAutoNum type="arabicPeriod"/>
            </a:pPr>
            <a:endParaRPr lang="en-US" sz="24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3.  Theories of Modernization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4.  Critiques of Modernization</a:t>
            </a:r>
          </a:p>
          <a:p>
            <a:pPr marL="514350" indent="-514350">
              <a:buFontTx/>
              <a:buAutoNum type="arabicPeriod"/>
            </a:pPr>
            <a:endParaRPr lang="en-US" sz="24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5.  Underdevelopment and Dependency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432FF"/>
                </a:solidFill>
              </a:rPr>
              <a:t>The Arms Race</a:t>
            </a:r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9" y="2389981"/>
            <a:ext cx="3810000" cy="2679700"/>
          </a:xfrm>
        </p:spPr>
      </p:pic>
      <p:pic>
        <p:nvPicPr>
          <p:cNvPr id="471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0177" y="2206677"/>
            <a:ext cx="3484675" cy="252761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3604" y="-338181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B9899"/>
                </a:solidFill>
              </a:rPr>
              <a:t>The End of the Cold War: 1991-2001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38554" y="785714"/>
            <a:ext cx="9623542" cy="4525963"/>
          </a:xfrm>
        </p:spPr>
        <p:txBody>
          <a:bodyPr>
            <a:no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b="1" dirty="0">
                <a:cs typeface="Times New Roman" pitchFamily="18" charset="0"/>
              </a:rPr>
              <a:t>An expansion of the “concept” of developing and transitional states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Were also called “Newly Industrializing” or “Newly Emerging” or Transitional States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sz="2000" b="1" dirty="0">
              <a:cs typeface="Courier New" pitchFamily="49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b="1" dirty="0"/>
              <a:t>Impact of  End of Socialism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Eastern Europe, Balkans, Turkic and Asian States, Russia, Ukraine and Belarus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Impact on “third world socialism” in Latin America, Africa and Asia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879081" y="5938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432FF"/>
                </a:solidFill>
              </a:rPr>
              <a:t>Ethiopia, 1991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6214" y="1600200"/>
            <a:ext cx="6383337" cy="434498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22" y="-101089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The Development Period: End of the Cold War: From Yeltsin to Putin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-389280" y="631623"/>
            <a:ext cx="10703162" cy="3450613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  <a:defRPr/>
            </a:pPr>
            <a:endParaRPr lang="en-US" sz="96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r>
              <a:rPr lang="en-US" sz="9600" b="1" dirty="0">
                <a:cs typeface="Times New Roman" pitchFamily="18" charset="0"/>
              </a:rPr>
              <a:t>Begins with Arms Race of 1950s and ends with civil society and the collapse of the Soviet Union (1991)</a:t>
            </a:r>
          </a:p>
          <a:p>
            <a:pPr lvl="1">
              <a:buFont typeface="Wingdings 2"/>
              <a:buChar char=""/>
              <a:defRPr/>
            </a:pPr>
            <a:endParaRPr lang="en-US" sz="96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r>
              <a:rPr lang="en-US" sz="9600" b="1" dirty="0">
                <a:cs typeface="Times New Roman" pitchFamily="18" charset="0"/>
              </a:rPr>
              <a:t>Out of this comes the Transitional states as part of the developing world.</a:t>
            </a:r>
          </a:p>
          <a:p>
            <a:pPr lvl="1">
              <a:buFont typeface="Wingdings 2"/>
              <a:buChar char=""/>
              <a:defRPr/>
            </a:pPr>
            <a:endParaRPr lang="en-US" sz="96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r>
              <a:rPr lang="en-US" sz="9600" b="1" dirty="0">
                <a:cs typeface="Times New Roman" pitchFamily="18" charset="0"/>
              </a:rPr>
              <a:t>Ten Year Interregnum to September 11.</a:t>
            </a:r>
          </a:p>
          <a:p>
            <a:pPr marL="457200" lvl="1" indent="0">
              <a:buNone/>
              <a:defRPr/>
            </a:pPr>
            <a:endParaRPr lang="en-US" sz="96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r>
              <a:rPr lang="en-US" sz="9600" b="1" dirty="0">
                <a:cs typeface="Times New Roman" pitchFamily="18" charset="0"/>
              </a:rPr>
              <a:t>Putin’s World- Down to 2022</a:t>
            </a:r>
          </a:p>
          <a:p>
            <a:pPr marL="457200" lvl="1" indent="0">
              <a:buNone/>
              <a:defRPr/>
            </a:pPr>
            <a:endParaRPr lang="en-US" sz="42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endParaRPr lang="en-US" sz="42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endParaRPr lang="en-US" sz="4200" b="1" dirty="0">
              <a:cs typeface="Times New Roman" pitchFamily="18" charset="0"/>
            </a:endParaRPr>
          </a:p>
          <a:p>
            <a:pPr lvl="1"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lvl="1"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lvl="1">
              <a:buNone/>
              <a:defRPr/>
            </a:pPr>
            <a:r>
              <a:rPr lang="en-US" b="1" dirty="0">
                <a:cs typeface="Times New Roman" pitchFamily="18" charset="0"/>
              </a:rPr>
              <a:t>	</a:t>
            </a:r>
            <a:endParaRPr lang="en-US" b="1" dirty="0">
              <a:cs typeface="Courier New" pitchFamily="49" charset="0"/>
            </a:endParaRPr>
          </a:p>
          <a:p>
            <a:pPr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48132" name="Picture 5" descr="http://www.pagefarm.net/wiki/images/3/35/Yelt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5" y="4082236"/>
            <a:ext cx="3124413" cy="22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D9EBCE3-7855-0CFB-DAD4-1372A9AB8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603" y="4195642"/>
            <a:ext cx="3822531" cy="209387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05200" y="457200"/>
            <a:ext cx="86868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War in Afghanistan?</a:t>
            </a:r>
          </a:p>
        </p:txBody>
      </p:sp>
      <p:pic>
        <p:nvPicPr>
          <p:cNvPr id="51203" name="Picture 2" descr="http://worldhistoryatyhs.wikispaces.com/file/view/matson.jpg/94131684/m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1"/>
            <a:ext cx="7010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8438" y="5181600"/>
            <a:ext cx="81835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Poverty in Cuba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 Future in Tourism?</a:t>
            </a:r>
          </a:p>
        </p:txBody>
      </p:sp>
      <p:pic>
        <p:nvPicPr>
          <p:cNvPr id="52227" name="Picture 2" descr="http://farm3.static.flickr.com/2749/4316416828_fc60549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41" y="419100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thebustednut.net/wp-content/uploads/2010/09/Cub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1" y="685800"/>
            <a:ext cx="490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976" y="-385476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  <a:ea typeface="MS Mincho" pitchFamily="49" charset="-128"/>
              </a:rPr>
              <a:t>Part of Concept of Modernization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-1" y="990601"/>
            <a:ext cx="12779299" cy="4525963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en-US" sz="2800" b="1" dirty="0">
                <a:ea typeface="MS Mincho" pitchFamily="49" charset="-128"/>
              </a:rPr>
              <a:t>Political Development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b="1" dirty="0">
              <a:ea typeface="MS Mincho" pitchFamily="49" charset="-128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b="1" dirty="0">
                <a:ea typeface="MS Mincho" pitchFamily="49" charset="-128"/>
              </a:rPr>
              <a:t>Two Themes-</a:t>
            </a:r>
            <a:endParaRPr lang="en-US" b="1" dirty="0"/>
          </a:p>
          <a:p>
            <a:pPr marL="274320" indent="-274320">
              <a:buFont typeface="Wingdings 2"/>
              <a:buChar char=""/>
              <a:defRPr/>
            </a:pPr>
            <a:r>
              <a:rPr lang="en-US" b="1" dirty="0"/>
              <a:t>Grassroots Perspective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en-US" sz="2000" b="1" dirty="0">
                <a:solidFill>
                  <a:srgbClr val="FF0000"/>
                </a:solidFill>
              </a:rPr>
              <a:t>Ignore Government- Focus on civil society and income generation</a:t>
            </a:r>
          </a:p>
          <a:p>
            <a:pPr marL="731520" lvl="1" indent="-274320">
              <a:buFont typeface="Wingdings 2"/>
              <a:buChar char=""/>
              <a:defRPr/>
            </a:pPr>
            <a:endParaRPr lang="en-US" b="1" dirty="0">
              <a:ea typeface="MS Mincho" pitchFamily="49" charset="-128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b="1" dirty="0">
                <a:ea typeface="MS Mincho" pitchFamily="49" charset="-128"/>
              </a:rPr>
              <a:t>The Governance Perspective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sz="2000" b="1" dirty="0">
                <a:solidFill>
                  <a:srgbClr val="FF0000"/>
                </a:solidFill>
                <a:ea typeface="MS Mincho" pitchFamily="49" charset="-128"/>
              </a:rPr>
              <a:t>Political Development is a prerequisite to social and economic development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sz="2000" b="1" dirty="0">
                <a:solidFill>
                  <a:srgbClr val="FF0000"/>
                </a:solidFill>
                <a:ea typeface="MS Mincho" pitchFamily="49" charset="-128"/>
              </a:rPr>
              <a:t>Traditional society and modern society is a dichotomy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5334000"/>
            <a:ext cx="8610600" cy="882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432FF"/>
                </a:solidFill>
              </a:rPr>
              <a:t>Concept of Modernization- Political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8200" cy="1219200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Governance Argument (political development as key)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168400"/>
            <a:ext cx="4800600" cy="3817938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2000" b="1" dirty="0"/>
              <a:t>	Characteristics: Democracy and Governance vs. Bureaucracy</a:t>
            </a:r>
          </a:p>
          <a:p>
            <a:pPr lvl="2">
              <a:buFont typeface="Wingdings 2"/>
              <a:buChar char=""/>
              <a:defRPr/>
            </a:pPr>
            <a:endParaRPr lang="en-US" b="1" dirty="0">
              <a:cs typeface="Times New Roman" pitchFamily="18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b="1" dirty="0">
                <a:cs typeface="Times New Roman" pitchFamily="18" charset="0"/>
              </a:rPr>
              <a:t>Bureaucratic Class (according to Manfred Halpern) are 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>
                <a:cs typeface="Times New Roman" pitchFamily="18" charset="0"/>
              </a:rPr>
              <a:t>modernizers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>
                <a:cs typeface="Times New Roman" pitchFamily="18" charset="0"/>
              </a:rPr>
              <a:t> since only bureaucracy can penetrate rural areas</a:t>
            </a:r>
          </a:p>
          <a:p>
            <a:pPr lvl="2">
              <a:buFont typeface="Wingdings 2"/>
              <a:buChar char=""/>
              <a:defRPr/>
            </a:pPr>
            <a:endParaRPr lang="en-US" b="1" dirty="0">
              <a:cs typeface="Times New Roman" pitchFamily="18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b="1" dirty="0">
                <a:cs typeface="Times New Roman" pitchFamily="18" charset="0"/>
              </a:rPr>
              <a:t>What is needed is a coalition between government leaders, the bureaucracy and industry (John </a:t>
            </a:r>
            <a:r>
              <a:rPr lang="en-US" b="1" dirty="0" err="1">
                <a:cs typeface="Times New Roman" pitchFamily="18" charset="0"/>
              </a:rPr>
              <a:t>Kautsky</a:t>
            </a:r>
            <a:r>
              <a:rPr lang="en-US" b="1" dirty="0">
                <a:cs typeface="Times New Roman" pitchFamily="18" charset="0"/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899400" y="1309688"/>
            <a:ext cx="4292600" cy="639762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en-US" b="1" dirty="0"/>
              <a:t>Russian State  Heroes- 2007</a:t>
            </a:r>
          </a:p>
        </p:txBody>
      </p:sp>
      <p:pic>
        <p:nvPicPr>
          <p:cNvPr id="61446" name="Picture 7" descr="http://johnhelmer.net/wp-content/uploads/2011/04/shu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1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9851"/>
            <a:ext cx="7772400" cy="1190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The Problems of Development Management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95400"/>
            <a:ext cx="8077200" cy="5181600"/>
          </a:xfrm>
        </p:spPr>
        <p:txBody>
          <a:bodyPr>
            <a:normAutofit/>
          </a:bodyPr>
          <a:lstStyle/>
          <a:p>
            <a:pPr eaLnBrk="1" hangingPunct="1"/>
            <a:endParaRPr lang="en-US" sz="2400" b="1" dirty="0"/>
          </a:p>
          <a:p>
            <a:pPr eaLnBrk="1" hangingPunct="1">
              <a:buFontTx/>
              <a:buNone/>
            </a:pPr>
            <a:r>
              <a:rPr lang="en-US" sz="2400" b="1" dirty="0"/>
              <a:t>Quote of the Week:</a:t>
            </a:r>
          </a:p>
          <a:p>
            <a:pPr eaLnBrk="1" hangingPunct="1">
              <a:buFontTx/>
              <a:buNone/>
            </a:pPr>
            <a:endParaRPr lang="en-US" sz="2400" b="1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cs typeface="Times New Roman" pitchFamily="18" charset="0"/>
              </a:rPr>
              <a:t>"...political systems in the developing areas must bear increasing responsibility for mobilizing the state's human and material resources in support of the objectives of economic and social mobilization."</a:t>
            </a:r>
            <a:endParaRPr lang="en-US" sz="2400" b="1" dirty="0">
              <a:cs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2400" b="1" dirty="0">
                <a:cs typeface="Times New Roman" pitchFamily="18" charset="0"/>
              </a:rPr>
              <a:t> 						Monte Palmer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921" y="-310603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Critiques of Modernization Theory- 1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635057" y="738632"/>
            <a:ext cx="9520158" cy="3450613"/>
          </a:xfrm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en-US" sz="2400" b="1" dirty="0">
                <a:cs typeface="Times New Roman" pitchFamily="18" charset="0"/>
              </a:rPr>
              <a:t>Interpretations of Pre-Colonial Society</a:t>
            </a:r>
            <a:endParaRPr lang="en-US" sz="2400" b="1" dirty="0"/>
          </a:p>
          <a:p>
            <a:pPr lvl="1">
              <a:buFont typeface="Wingdings 2"/>
              <a:buChar char=""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 heart of the matter:  Pre-colonial and pre-modern society is characterized by violence, poverty and "Primitivism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>
              <a:buFont typeface="Wingdings 2"/>
              <a:buChar char=""/>
              <a:defRPr/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Modernization theory is based on this assumption (Joseph Conrad, </a:t>
            </a:r>
            <a:r>
              <a:rPr lang="en-US" sz="2400" b="1" u="sng" dirty="0">
                <a:cs typeface="Times New Roman" pitchFamily="18" charset="0"/>
              </a:rPr>
              <a:t>Heart of Darkness</a:t>
            </a:r>
            <a:r>
              <a:rPr lang="en-US" sz="2400" b="1" dirty="0">
                <a:cs typeface="Times New Roman" pitchFamily="18" charset="0"/>
              </a:rPr>
              <a:t> Image)</a:t>
            </a:r>
          </a:p>
          <a:p>
            <a:pPr lvl="2">
              <a:buFont typeface="Wingdings 2"/>
              <a:buChar char=""/>
              <a:defRPr/>
            </a:pPr>
            <a:endParaRPr lang="en-US" sz="2400" b="1" dirty="0">
              <a:cs typeface="Times New Roman" pitchFamily="18" charset="0"/>
            </a:endParaRPr>
          </a:p>
          <a:p>
            <a:pPr lvl="1">
              <a:buFont typeface="Wingdings 2"/>
              <a:buChar char=""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 ecological approach and dependency theorists reject this</a:t>
            </a: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At issue is the idea of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dirty="0">
                <a:cs typeface="Times New Roman" pitchFamily="18" charset="0"/>
              </a:rPr>
              <a:t>balance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400" b="1" dirty="0">
              <a:cs typeface="Times New Roman" pitchFamily="18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Individuals and social groups were in balance with their physical environment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Managing the Economy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dirty="0"/>
              <a:t>	</a:t>
            </a:r>
          </a:p>
          <a:p>
            <a:pPr eaLnBrk="1" hangingPunct="1">
              <a:buFontTx/>
              <a:buNone/>
            </a:pPr>
            <a:r>
              <a:rPr lang="en-US" sz="3600" b="1" dirty="0"/>
              <a:t> The Legacy of Colonialism: The Anthropologists? </a:t>
            </a:r>
          </a:p>
          <a:p>
            <a:pPr eaLnBrk="1" hangingPunct="1">
              <a:buFontTx/>
              <a:buNone/>
            </a:pPr>
            <a:endParaRPr lang="en-US" sz="3600" b="1" dirty="0"/>
          </a:p>
          <a:p>
            <a:pPr eaLnBrk="1" hangingPunct="1">
              <a:buFontTx/>
              <a:buNone/>
            </a:pPr>
            <a:endParaRPr lang="en-US" sz="36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826" y="90840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432FF"/>
                </a:solidFill>
              </a:rPr>
              <a:t>Critiques of Modernization- 2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880384" y="1313205"/>
            <a:ext cx="9520158" cy="34506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Ecological View: Characteristics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People lived in "Primitive" communism and were hunter/gatherers</a:t>
            </a:r>
          </a:p>
          <a:p>
            <a:pPr lvl="1" eaLnBrk="1" hangingPunct="1">
              <a:lnSpc>
                <a:spcPct val="90000"/>
              </a:lnSpc>
            </a:pPr>
            <a:endParaRPr lang="en-US" sz="2800" b="1" dirty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Subsistence farmers, grew grains and forged metals- They were in balance with environment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Praxis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allowed individuals to control their interaction with nature</a:t>
            </a:r>
            <a:endParaRPr lang="en-US" sz="2800" b="1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75" y="648630"/>
            <a:ext cx="522446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System in Balance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812" y="-432897"/>
            <a:ext cx="9520157" cy="105930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Ecological 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70314" y="626408"/>
            <a:ext cx="4608576" cy="3438144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sz="2800" b="1" dirty="0">
                <a:cs typeface="Times New Roman" pitchFamily="18" charset="0"/>
              </a:rPr>
              <a:t>-Direct creative activity was used to procure food and shelter, through the use of own tools.  Natural Life</a:t>
            </a:r>
          </a:p>
          <a:p>
            <a:pPr marL="457200" lvl="1" indent="0">
              <a:buNone/>
              <a:defRPr/>
            </a:pPr>
            <a:r>
              <a:rPr lang="en-US" sz="2800" b="1" dirty="0">
                <a:cs typeface="Times New Roman" pitchFamily="18" charset="0"/>
              </a:rPr>
              <a:t>-This was the </a:t>
            </a:r>
            <a:r>
              <a:rPr lang="en-US" sz="2800" b="1" dirty="0" err="1">
                <a:cs typeface="Times New Roman" pitchFamily="18" charset="0"/>
              </a:rPr>
              <a:t>Rousseauian</a:t>
            </a:r>
            <a:r>
              <a:rPr lang="en-US" sz="2800" b="1" dirty="0">
                <a:cs typeface="Times New Roman" pitchFamily="18" charset="0"/>
              </a:rPr>
              <a:t> Natural 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>
                <a:cs typeface="Times New Roman" pitchFamily="18" charset="0"/>
              </a:rPr>
              <a:t>Man.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dirty="0"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r>
              <a:rPr lang="en-US" sz="2800" b="1" dirty="0"/>
              <a:t>Jean-Jacques Rousseau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(28 June 1712-  July 1778)</a:t>
            </a:r>
          </a:p>
        </p:txBody>
      </p:sp>
      <p:pic>
        <p:nvPicPr>
          <p:cNvPr id="696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0614" y="782111"/>
            <a:ext cx="3003860" cy="3810452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984" y="-157382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The Ideal?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4444" y="662065"/>
            <a:ext cx="7221732" cy="5415349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826" y="-121032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Ecological 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415642" y="1136105"/>
            <a:ext cx="9520158" cy="4585790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sz="3500" b="1" dirty="0">
                <a:cs typeface="Times New Roman" pitchFamily="18" charset="0"/>
              </a:rPr>
              <a:t>Change came with the development of excessive surplus, imbalanced trade, the creation of elites, domestic rule and then international empires.</a:t>
            </a:r>
          </a:p>
          <a:p>
            <a:pPr lvl="1" eaLnBrk="1" hangingPunct="1">
              <a:buFontTx/>
              <a:buNone/>
            </a:pPr>
            <a:r>
              <a:rPr lang="en-US" sz="3500" b="1" dirty="0">
                <a:cs typeface="Times New Roman" pitchFamily="18" charset="0"/>
              </a:rPr>
              <a:t> </a:t>
            </a:r>
          </a:p>
          <a:p>
            <a:pPr lvl="3" eaLnBrk="1" hangingPunct="1"/>
            <a:r>
              <a:rPr lang="en-US" sz="3500" b="1" dirty="0">
                <a:cs typeface="Times New Roman" pitchFamily="18" charset="0"/>
              </a:rPr>
              <a:t>Rome, China, and the land based Empires in Europe ending with Sea-Based Empires</a:t>
            </a:r>
            <a:endParaRPr lang="en-US" sz="3500" b="1" dirty="0">
              <a:cs typeface="Courier New" pitchFamily="49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B9899"/>
                </a:solidFill>
              </a:rPr>
              <a:t>A Natural Balance?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046288"/>
            <a:ext cx="5143500" cy="3516312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048" y="0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Critiques of Modernization Theory-3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34696" y="1134786"/>
            <a:ext cx="9520158" cy="3450613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en-US" b="1" dirty="0">
                <a:cs typeface="Times New Roman" pitchFamily="18" charset="0"/>
              </a:rPr>
              <a:t>	Colonial Underdevelopment Argument: The </a:t>
            </a:r>
            <a:r>
              <a:rPr lang="en-US" b="1" u="sng" dirty="0">
                <a:cs typeface="Times New Roman" pitchFamily="18" charset="0"/>
              </a:rPr>
              <a:t>Psychological Dimension</a:t>
            </a:r>
          </a:p>
          <a:p>
            <a:pPr marL="548640" lvl="1" indent="-274320">
              <a:buNone/>
              <a:defRPr/>
            </a:pPr>
            <a:endParaRPr lang="en-US" sz="2000" b="1" u="sng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Focus of the debate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000" b="1" dirty="0">
                <a:cs typeface="Times New Roman" pitchFamily="18" charset="0"/>
              </a:rPr>
              <a:t>resistance vs. collaboration and its impact upon post-colonial society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000" b="1" dirty="0">
              <a:cs typeface="Times New Roman" pitchFamily="18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Colonizer has an inferiority complex (Minnoni)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000" b="1" dirty="0">
              <a:cs typeface="Courier New" pitchFamily="49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Colonial vs. colonized:  (Memmi) colonized peoples have a dependency relationship with the West.  It is based on the colonizer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000" b="1" dirty="0">
                <a:cs typeface="Times New Roman" pitchFamily="18" charset="0"/>
              </a:rPr>
              <a:t>s search for economic gain</a:t>
            </a: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endParaRPr lang="en-US" sz="2000" b="1" dirty="0">
              <a:cs typeface="Courier New" pitchFamily="49" charset="0"/>
            </a:endParaRPr>
          </a:p>
          <a:p>
            <a:pPr marL="822960" lvl="2"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000" b="1" dirty="0">
                <a:cs typeface="Times New Roman" pitchFamily="18" charset="0"/>
              </a:rPr>
              <a:t>Revolution as a cleansing process (Franz Fanon)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013667" y="-200768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Octave </a:t>
            </a:r>
            <a:r>
              <a:rPr lang="en-US" b="1" dirty="0" err="1">
                <a:solidFill>
                  <a:srgbClr val="0432FF"/>
                </a:solidFill>
              </a:rPr>
              <a:t>Mannoni</a:t>
            </a:r>
            <a:r>
              <a:rPr lang="en-US" b="1" dirty="0">
                <a:solidFill>
                  <a:srgbClr val="0432FF"/>
                </a:solidFill>
              </a:rPr>
              <a:t> and Albert Memmi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4756" name="Picture 2" descr="http://upload.wikimedia.org/wikipedia/commons/thumb/4/4f/Omannoni.jpg/220px-Omann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3543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www.harissa.com/D_Communautes/images/homma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66800"/>
            <a:ext cx="36480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501" y="0"/>
            <a:ext cx="9520158" cy="1049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Prospero vs. Caliban: Dependent Relationship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56999" y="1049235"/>
            <a:ext cx="9520158" cy="3450613"/>
          </a:xfrm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en-US" sz="2400" b="1" dirty="0">
                <a:cs typeface="Times New Roman" pitchFamily="18" charset="0"/>
              </a:rPr>
              <a:t>Prospero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400" b="1" dirty="0">
                <a:cs typeface="Times New Roman" pitchFamily="18" charset="0"/>
              </a:rPr>
              <a:t>In exile, isolated and inferior</a:t>
            </a:r>
          </a:p>
          <a:p>
            <a:pPr>
              <a:buFont typeface="Wingdings 2"/>
              <a:buChar char=""/>
              <a:defRPr/>
            </a:pPr>
            <a:r>
              <a:rPr lang="en-US" sz="2400" b="1" dirty="0">
                <a:cs typeface="Times New Roman" pitchFamily="18" charset="0"/>
              </a:rPr>
              <a:t>Caliban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400" b="1" dirty="0">
                <a:cs typeface="Times New Roman" pitchFamily="18" charset="0"/>
              </a:rPr>
              <a:t>Dependence and the Fear of Abandonment</a:t>
            </a:r>
          </a:p>
          <a:p>
            <a:pPr>
              <a:buFont typeface="Wingdings 2"/>
              <a:buChar char=""/>
              <a:defRPr/>
            </a:pPr>
            <a:r>
              <a:rPr lang="en-US" sz="2400" b="1" dirty="0">
                <a:cs typeface="Times New Roman" pitchFamily="18" charset="0"/>
              </a:rPr>
              <a:t>Further Reading:</a:t>
            </a:r>
          </a:p>
          <a:p>
            <a:pPr>
              <a:buFont typeface="Wingdings 2"/>
              <a:buChar char=""/>
              <a:defRPr/>
            </a:pP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Franz Fanon, </a:t>
            </a:r>
            <a:r>
              <a:rPr lang="en-US" sz="2400" b="1" u="sng" dirty="0">
                <a:cs typeface="Times New Roman" pitchFamily="18" charset="0"/>
              </a:rPr>
              <a:t>Wretched of the Earth</a:t>
            </a:r>
            <a:r>
              <a:rPr lang="en-US" sz="2400" b="1" dirty="0">
                <a:cs typeface="Times New Roman" pitchFamily="18" charset="0"/>
              </a:rPr>
              <a:t> (New York: Grove Press, 1963).</a:t>
            </a: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O. </a:t>
            </a:r>
            <a:r>
              <a:rPr lang="en-US" sz="2400" b="1" dirty="0" err="1">
                <a:cs typeface="Times New Roman" pitchFamily="18" charset="0"/>
              </a:rPr>
              <a:t>Mannoni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u="sng" dirty="0">
                <a:cs typeface="Times New Roman" pitchFamily="18" charset="0"/>
              </a:rPr>
              <a:t>Prospero and Caliban: The Psychology of Colonization</a:t>
            </a:r>
            <a:r>
              <a:rPr lang="en-US" sz="2400" b="1" dirty="0">
                <a:cs typeface="Times New Roman" pitchFamily="18" charset="0"/>
              </a:rPr>
              <a:t> (New York: Praeger, 1964)</a:t>
            </a: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Albert Memmi, </a:t>
            </a:r>
            <a:r>
              <a:rPr lang="en-US" sz="2400" b="1" u="sng" dirty="0">
                <a:cs typeface="Times New Roman" pitchFamily="18" charset="0"/>
              </a:rPr>
              <a:t>The Colonizer and the Colonized</a:t>
            </a:r>
            <a:r>
              <a:rPr lang="en-US" sz="2400" b="1" dirty="0">
                <a:cs typeface="Times New Roman" pitchFamily="18" charset="0"/>
              </a:rPr>
              <a:t> (New York: Orion Press, 1965)</a:t>
            </a:r>
            <a:endParaRPr lang="en-US" sz="2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CALIBAN- Myth of Imperialism: 1500-1960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1494402" y="1219141"/>
            <a:ext cx="4608576" cy="3438144"/>
          </a:xfrm>
        </p:spPr>
        <p:txBody>
          <a:bodyPr>
            <a:noAutofit/>
          </a:bodyPr>
          <a:lstStyle/>
          <a:p>
            <a:pPr eaLnBrk="1" hangingPunct="1"/>
            <a:endParaRPr lang="en-US" sz="3200" dirty="0"/>
          </a:p>
          <a:p>
            <a:pPr eaLnBrk="1" hangingPunct="1"/>
            <a:endParaRPr lang="en-US" sz="3200" b="1" dirty="0"/>
          </a:p>
          <a:p>
            <a:pPr eaLnBrk="1" hangingPunct="1"/>
            <a:r>
              <a:rPr lang="en-US" sz="3200" b="1" dirty="0"/>
              <a:t>The Half Human Offspring of the Devil and a Witch who is a Servant of Prospero</a:t>
            </a:r>
          </a:p>
          <a:p>
            <a:pPr eaLnBrk="1" hangingPunct="1">
              <a:buFontTx/>
              <a:buNone/>
            </a:pPr>
            <a:r>
              <a:rPr lang="en-US" sz="3200" b="1" dirty="0"/>
              <a:t>	in “The Tempest”</a:t>
            </a:r>
          </a:p>
        </p:txBody>
      </p:sp>
      <p:pic>
        <p:nvPicPr>
          <p:cNvPr id="76804" name="Content Placeholder 4" descr="10028636~The-Tempest-Prospero-and-Caliban-Posters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2533650"/>
            <a:ext cx="3810000" cy="2857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B40FE3C-4790-F845-A439-D761DA4E6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7772400" cy="12192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Asia and Africa: From Middle Class Nationalism to Mass Movements </a:t>
            </a:r>
          </a:p>
        </p:txBody>
      </p:sp>
      <p:sp>
        <p:nvSpPr>
          <p:cNvPr id="68610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1AD2918-297E-EC47-B187-11A99D36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219" y="1478478"/>
            <a:ext cx="8183562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60000"/>
              </a:lnSpc>
              <a:defRPr/>
            </a:pPr>
            <a:endParaRPr lang="en-US" altLang="en-US" sz="2400" b="1" dirty="0"/>
          </a:p>
          <a:p>
            <a:pPr eaLnBrk="1" hangingPunct="1">
              <a:lnSpc>
                <a:spcPct val="60000"/>
              </a:lnSpc>
              <a:defRPr/>
            </a:pPr>
            <a:r>
              <a:rPr lang="en-US" altLang="en-US" sz="2400" b="1" dirty="0"/>
              <a:t>World War II led to the collapse of over</a:t>
            </a: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altLang="en-US" sz="2400" b="1" dirty="0"/>
              <a:t>seas empires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lang="en-US" altLang="en-US" sz="2400" b="1" dirty="0"/>
          </a:p>
          <a:p>
            <a:pPr eaLnBrk="1" hangingPunct="1">
              <a:lnSpc>
                <a:spcPct val="60000"/>
              </a:lnSpc>
              <a:defRPr/>
            </a:pPr>
            <a:r>
              <a:rPr lang="en-US" altLang="en-US" sz="2400" b="1" dirty="0"/>
              <a:t>Begins Japanese imperialism and Asian</a:t>
            </a: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altLang="en-US" sz="2400" b="1" dirty="0"/>
              <a:t>nationalism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altLang="en-US" sz="2400" b="1" dirty="0"/>
          </a:p>
          <a:p>
            <a:pPr eaLnBrk="1" hangingPunct="1">
              <a:lnSpc>
                <a:spcPct val="60000"/>
              </a:lnSpc>
              <a:defRPr/>
            </a:pPr>
            <a:r>
              <a:rPr lang="en-US" altLang="en-US" sz="2400" b="1" dirty="0"/>
              <a:t>The Atlantic Treaty and self-determinism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altLang="en-US" sz="2400" b="1" dirty="0"/>
          </a:p>
          <a:p>
            <a:pPr eaLnBrk="1" hangingPunct="1">
              <a:lnSpc>
                <a:spcPct val="60000"/>
              </a:lnSpc>
              <a:defRPr/>
            </a:pPr>
            <a:r>
              <a:rPr lang="en-US" altLang="en-US" sz="2400" b="1" dirty="0"/>
              <a:t>Two patterns: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lang="en-US" altLang="en-US" sz="2400" b="1" dirty="0"/>
          </a:p>
          <a:p>
            <a:pPr lvl="1" eaLnBrk="1" hangingPunct="1">
              <a:lnSpc>
                <a:spcPct val="60000"/>
              </a:lnSpc>
              <a:defRPr/>
            </a:pPr>
            <a:r>
              <a:rPr lang="en-US" altLang="en-US" sz="2000" b="1" dirty="0"/>
              <a:t>Gandhi and non-violence and </a:t>
            </a:r>
          </a:p>
          <a:p>
            <a:pPr lvl="1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lang="en-US" altLang="en-US" sz="2000" b="1" dirty="0"/>
          </a:p>
          <a:p>
            <a:pPr lvl="1" eaLnBrk="1" hangingPunct="1">
              <a:lnSpc>
                <a:spcPct val="60000"/>
              </a:lnSpc>
              <a:defRPr/>
            </a:pPr>
            <a:r>
              <a:rPr lang="en-US" altLang="en-US" sz="2000" b="1" dirty="0"/>
              <a:t>Sukarno, Ho Chi Minh and violent resistance or</a:t>
            </a:r>
          </a:p>
          <a:p>
            <a:pPr marL="347663" lvl="1" indent="0">
              <a:lnSpc>
                <a:spcPct val="60000"/>
              </a:lnSpc>
              <a:buNone/>
              <a:defRPr/>
            </a:pPr>
            <a:r>
              <a:rPr lang="en-US" altLang="en-US" sz="2000" b="1" dirty="0"/>
              <a:t> revolution</a:t>
            </a:r>
          </a:p>
        </p:txBody>
      </p:sp>
    </p:spTree>
    <p:extLst>
      <p:ext uri="{BB962C8B-B14F-4D97-AF65-F5344CB8AC3E}">
        <p14:creationId xmlns:p14="http://schemas.microsoft.com/office/powerpoint/2010/main" val="4163855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075" y="0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Critiques of Modernization Theory-Four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10028238" cy="4572000"/>
          </a:xfrm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en-US" sz="2400" b="1" dirty="0">
                <a:cs typeface="Times New Roman" pitchFamily="18" charset="0"/>
              </a:rPr>
              <a:t>Colonial Underdevelopment Argument</a:t>
            </a:r>
          </a:p>
          <a:p>
            <a:pPr lvl="1"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Seeds of Violence and </a:t>
            </a:r>
          </a:p>
          <a:p>
            <a:pPr lvl="1"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Cognitive Dissonance</a:t>
            </a:r>
          </a:p>
          <a:p>
            <a:pPr lvl="1"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sz="2400" b="1" dirty="0">
                <a:cs typeface="Times New Roman" pitchFamily="18" charset="0"/>
              </a:rPr>
              <a:t>	Role conflict (Robert Merton)</a:t>
            </a: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Indirect rule vs. assimilation</a:t>
            </a: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Role set (conflict between</a:t>
            </a:r>
          </a:p>
          <a:p>
            <a:pPr lvl="2">
              <a:buNone/>
              <a:defRPr/>
            </a:pPr>
            <a:r>
              <a:rPr lang="en-US" sz="2400" b="1" dirty="0">
                <a:cs typeface="Times New Roman" pitchFamily="18" charset="0"/>
              </a:rPr>
              <a:t> 	colonial officials and Religious </a:t>
            </a:r>
          </a:p>
          <a:p>
            <a:pPr lvl="2">
              <a:buNone/>
              <a:defRPr/>
            </a:pPr>
            <a:r>
              <a:rPr lang="en-US" sz="2400" b="1" dirty="0">
                <a:cs typeface="Times New Roman" pitchFamily="18" charset="0"/>
              </a:rPr>
              <a:t>	or traditional leaders) </a:t>
            </a:r>
          </a:p>
        </p:txBody>
      </p:sp>
      <p:pic>
        <p:nvPicPr>
          <p:cNvPr id="77828" name="Picture 5" descr="F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109788"/>
            <a:ext cx="27527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432FF"/>
                </a:solidFill>
              </a:rPr>
              <a:t>Robert Merton and Cognitive Dissonance: Fear of Social Division 21th Century World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1" y="1066801"/>
            <a:ext cx="3478213" cy="5400675"/>
          </a:xfrm>
        </p:spPr>
      </p:pic>
      <p:pic>
        <p:nvPicPr>
          <p:cNvPr id="78852" name="Picture 5" descr="http://www.vectorstudy.com/management_gurus/img/robert_mer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676399"/>
            <a:ext cx="4200293" cy="42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761" y="-29318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7B9899"/>
                </a:solidFill>
              </a:rPr>
              <a:t>Critiques of Modernization Theory-5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84249" y="1019917"/>
            <a:ext cx="8504238" cy="4572000"/>
          </a:xfrm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en-US" sz="2400" b="1" dirty="0">
                <a:cs typeface="Times New Roman" pitchFamily="18" charset="0"/>
              </a:rPr>
              <a:t>Colonial Underdevelopment Argument</a:t>
            </a:r>
          </a:p>
          <a:p>
            <a:pPr>
              <a:buFont typeface="Wingdings 2"/>
              <a:buChar char=""/>
              <a:defRPr/>
            </a:pPr>
            <a:endParaRPr lang="en-US" sz="2400" b="1" dirty="0"/>
          </a:p>
          <a:p>
            <a:pPr lvl="1"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	Traditionalism: Dichotomy or misplaced polarity (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Gusfield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pPr lvl="1">
              <a:buNone/>
              <a:defRPr/>
            </a:pP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Co-existence in Saudi Arabia and Japan</a:t>
            </a:r>
          </a:p>
          <a:p>
            <a:pPr lvl="2">
              <a:buFont typeface="Wingdings 2"/>
              <a:buChar char=""/>
              <a:defRPr/>
            </a:pP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Modernization of Tradition in Swaziland</a:t>
            </a:r>
          </a:p>
          <a:p>
            <a:pPr lvl="2">
              <a:buFont typeface="Wingdings 2"/>
              <a:buChar char=""/>
              <a:defRPr/>
            </a:pPr>
            <a:endParaRPr lang="en-US" sz="2400" b="1" dirty="0">
              <a:cs typeface="Courier New" pitchFamily="49" charset="0"/>
            </a:endParaRPr>
          </a:p>
          <a:p>
            <a:pPr lvl="2">
              <a:buFont typeface="Wingdings 2"/>
              <a:buChar char=""/>
              <a:defRPr/>
            </a:pPr>
            <a:r>
              <a:rPr lang="en-US" sz="2400" b="1" dirty="0">
                <a:cs typeface="Times New Roman" pitchFamily="18" charset="0"/>
              </a:rPr>
              <a:t>Secularization of tradition in Mexico</a:t>
            </a:r>
          </a:p>
        </p:txBody>
      </p:sp>
      <p:pic>
        <p:nvPicPr>
          <p:cNvPr id="79876" name="Picture 5" descr="http://www.alexpetty.com/wp-content/uploads/2009/11/positive-numeric-polarity-map-on-t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7" y="2627972"/>
            <a:ext cx="26654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930" y="202353"/>
            <a:ext cx="9520158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432FF"/>
                </a:solidFill>
              </a:rPr>
              <a:t>Critiques of Modernization Theory- Six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416205" y="1251588"/>
            <a:ext cx="10898737" cy="345061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cs typeface="Times New Roman" pitchFamily="18" charset="0"/>
              </a:rPr>
              <a:t>Interpretations of Underdevelopment and 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>
                <a:cs typeface="Times New Roman" pitchFamily="18" charset="0"/>
              </a:rPr>
              <a:t>Third </a:t>
            </a:r>
            <a:r>
              <a:rPr lang="en-US" sz="2800" b="1" dirty="0" err="1">
                <a:cs typeface="Times New Roman" pitchFamily="18" charset="0"/>
              </a:rPr>
              <a:t>Worldism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800" b="1" dirty="0"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2800" b="1" dirty="0">
                <a:cs typeface="Times New Roman" pitchFamily="18" charset="0"/>
              </a:rPr>
              <a:t>			Dependency Theory </a:t>
            </a:r>
          </a:p>
          <a:p>
            <a:pPr eaLnBrk="1" hangingPunct="1">
              <a:buFontTx/>
              <a:buNone/>
            </a:pPr>
            <a:endParaRPr lang="en-US" sz="2800" b="1" dirty="0">
              <a:cs typeface="Times New Roman" pitchFamily="18" charset="0"/>
            </a:endParaRPr>
          </a:p>
          <a:p>
            <a:pPr lvl="1" eaLnBrk="1" hangingPunct="1"/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Underdevelopment theorists critiqued Modernization Theory: </a:t>
            </a:r>
          </a:p>
          <a:p>
            <a:pPr lvl="1" eaLnBrk="1" hangingPunct="1"/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Modernization theory had its origins in Colonial ideology and the anthropological ideas that supported it.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 2"/>
              <a:buChar char=""/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During 500 Years of colonialism Northern Tier states used colonialism to extract from LDCs</a:t>
            </a:r>
          </a:p>
          <a:p>
            <a:pPr lvl="1">
              <a:buFont typeface="Wingdings 2"/>
              <a:buChar char=""/>
              <a:defRPr/>
            </a:pP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3">
              <a:buNone/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		Result often was the destruction of local production, agriculture and food production</a:t>
            </a:r>
          </a:p>
          <a:p>
            <a:pPr lvl="3">
              <a:buNone/>
              <a:defRPr/>
            </a:pPr>
            <a:endParaRPr lang="en-US" b="1" dirty="0">
              <a:solidFill>
                <a:schemeClr val="tx1"/>
              </a:solidFill>
              <a:cs typeface="Courier New" pitchFamily="49" charset="0"/>
            </a:endParaRPr>
          </a:p>
          <a:p>
            <a:pPr lvl="1">
              <a:buFont typeface="Wingdings 2"/>
              <a:buChar char=""/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The colonial government supported export import trade and where possible, SETTLERS</a:t>
            </a:r>
          </a:p>
          <a:p>
            <a:pPr lvl="1">
              <a:buFont typeface="Wingdings 2"/>
              <a:buChar char=""/>
              <a:defRPr/>
            </a:pPr>
            <a:endParaRPr lang="en-US" b="1" dirty="0">
              <a:solidFill>
                <a:schemeClr val="tx1"/>
              </a:solidFill>
              <a:cs typeface="Courier New" pitchFamily="49" charset="0"/>
            </a:endParaRPr>
          </a:p>
          <a:p>
            <a:pPr lvl="1">
              <a:buFont typeface="Wingdings 2"/>
              <a:buChar char=""/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Europe became dependent on extraction from the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third world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7" y="5308313"/>
            <a:ext cx="9107905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Interview Robert </a:t>
            </a:r>
            <a:r>
              <a:rPr lang="en-US" sz="2200" dirty="0">
                <a:solidFill>
                  <a:srgbClr val="FF0000"/>
                </a:solidFill>
                <a:hlinkClick r:id="rId2"/>
              </a:rPr>
              <a:t>Chambers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Research Associate at the Institute of Development Studies, University of Sussex, United Kingdom</a:t>
            </a:r>
            <a:br>
              <a:rPr lang="en-US" dirty="0">
                <a:hlinkClick r:id="rId2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1" y="304801"/>
            <a:ext cx="8640763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Equity  not Growth</a:t>
            </a:r>
          </a:p>
          <a:p>
            <a:pPr eaLnBrk="1" hangingPunct="1"/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b="1" dirty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10" y="890649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7B9899"/>
                </a:solidFill>
              </a:rPr>
              <a:t>Underdevelopment and Dependency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Structuralism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Biology in the Tropics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Inelasticity of Tropical Products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Rigidity of Extractive goods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“Underdevelopment in History”</a:t>
            </a:r>
            <a:endParaRPr lang="en-US" b="1" dirty="0">
              <a:solidFill>
                <a:srgbClr val="7B9899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b="1" dirty="0">
                <a:cs typeface="Times New Roman" pitchFamily="18" charset="0"/>
              </a:rPr>
              <a:t>Rejects Dualism and 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>
                <a:cs typeface="Times New Roman" pitchFamily="18" charset="0"/>
              </a:rPr>
              <a:t>stage</a:t>
            </a:r>
            <a:r>
              <a:rPr lang="en-US" b="1" dirty="0">
                <a:cs typeface="Courier New" pitchFamily="49" charset="0"/>
              </a:rPr>
              <a:t> </a:t>
            </a:r>
            <a:r>
              <a:rPr lang="en-US" b="1" dirty="0">
                <a:cs typeface="Times New Roman" pitchFamily="18" charset="0"/>
              </a:rPr>
              <a:t>theories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>
                <a:cs typeface="Times New Roman" pitchFamily="18" charset="0"/>
              </a:rPr>
              <a:t> of development (Keith Griffin)</a:t>
            </a:r>
          </a:p>
          <a:p>
            <a:pPr lvl="1" eaLnBrk="1" hangingPunct="1"/>
            <a:endParaRPr lang="en-US" b="1" dirty="0">
              <a:cs typeface="Courier New" pitchFamily="49" charset="0"/>
            </a:endParaRPr>
          </a:p>
          <a:p>
            <a:pPr lvl="1" eaLnBrk="1" hangingPunct="1"/>
            <a:r>
              <a:rPr lang="en-US" b="1" dirty="0">
                <a:cs typeface="Times New Roman" pitchFamily="18" charset="0"/>
              </a:rPr>
              <a:t>Africa, Asia, Latin America not historically under-developed</a:t>
            </a:r>
          </a:p>
          <a:p>
            <a:pPr lvl="1" eaLnBrk="1" hangingPunct="1"/>
            <a:endParaRPr lang="en-US" b="1" dirty="0">
              <a:cs typeface="Times New Roman" pitchFamily="18" charset="0"/>
            </a:endParaRPr>
          </a:p>
          <a:p>
            <a:pPr lvl="1" eaLnBrk="1" hangingPunct="1"/>
            <a:r>
              <a:rPr lang="en-US" b="1" dirty="0">
                <a:cs typeface="Times New Roman" pitchFamily="18" charset="0"/>
              </a:rPr>
              <a:t>European nations took slaves, metals and raw materials to build industrialization and grow their economies between 1500 and 1900</a:t>
            </a:r>
          </a:p>
          <a:p>
            <a:pPr lvl="1" eaLnBrk="1" hangingPunct="1"/>
            <a:endParaRPr lang="en-US" b="1" dirty="0"/>
          </a:p>
          <a:p>
            <a:pPr lvl="1" eaLnBrk="1" hangingPunct="1"/>
            <a:r>
              <a:rPr lang="en-US" b="1" dirty="0"/>
              <a:t>Empty Bucket- Full Bucket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b="1" dirty="0">
                <a:cs typeface="Times New Roman" pitchFamily="18" charset="0"/>
              </a:rPr>
              <a:t>and the beginnings of Dependency theory</a:t>
            </a:r>
            <a:r>
              <a:rPr lang="en-US" b="1" dirty="0"/>
              <a:t> </a:t>
            </a:r>
          </a:p>
          <a:p>
            <a:pPr marL="274320" indent="-274320">
              <a:buNone/>
              <a:defRPr/>
            </a:pPr>
            <a:r>
              <a:rPr lang="en-US" b="1" dirty="0">
                <a:cs typeface="Times New Roman" pitchFamily="18" charset="0"/>
              </a:rPr>
              <a:t>	Structuralism and 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b="1" dirty="0"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b="1" dirty="0">
                <a:cs typeface="Times New Roman" pitchFamily="18" charset="0"/>
              </a:rPr>
              <a:t>Interpretations of Underdevelopment and 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>
                <a:cs typeface="Times New Roman" pitchFamily="18" charset="0"/>
              </a:rPr>
              <a:t>Third </a:t>
            </a:r>
            <a:r>
              <a:rPr lang="en-US" b="1" dirty="0" err="1">
                <a:cs typeface="Times New Roman" pitchFamily="18" charset="0"/>
              </a:rPr>
              <a:t>Worldism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dirty="0"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In the beginning (1500) LDCs were self-sufficient at low level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b="1" dirty="0">
              <a:solidFill>
                <a:srgbClr val="FF0000"/>
              </a:solidFill>
              <a:cs typeface="Courier New" pitchFamily="49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Argument: Europe used its empire to market surplus goods and pay sub-economic costs for raw materials, agricultural products and minerals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Issue: Inelasticity (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tropicalism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vs. “underdevelopment”)</a:t>
            </a:r>
            <a:endParaRPr lang="en-US" b="1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06F73D4-6395-BD42-83C9-155CE8C4E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hlinkClick r:id="rId2"/>
              </a:rPr>
              <a:t>The Beginning of</a:t>
            </a:r>
            <a:b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hlinkClick r:id="rId2"/>
              </a:rPr>
            </a:b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hlinkClick r:id="rId2"/>
              </a:rPr>
              <a:t>the Development</a:t>
            </a:r>
            <a:b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hlinkClick r:id="rId2"/>
              </a:rPr>
            </a:b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hlinkClick r:id="rId2"/>
              </a:rPr>
              <a:t> Era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ea typeface="MS PGothic" charset="0"/>
            </a:endParaRPr>
          </a:p>
        </p:txBody>
      </p:sp>
      <p:sp>
        <p:nvSpPr>
          <p:cNvPr id="78850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B455591-1B94-7C43-BDD9-55FD923E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381001"/>
            <a:ext cx="8183563" cy="418782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	The End of Colonialism- Decolonization after World War Two</a:t>
            </a:r>
          </a:p>
        </p:txBody>
      </p:sp>
      <p:pic>
        <p:nvPicPr>
          <p:cNvPr id="78851" name="Picture 3" descr="10087755[1].jpg">
            <a:extLst>
              <a:ext uri="{FF2B5EF4-FFF2-40B4-BE49-F238E27FC236}">
                <a16:creationId xmlns:a16="http://schemas.microsoft.com/office/drawing/2014/main" id="{D46756D2-DB67-424B-ADC5-B370CD407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62200"/>
            <a:ext cx="284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5088"/>
            <a:ext cx="7772400" cy="1200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7B9899"/>
                </a:solidFill>
              </a:rPr>
              <a:t>Development Theory</a:t>
            </a:r>
            <a:br>
              <a:rPr lang="en-US" b="1" dirty="0">
                <a:solidFill>
                  <a:srgbClr val="7B9899"/>
                </a:solidFill>
              </a:rPr>
            </a:br>
            <a:r>
              <a:rPr lang="en-US" b="1" dirty="0">
                <a:solidFill>
                  <a:srgbClr val="7B9899"/>
                </a:solidFill>
              </a:rPr>
              <a:t>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41938" y="1160585"/>
            <a:ext cx="8921262" cy="5697415"/>
          </a:xfrm>
        </p:spPr>
        <p:txBody>
          <a:bodyPr>
            <a:normAutofit fontScale="40000" lnSpcReduction="20000"/>
          </a:bodyPr>
          <a:lstStyle/>
          <a:p>
            <a:pPr marL="274320" indent="-274320">
              <a:buNone/>
              <a:defRPr/>
            </a:pPr>
            <a:r>
              <a:rPr lang="en-US" sz="3800" b="1" dirty="0"/>
              <a:t>In 1950, There existed…</a:t>
            </a:r>
          </a:p>
          <a:p>
            <a:pPr marL="274320" indent="-274320">
              <a:buNone/>
              <a:defRPr/>
            </a:pPr>
            <a:endParaRPr lang="en-US" sz="38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800" b="1" dirty="0"/>
              <a:t>Colonial Anthropological Theories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8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800" b="1" dirty="0"/>
              <a:t>Modernization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8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800" b="1" dirty="0"/>
              <a:t>Rhetoric of Nationalism throughout world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8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800" b="1" dirty="0"/>
              <a:t>Political change and independence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800" b="1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800" b="1" dirty="0">
                <a:cs typeface="Times New Roman" pitchFamily="18" charset="0"/>
              </a:rPr>
              <a:t>The Rhetoric contrasts with public sector continuity and debate about its role in economic development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800" b="1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800" b="1" dirty="0">
                <a:cs typeface="Times New Roman" pitchFamily="18" charset="0"/>
              </a:rPr>
              <a:t>Beginnings of Cold War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1714500" lvl="4" indent="0">
              <a:buNone/>
              <a:defRPr/>
            </a:pPr>
            <a:r>
              <a:rPr lang="en-US" sz="2200" b="1" dirty="0">
                <a:solidFill>
                  <a:srgbClr val="0070C0"/>
                </a:solidFill>
                <a:cs typeface="Times New Roman" pitchFamily="18" charset="0"/>
              </a:rPr>
              <a:t>Picture Above:  Isaac </a:t>
            </a:r>
            <a:r>
              <a:rPr lang="en-US" sz="2200" b="1" dirty="0" err="1">
                <a:solidFill>
                  <a:srgbClr val="0070C0"/>
                </a:solidFill>
                <a:cs typeface="Times New Roman" pitchFamily="18" charset="0"/>
              </a:rPr>
              <a:t>Schapera</a:t>
            </a:r>
            <a:r>
              <a:rPr lang="en-US" sz="2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(23 June 1905 born in </a:t>
            </a:r>
            <a:r>
              <a:rPr lang="en-US" sz="2400" b="1" dirty="0" err="1">
                <a:solidFill>
                  <a:srgbClr val="0070C0"/>
                </a:solidFill>
              </a:rPr>
              <a:t>Garies</a:t>
            </a:r>
            <a:r>
              <a:rPr lang="en-US" sz="2400" b="1" dirty="0">
                <a:solidFill>
                  <a:srgbClr val="0070C0"/>
                </a:solidFill>
              </a:rPr>
              <a:t>, South Africa – 26 June 2003 London, England), was a social anthropologist at the London School of Economics</a:t>
            </a:r>
            <a:endParaRPr lang="en-US" sz="2200" b="1" dirty="0">
              <a:solidFill>
                <a:srgbClr val="0070C0"/>
              </a:solidFill>
              <a:cs typeface="Courier New" pitchFamily="49" charset="0"/>
            </a:endParaRPr>
          </a:p>
          <a:p>
            <a:pPr marL="548640" lvl="1" indent="-274320">
              <a:buFont typeface="Wingdings"/>
              <a:buChar char=""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9460" name="Picture 5" descr="http://upload.wikimedia.org/wikipedia/commons/thumb/8/8e/Isaac_Schapera,_c1950s.jpg/250px-Isaac_Schapera,_c195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67" y="665163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976" y="1355298"/>
            <a:ext cx="8183563" cy="105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  <a:hlinkClick r:id="rId2"/>
              </a:rPr>
              <a:t>Keynesianism- Keynes on the End of the Gold Standard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VIDEO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04219" y="44023"/>
            <a:ext cx="8183562" cy="4727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432FF"/>
                </a:solidFill>
              </a:rPr>
              <a:t>The Keynes Message</a:t>
            </a:r>
          </a:p>
        </p:txBody>
      </p:sp>
    </p:spTree>
    <p:extLst>
      <p:ext uri="{BB962C8B-B14F-4D97-AF65-F5344CB8AC3E}">
        <p14:creationId xmlns:p14="http://schemas.microsoft.com/office/powerpoint/2010/main" val="1828242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47" y="5308313"/>
            <a:ext cx="9107905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hlinkClick r:id="rId2"/>
              </a:rPr>
              <a:t>Interview Robert </a:t>
            </a:r>
            <a:r>
              <a:rPr lang="en-US" sz="2200" dirty="0">
                <a:solidFill>
                  <a:srgbClr val="FF0000"/>
                </a:solidFill>
                <a:hlinkClick r:id="rId2"/>
              </a:rPr>
              <a:t>Chambers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Research Associate at the Institute of Development Studies, University of Sussex, United Kingdom</a:t>
            </a:r>
            <a:br>
              <a:rPr lang="en-US" dirty="0">
                <a:hlinkClick r:id="rId2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1" y="304801"/>
            <a:ext cx="8640763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Equity  not Growth</a:t>
            </a:r>
          </a:p>
          <a:p>
            <a:pPr eaLnBrk="1" hangingPunct="1"/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b="1" dirty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10" y="890649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32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58" y="1123950"/>
            <a:ext cx="45767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hlinkClick r:id="rId4"/>
              </a:rPr>
              <a:t>Dependency Theory</a:t>
            </a:r>
            <a:r>
              <a:rPr lang="en-US" b="1" dirty="0">
                <a:solidFill>
                  <a:srgbClr val="FF0000"/>
                </a:solidFill>
              </a:rPr>
              <a:t>  VIDEO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idx="1"/>
          </p:nvPr>
        </p:nvSpPr>
        <p:spPr>
          <a:xfrm>
            <a:off x="1600200" y="1652588"/>
            <a:ext cx="95250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Debates</a:t>
            </a:r>
          </a:p>
          <a:p>
            <a:pPr marL="0" indent="0">
              <a:buNone/>
              <a:defRPr/>
            </a:pPr>
            <a:r>
              <a:rPr lang="en-US" b="1" dirty="0"/>
              <a:t>About Chile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Dependency </a:t>
            </a:r>
          </a:p>
          <a:p>
            <a:pPr marL="0" indent="0">
              <a:buNone/>
              <a:defRPr/>
            </a:pPr>
            <a:r>
              <a:rPr lang="en-US" b="1" dirty="0"/>
              <a:t>Theory and Neo-</a:t>
            </a:r>
          </a:p>
          <a:p>
            <a:pPr marL="0" indent="0">
              <a:buNone/>
              <a:defRPr/>
            </a:pPr>
            <a:r>
              <a:rPr lang="en-US" b="1" dirty="0"/>
              <a:t>Orthodoxy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“The Chicago </a:t>
            </a:r>
          </a:p>
          <a:p>
            <a:pPr marL="0" indent="0">
              <a:buNone/>
              <a:defRPr/>
            </a:pPr>
            <a:r>
              <a:rPr lang="en-US" b="1" dirty="0"/>
              <a:t>Boys”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ja-JP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Era</a:t>
            </a:r>
            <a:r>
              <a:rPr lang="ja-JP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1948-1989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498975"/>
          </a:xfrm>
        </p:spPr>
        <p:txBody>
          <a:bodyPr>
            <a:normAutofit/>
          </a:bodyPr>
          <a:lstStyle/>
          <a:p>
            <a:pPr marL="265176" indent="-265176">
              <a:buFont typeface="Wingdings 2"/>
              <a:buChar char=""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en-US" b="1" dirty="0">
                <a:ea typeface="+mn-ea"/>
                <a:cs typeface="+mn-cs"/>
              </a:rPr>
              <a:t>In the 1940s and 1950s there was a rhetoric of Nationalism through out the World</a:t>
            </a:r>
          </a:p>
          <a:p>
            <a:pPr marL="265176" indent="-265176">
              <a:buFont typeface="Wingdings 2"/>
              <a:buChar char=""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en-US" b="1" dirty="0">
                <a:ea typeface="+mn-ea"/>
                <a:cs typeface="+mn-cs"/>
              </a:rPr>
              <a:t>Political Change (Nationalism in the Middle East, and Latin America) and Independence (Caribbean, Africa, and Asia (1960s-1970s)</a:t>
            </a:r>
          </a:p>
          <a:p>
            <a:pPr marL="265176" indent="-265176">
              <a:buFont typeface="Wingdings 2"/>
              <a:buChar char=""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en-US" b="1" dirty="0">
                <a:ea typeface="+mn-ea"/>
                <a:cs typeface="+mn-cs"/>
              </a:rPr>
              <a:t>Transformation in Eastern Europe and the CIS (1980s)</a:t>
            </a:r>
          </a:p>
          <a:p>
            <a:pPr marL="265176" indent="-265176">
              <a:buNone/>
              <a:defRPr/>
            </a:pPr>
            <a:r>
              <a:rPr lang="en-US" dirty="0"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1172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257800"/>
            <a:ext cx="8686800" cy="105251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Colonials and End of Sea Based Colonialism (Sir Charles Arden-Clarke of Gold Coast in the Center)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27238" y="57397"/>
            <a:ext cx="8183562" cy="5410200"/>
          </a:xfrm>
        </p:spPr>
        <p:txBody>
          <a:bodyPr>
            <a:normAutofit fontScale="40000" lnSpcReduction="20000"/>
          </a:bodyPr>
          <a:lstStyle/>
          <a:p>
            <a:pPr marL="265176" indent="-265176">
              <a:buNone/>
              <a:defRPr/>
            </a:pPr>
            <a:r>
              <a:rPr lang="en-US" sz="3400" b="1" dirty="0"/>
              <a:t>Egypt- 1922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Dutch East Indies- 1944  (Indonesia)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Philippines (1946)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India- 1947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Israel-1948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Sudan-1965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Ghana-1957 </a:t>
            </a:r>
          </a:p>
          <a:p>
            <a:pPr marL="265176" indent="-265176">
              <a:buNone/>
              <a:defRPr/>
            </a:pPr>
            <a:endParaRPr lang="en-US" sz="3400" b="1" dirty="0"/>
          </a:p>
          <a:p>
            <a:pPr marL="265176" indent="-265176">
              <a:buNone/>
              <a:defRPr/>
            </a:pPr>
            <a:r>
              <a:rPr lang="en-US" sz="3400" b="1" dirty="0"/>
              <a:t>The Deluge-1960</a:t>
            </a: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8612" name="Picture 5" descr="http://freespace.virgin.net/jbma.net/archive/thelongroad/novemb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15" y="1600200"/>
            <a:ext cx="52307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54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{02DB02BC-285F-D746-B1D6-976C4654B9EF}tf10001119</Template>
  <TotalTime>146</TotalTime>
  <Words>2482</Words>
  <Application>Microsoft Macintosh PowerPoint</Application>
  <PresentationFormat>Widescreen</PresentationFormat>
  <Paragraphs>541</Paragraphs>
  <Slides>72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Arial Narrow</vt:lpstr>
      <vt:lpstr>Calibri</vt:lpstr>
      <vt:lpstr>Palatino Linotype</vt:lpstr>
      <vt:lpstr>Times New Roman</vt:lpstr>
      <vt:lpstr>Verdana</vt:lpstr>
      <vt:lpstr>Wingdings</vt:lpstr>
      <vt:lpstr>Wingdings 2</vt:lpstr>
      <vt:lpstr>Gallery</vt:lpstr>
      <vt:lpstr>PowerPoint Presentation</vt:lpstr>
      <vt:lpstr>PowerPoint Presentation</vt:lpstr>
      <vt:lpstr>Origins of Modernization</vt:lpstr>
      <vt:lpstr>Overview of Themes: Management of Economic Growth in LDCs</vt:lpstr>
      <vt:lpstr>Managing the Economy</vt:lpstr>
      <vt:lpstr>Asia and Africa: From Middle Class Nationalism to Mass Movements </vt:lpstr>
      <vt:lpstr>Development Theory Review</vt:lpstr>
      <vt:lpstr>The “Development Era” 1948-1989</vt:lpstr>
      <vt:lpstr>The New Colonials and End of Sea Based Colonialism (Sir Charles Arden-Clarke of Gold Coast in the Center)</vt:lpstr>
      <vt:lpstr>Independence</vt:lpstr>
      <vt:lpstr>(L to R) PM Pandit Jawaharlal Nehru of India, Pres. Kwame Nkrumah of Ghana, Pres. Gamal Abdel Nasser of United Arab Rep., Pres. Sukarno of Indonesia, &amp; Pres. Tito of Yugoslavia. </vt:lpstr>
      <vt:lpstr>Mixed vs. Command Economies</vt:lpstr>
      <vt:lpstr>Social Democracy</vt:lpstr>
      <vt:lpstr>Vs. Communist Theory and Development</vt:lpstr>
      <vt:lpstr>The Great Helmsman</vt:lpstr>
      <vt:lpstr>1950-1982</vt:lpstr>
      <vt:lpstr>Historical Character?</vt:lpstr>
      <vt:lpstr>John Maynard Keynes, 1883-1946</vt:lpstr>
      <vt:lpstr>John Maynard Keynes</vt:lpstr>
      <vt:lpstr>British economist Lord John Maynard Keynes (3rd l.) addresses the Bretton Woods Conference in July 1944</vt:lpstr>
      <vt:lpstr>Keynesianism as Economic Principle </vt:lpstr>
      <vt:lpstr>More Keynes: Programs</vt:lpstr>
      <vt:lpstr>Modernization: Time sensitive</vt:lpstr>
      <vt:lpstr> Modernization, Development Theory, and its Critics</vt:lpstr>
      <vt:lpstr>Development: The Modernization Definition</vt:lpstr>
      <vt:lpstr>Beginnings of Development Theory- 1950s and 1960s</vt:lpstr>
      <vt:lpstr>C. Concept of Modernization, Continued</vt:lpstr>
      <vt:lpstr>Concept of Modernization, Continued</vt:lpstr>
      <vt:lpstr>Empathy?</vt:lpstr>
      <vt:lpstr>Modernization,  Continued</vt:lpstr>
      <vt:lpstr>Concept of Modernization</vt:lpstr>
      <vt:lpstr>Social Mobilization- Continued</vt:lpstr>
      <vt:lpstr>Scholar OF THE DAY- Represents a Generation of Scholar Practitioners</vt:lpstr>
      <vt:lpstr>Staudt in Botswana, 1975</vt:lpstr>
      <vt:lpstr> Gender and Development: Modernization vs. Traditionalism</vt:lpstr>
      <vt:lpstr>Sue Ellen M. Charlton</vt:lpstr>
      <vt:lpstr>The Impact and End of the  the Cold War</vt:lpstr>
      <vt:lpstr> There Existed…The World Between 1950 and 1989</vt:lpstr>
      <vt:lpstr>The Cold War</vt:lpstr>
      <vt:lpstr>The Arms Race</vt:lpstr>
      <vt:lpstr>The End of the Cold War: 1991-2001</vt:lpstr>
      <vt:lpstr>Ethiopia, 1991</vt:lpstr>
      <vt:lpstr>The Development Period: End of the Cold War: From Yeltsin to Putin</vt:lpstr>
      <vt:lpstr>War in Afghanistan?</vt:lpstr>
      <vt:lpstr>Poverty in Cuba  A Future in Tourism?</vt:lpstr>
      <vt:lpstr>Part of Concept of Modernization</vt:lpstr>
      <vt:lpstr>Concept of Modernization- Political Development</vt:lpstr>
      <vt:lpstr>The Problems of Development Management</vt:lpstr>
      <vt:lpstr>Critiques of Modernization Theory- 1</vt:lpstr>
      <vt:lpstr>Critiques of Modernization- 2</vt:lpstr>
      <vt:lpstr>System in Balance</vt:lpstr>
      <vt:lpstr>Ecological View</vt:lpstr>
      <vt:lpstr>The Ideal?</vt:lpstr>
      <vt:lpstr>Ecological View</vt:lpstr>
      <vt:lpstr>A Natural Balance?</vt:lpstr>
      <vt:lpstr>Critiques of Modernization Theory-3</vt:lpstr>
      <vt:lpstr>Octave Mannoni and Albert Memmi</vt:lpstr>
      <vt:lpstr>Prospero vs. Caliban: Dependent Relationship</vt:lpstr>
      <vt:lpstr>CALIBAN- Myth of Imperialism: 1500-1960</vt:lpstr>
      <vt:lpstr>Critiques of Modernization Theory-Four</vt:lpstr>
      <vt:lpstr>Robert Merton and Cognitive Dissonance: Fear of Social Division 21th Century World</vt:lpstr>
      <vt:lpstr>Critiques of Modernization Theory-5</vt:lpstr>
      <vt:lpstr>Critiques of Modernization Theory- Six</vt:lpstr>
      <vt:lpstr>Dependency Theory</vt:lpstr>
      <vt:lpstr>Interview Robert Chambers Research Associate at the Institute of Development Studies, University of Sussex, United Kingdom </vt:lpstr>
      <vt:lpstr>Underdevelopment and Dependency</vt:lpstr>
      <vt:lpstr>“Underdevelopment in History”</vt:lpstr>
      <vt:lpstr>Dependency Theory</vt:lpstr>
      <vt:lpstr>The Beginning of the Development  Era</vt:lpstr>
      <vt:lpstr>Keynesianism- Keynes on the End of the Gold Standard   VIDEO</vt:lpstr>
      <vt:lpstr>Interview Robert Chambers Research Associate at the Institute of Development Studies, University of Sussex, United Kingdom </vt:lpstr>
      <vt:lpstr>Dependency Theory 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Picard, Louis A</dc:creator>
  <cp:lastModifiedBy>Picard, Louis A</cp:lastModifiedBy>
  <cp:revision>6</cp:revision>
  <dcterms:created xsi:type="dcterms:W3CDTF">2021-10-07T14:59:55Z</dcterms:created>
  <dcterms:modified xsi:type="dcterms:W3CDTF">2022-12-13T21:44:54Z</dcterms:modified>
</cp:coreProperties>
</file>