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notesMasterIdLst>
    <p:notesMasterId r:id="rId36"/>
  </p:notesMasterIdLst>
  <p:sldIdLst>
    <p:sldId id="256" r:id="rId2"/>
    <p:sldId id="377" r:id="rId3"/>
    <p:sldId id="378" r:id="rId4"/>
    <p:sldId id="379" r:id="rId5"/>
    <p:sldId id="259" r:id="rId6"/>
    <p:sldId id="380" r:id="rId7"/>
    <p:sldId id="265" r:id="rId8"/>
    <p:sldId id="336" r:id="rId9"/>
    <p:sldId id="260" r:id="rId10"/>
    <p:sldId id="278" r:id="rId11"/>
    <p:sldId id="313" r:id="rId12"/>
    <p:sldId id="325" r:id="rId13"/>
    <p:sldId id="330" r:id="rId14"/>
    <p:sldId id="297" r:id="rId15"/>
    <p:sldId id="310" r:id="rId16"/>
    <p:sldId id="312" r:id="rId17"/>
    <p:sldId id="316" r:id="rId18"/>
    <p:sldId id="331" r:id="rId19"/>
    <p:sldId id="263" r:id="rId20"/>
    <p:sldId id="266" r:id="rId21"/>
    <p:sldId id="338" r:id="rId22"/>
    <p:sldId id="311" r:id="rId23"/>
    <p:sldId id="315" r:id="rId24"/>
    <p:sldId id="261" r:id="rId25"/>
    <p:sldId id="262" r:id="rId26"/>
    <p:sldId id="267" r:id="rId27"/>
    <p:sldId id="269" r:id="rId28"/>
    <p:sldId id="268" r:id="rId29"/>
    <p:sldId id="264" r:id="rId30"/>
    <p:sldId id="376" r:id="rId31"/>
    <p:sldId id="337" r:id="rId32"/>
    <p:sldId id="381" r:id="rId33"/>
    <p:sldId id="341" r:id="rId34"/>
    <p:sldId id="38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74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87E04-5487-2B44-A04E-AF45029CBB12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E252-7273-AC45-AFA2-2B643568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934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9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B17-2792-6348-AA9F-514E00A4BB87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6AE-08DF-6045-8EE0-BF1C44DE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1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B17-2792-6348-AA9F-514E00A4BB87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1D6AE-08DF-6045-8EE0-BF1C44DE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983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5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9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4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2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12/19/22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09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242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42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sasocialfundforhiddenpeoples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43166307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43166307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8970-F6A6-1041-B11C-AAF0F414A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311644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Marginalization: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Dehumanization- The Uganda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58F3F-3510-A14C-B356-C55559664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209" y="2753769"/>
            <a:ext cx="9894155" cy="4104231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2400" dirty="0"/>
              <a:t>  	</a:t>
            </a:r>
          </a:p>
          <a:p>
            <a:pPr algn="ctr"/>
            <a:endParaRPr lang="en-US" sz="3800" b="1" dirty="0">
              <a:solidFill>
                <a:srgbClr val="0070C0"/>
              </a:solidFill>
            </a:endParaRP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PIA 2528</a:t>
            </a:r>
          </a:p>
          <a:p>
            <a:pPr algn="ctr"/>
            <a:endParaRPr lang="en-US" sz="8000" b="1" dirty="0">
              <a:solidFill>
                <a:srgbClr val="0070C0"/>
              </a:solidFill>
            </a:endParaRP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Governance, Local Government and Civil Society</a:t>
            </a:r>
          </a:p>
          <a:p>
            <a:pPr algn="ctr"/>
            <a:r>
              <a:rPr lang="en-US" sz="8000" b="1" dirty="0">
                <a:solidFill>
                  <a:srgbClr val="0070C0"/>
                </a:solidFill>
              </a:rPr>
              <a:t>Historical Patterns of Local Control</a:t>
            </a:r>
          </a:p>
          <a:p>
            <a:pPr algn="ctr"/>
            <a:endParaRPr lang="en-US" sz="6400" b="1" dirty="0">
              <a:solidFill>
                <a:srgbClr val="0070C0"/>
              </a:solidFill>
            </a:endParaRPr>
          </a:p>
          <a:p>
            <a:pPr algn="ctr"/>
            <a:endParaRPr lang="en-US" sz="6400" b="1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002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9205-05B7-1F4C-BFDB-CB1B1FF7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Formula for Disaster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3E87-4E11-654E-92A2-28EEF197B0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BD5C4-E3D6-9F4A-9430-6B5F5B1FC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53" y="1722762"/>
            <a:ext cx="5925008" cy="341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F8750-6831-0249-B2DD-3E1463E1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67" y="2820043"/>
            <a:ext cx="5791133" cy="3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2B958-5482-2A4C-B4F2-29E839C81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58" y="957828"/>
            <a:ext cx="8375444" cy="55734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F0ECA3-B0C3-864B-B633-90F85AC8FFBF}"/>
              </a:ext>
            </a:extLst>
          </p:cNvPr>
          <p:cNvSpPr txBox="1">
            <a:spLocks/>
          </p:cNvSpPr>
          <p:nvPr/>
        </p:nvSpPr>
        <p:spPr>
          <a:xfrm>
            <a:off x="697832" y="-91352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err="1">
                <a:solidFill>
                  <a:srgbClr val="0070C0"/>
                </a:solidFill>
              </a:rPr>
              <a:t>Katwe</a:t>
            </a:r>
            <a:r>
              <a:rPr lang="en-US" b="1" dirty="0">
                <a:solidFill>
                  <a:srgbClr val="0070C0"/>
                </a:solidFill>
              </a:rPr>
              <a:t> Uganda 2018</a:t>
            </a:r>
          </a:p>
        </p:txBody>
      </p:sp>
    </p:spTree>
    <p:extLst>
      <p:ext uri="{BB962C8B-B14F-4D97-AF65-F5344CB8AC3E}">
        <p14:creationId xmlns:p14="http://schemas.microsoft.com/office/powerpoint/2010/main" val="9674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DB6E-4AE8-EB4A-8220-4141A1B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1" y="-285645"/>
            <a:ext cx="10796149" cy="115196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500,000 Killed--1,000,000+ Displaced LRA War </a:t>
            </a:r>
            <a:br>
              <a:rPr lang="en-US" dirty="0"/>
            </a:br>
            <a:r>
              <a:rPr lang="en-US" dirty="0"/>
              <a:t>	</a:t>
            </a:r>
            <a:r>
              <a:rPr lang="en-US" sz="3600" dirty="0"/>
              <a:t>Joseph</a:t>
            </a:r>
            <a:br>
              <a:rPr lang="en-US" sz="3600" dirty="0"/>
            </a:br>
            <a:r>
              <a:rPr lang="en-US" sz="3600" dirty="0"/>
              <a:t> 	</a:t>
            </a:r>
            <a:r>
              <a:rPr lang="en-US" sz="3600" dirty="0" err="1"/>
              <a:t>Kony</a:t>
            </a:r>
            <a:r>
              <a:rPr lang="en-US" sz="3600" dirty="0"/>
              <a:t> &amp;</a:t>
            </a:r>
            <a:br>
              <a:rPr lang="en-US" sz="3600" dirty="0"/>
            </a:br>
            <a:r>
              <a:rPr lang="en-US" sz="3600" dirty="0"/>
              <a:t>	Friends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	“Lords </a:t>
            </a:r>
            <a:br>
              <a:rPr lang="en-US" sz="3600" dirty="0"/>
            </a:br>
            <a:r>
              <a:rPr lang="en-US" sz="3600" dirty="0"/>
              <a:t>	Resistance</a:t>
            </a:r>
            <a:br>
              <a:rPr lang="en-US" sz="3600" dirty="0"/>
            </a:br>
            <a:r>
              <a:rPr lang="en-US" sz="3600" dirty="0"/>
              <a:t>	Army”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	</a:t>
            </a:r>
            <a:r>
              <a:rPr lang="en-US" sz="3600" dirty="0" err="1"/>
              <a:t>Gulu</a:t>
            </a:r>
            <a:br>
              <a:rPr lang="en-US" sz="3600" dirty="0"/>
            </a:br>
            <a:r>
              <a:rPr lang="en-US" sz="3600" dirty="0"/>
              <a:t>	Uganda</a:t>
            </a:r>
            <a:br>
              <a:rPr lang="en-US" sz="3600" dirty="0"/>
            </a:br>
            <a:r>
              <a:rPr lang="en-US" sz="3600" dirty="0"/>
              <a:t>	1986-</a:t>
            </a:r>
            <a:br>
              <a:rPr lang="en-US" sz="3600" dirty="0"/>
            </a:br>
            <a:r>
              <a:rPr lang="en-US" sz="3600" dirty="0"/>
              <a:t>	Present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D87132-C93B-B54E-9A5F-95AA06D134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3148012"/>
            <a:ext cx="1765300" cy="1143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E5842-4908-E146-8CF8-B1FCFF99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797" y="1272127"/>
            <a:ext cx="8188713" cy="54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1BAD-5497-0A4E-97D4-E519B20E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Hidden Peoples Projects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7DC28-1E75-7743-9C08-3E9EAEAA9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5957" y="1770431"/>
            <a:ext cx="4443984" cy="823912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University of Pittsburgh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4B67E-3A05-FF43-B530-52F3B490D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6887" y="3016987"/>
            <a:ext cx="2977978" cy="297797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8ECAF-338C-894D-990D-11842F2F2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7713" y="1920552"/>
            <a:ext cx="4645152" cy="802237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ASA SOCIAL FUND FOR HIDDEN PEOPLES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4B25CE-6848-FB48-97DA-6B0DCCBD5C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36511-1FEA-9D4B-B6D9-3BC6F8676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62" y="3584165"/>
            <a:ext cx="5101095" cy="16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7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0A04-56AB-C24E-A098-34ED8517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8625"/>
            <a:ext cx="12338137" cy="11588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/>
              <a:t>ASA Social Fund for Hidden Peoples</a:t>
            </a:r>
            <a:endParaRPr lang="en-US" sz="4000" dirty="0"/>
          </a:p>
        </p:txBody>
      </p:sp>
      <p:sp>
        <p:nvSpPr>
          <p:cNvPr id="24579" name="Content Placeholder 3">
            <a:extLst>
              <a:ext uri="{FF2B5EF4-FFF2-40B4-BE49-F238E27FC236}">
                <a16:creationId xmlns:a16="http://schemas.microsoft.com/office/drawing/2014/main" id="{63CD537E-4816-FF4D-ABE0-C28587B3FDD0}"/>
              </a:ext>
            </a:extLst>
          </p:cNvPr>
          <p:cNvSpPr>
            <a:spLocks noGrp="1" noChangeAspect="1" noChangeArrowheads="1"/>
          </p:cNvSpPr>
          <p:nvPr>
            <p:ph sz="quarter" idx="13"/>
          </p:nvPr>
        </p:nvSpPr>
        <p:spPr bwMode="auto">
          <a:xfrm>
            <a:off x="215900" y="1587500"/>
            <a:ext cx="3757613" cy="415925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A6D60E-1863-5E42-B840-589CFA4A4F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36009" y="1217542"/>
            <a:ext cx="8148859" cy="5290262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			</a:t>
            </a:r>
            <a:r>
              <a:rPr lang="en-US" sz="2400" b="1" dirty="0">
                <a:solidFill>
                  <a:srgbClr val="0070C0"/>
                </a:solidFill>
              </a:rPr>
              <a:t>Our Vision: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Combining social entrepreneurialism with philanthropy, in order to provide support for income generation (Micro-Loans)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Ensure people have the right to access work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Provide access to health and education​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</a:rPr>
              <a:t>Ensure all have reclaimed basic human rights and are entitled to human security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70C0"/>
                </a:solidFill>
              </a:rPr>
              <a:t>www.asasocialfundforhiddenpeoples.org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A9109-B166-ED4A-AAC1-11079360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1" y="1587500"/>
            <a:ext cx="3656631" cy="40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42F5-8735-2C42-B8BD-93116C48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27" y="535505"/>
            <a:ext cx="10396882" cy="16792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Our partners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3600" dirty="0"/>
              <a:t>Victoria </a:t>
            </a:r>
            <a:r>
              <a:rPr lang="en-US" sz="3600" dirty="0" err="1"/>
              <a:t>Nalongo</a:t>
            </a:r>
            <a:r>
              <a:rPr lang="en-US" sz="3600" dirty="0"/>
              <a:t> </a:t>
            </a:r>
            <a:r>
              <a:rPr lang="en-US" sz="3600" dirty="0" err="1"/>
              <a:t>Namusisi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Founder Director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Bright Kids Uganda </a:t>
            </a:r>
            <a:br>
              <a:rPr lang="en-US" sz="3600" dirty="0"/>
            </a:br>
            <a:r>
              <a:rPr lang="en-US" sz="3600" dirty="0"/>
              <a:t>Children’s Home and Bright </a:t>
            </a:r>
            <a:br>
              <a:rPr lang="en-US" sz="3600" dirty="0"/>
            </a:br>
            <a:r>
              <a:rPr lang="en-US" sz="3600" dirty="0"/>
              <a:t>Kids Enterprises</a:t>
            </a:r>
            <a:br>
              <a:rPr lang="en-US" sz="3600" dirty="0"/>
            </a:br>
            <a:r>
              <a:rPr lang="en-US" sz="3600" dirty="0"/>
              <a:t>2000-2020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Speaking at University of</a:t>
            </a:r>
            <a:br>
              <a:rPr lang="en-US" sz="3600" dirty="0"/>
            </a:br>
            <a:r>
              <a:rPr lang="en-US" sz="3600" dirty="0"/>
              <a:t>Pittsburgh 2013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C7BF1-E91A-E44C-A026-56E45B66E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2" r="23633" b="4"/>
          <a:stretch/>
        </p:blipFill>
        <p:spPr>
          <a:xfrm>
            <a:off x="7082590" y="214713"/>
            <a:ext cx="3776132" cy="61077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714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0992-D739-D44E-9665-89C6BF50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41" y="236807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Medi</a:t>
            </a:r>
            <a:r>
              <a:rPr lang="en-US" dirty="0"/>
              <a:t> </a:t>
            </a:r>
            <a:r>
              <a:rPr lang="en-US" dirty="0" err="1"/>
              <a:t>Bugembe</a:t>
            </a:r>
            <a:r>
              <a:rPr lang="en-US" dirty="0"/>
              <a:t>- Great Kings and Queens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1F046-9996-1E48-A891-8653A4DBFF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/>
              <a:t>Katwe</a:t>
            </a:r>
            <a:r>
              <a:rPr lang="en-US" sz="3200" b="1" dirty="0"/>
              <a:t> Uganda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518F9-B2D8-E045-BE42-E22D2731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534" y="987428"/>
            <a:ext cx="8515156" cy="56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62DE-BE68-F94F-92B9-EF325388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275" y="-92531"/>
            <a:ext cx="11607118" cy="382795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Noah’s Ark</a:t>
            </a:r>
            <a:br>
              <a:rPr lang="en-US" b="1" dirty="0"/>
            </a:br>
            <a:r>
              <a:rPr lang="en-US" b="1" dirty="0"/>
              <a:t>Special </a:t>
            </a:r>
            <a:br>
              <a:rPr lang="en-US" b="1" dirty="0"/>
            </a:br>
            <a:r>
              <a:rPr lang="en-US" b="1" dirty="0"/>
              <a:t>needs school </a:t>
            </a:r>
            <a:br>
              <a:rPr lang="en-US" b="1" dirty="0"/>
            </a:br>
            <a:r>
              <a:rPr lang="en-US" b="1" dirty="0"/>
              <a:t>Entebbe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8B4E-E7B0-7448-B6C4-6F2C1953DC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D4E4D-36B4-E04B-8677-CD14F09F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967" y="0"/>
            <a:ext cx="7745506" cy="65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7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05D9-8A8A-DA42-98A1-D28E1929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971" y="553278"/>
            <a:ext cx="9607661" cy="10563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MULTI-MEDIA APPROACH</a:t>
            </a:r>
            <a:br>
              <a:rPr lang="en-US" b="1" dirty="0"/>
            </a:br>
            <a:r>
              <a:rPr lang="en-US" b="1" dirty="0"/>
              <a:t>From Victim to Survivor:</a:t>
            </a:r>
            <a:br>
              <a:rPr lang="en-US" b="1" dirty="0"/>
            </a:br>
            <a:r>
              <a:rPr lang="en-US" b="1" dirty="0"/>
              <a:t>Information and Advocacy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44BB9-2F66-4B46-A38A-842B2B323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1478" y="2605088"/>
            <a:ext cx="4443984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BOOK PROJECT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   UNIVERSITY OF PITTSBURGH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89397-A8E4-B14C-ABD5-E9F0FA8FD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1478" y="3693225"/>
            <a:ext cx="4443984" cy="25621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PAIGE ALDERSON NOAH, </a:t>
            </a:r>
          </a:p>
          <a:p>
            <a:r>
              <a:rPr lang="en-US" b="1" dirty="0"/>
              <a:t>ASHLEY SAXE</a:t>
            </a:r>
          </a:p>
          <a:p>
            <a:pPr marL="0" indent="0">
              <a:buNone/>
            </a:pPr>
            <a:r>
              <a:rPr lang="en-US" b="1" dirty="0"/>
              <a:t>      AND</a:t>
            </a:r>
          </a:p>
          <a:p>
            <a:r>
              <a:rPr lang="en-US" b="1" dirty="0"/>
              <a:t>LOUIS A. PICARD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E243E-194F-254D-83E5-45806185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0629" y="2615925"/>
            <a:ext cx="4645152" cy="802237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FILM PROJECT</a:t>
            </a: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ASA SOCIAL FUND FOR HIDDEN PEOPLES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0EC4A-7A01-3246-82C0-42ED1A97F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18802" y="3742529"/>
            <a:ext cx="4443984" cy="25621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PAULINE GREENLICK</a:t>
            </a:r>
          </a:p>
          <a:p>
            <a:pPr marL="0" indent="0">
              <a:buNone/>
            </a:pPr>
            <a:r>
              <a:rPr lang="en-US" b="1" dirty="0"/>
              <a:t>       AND </a:t>
            </a:r>
          </a:p>
          <a:p>
            <a:r>
              <a:rPr lang="en-US" b="1" dirty="0"/>
              <a:t>WILL ZAVALLA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47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9BAE-EE9C-044A-A46E-E4179F57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Individual Stories of Hidden People Marginalized by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600F9-287F-6845-B7C3-5750C306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36787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Interviews:  Abducted Children, Rape Victims, Child Soldiers and “War Brides” plus LRA and Uganda Military</a:t>
            </a:r>
          </a:p>
          <a:p>
            <a:endParaRPr lang="en-US" sz="2800" b="1" dirty="0"/>
          </a:p>
          <a:p>
            <a:r>
              <a:rPr lang="en-US" sz="2800" b="1" dirty="0"/>
              <a:t>Stories of Struggle, Survival: Orphaned, Maimed and Rejected</a:t>
            </a:r>
          </a:p>
          <a:p>
            <a:endParaRPr lang="en-US" sz="2800" b="1" dirty="0"/>
          </a:p>
          <a:p>
            <a:r>
              <a:rPr lang="en-US" sz="2800" b="1" dirty="0"/>
              <a:t>Some Look for Hope and Become Survivors</a:t>
            </a:r>
          </a:p>
          <a:p>
            <a:endParaRPr lang="en-US" sz="2800" b="1" dirty="0"/>
          </a:p>
          <a:p>
            <a:r>
              <a:rPr lang="en-US" sz="2800" b="1" dirty="0"/>
              <a:t>but Others Do Not- The Young Boys and the Next War (</a:t>
            </a:r>
            <a:r>
              <a:rPr lang="en-US" sz="2800" b="1" dirty="0" err="1"/>
              <a:t>Kony</a:t>
            </a:r>
            <a:r>
              <a:rPr lang="en-US" sz="2800" b="1" dirty="0"/>
              <a:t> Is Still Alive- and Around)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4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3C37-6F59-614D-A232-8C1A1106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61" y="300517"/>
            <a:ext cx="9601200" cy="1485900"/>
          </a:xfrm>
        </p:spPr>
        <p:txBody>
          <a:bodyPr/>
          <a:lstStyle/>
          <a:p>
            <a:r>
              <a:rPr lang="en-US" b="1" dirty="0"/>
              <a:t>The Nature of Political Control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A88C777-A3E1-EF40-A956-9CCD48E9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524" y="1043467"/>
            <a:ext cx="7062951" cy="5319287"/>
          </a:xfrm>
        </p:spPr>
      </p:pic>
    </p:spTree>
    <p:extLst>
      <p:ext uri="{BB962C8B-B14F-4D97-AF65-F5344CB8AC3E}">
        <p14:creationId xmlns:p14="http://schemas.microsoft.com/office/powerpoint/2010/main" val="286875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78D6-157C-AF48-80F3-659E07AC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Micro-Enterprises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6B142B-FB61-0B46-9C6B-98621324B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0513" y="1651927"/>
            <a:ext cx="7136027" cy="4757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EBF2D-FCB8-994F-BF46-B41C8A59E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919" y="1651927"/>
            <a:ext cx="7136027" cy="47573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92F6FC-301B-F642-9E6A-982A30E20EF2}"/>
              </a:ext>
            </a:extLst>
          </p:cNvPr>
          <p:cNvSpPr txBox="1">
            <a:spLocks/>
          </p:cNvSpPr>
          <p:nvPr/>
        </p:nvSpPr>
        <p:spPr>
          <a:xfrm>
            <a:off x="1446619" y="-514377"/>
            <a:ext cx="9603275" cy="1488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Land Mine  And burn Survivor </a:t>
            </a:r>
          </a:p>
          <a:p>
            <a:pPr algn="ctr"/>
            <a:r>
              <a:rPr lang="en-US" b="1" dirty="0"/>
              <a:t>GULU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0016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F12BF-4981-FF41-9E36-9D9C0FE9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06" y="370638"/>
            <a:ext cx="9603275" cy="16147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Civilian Casualty of War: Gunshot wound through the mouth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Emergency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Grant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and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And Micro-Loan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092B9A-F9B1-AE49-9715-D902CFACA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39" y="1665159"/>
            <a:ext cx="3803515" cy="50713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1EABB-4C2A-BC43-9D99-5A7ED636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86" y="1665159"/>
            <a:ext cx="3727962" cy="49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46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E46E-1361-114A-87B3-3A46D70F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478" y="388585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Acid Attack Survivors</a:t>
            </a:r>
            <a:br>
              <a:rPr lang="en-US" b="1" dirty="0"/>
            </a:br>
            <a:r>
              <a:rPr lang="en-US" b="1" dirty="0"/>
              <a:t>Skills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550A-68BB-5F4C-BA9B-5A70524130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B4873-2DDA-E748-8063-3787DD1BB894}"/>
              </a:ext>
            </a:extLst>
          </p:cNvPr>
          <p:cNvSpPr txBox="1"/>
          <p:nvPr/>
        </p:nvSpPr>
        <p:spPr>
          <a:xfrm>
            <a:off x="2528047" y="7835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EA3BDA-AF62-2545-BF4B-67054B49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78" y="1926397"/>
            <a:ext cx="8484097" cy="49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5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9AA4-18C6-9D47-8465-8D4D3A21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96" y="349988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Barlonyo</a:t>
            </a:r>
            <a:r>
              <a:rPr lang="en-US" dirty="0"/>
              <a:t> Uganda </a:t>
            </a:r>
            <a:br>
              <a:rPr lang="en-US" dirty="0"/>
            </a:br>
            <a:r>
              <a:rPr lang="en-US" dirty="0"/>
              <a:t>ASA/BKU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DD963-A907-E945-B1F8-71D2E118CC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644D3-F31E-A043-9A4E-3E275526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101"/>
            <a:ext cx="7048500" cy="5168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8116C-DF01-E548-9FCA-4832EC23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993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0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733B-7DB8-EE46-B3DD-72325E25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ASA Social Fund for Hidden People:  </a:t>
            </a:r>
            <a:br>
              <a:rPr lang="en-US" b="1" dirty="0"/>
            </a:br>
            <a:r>
              <a:rPr lang="en-US" b="1" dirty="0"/>
              <a:t>Documentary Film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A76F-B302-EB49-8003-F68B0419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417" y="2349364"/>
            <a:ext cx="9603275" cy="345061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800" b="1" dirty="0"/>
              <a:t>Background and Scouting of Film- June 2019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Focus on </a:t>
            </a:r>
            <a:r>
              <a:rPr lang="en-US" sz="2800" b="1" dirty="0" err="1"/>
              <a:t>Gulu</a:t>
            </a:r>
            <a:r>
              <a:rPr lang="en-US" sz="2800" b="1" dirty="0"/>
              <a:t> Uganda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War Victims and Survivors</a:t>
            </a:r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January 2020- Filming and Interviews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4545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081F-3121-974F-B60B-E37498B3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77" y="382383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ASA Social Fund for Hidden People film  </a:t>
            </a:r>
            <a:br>
              <a:rPr lang="en-US" b="1" dirty="0"/>
            </a:br>
            <a:r>
              <a:rPr lang="en-US" b="1" dirty="0"/>
              <a:t>Working Title: </a:t>
            </a:r>
            <a:br>
              <a:rPr lang="en-US" b="1" dirty="0"/>
            </a:br>
            <a:r>
              <a:rPr lang="en-US" b="1" dirty="0" err="1"/>
              <a:t>Kony</a:t>
            </a:r>
            <a:r>
              <a:rPr lang="en-US" b="1" dirty="0"/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199C-0065-0544-A9C0-EE73E256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006" y="2221039"/>
            <a:ext cx="9603275" cy="557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THREE  THEMES</a:t>
            </a:r>
          </a:p>
          <a:p>
            <a:pPr marL="457200" indent="-457200">
              <a:buAutoNum type="arabicPeriod"/>
            </a:pPr>
            <a:r>
              <a:rPr lang="en-US" sz="2400" b="1" dirty="0" err="1"/>
              <a:t>Kony</a:t>
            </a:r>
            <a:r>
              <a:rPr lang="en-US" sz="2400" b="1" dirty="0"/>
              <a:t> 2012:  Viral YouTube Video:  Simplistic Solution:         </a:t>
            </a:r>
          </a:p>
          <a:p>
            <a:pPr marL="0" indent="0">
              <a:buNone/>
            </a:pPr>
            <a:r>
              <a:rPr lang="en-US" sz="2400" b="1" dirty="0"/>
              <a:t>                      Catch </a:t>
            </a:r>
            <a:r>
              <a:rPr lang="en-US" sz="2400" b="1" dirty="0" err="1"/>
              <a:t>Kony</a:t>
            </a:r>
            <a:r>
              <a:rPr lang="en-US" sz="2400" b="1" dirty="0"/>
              <a:t> Ends The War </a:t>
            </a:r>
          </a:p>
          <a:p>
            <a:pPr marL="0" indent="0">
              <a:buNone/>
            </a:pPr>
            <a:r>
              <a:rPr lang="en-US" sz="2400" b="1" dirty="0"/>
              <a:t>2. Complexity:  Religious and Political Element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3.  War Ended 2006.  For the Victims the War has Not Ended</a:t>
            </a:r>
          </a:p>
          <a:p>
            <a:pPr marL="457200" indent="-457200">
              <a:buAutoNum type="arabicPeriod" startAt="3"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4.  Impact on Individuals: People Want Their Voices Heard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4344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CDCE-5859-5E4D-8CF1-9D9D8540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501" y="223752"/>
            <a:ext cx="9603275" cy="1049235"/>
          </a:xfrm>
        </p:spPr>
        <p:txBody>
          <a:bodyPr/>
          <a:lstStyle/>
          <a:p>
            <a:r>
              <a:rPr lang="en-US" dirty="0"/>
              <a:t>Post-War Gender violence Activist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555E67-49E7-E042-AFED-F32A908A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2286000"/>
            <a:ext cx="5372100" cy="358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DB777-F621-CC42-9A41-FF07BCE87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10" y="817286"/>
            <a:ext cx="8143103" cy="5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07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EAB3-5A28-B540-820C-05D0BF01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4B051-F5AB-4A43-84F1-2D0907B58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0" y="2286000"/>
            <a:ext cx="5372100" cy="358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0FA10-85D5-1442-A022-8540B8B9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5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275-A3C5-0F46-806D-48296AFE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Interviewing Uganda Army Officer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DF034-9A84-8A45-9800-541324B47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447" y="1392865"/>
            <a:ext cx="8197703" cy="5465135"/>
          </a:xfrm>
        </p:spPr>
      </p:pic>
    </p:spTree>
    <p:extLst>
      <p:ext uri="{BB962C8B-B14F-4D97-AF65-F5344CB8AC3E}">
        <p14:creationId xmlns:p14="http://schemas.microsoft.com/office/powerpoint/2010/main" val="2699563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7879-5E1F-654C-8AB9-DD8ABA99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Future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4CD50-BEE1-1D46-B1B6-738C9562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12073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November 2021- Focus on the Young Generation - Street Children</a:t>
            </a:r>
          </a:p>
          <a:p>
            <a:endParaRPr lang="en-US" sz="2800" b="1" dirty="0"/>
          </a:p>
          <a:p>
            <a:r>
              <a:rPr lang="en-US" sz="2800" b="1" dirty="0"/>
              <a:t>Focus in on the Day to Day, on Realities of Life in </a:t>
            </a:r>
            <a:r>
              <a:rPr lang="en-US" sz="2800" b="1" dirty="0" err="1"/>
              <a:t>Gulu</a:t>
            </a: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Draw a Rich Personalized Picture of </a:t>
            </a:r>
            <a:r>
              <a:rPr lang="en-US" sz="2800" b="1" dirty="0" err="1"/>
              <a:t>Gulu</a:t>
            </a:r>
            <a:r>
              <a:rPr lang="en-US" sz="2800" b="1" dirty="0"/>
              <a:t>- Once the Epicenter of this Horrific War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How They Are Coping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802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87A9-3E27-7641-91A9-B8C2BD6C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16" y="40698"/>
            <a:ext cx="9601200" cy="1485900"/>
          </a:xfrm>
        </p:spPr>
        <p:txBody>
          <a:bodyPr/>
          <a:lstStyle/>
          <a:p>
            <a:r>
              <a:rPr lang="en-US" b="1" dirty="0"/>
              <a:t>The Nature of Political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0EE0-60D6-3D4E-A2A4-CC93107BC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90B3D-9F25-7342-864D-706CA762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53" y="707065"/>
            <a:ext cx="8121583" cy="60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5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C0FE1914-55EA-E649-9C49-F71935FEE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9" y="177801"/>
            <a:ext cx="8162925" cy="1446213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</a:rPr>
              <a:t>And now for a Bit of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6B30-964B-E647-BE80-04147ADE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133600"/>
            <a:ext cx="9023350" cy="41910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3600" b="1" dirty="0"/>
          </a:p>
          <a:p>
            <a:pPr marL="0" indent="0">
              <a:buNone/>
              <a:defRPr/>
            </a:pPr>
            <a:r>
              <a:rPr lang="en-US" sz="3600" b="1" dirty="0"/>
              <a:t>ASA Social Fund for Hidden Peoples</a:t>
            </a:r>
          </a:p>
          <a:p>
            <a:pPr marL="0" indent="0">
              <a:buNone/>
              <a:defRPr/>
            </a:pPr>
            <a:endParaRPr lang="en-US" sz="3600" b="1" dirty="0"/>
          </a:p>
          <a:p>
            <a:pPr marL="0" indent="0">
              <a:buNone/>
              <a:defRPr/>
            </a:pPr>
            <a:r>
              <a:rPr lang="en-US" sz="3600" b="1" dirty="0">
                <a:hlinkClick r:id="rId2"/>
              </a:rPr>
              <a:t>https://asasocialfundforhiddenpeoples.org/</a:t>
            </a:r>
            <a:endParaRPr lang="en-US" sz="3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B054-F0B5-AD48-B2C4-D3C2A0DE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9A9D-71FD-7141-AEDC-6EE3B58872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A013-98C6-6C4E-9B23-8343AA93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-168965"/>
            <a:ext cx="9601200" cy="14859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b="1" i="1" dirty="0"/>
              <a:t>THE MOST IMPORTANT NUMBER IS ONE</a:t>
            </a:r>
            <a:br>
              <a:rPr lang="en-US" b="1" i="1" dirty="0"/>
            </a:br>
            <a:r>
              <a:rPr lang="en-US" b="1" dirty="0"/>
              <a:t>Produced by Pauline </a:t>
            </a:r>
            <a:r>
              <a:rPr lang="en-US" b="1" dirty="0" err="1"/>
              <a:t>Greenlick</a:t>
            </a:r>
            <a:br>
              <a:rPr lang="en-US" b="1" dirty="0"/>
            </a:br>
            <a:br>
              <a:rPr lang="en-US" b="1" dirty="0"/>
            </a:br>
            <a:br>
              <a:rPr lang="en-US" sz="3100" b="1" dirty="0">
                <a:solidFill>
                  <a:srgbClr val="0070C0"/>
                </a:solidFill>
              </a:rPr>
            </a:br>
            <a:br>
              <a:rPr lang="en-US" sz="3600" b="1" dirty="0"/>
            </a:br>
            <a:r>
              <a:rPr lang="en-US" sz="3100" b="1" dirty="0">
                <a:solidFill>
                  <a:srgbClr val="0070C0"/>
                </a:solidFill>
              </a:rPr>
              <a:t>	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C319B-98F9-FB43-AFCD-0C2F1C37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798982"/>
            <a:ext cx="8357883" cy="41844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 dirty="0">
                <a:solidFill>
                  <a:srgbClr val="0070C0"/>
                </a:solidFill>
              </a:rPr>
              <a:t>Streaming:  Amazon Prime, VIMEO, Lady Film Makers Film Festival</a:t>
            </a:r>
            <a:br>
              <a:rPr lang="en-US" sz="11200" b="1" dirty="0">
                <a:solidFill>
                  <a:srgbClr val="0070C0"/>
                </a:solidFill>
              </a:rPr>
            </a:br>
            <a:br>
              <a:rPr lang="en-US" sz="11200" b="1" dirty="0"/>
            </a:br>
            <a:r>
              <a:rPr lang="en-US" sz="11200" b="1" dirty="0">
                <a:solidFill>
                  <a:srgbClr val="0070C0"/>
                </a:solidFill>
              </a:rPr>
              <a:t>Awards:</a:t>
            </a:r>
            <a:br>
              <a:rPr lang="en-US" sz="14400" b="1" dirty="0">
                <a:solidFill>
                  <a:srgbClr val="0070C0"/>
                </a:solidFill>
              </a:rPr>
            </a:br>
            <a:endParaRPr lang="en-US" sz="4000" dirty="0">
              <a:hlinkClick r:id="rId2"/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Best Documentary Lady Filmmakers Film Festival</a:t>
            </a:r>
          </a:p>
          <a:p>
            <a:pPr>
              <a:buFont typeface="Wingdings" pitchFamily="2" charset="2"/>
              <a:buChar char="§"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Gold Movie Award Competition</a:t>
            </a:r>
          </a:p>
          <a:p>
            <a:pPr>
              <a:buFont typeface="Wingdings" pitchFamily="2" charset="2"/>
              <a:buChar char="§"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Film Festival Selection: WRPN TV  Short</a:t>
            </a:r>
          </a:p>
          <a:p>
            <a:pPr marL="0" indent="0">
              <a:buNone/>
            </a:pPr>
            <a:endParaRPr lang="en-US" sz="112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1200" b="1" dirty="0">
                <a:solidFill>
                  <a:srgbClr val="0070C0"/>
                </a:solidFill>
              </a:rPr>
              <a:t>Award of Recognition Accolade Global Film Festival</a:t>
            </a:r>
            <a:endParaRPr lang="en-US" sz="112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endParaRPr lang="en-US" sz="4000" dirty="0">
              <a:hlinkClick r:id="rId2"/>
            </a:endParaRPr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   </a:t>
            </a:r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05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26830E86-0B8F-5CBD-7B36-22B4CEA25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8991600" cy="1371600"/>
          </a:xfrm>
        </p:spPr>
        <p:txBody>
          <a:bodyPr/>
          <a:lstStyle/>
          <a:p>
            <a:pPr algn="ctr"/>
            <a:r>
              <a:rPr lang="en-US" altLang="en-US" b="1" dirty="0"/>
              <a:t>Geographical Patterns:  The Institutional Legacy:  Groups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38405-5E59-3BCD-8195-532CFAAC2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81200"/>
            <a:ext cx="8534400" cy="3886200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3900" b="1" dirty="0">
                <a:solidFill>
                  <a:srgbClr val="FF0000"/>
                </a:solidFill>
              </a:rPr>
              <a:t>Regional Interests?</a:t>
            </a: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solidFill>
                  <a:srgbClr val="0070C0"/>
                </a:solidFill>
              </a:rPr>
              <a:t>Try to DIAGRAM the colonial structure (de jure or de facto) for your part of the world and Discuss “Colonialism” and “illiberalism” in aa country you are interested in?</a:t>
            </a:r>
            <a:endParaRPr lang="en-US" sz="2800" dirty="0">
              <a:solidFill>
                <a:srgbClr val="0070C0"/>
              </a:solidFill>
            </a:endParaRP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 dirty="0">
                <a:solidFill>
                  <a:srgbClr val="0070C0"/>
                </a:solidFill>
              </a:rPr>
              <a:t>Identify patterns of Institutionalized Governance, Local Governance and Civil Society in your country- Identify the (reading) source of pattern.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11FE-2A73-644F-ABC1-4F8FC20D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Most Important Number is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84921-EE32-EE4B-B172-4D372FC6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>
                <a:hlinkClick r:id="rId2"/>
              </a:rPr>
              <a:t>FILM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8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6625-1547-6E46-818D-478B0F64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93035"/>
            <a:ext cx="9601200" cy="1485900"/>
          </a:xfrm>
        </p:spPr>
        <p:txBody>
          <a:bodyPr/>
          <a:lstStyle/>
          <a:p>
            <a:pPr algn="ctr"/>
            <a:r>
              <a:rPr lang="en-US" b="1" dirty="0"/>
              <a:t>Conflict 21</a:t>
            </a:r>
            <a:r>
              <a:rPr lang="en-US" b="1" baseline="30000" dirty="0"/>
              <a:t>st</a:t>
            </a:r>
            <a:r>
              <a:rPr lang="en-US" b="1" dirty="0"/>
              <a:t> Century:  Civil Wars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D5A0-A9FD-0E4C-AD53-86838AB9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92865"/>
            <a:ext cx="9601200" cy="44745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FCFC2-B2DA-634C-9323-7BA6C131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59" y="443318"/>
            <a:ext cx="11393241" cy="6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2EAE-48F9-A446-84A0-D84A29B3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38" y="131270"/>
            <a:ext cx="9603275" cy="1049235"/>
          </a:xfrm>
        </p:spPr>
        <p:txBody>
          <a:bodyPr/>
          <a:lstStyle/>
          <a:p>
            <a:r>
              <a:rPr lang="en-US" b="1" dirty="0"/>
              <a:t>Dehumanization: Impact on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9CEC-A9F9-BA43-921C-52D35FB0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899" y="1049235"/>
            <a:ext cx="9603275" cy="4628260"/>
          </a:xfrm>
        </p:spPr>
        <p:txBody>
          <a:bodyPr>
            <a:noAutofit/>
          </a:bodyPr>
          <a:lstStyle/>
          <a:p>
            <a:r>
              <a:rPr lang="en-US" sz="3600" b="1" dirty="0"/>
              <a:t>Abandonment of Children (Street Kids,  Kidnapping and Child Soldiers)</a:t>
            </a:r>
          </a:p>
          <a:p>
            <a:r>
              <a:rPr lang="en-US" sz="3600" b="1" dirty="0"/>
              <a:t>Brutality (Rape, Gender Violence, Acid Attacks, Burns)</a:t>
            </a:r>
          </a:p>
          <a:p>
            <a:r>
              <a:rPr lang="en-US" sz="3600" b="1" dirty="0"/>
              <a:t>Atomization (Shunning, Exploitation and Death)</a:t>
            </a:r>
          </a:p>
          <a:p>
            <a:r>
              <a:rPr lang="en-US" sz="3600" b="1" dirty="0"/>
              <a:t>Marginalization (Subordination and Exclusion from the Social System</a:t>
            </a:r>
          </a:p>
          <a:p>
            <a:r>
              <a:rPr lang="en-US" sz="3600" b="1" dirty="0"/>
              <a:t>Violence and Genocide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216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32CB-2FC9-2B4D-ABFC-2FF202AE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22152"/>
            <a:ext cx="9601200" cy="14859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Marginalization:  The Creation of Hidden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0190-50F3-AE4D-9E43-24A820499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A6A6C-F90D-334A-8F72-6C812F9A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325" y="1388434"/>
            <a:ext cx="7044070" cy="54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2C77-8EDA-3444-9561-88A57E66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Hidden Peoples:  World-Wide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AA0F-03D2-8849-9E46-0DF64073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1"/>
            <a:ext cx="9603275" cy="4137933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Indigenous People-  First People who lived in a place</a:t>
            </a:r>
          </a:p>
          <a:p>
            <a:endParaRPr lang="en-US" sz="2600" b="1" dirty="0"/>
          </a:p>
          <a:p>
            <a:r>
              <a:rPr lang="en-US" sz="2600" b="1" dirty="0"/>
              <a:t>Threatened People- Race, Gender, Ethnicity, Religion and Language</a:t>
            </a:r>
          </a:p>
          <a:p>
            <a:endParaRPr lang="en-US" sz="2600" b="1" dirty="0"/>
          </a:p>
          <a:p>
            <a:r>
              <a:rPr lang="en-US" sz="2600" b="1" dirty="0"/>
              <a:t>Endangered- At risk of Extinction </a:t>
            </a:r>
          </a:p>
          <a:p>
            <a:endParaRPr lang="en-US" sz="2600" b="1" dirty="0"/>
          </a:p>
          <a:p>
            <a:r>
              <a:rPr lang="en-US" sz="2600" b="1" dirty="0"/>
              <a:t>Marginalized- Shunned in War and Peace- Children, Women, People with Special Needs (Social, Physical and Mental)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54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EA6C-8E23-C04F-BE21-D5524685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4" y="-58366"/>
            <a:ext cx="12062298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	Gypsies (Roma), Untouchables (Dalit) and 	Bushmen (San)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399820-951C-4940-8DAD-F19CF7323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589" y="3840280"/>
            <a:ext cx="4426086" cy="2849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9AB80-8A63-D048-80EA-B8BE2ED2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28" y="757495"/>
            <a:ext cx="5042125" cy="2836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51A30-5530-3147-B256-C6B7365CF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46" y="3593690"/>
            <a:ext cx="4884254" cy="32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EBAF-0ECF-DB46-8B1E-E51F2327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39" y="24031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Uganda Case Study: Language and Ethnicity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D2A8F-B85A-654A-B224-C8971B520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50" y="938482"/>
            <a:ext cx="9603275" cy="53404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457200" indent="-457200">
              <a:buAutoNum type="arabicPeriod"/>
            </a:pPr>
            <a:r>
              <a:rPr lang="en-US" sz="2400" b="1" dirty="0"/>
              <a:t>Internal vs. External Refugees- Anger and Resentment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Three  “nations” (Bantu Speakers, Luo Speakers and Central Sudanic)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Marginalization in War and Peace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From Victim to Survivor: Goal</a:t>
            </a:r>
          </a:p>
          <a:p>
            <a:pPr marL="457200" indent="-457200">
              <a:buAutoNum type="arabicPeriod"/>
            </a:pP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b="1" dirty="0"/>
              <a:t>Focus on Governance in a Divided Society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632368-C2D0-BC4F-AC5F-570BC9F4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374" y="2809297"/>
            <a:ext cx="3819531" cy="40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8132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{812ABB70-A257-CC45-9B1A-A92BDE96C069}tf10001072</Template>
  <TotalTime>611</TotalTime>
  <Words>864</Words>
  <Application>Microsoft Macintosh PowerPoint</Application>
  <PresentationFormat>Widescreen</PresentationFormat>
  <Paragraphs>158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Franklin Gothic Book</vt:lpstr>
      <vt:lpstr>Wingdings</vt:lpstr>
      <vt:lpstr>Wingdings 2</vt:lpstr>
      <vt:lpstr>Crop</vt:lpstr>
      <vt:lpstr>Marginalization:   Dehumanization- The Uganda Project </vt:lpstr>
      <vt:lpstr>The Nature of Political Control</vt:lpstr>
      <vt:lpstr>The Nature of Political Violence</vt:lpstr>
      <vt:lpstr>Conflict 21st Century:  Civil Wars</vt:lpstr>
      <vt:lpstr>Dehumanization: Impact on People</vt:lpstr>
      <vt:lpstr>Marginalization:  The Creation of Hidden People</vt:lpstr>
      <vt:lpstr>Types of Hidden Peoples:  World-Wide</vt:lpstr>
      <vt:lpstr> Gypsies (Roma), Untouchables (Dalit) and  Bushmen (San)</vt:lpstr>
      <vt:lpstr>The Uganda Case Study: Language and Ethnicity</vt:lpstr>
      <vt:lpstr>A Formula for Disaster</vt:lpstr>
      <vt:lpstr>PowerPoint Presentation</vt:lpstr>
      <vt:lpstr> 500,000 Killed--1,000,000+ Displaced LRA War   Joseph   Kony &amp;  Friends   “Lords   Resistance  Army”   Gulu  Uganda  1986-  Present</vt:lpstr>
      <vt:lpstr>Hidden Peoples Projects</vt:lpstr>
      <vt:lpstr>ASA Social Fund for Hidden Peoples</vt:lpstr>
      <vt:lpstr>Our partners   Victoria Nalongo Namusisi  Founder Director  Bright Kids Uganda  Children’s Home and Bright  Kids Enterprises 2000-2020  Speaking at University of Pittsburgh 2013 </vt:lpstr>
      <vt:lpstr>Medi Bugembe- Great Kings and Queens Centre</vt:lpstr>
      <vt:lpstr>   Noah’s Ark Special  needs school  Entebbe</vt:lpstr>
      <vt:lpstr>MULTI-MEDIA APPROACH From Victim to Survivor: Information and Advocacy   </vt:lpstr>
      <vt:lpstr>Individual Stories of Hidden People Marginalized by War</vt:lpstr>
      <vt:lpstr>Micro-Enterprises</vt:lpstr>
      <vt:lpstr>Civilian Casualty of War: Gunshot wound through the mouth    Emergency  Grant and And Micro-Loan  </vt:lpstr>
      <vt:lpstr>Acid Attack Survivors Skills Development</vt:lpstr>
      <vt:lpstr>Barlonyo Uganda  ASA/BKU Projects</vt:lpstr>
      <vt:lpstr>ASA Social Fund for Hidden People:   Documentary Film Project</vt:lpstr>
      <vt:lpstr>ASA Social Fund for Hidden People film   Working Title:  Kony 2021</vt:lpstr>
      <vt:lpstr>Post-War Gender violence Activist</vt:lpstr>
      <vt:lpstr>PowerPoint Presentation</vt:lpstr>
      <vt:lpstr>Interviewing Uganda Army Officer</vt:lpstr>
      <vt:lpstr>Future Activities</vt:lpstr>
      <vt:lpstr>And now for a Bit of Advertising</vt:lpstr>
      <vt:lpstr>QUESTIONS AND DISCUSSION</vt:lpstr>
      <vt:lpstr> THE MOST IMPORTANT NUMBER IS ONE Produced by Pauline Greenlick         </vt:lpstr>
      <vt:lpstr>Geographical Patterns:  The Institutional Legacy:  Groups</vt:lpstr>
      <vt:lpstr>The Most Important Number is 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Survival: The Hidden Peoples of Uganda</dc:title>
  <dc:creator>Picard, Louis A</dc:creator>
  <cp:lastModifiedBy>Picard, Louis A</cp:lastModifiedBy>
  <cp:revision>52</cp:revision>
  <cp:lastPrinted>2020-02-25T21:04:51Z</cp:lastPrinted>
  <dcterms:created xsi:type="dcterms:W3CDTF">2020-02-17T15:22:22Z</dcterms:created>
  <dcterms:modified xsi:type="dcterms:W3CDTF">2022-12-19T16:22:05Z</dcterms:modified>
</cp:coreProperties>
</file>