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6" r:id="rId1"/>
  </p:sldMasterIdLst>
  <p:notesMasterIdLst>
    <p:notesMasterId r:id="rId63"/>
  </p:notesMasterIdLst>
  <p:handoutMasterIdLst>
    <p:handoutMasterId r:id="rId64"/>
  </p:handoutMasterIdLst>
  <p:sldIdLst>
    <p:sldId id="256" r:id="rId2"/>
    <p:sldId id="315" r:id="rId3"/>
    <p:sldId id="478" r:id="rId4"/>
    <p:sldId id="494" r:id="rId5"/>
    <p:sldId id="289" r:id="rId6"/>
    <p:sldId id="261" r:id="rId7"/>
    <p:sldId id="262" r:id="rId8"/>
    <p:sldId id="263" r:id="rId9"/>
    <p:sldId id="483" r:id="rId10"/>
    <p:sldId id="290" r:id="rId11"/>
    <p:sldId id="484" r:id="rId12"/>
    <p:sldId id="264" r:id="rId13"/>
    <p:sldId id="265" r:id="rId14"/>
    <p:sldId id="266" r:id="rId15"/>
    <p:sldId id="291" r:id="rId16"/>
    <p:sldId id="481" r:id="rId17"/>
    <p:sldId id="482" r:id="rId18"/>
    <p:sldId id="485" r:id="rId19"/>
    <p:sldId id="458" r:id="rId20"/>
    <p:sldId id="486" r:id="rId21"/>
    <p:sldId id="488" r:id="rId22"/>
    <p:sldId id="489" r:id="rId23"/>
    <p:sldId id="490" r:id="rId24"/>
    <p:sldId id="491" r:id="rId25"/>
    <p:sldId id="492" r:id="rId26"/>
    <p:sldId id="493" r:id="rId27"/>
    <p:sldId id="388" r:id="rId28"/>
    <p:sldId id="424" r:id="rId29"/>
    <p:sldId id="409" r:id="rId30"/>
    <p:sldId id="457" r:id="rId31"/>
    <p:sldId id="456" r:id="rId32"/>
    <p:sldId id="405" r:id="rId33"/>
    <p:sldId id="474" r:id="rId34"/>
    <p:sldId id="401" r:id="rId35"/>
    <p:sldId id="455" r:id="rId36"/>
    <p:sldId id="305" r:id="rId37"/>
    <p:sldId id="312" r:id="rId38"/>
    <p:sldId id="425" r:id="rId39"/>
    <p:sldId id="403" r:id="rId40"/>
    <p:sldId id="389" r:id="rId41"/>
    <p:sldId id="408" r:id="rId42"/>
    <p:sldId id="385" r:id="rId43"/>
    <p:sldId id="386" r:id="rId44"/>
    <p:sldId id="462" r:id="rId45"/>
    <p:sldId id="460" r:id="rId46"/>
    <p:sldId id="387" r:id="rId47"/>
    <p:sldId id="463" r:id="rId48"/>
    <p:sldId id="464" r:id="rId49"/>
    <p:sldId id="461" r:id="rId50"/>
    <p:sldId id="465" r:id="rId51"/>
    <p:sldId id="487" r:id="rId52"/>
    <p:sldId id="473" r:id="rId53"/>
    <p:sldId id="495" r:id="rId54"/>
    <p:sldId id="257" r:id="rId55"/>
    <p:sldId id="258" r:id="rId56"/>
    <p:sldId id="260" r:id="rId57"/>
    <p:sldId id="429" r:id="rId58"/>
    <p:sldId id="496" r:id="rId59"/>
    <p:sldId id="498" r:id="rId60"/>
    <p:sldId id="497" r:id="rId61"/>
    <p:sldId id="49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BC1B6B-9958-3345-A88F-48DD7C53B3CE}">
          <p14:sldIdLst>
            <p14:sldId id="256"/>
            <p14:sldId id="315"/>
            <p14:sldId id="478"/>
            <p14:sldId id="494"/>
            <p14:sldId id="289"/>
            <p14:sldId id="261"/>
            <p14:sldId id="262"/>
            <p14:sldId id="263"/>
            <p14:sldId id="483"/>
            <p14:sldId id="290"/>
            <p14:sldId id="484"/>
            <p14:sldId id="264"/>
            <p14:sldId id="265"/>
            <p14:sldId id="266"/>
            <p14:sldId id="291"/>
            <p14:sldId id="481"/>
            <p14:sldId id="482"/>
            <p14:sldId id="485"/>
            <p14:sldId id="458"/>
            <p14:sldId id="486"/>
            <p14:sldId id="488"/>
            <p14:sldId id="489"/>
            <p14:sldId id="490"/>
            <p14:sldId id="491"/>
            <p14:sldId id="492"/>
            <p14:sldId id="493"/>
            <p14:sldId id="388"/>
            <p14:sldId id="424"/>
            <p14:sldId id="409"/>
            <p14:sldId id="457"/>
            <p14:sldId id="456"/>
            <p14:sldId id="405"/>
            <p14:sldId id="474"/>
            <p14:sldId id="401"/>
            <p14:sldId id="455"/>
            <p14:sldId id="305"/>
            <p14:sldId id="312"/>
            <p14:sldId id="425"/>
            <p14:sldId id="403"/>
            <p14:sldId id="389"/>
            <p14:sldId id="408"/>
            <p14:sldId id="385"/>
            <p14:sldId id="386"/>
            <p14:sldId id="462"/>
            <p14:sldId id="460"/>
            <p14:sldId id="387"/>
            <p14:sldId id="463"/>
            <p14:sldId id="464"/>
            <p14:sldId id="461"/>
            <p14:sldId id="465"/>
            <p14:sldId id="487"/>
            <p14:sldId id="473"/>
            <p14:sldId id="495"/>
            <p14:sldId id="257"/>
            <p14:sldId id="258"/>
            <p14:sldId id="260"/>
            <p14:sldId id="429"/>
            <p14:sldId id="496"/>
            <p14:sldId id="498"/>
            <p14:sldId id="497"/>
            <p14:sldId id="4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03"/>
    <p:restoredTop sz="94655"/>
  </p:normalViewPr>
  <p:slideViewPr>
    <p:cSldViewPr snapToGrid="0" snapToObjects="1">
      <p:cViewPr varScale="1">
        <p:scale>
          <a:sx n="150" d="100"/>
          <a:sy n="150" d="100"/>
        </p:scale>
        <p:origin x="192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064" y="3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20A7FD-82E1-2F4A-88C4-CC8C182517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41D28-A6E7-2448-8314-F644227117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8C02-100C-C943-8419-52E35E3BE2CC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A3A07-2CA1-E04E-963B-F280CBA875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C2F77-1D84-0247-B642-CF99DCF831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91102-FAC9-BF4C-9D81-39288835A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00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797AF-F2E4-DE42-A907-4C2E459B8680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086D6-188F-6845-8866-66932D850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8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Slide Image Placeholder 1">
            <a:extLst>
              <a:ext uri="{FF2B5EF4-FFF2-40B4-BE49-F238E27FC236}">
                <a16:creationId xmlns:a16="http://schemas.microsoft.com/office/drawing/2014/main" id="{D141E870-6D1B-F54A-907C-7FEB0735D2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0" name="Notes Placeholder 2">
            <a:extLst>
              <a:ext uri="{FF2B5EF4-FFF2-40B4-BE49-F238E27FC236}">
                <a16:creationId xmlns:a16="http://schemas.microsoft.com/office/drawing/2014/main" id="{FD02195B-2082-0846-8060-354824C2F5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7811" name="Slide Number Placeholder 3">
            <a:extLst>
              <a:ext uri="{FF2B5EF4-FFF2-40B4-BE49-F238E27FC236}">
                <a16:creationId xmlns:a16="http://schemas.microsoft.com/office/drawing/2014/main" id="{3293ED8C-B314-604A-ACD6-99DC9BDCD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AC1702-8295-7F4D-8859-859A03D1CBF4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4820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0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7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1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89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76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15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5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50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5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1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6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6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4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5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5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3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39CDC6-976C-BA4E-A8D4-4CAC8C0D9517}" type="datetimeFigureOut">
              <a:rPr lang="en-US" smtClean="0"/>
              <a:t>12/13/22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B0C91F-A312-EA4D-B2B2-D07E0C13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1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Ibkoop4AYE" TargetMode="Externa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Ito5mwDLxo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BsW-px2S3A" TargetMode="Externa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AJn74VENw4&amp;feature=related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CC55-8B48-A84C-BB01-501390FE1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293636" y="1339492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PIA 2528</a:t>
            </a:r>
            <a:br>
              <a:rPr lang="en-US" b="1" dirty="0"/>
            </a:br>
            <a:r>
              <a:rPr lang="en-US" b="1" dirty="0"/>
              <a:t>Governance, Local Government and Civil Society </a:t>
            </a:r>
            <a:endParaRPr lang="en-US" sz="3600" b="1" dirty="0">
              <a:solidFill>
                <a:srgbClr val="0432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38881-9170-E44D-AEC3-CB0607A43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1416935" y="4769015"/>
            <a:ext cx="9508590" cy="82877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Local State, Local Government and Democracy:</a:t>
            </a:r>
          </a:p>
          <a:p>
            <a:r>
              <a:rPr lang="en-US" b="1" dirty="0">
                <a:solidFill>
                  <a:srgbClr val="FFFF00"/>
                </a:solidFill>
              </a:rPr>
              <a:t>Historical Patterns of Conflict and Governance  </a:t>
            </a:r>
          </a:p>
        </p:txBody>
      </p:sp>
    </p:spTree>
    <p:extLst>
      <p:ext uri="{BB962C8B-B14F-4D97-AF65-F5344CB8AC3E}">
        <p14:creationId xmlns:p14="http://schemas.microsoft.com/office/powerpoint/2010/main" val="328328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E2E49A-7105-104C-8939-4D661229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618" y="218048"/>
            <a:ext cx="10396882" cy="1151965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Layer Cake vs. Marble Cake </a:t>
            </a:r>
            <a:r>
              <a:rPr lang="en-US" altLang="en-US" dirty="0">
                <a:solidFill>
                  <a:srgbClr val="0432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(Reality)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54" name="Picture 3">
            <a:extLst>
              <a:ext uri="{FF2B5EF4-FFF2-40B4-BE49-F238E27FC236}">
                <a16:creationId xmlns:a16="http://schemas.microsoft.com/office/drawing/2014/main" id="{43F21712-F64B-D344-BA9A-9C983C651A7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4513" y="1524000"/>
            <a:ext cx="4495800" cy="4076700"/>
          </a:xfrm>
        </p:spPr>
      </p:pic>
      <p:sp>
        <p:nvSpPr>
          <p:cNvPr id="23555" name="Content Placeholder 8">
            <a:extLst>
              <a:ext uri="{FF2B5EF4-FFF2-40B4-BE49-F238E27FC236}">
                <a16:creationId xmlns:a16="http://schemas.microsoft.com/office/drawing/2014/main" id="{9B436A46-4FA1-2E40-A72D-3CD1DA8FE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6600" y="530225"/>
            <a:ext cx="3124200" cy="4389438"/>
          </a:xfrm>
        </p:spPr>
        <p:txBody>
          <a:bodyPr/>
          <a:lstStyle/>
          <a:p>
            <a:pPr eaLnBrk="1" hangingPunct="1"/>
            <a:r>
              <a:rPr lang="en-US" altLang="en-US"/>
              <a:t>Iraq?</a:t>
            </a: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581EEABF-7305-2141-8E22-5BA4DF6FD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2209801"/>
            <a:ext cx="30337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272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tre 3">
            <a:extLst>
              <a:ext uri="{FF2B5EF4-FFF2-40B4-BE49-F238E27FC236}">
                <a16:creationId xmlns:a16="http://schemas.microsoft.com/office/drawing/2014/main" id="{A1D24ABC-AAF9-C54E-99A5-B9FD353E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1" y="0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Evolution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of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Systems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: the U.S.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486EC9-B443-2244-8F23-FBB092C6647D}"/>
              </a:ext>
            </a:extLst>
          </p:cNvPr>
          <p:cNvSpPr txBox="1"/>
          <p:nvPr/>
        </p:nvSpPr>
        <p:spPr>
          <a:xfrm>
            <a:off x="2569368" y="775214"/>
            <a:ext cx="8869363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Evolution: from layer to marble cake</a:t>
            </a:r>
          </a:p>
          <a:p>
            <a:pPr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Why the shift to mixed marble? What effect do you think the shift has had on governance?</a:t>
            </a:r>
          </a:p>
        </p:txBody>
      </p:sp>
      <p:pic>
        <p:nvPicPr>
          <p:cNvPr id="250884" name="Picture 7" descr="http://www.civiceducationva.org/images/marblecake.jpg">
            <a:extLst>
              <a:ext uri="{FF2B5EF4-FFF2-40B4-BE49-F238E27FC236}">
                <a16:creationId xmlns:a16="http://schemas.microsoft.com/office/drawing/2014/main" id="{60394271-1C14-C744-A65C-27E0AF13A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890" y="3329501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5" name="Picture 7" descr="http://www.civiceducationva.org/images/layercake.jpg">
            <a:extLst>
              <a:ext uri="{FF2B5EF4-FFF2-40B4-BE49-F238E27FC236}">
                <a16:creationId xmlns:a16="http://schemas.microsoft.com/office/drawing/2014/main" id="{878E66A4-6B7C-4749-9D14-6179914AF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4" y="3500438"/>
            <a:ext cx="2641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0E51E352-4EF1-9D44-8A9F-B653AE0F437D}"/>
              </a:ext>
            </a:extLst>
          </p:cNvPr>
          <p:cNvSpPr/>
          <p:nvPr/>
        </p:nvSpPr>
        <p:spPr>
          <a:xfrm>
            <a:off x="5105401" y="5118100"/>
            <a:ext cx="1628775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0887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51424FB8-94CF-1A44-B147-2C2432D6D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6" y="312420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82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3500-3C27-044E-AE6C-88D91740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978" y="4347058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Federal Relationships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9200B-0EE7-4B44-AA19-DDBA1AA51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7" y="0"/>
            <a:ext cx="8885583" cy="4983163"/>
          </a:xfrm>
        </p:spPr>
        <p:txBody>
          <a:bodyPr>
            <a:normAutofit fontScale="85000" lnSpcReduction="20000"/>
          </a:bodyPr>
          <a:lstStyle/>
          <a:p>
            <a:pPr marL="265176" indent="-265176">
              <a:buNone/>
              <a:defRPr/>
            </a:pPr>
            <a:r>
              <a:rPr lang="en-US" sz="3500" b="1" dirty="0"/>
              <a:t>Examples:</a:t>
            </a:r>
            <a:r>
              <a:rPr lang="en-US" b="1" dirty="0">
                <a:ea typeface="+mn-ea"/>
                <a:cs typeface="+mn-cs"/>
              </a:rPr>
              <a:t>	</a:t>
            </a:r>
          </a:p>
          <a:p>
            <a:pPr marL="265176" indent="-265176">
              <a:buNone/>
              <a:defRPr/>
            </a:pPr>
            <a:endParaRPr lang="en-US" b="1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USA</a:t>
            </a: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Mexico</a:t>
            </a: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Canada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Germany - Federal Republic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Nigeria</a:t>
            </a: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Brazil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India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Russian Federation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Austria</a:t>
            </a:r>
            <a:endParaRPr lang="en-US" dirty="0">
              <a:ea typeface="+mn-ea"/>
              <a:cs typeface="+mn-cs"/>
            </a:endParaRPr>
          </a:p>
          <a:p>
            <a:pPr marL="265176" indent="-265176">
              <a:buNone/>
              <a:defRPr/>
            </a:pPr>
            <a:r>
              <a:rPr lang="en-US" b="1" dirty="0">
                <a:ea typeface="+mn-ea"/>
                <a:cs typeface="+mn-cs"/>
              </a:rPr>
              <a:t>		Switzerland</a:t>
            </a: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488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2633-77E2-8F4B-8B94-5EBFFD4A1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3429" y="4612102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Unitary Systems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911A8ED-6CE8-924B-926E-CD24F75C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b="1"/>
              <a:t>All power ultimately lies at the national level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What power the local level has, is given to it by the national level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 b="1"/>
              <a:t>The power that the national unit has given to the local level can also be taken away from it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994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2DE3-FA9D-CD4E-BF88-5283086E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5410200"/>
            <a:ext cx="8183562" cy="9906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Unitary Systems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76C6B18C-6506-B240-9F54-862A29F36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52609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dirty="0"/>
              <a:t> 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Examples: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 </a:t>
            </a:r>
            <a:r>
              <a:rPr lang="en-US" altLang="en-US" sz="2400" dirty="0"/>
              <a:t>		</a:t>
            </a:r>
            <a:r>
              <a:rPr lang="en-US" altLang="en-US" sz="2400" b="1" dirty="0"/>
              <a:t>United Kingdom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France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Denmark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Costa Rica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Thailand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Kenya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Ivory Coast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South Africa?  (Unitary or Quasi-Federal)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Hungary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400" b="1" dirty="0"/>
              <a:t>		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33776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>
            <a:extLst>
              <a:ext uri="{FF2B5EF4-FFF2-40B4-BE49-F238E27FC236}">
                <a16:creationId xmlns:a16="http://schemas.microsoft.com/office/drawing/2014/main" id="{6CF002B4-7B76-774B-B966-E246517B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569" y="93687"/>
            <a:ext cx="4998720" cy="630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00414D-56D0-634B-BB95-98F3F8BFA9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7739"/>
            <a:ext cx="11704320" cy="1152525"/>
          </a:xfrm>
        </p:spPr>
        <p:txBody>
          <a:bodyPr>
            <a:normAutofit fontScale="90000"/>
          </a:bodyPr>
          <a:lstStyle/>
          <a:p>
            <a:r>
              <a:rPr lang="en-US" dirty="0"/>
              <a:t>A Comparison </a:t>
            </a:r>
            <a:br>
              <a:rPr lang="en-US" dirty="0"/>
            </a:br>
            <a:r>
              <a:rPr lang="en-US" dirty="0"/>
              <a:t>of Systems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AF9AB6-BE2D-3743-943E-0F39E0929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64" y="176667"/>
            <a:ext cx="4959925" cy="625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856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re 3">
            <a:extLst>
              <a:ext uri="{FF2B5EF4-FFF2-40B4-BE49-F238E27FC236}">
                <a16:creationId xmlns:a16="http://schemas.microsoft.com/office/drawing/2014/main" id="{EFC0F1C3-DDE2-544F-A7F1-D17614D15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09" y="-62147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Continuum of Vertical Dispersion-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Complexity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F2F70E9A-6B1B-7C4D-894F-28DAE609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2956560"/>
            <a:ext cx="6351589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A1CBF-BDAF-D146-BF9F-4B2055E16574}"/>
              </a:ext>
            </a:extLst>
          </p:cNvPr>
          <p:cNvSpPr txBox="1"/>
          <p:nvPr/>
        </p:nvSpPr>
        <p:spPr>
          <a:xfrm>
            <a:off x="1733550" y="1234679"/>
            <a:ext cx="84582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cs typeface="Arial" charset="0"/>
              </a:rPr>
              <a:t>We can arrange states on a continuum depending on how centralized power is in the main government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dirty="0">
              <a:cs typeface="Arial" charset="0"/>
            </a:endParaRPr>
          </a:p>
          <a:p>
            <a:pPr>
              <a:defRPr/>
            </a:pPr>
            <a:endParaRPr lang="en-US" sz="2800" dirty="0">
              <a:cs typeface="Arial" charset="0"/>
            </a:endParaRPr>
          </a:p>
          <a:p>
            <a:pPr>
              <a:defRPr/>
            </a:pPr>
            <a:r>
              <a:rPr lang="en-US" sz="2800" dirty="0">
                <a:cs typeface="Arial" charset="0"/>
              </a:rPr>
              <a:t>            </a:t>
            </a:r>
          </a:p>
        </p:txBody>
      </p:sp>
      <p:pic>
        <p:nvPicPr>
          <p:cNvPr id="246789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34F5CF75-7A60-6B4B-8612-C034783F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4" y="584200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333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itre 3">
            <a:extLst>
              <a:ext uri="{FF2B5EF4-FFF2-40B4-BE49-F238E27FC236}">
                <a16:creationId xmlns:a16="http://schemas.microsoft.com/office/drawing/2014/main" id="{D659770A-9A48-124B-A1BC-16F4F3E4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817"/>
            <a:ext cx="11218241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Unitary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&amp;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Federal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Systems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pic>
        <p:nvPicPr>
          <p:cNvPr id="248835" name="Picture 2" descr="Article image">
            <a:extLst>
              <a:ext uri="{FF2B5EF4-FFF2-40B4-BE49-F238E27FC236}">
                <a16:creationId xmlns:a16="http://schemas.microsoft.com/office/drawing/2014/main" id="{3724FFB3-C261-CA4A-A16B-BAB0EEC6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61782"/>
            <a:ext cx="6705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37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7D4DDBE0-02D5-0845-B3A1-0E6558E34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9" y="5957889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975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re 3">
            <a:extLst>
              <a:ext uri="{FF2B5EF4-FFF2-40B4-BE49-F238E27FC236}">
                <a16:creationId xmlns:a16="http://schemas.microsoft.com/office/drawing/2014/main" id="{6D20B12C-08D2-4247-9275-839B119D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18" y="-20638"/>
            <a:ext cx="87931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United </a:t>
            </a:r>
            <a:r>
              <a:rPr lang="fr-CA" altLang="en-US" sz="4000" dirty="0" err="1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Kingdom</a:t>
            </a:r>
            <a:r>
              <a:rPr lang="fr-CA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: a </a:t>
            </a:r>
            <a:r>
              <a:rPr lang="fr-CA" altLang="en-US" sz="4000" dirty="0" err="1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Unitary</a:t>
            </a:r>
            <a:r>
              <a:rPr lang="fr-CA" altLang="en-US" sz="4000" dirty="0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</a:t>
            </a:r>
            <a:r>
              <a:rPr lang="fr-CA" altLang="en-US" sz="4000" dirty="0" err="1">
                <a:solidFill>
                  <a:srgbClr val="FFFF00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Government</a:t>
            </a:r>
            <a:endParaRPr lang="fr-CA" altLang="en-US" sz="4000" dirty="0">
              <a:solidFill>
                <a:srgbClr val="FFFF00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51907" name="TextBox 1">
            <a:extLst>
              <a:ext uri="{FF2B5EF4-FFF2-40B4-BE49-F238E27FC236}">
                <a16:creationId xmlns:a16="http://schemas.microsoft.com/office/drawing/2014/main" id="{AEE2CB57-023F-E94C-8727-4F59297E5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236" y="4107548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Since 1999- </a:t>
            </a:r>
            <a:r>
              <a:rPr lang="en-US" altLang="en-US" sz="3200" b="1" dirty="0">
                <a:latin typeface="Calibri" panose="020F0502020204030204" pitchFamily="34" charset="0"/>
              </a:rPr>
              <a:t>devolution</a:t>
            </a:r>
            <a:r>
              <a:rPr lang="en-US" altLang="en-US" sz="3200" dirty="0">
                <a:latin typeface="Calibri" panose="020F0502020204030204" pitchFamily="34" charset="0"/>
              </a:rPr>
              <a:t> of power to more local levels:  new Scottish parliament can now 	raise taxes, run Scotland’s medical services</a:t>
            </a:r>
          </a:p>
        </p:txBody>
      </p:sp>
      <p:sp>
        <p:nvSpPr>
          <p:cNvPr id="251908" name="TextBox 2">
            <a:extLst>
              <a:ext uri="{FF2B5EF4-FFF2-40B4-BE49-F238E27FC236}">
                <a16:creationId xmlns:a16="http://schemas.microsoft.com/office/drawing/2014/main" id="{8400E9CD-3D49-1643-B301-1F28308EF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880" y="1492249"/>
            <a:ext cx="93583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</a:rPr>
              <a:t>Unitary state:  centralization of power  in nation’s capital, little autonomy for sub-divisions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6C4AF2-1468-9348-B65F-13ED194F8139}"/>
              </a:ext>
            </a:extLst>
          </p:cNvPr>
          <p:cNvSpPr txBox="1"/>
          <p:nvPr/>
        </p:nvSpPr>
        <p:spPr>
          <a:xfrm>
            <a:off x="5233511" y="2616883"/>
            <a:ext cx="230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  <a:highlight>
                  <a:srgbClr val="FF0000"/>
                </a:highlight>
                <a:cs typeface="Arial" pitchFamily="34" charset="0"/>
              </a:rPr>
              <a:t>First-order government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557FF-F9BD-184F-9422-C7A55AF99C49}"/>
              </a:ext>
            </a:extLst>
          </p:cNvPr>
          <p:cNvSpPr txBox="1"/>
          <p:nvPr/>
        </p:nvSpPr>
        <p:spPr>
          <a:xfrm>
            <a:off x="5270182" y="3461217"/>
            <a:ext cx="17197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C000"/>
                </a:solidFill>
                <a:highlight>
                  <a:srgbClr val="FF0000"/>
                </a:highlight>
                <a:cs typeface="Arial" pitchFamily="34" charset="0"/>
              </a:rPr>
              <a:t>Local government</a:t>
            </a:r>
          </a:p>
        </p:txBody>
      </p:sp>
    </p:spTree>
    <p:extLst>
      <p:ext uri="{BB962C8B-B14F-4D97-AF65-F5344CB8AC3E}">
        <p14:creationId xmlns:p14="http://schemas.microsoft.com/office/powerpoint/2010/main" val="3812680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4CF4BE13-DB7D-014E-8C20-B28E45F03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Evolving Devolution</a:t>
            </a:r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73AEA3C3-F17F-ED4A-9064-BF02CD293D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1080" y="1036321"/>
            <a:ext cx="7010400" cy="5503863"/>
          </a:xfrm>
          <a:noFill/>
        </p:spPr>
      </p:pic>
    </p:spTree>
    <p:extLst>
      <p:ext uri="{BB962C8B-B14F-4D97-AF65-F5344CB8AC3E}">
        <p14:creationId xmlns:p14="http://schemas.microsoft.com/office/powerpoint/2010/main" val="328994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re 3">
            <a:extLst>
              <a:ext uri="{FF2B5EF4-FFF2-40B4-BE49-F238E27FC236}">
                <a16:creationId xmlns:a16="http://schemas.microsoft.com/office/drawing/2014/main" id="{B516067B-56A1-814E-BC87-0E3117325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What’s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Ahead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43715" name="TextBox 1">
            <a:extLst>
              <a:ext uri="{FF2B5EF4-FFF2-40B4-BE49-F238E27FC236}">
                <a16:creationId xmlns:a16="http://schemas.microsoft.com/office/drawing/2014/main" id="{FEF32897-C637-DE4A-92C1-424ED5A7C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286000"/>
            <a:ext cx="830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/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69CCC-24DE-0340-AD42-73CF6354DFEC}"/>
              </a:ext>
            </a:extLst>
          </p:cNvPr>
          <p:cNvSpPr txBox="1"/>
          <p:nvPr/>
        </p:nvSpPr>
        <p:spPr>
          <a:xfrm>
            <a:off x="1814513" y="2286001"/>
            <a:ext cx="84836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Our task: look at how authority is dispersed to understand why governments act the way they do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cs typeface="Arial" charset="0"/>
              </a:rPr>
              <a:t>Vertical </a:t>
            </a:r>
          </a:p>
          <a:p>
            <a:pPr marL="914400" lvl="1" indent="-457200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cs typeface="Arial" charset="0"/>
              </a:rPr>
              <a:t>Horizontal</a:t>
            </a: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41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itre 3">
            <a:extLst>
              <a:ext uri="{FF2B5EF4-FFF2-40B4-BE49-F238E27FC236}">
                <a16:creationId xmlns:a16="http://schemas.microsoft.com/office/drawing/2014/main" id="{71143EB0-2F13-8C46-89FE-0B77127E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274638"/>
            <a:ext cx="87931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sz="4000">
                <a:solidFill>
                  <a:schemeClr val="bg1"/>
                </a:solidFill>
                <a:ea typeface="ＭＳ Ｐゴシック" panose="020B0600070205080204" pitchFamily="34" charset="-128"/>
              </a:rPr>
              <a:t>United Kingdom: a Unitary Government</a:t>
            </a:r>
          </a:p>
        </p:txBody>
      </p:sp>
      <p:sp>
        <p:nvSpPr>
          <p:cNvPr id="252931" name="TextBox 1">
            <a:extLst>
              <a:ext uri="{FF2B5EF4-FFF2-40B4-BE49-F238E27FC236}">
                <a16:creationId xmlns:a16="http://schemas.microsoft.com/office/drawing/2014/main" id="{20BCD45E-4676-F744-A295-ABC61123C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510" y="274638"/>
            <a:ext cx="8991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432FF"/>
                </a:solidFill>
                <a:latin typeface="Calibri" panose="020F0502020204030204" pitchFamily="34" charset="0"/>
              </a:rPr>
              <a:t>Since 1999- devolution of power to more local levels:  Question:  Will the U.K. Survive?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432FF"/>
                </a:solidFill>
                <a:latin typeface="Calibri" panose="020F0502020204030204" pitchFamily="34" charset="0"/>
              </a:rPr>
              <a:t>Issue of Brexit</a:t>
            </a:r>
          </a:p>
        </p:txBody>
      </p:sp>
      <p:pic>
        <p:nvPicPr>
          <p:cNvPr id="252932" name="Picture 2" descr="http://one-europe.info/user/files/Laura/yes-no2.jpg">
            <a:extLst>
              <a:ext uri="{FF2B5EF4-FFF2-40B4-BE49-F238E27FC236}">
                <a16:creationId xmlns:a16="http://schemas.microsoft.com/office/drawing/2014/main" id="{A48FBA65-5A50-BD49-9D7E-3F8503D8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2265045"/>
            <a:ext cx="3659188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210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re 3">
            <a:extLst>
              <a:ext uri="{FF2B5EF4-FFF2-40B4-BE49-F238E27FC236}">
                <a16:creationId xmlns:a16="http://schemas.microsoft.com/office/drawing/2014/main" id="{9D78EEBB-ACDC-0744-A60F-580253A0E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Returning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to a Strange Policy-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Unitary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Systems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in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Federal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Systems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(U.S. Example)</a:t>
            </a:r>
          </a:p>
        </p:txBody>
      </p:sp>
      <p:sp>
        <p:nvSpPr>
          <p:cNvPr id="257027" name="TextBox 1">
            <a:extLst>
              <a:ext uri="{FF2B5EF4-FFF2-40B4-BE49-F238E27FC236}">
                <a16:creationId xmlns:a16="http://schemas.microsoft.com/office/drawing/2014/main" id="{FA39D838-9ADE-324D-AA4B-152A06BC2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2025650"/>
            <a:ext cx="8509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Decentralized decision making in policies (but feds supreme) </a:t>
            </a:r>
          </a:p>
          <a:p>
            <a:pPr eaLnBrk="1" hangingPunct="1"/>
            <a:endParaRPr lang="en-US" altLang="en-US" sz="32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“Power struggles” &amp; tension </a:t>
            </a:r>
          </a:p>
          <a:p>
            <a:pPr eaLnBrk="1" hangingPunct="1"/>
            <a:endParaRPr lang="en-US" altLang="en-US" sz="32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Calibri" panose="020F0502020204030204" pitchFamily="34" charset="0"/>
              </a:rPr>
              <a:t>Battle: tailoring policies to specific locales v. creating uniform policies (e.g. civil rights leg.)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b="1" dirty="0"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en-US" altLang="en-US" sz="3200" b="1" dirty="0">
                <a:latin typeface="Calibri" panose="020F0502020204030204" pitchFamily="34" charset="0"/>
              </a:rPr>
              <a:t> </a:t>
            </a:r>
          </a:p>
          <a:p>
            <a:pPr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9344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itre 3">
            <a:extLst>
              <a:ext uri="{FF2B5EF4-FFF2-40B4-BE49-F238E27FC236}">
                <a16:creationId xmlns:a16="http://schemas.microsoft.com/office/drawing/2014/main" id="{56BF7E2C-4286-8B40-B9BF-CC45E98D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559" y="94504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Separation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Powers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vs.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Parliamentary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Systems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260099" name="Picture 4">
            <a:extLst>
              <a:ext uri="{FF2B5EF4-FFF2-40B4-BE49-F238E27FC236}">
                <a16:creationId xmlns:a16="http://schemas.microsoft.com/office/drawing/2014/main" id="{FDAB5406-E8ED-9542-9624-06DF044C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2271293"/>
            <a:ext cx="48514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89CF84-F749-F749-BD5D-406E077F8D79}"/>
              </a:ext>
            </a:extLst>
          </p:cNvPr>
          <p:cNvSpPr txBox="1"/>
          <p:nvPr/>
        </p:nvSpPr>
        <p:spPr>
          <a:xfrm>
            <a:off x="2125041" y="1119328"/>
            <a:ext cx="92964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pitchFamily="34" charset="0"/>
              </a:rPr>
              <a:t>Greater horizontal dispersion of power, requires coordination to enact policy, slows process</a:t>
            </a:r>
          </a:p>
        </p:txBody>
      </p:sp>
    </p:spTree>
    <p:extLst>
      <p:ext uri="{BB962C8B-B14F-4D97-AF65-F5344CB8AC3E}">
        <p14:creationId xmlns:p14="http://schemas.microsoft.com/office/powerpoint/2010/main" val="51472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re 3">
            <a:extLst>
              <a:ext uri="{FF2B5EF4-FFF2-40B4-BE49-F238E27FC236}">
                <a16:creationId xmlns:a16="http://schemas.microsoft.com/office/drawing/2014/main" id="{66F42631-549E-C84C-B9E6-CD473E2A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Separation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Powers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1123" name="TextBox 1">
            <a:extLst>
              <a:ext uri="{FF2B5EF4-FFF2-40B4-BE49-F238E27FC236}">
                <a16:creationId xmlns:a16="http://schemas.microsoft.com/office/drawing/2014/main" id="{409E2442-C113-2342-86F0-E104863A8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1" y="2133601"/>
            <a:ext cx="89455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Each particular branch has special powers and can weigh in on an issue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For example: budget policy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33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re 3">
            <a:extLst>
              <a:ext uri="{FF2B5EF4-FFF2-40B4-BE49-F238E27FC236}">
                <a16:creationId xmlns:a16="http://schemas.microsoft.com/office/drawing/2014/main" id="{EBC59E02-5A73-0741-A327-5D6929C81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341" y="246888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United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Kingdom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- A Fusion of Powers: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Review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2147" name="TextBox 1">
            <a:extLst>
              <a:ext uri="{FF2B5EF4-FFF2-40B4-BE49-F238E27FC236}">
                <a16:creationId xmlns:a16="http://schemas.microsoft.com/office/drawing/2014/main" id="{30EE9C33-8B6B-DA4E-9AAE-B983787D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897" y="1398853"/>
            <a:ext cx="8945563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The executive branch is an offshoot of the legislation branch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How? The prime minister is from the winning party in the legislative branch, assembles a cabinet from legislature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Examples: Germany, U.K., Japan 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Cabinet selected by legislature which is elected by voters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0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re 3">
            <a:extLst>
              <a:ext uri="{FF2B5EF4-FFF2-40B4-BE49-F238E27FC236}">
                <a16:creationId xmlns:a16="http://schemas.microsoft.com/office/drawing/2014/main" id="{4B6C5A17-34BD-9246-8AB1-95C9F1CD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360" y="54922"/>
            <a:ext cx="10396882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Other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Forms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of Horizontal Dispersion: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Iron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Triangles</a:t>
            </a:r>
          </a:p>
        </p:txBody>
      </p:sp>
      <p:sp>
        <p:nvSpPr>
          <p:cNvPr id="265219" name="TextBox 1">
            <a:extLst>
              <a:ext uri="{FF2B5EF4-FFF2-40B4-BE49-F238E27FC236}">
                <a16:creationId xmlns:a16="http://schemas.microsoft.com/office/drawing/2014/main" id="{4B2E2EA8-ED85-0747-8DD9-F54265533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16218"/>
            <a:ext cx="8945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Separation of powers explain some, but not all of horizontal dispersion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65220" name="Picture 5" descr="http://blogs.gartner.com/jake-sorofman/files/2013/08/Iron-Triangle-Policy1.jpg">
            <a:extLst>
              <a:ext uri="{FF2B5EF4-FFF2-40B4-BE49-F238E27FC236}">
                <a16:creationId xmlns:a16="http://schemas.microsoft.com/office/drawing/2014/main" id="{ADBDDC7B-B336-3A4D-B204-39E76B479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42" y="2678906"/>
            <a:ext cx="3657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TextBox 4">
            <a:extLst>
              <a:ext uri="{FF2B5EF4-FFF2-40B4-BE49-F238E27FC236}">
                <a16:creationId xmlns:a16="http://schemas.microsoft.com/office/drawing/2014/main" id="{133D86AA-C5A5-FE46-92D9-220FB4921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2185387"/>
            <a:ext cx="52578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Division by functional policy area (e.g. heath, agriculture)</a:t>
            </a:r>
          </a:p>
          <a:p>
            <a:pPr eaLnBrk="1" hangingPunct="1"/>
            <a:endParaRPr lang="en-US" altLang="en-US" sz="28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Each actor gets “something” in return, overlapping interests</a:t>
            </a:r>
          </a:p>
          <a:p>
            <a:pPr eaLnBrk="1" hangingPunct="1"/>
            <a:endParaRPr lang="en-US" altLang="en-US" sz="28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Key “fuels”: logrolling, pork barrel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77834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re 3">
            <a:extLst>
              <a:ext uri="{FF2B5EF4-FFF2-40B4-BE49-F238E27FC236}">
                <a16:creationId xmlns:a16="http://schemas.microsoft.com/office/drawing/2014/main" id="{78AC3791-ABD9-0342-9BC4-D1A742BC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572" y="76200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Summing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Up</a:t>
            </a:r>
          </a:p>
        </p:txBody>
      </p:sp>
      <p:sp>
        <p:nvSpPr>
          <p:cNvPr id="268291" name="AutoShape 2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87C8E033-B498-5C45-9EED-6F75CEED63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8049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68292" name="AutoShape 4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AFB4F9DC-5E73-8E44-816D-A6937DFF38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-16525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BC28B-19DF-724C-B27F-939ACD7C1864}"/>
              </a:ext>
            </a:extLst>
          </p:cNvPr>
          <p:cNvSpPr txBox="1"/>
          <p:nvPr/>
        </p:nvSpPr>
        <p:spPr>
          <a:xfrm>
            <a:off x="2495564" y="1228165"/>
            <a:ext cx="883602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Dispersion of authority in a government both vertical and horizontal can affect policy outcomes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Vertical dispersion: unitary, federal, and </a:t>
            </a:r>
            <a:r>
              <a:rPr lang="en-US" sz="3200" dirty="0" err="1">
                <a:cs typeface="Arial" charset="0"/>
              </a:rPr>
              <a:t>confederal</a:t>
            </a:r>
            <a:r>
              <a:rPr lang="en-US" sz="3200" dirty="0">
                <a:cs typeface="Arial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3200" dirty="0">
              <a:cs typeface="Arial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Horizontal dispersion: separation of powers &amp; fusion powers</a:t>
            </a:r>
          </a:p>
        </p:txBody>
      </p:sp>
    </p:spTree>
    <p:extLst>
      <p:ext uri="{BB962C8B-B14F-4D97-AF65-F5344CB8AC3E}">
        <p14:creationId xmlns:p14="http://schemas.microsoft.com/office/powerpoint/2010/main" val="653130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>
            <a:extLst>
              <a:ext uri="{FF2B5EF4-FFF2-40B4-BE49-F238E27FC236}">
                <a16:creationId xmlns:a16="http://schemas.microsoft.com/office/drawing/2014/main" id="{18CA10EC-6D14-2446-A320-F8DDF1338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69851"/>
            <a:ext cx="7772400" cy="11906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Decentralization and Local Government: Models</a:t>
            </a:r>
          </a:p>
        </p:txBody>
      </p:sp>
      <p:sp>
        <p:nvSpPr>
          <p:cNvPr id="67587" name="Rectangle 1027">
            <a:extLst>
              <a:ext uri="{FF2B5EF4-FFF2-40B4-BE49-F238E27FC236}">
                <a16:creationId xmlns:a16="http://schemas.microsoft.com/office/drawing/2014/main" id="{F4F98785-FEC8-F545-B58C-6F3B03CB37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063396"/>
            <a:ext cx="10396883" cy="3905604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altLang="en-US" sz="4500" b="1" dirty="0"/>
              <a:t>Devolution- Political</a:t>
            </a:r>
          </a:p>
          <a:p>
            <a:pPr eaLnBrk="1" hangingPunct="1"/>
            <a:endParaRPr lang="en-US" altLang="en-US" sz="4500" b="1" dirty="0"/>
          </a:p>
          <a:p>
            <a:pPr eaLnBrk="1" hangingPunct="1"/>
            <a:r>
              <a:rPr lang="en-US" altLang="en-US" sz="4500" b="1" dirty="0" err="1"/>
              <a:t>Deconcentration</a:t>
            </a:r>
            <a:r>
              <a:rPr lang="en-US" altLang="en-US" sz="4500" b="1" dirty="0"/>
              <a:t>- Administrative</a:t>
            </a:r>
          </a:p>
          <a:p>
            <a:pPr eaLnBrk="1" hangingPunct="1"/>
            <a:endParaRPr lang="en-US" altLang="en-US" sz="4500" b="1" dirty="0"/>
          </a:p>
          <a:p>
            <a:pPr eaLnBrk="1" hangingPunct="1"/>
            <a:r>
              <a:rPr lang="en-US" altLang="en-US" sz="4500" b="1" dirty="0"/>
              <a:t>Delegation- Public Organizations</a:t>
            </a:r>
          </a:p>
          <a:p>
            <a:pPr eaLnBrk="1" hangingPunct="1"/>
            <a:endParaRPr lang="en-US" altLang="en-US" sz="4500" b="1" dirty="0"/>
          </a:p>
          <a:p>
            <a:pPr eaLnBrk="1" hangingPunct="1"/>
            <a:r>
              <a:rPr lang="en-US" altLang="en-US" sz="4500" b="1" dirty="0"/>
              <a:t>Privatization- Contracting Out</a:t>
            </a:r>
          </a:p>
          <a:p>
            <a:pPr eaLnBrk="1" hangingPunct="1"/>
            <a:endParaRPr lang="en-US" altLang="en-US" b="1" dirty="0"/>
          </a:p>
          <a:p>
            <a:pPr eaLnBrk="1" hangingPunct="1"/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335025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F8547FC-EDE6-9C47-890D-FBD96CEE89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Decentralization: An Overview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1E954F8-C3C8-8D4B-AF7E-FA7354AD0F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9442" y="1581912"/>
            <a:ext cx="8229600" cy="4876800"/>
          </a:xfrm>
        </p:spPr>
        <p:txBody>
          <a:bodyPr>
            <a:noAutofit/>
          </a:bodyPr>
          <a:lstStyle/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The Local Governance Debate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Devolution of Authority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/>
            <a:endParaRPr lang="en-US" altLang="en-US" sz="2400" b="1" dirty="0"/>
          </a:p>
          <a:p>
            <a:pPr eaLnBrk="1" hangingPunct="1">
              <a:buFontTx/>
              <a:buNone/>
            </a:pPr>
            <a:endParaRPr lang="en-US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53252" name="Picture 5" descr="http://www.uncdf.org/image_uploads/bd_mdg_01.jpg">
            <a:extLst>
              <a:ext uri="{FF2B5EF4-FFF2-40B4-BE49-F238E27FC236}">
                <a16:creationId xmlns:a16="http://schemas.microsoft.com/office/drawing/2014/main" id="{2BDF965B-9916-694F-ABD6-AE8918947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74" y="1837765"/>
            <a:ext cx="447516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42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7091C98-5C7F-4D4B-932B-EF3617939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The Primary Unit of Government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BD38C82-710C-BD4E-BCEF-5EFC81B2C5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9461" y="1299882"/>
            <a:ext cx="10058555" cy="425823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Municipality: Lowest level with Bureaucrats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English/American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Town vs. county (Rural vs. Urban)- Counties in U.S.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b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b="1" dirty="0"/>
              <a:t>Continental European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dirty="0"/>
              <a:t>Commune (no distinction between rural and urban)</a:t>
            </a:r>
          </a:p>
        </p:txBody>
      </p:sp>
    </p:spTree>
    <p:extLst>
      <p:ext uri="{BB962C8B-B14F-4D97-AF65-F5344CB8AC3E}">
        <p14:creationId xmlns:p14="http://schemas.microsoft.com/office/powerpoint/2010/main" val="166086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re 3">
            <a:extLst>
              <a:ext uri="{FF2B5EF4-FFF2-40B4-BE49-F238E27FC236}">
                <a16:creationId xmlns:a16="http://schemas.microsoft.com/office/drawing/2014/main" id="{3333CFD3-60E0-B846-AACE-F31D4A99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84" y="-218515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Authority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A9FEA-50E1-ED41-BBB7-7F2B81FF6B11}"/>
              </a:ext>
            </a:extLst>
          </p:cNvPr>
          <p:cNvSpPr txBox="1"/>
          <p:nvPr/>
        </p:nvSpPr>
        <p:spPr>
          <a:xfrm>
            <a:off x="1687514" y="1111250"/>
            <a:ext cx="8534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This leads to the core issue for this course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EFE576-A5CB-4049-A548-896AAE411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813" y="2113916"/>
            <a:ext cx="89804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32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200" b="1" dirty="0">
                <a:latin typeface="Calibri" panose="020F0502020204030204" pitchFamily="34" charset="0"/>
              </a:rPr>
              <a:t>It’s not just the U.S.: it all has to do with the intergovernmental structure, specifically </a:t>
            </a:r>
            <a:r>
              <a:rPr lang="en-US" altLang="en-US" sz="3200" b="1" i="1" dirty="0">
                <a:latin typeface="Calibri" panose="020F0502020204030204" pitchFamily="34" charset="0"/>
              </a:rPr>
              <a:t>how authority is dispersed in different parts of the world</a:t>
            </a:r>
          </a:p>
        </p:txBody>
      </p:sp>
    </p:spTree>
    <p:extLst>
      <p:ext uri="{BB962C8B-B14F-4D97-AF65-F5344CB8AC3E}">
        <p14:creationId xmlns:p14="http://schemas.microsoft.com/office/powerpoint/2010/main" val="25652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D001F-0F04-7C43-A838-F962E269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Meeting</a:t>
            </a:r>
          </a:p>
        </p:txBody>
      </p:sp>
      <p:pic>
        <p:nvPicPr>
          <p:cNvPr id="54274" name="Picture 2">
            <a:extLst>
              <a:ext uri="{FF2B5EF4-FFF2-40B4-BE49-F238E27FC236}">
                <a16:creationId xmlns:a16="http://schemas.microsoft.com/office/drawing/2014/main" id="{D55F6663-BFAC-8A48-97D2-0B42AE90453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1580345"/>
            <a:ext cx="7333488" cy="4138019"/>
          </a:xfrm>
          <a:noFill/>
        </p:spPr>
      </p:pic>
    </p:spTree>
    <p:extLst>
      <p:ext uri="{BB962C8B-B14F-4D97-AF65-F5344CB8AC3E}">
        <p14:creationId xmlns:p14="http://schemas.microsoft.com/office/powerpoint/2010/main" val="2580888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293F9FE9-8293-714B-8B25-8BD94E2C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97" y="0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b="1" dirty="0"/>
              <a:t>European Union Poster- The Importance of Local</a:t>
            </a:r>
          </a:p>
        </p:txBody>
      </p:sp>
      <p:pic>
        <p:nvPicPr>
          <p:cNvPr id="56323" name="Picture 2">
            <a:extLst>
              <a:ext uri="{FF2B5EF4-FFF2-40B4-BE49-F238E27FC236}">
                <a16:creationId xmlns:a16="http://schemas.microsoft.com/office/drawing/2014/main" id="{93A6DEBF-C4AD-F84A-8F8D-A337D52DD2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4641" y="899160"/>
            <a:ext cx="6975475" cy="5238750"/>
          </a:xfrm>
          <a:noFill/>
        </p:spPr>
      </p:pic>
    </p:spTree>
    <p:extLst>
      <p:ext uri="{BB962C8B-B14F-4D97-AF65-F5344CB8AC3E}">
        <p14:creationId xmlns:p14="http://schemas.microsoft.com/office/powerpoint/2010/main" val="31298561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22DA6B3-F330-F74B-B4DD-9B7BA204C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Decentralized Governance: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A494DDA-04BF-E54C-839E-8813061531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7864" y="800100"/>
            <a:ext cx="10396883" cy="522804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en-US" b="1" dirty="0"/>
          </a:p>
          <a:p>
            <a:pPr eaLnBrk="1" hangingPunct="1"/>
            <a:r>
              <a:rPr lang="en-US" altLang="en-US" sz="2800" b="1" dirty="0"/>
              <a:t>Subsidiarity- higher units of Government should not do what can be done by lower units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Principle used by European Union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/>
              <a:t>Not necessarily Based on the separation of powers</a:t>
            </a:r>
          </a:p>
        </p:txBody>
      </p:sp>
    </p:spTree>
    <p:extLst>
      <p:ext uri="{BB962C8B-B14F-4D97-AF65-F5344CB8AC3E}">
        <p14:creationId xmlns:p14="http://schemas.microsoft.com/office/powerpoint/2010/main" val="2773670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648E01BB-902C-F44B-A070-BEF53A51DD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altLang="en-US" b="1"/>
              <a:t>Denmark Communes</a:t>
            </a:r>
          </a:p>
        </p:txBody>
      </p:sp>
      <p:pic>
        <p:nvPicPr>
          <p:cNvPr id="66563" name="Picture 2" descr="http://www.sm.dk/data/Dokumentertilpublikationer/IM%20engelsk/The%20lokal%20government%20reform%20-%20in%20brief/The%20local%20government%20reform%20%E2%80%93%20In%20brief%20-%20Complete%20version%20in%20HTML-filer/img02.gif">
            <a:extLst>
              <a:ext uri="{FF2B5EF4-FFF2-40B4-BE49-F238E27FC236}">
                <a16:creationId xmlns:a16="http://schemas.microsoft.com/office/drawing/2014/main" id="{303A34FB-C62D-684A-B8FD-3391A70B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86" y="0"/>
            <a:ext cx="50260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059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E61399B-F9B2-2441-92A3-8B425D170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b="1" dirty="0"/>
              <a:t>What Local Government Does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3BBD633-E520-734D-976E-EE1E938A82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5040" y="990601"/>
            <a:ext cx="86868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/>
              <a:t>Services- Depend Upon: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Fiscal/budget allocation</a:t>
            </a:r>
          </a:p>
          <a:p>
            <a:pPr lvl="2" eaLnBrk="1" hangingPunct="1"/>
            <a:r>
              <a:rPr lang="en-US" altLang="en-US" sz="2800" b="1" dirty="0"/>
              <a:t>Taxes and transfers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Planning</a:t>
            </a:r>
          </a:p>
          <a:p>
            <a:pPr lvl="2" eaLnBrk="1" hangingPunct="1"/>
            <a:r>
              <a:rPr lang="en-US" altLang="en-US" sz="2800" b="1" dirty="0"/>
              <a:t>Strategic priorities</a:t>
            </a:r>
          </a:p>
          <a:p>
            <a:pPr lvl="1" eaLnBrk="1" hangingPunct="1"/>
            <a:endParaRPr lang="en-US" altLang="en-US" b="1" dirty="0"/>
          </a:p>
          <a:p>
            <a:pPr lvl="1" eaLnBrk="1" hangingPunct="1"/>
            <a:r>
              <a:rPr lang="en-US" altLang="en-US" b="1" dirty="0"/>
              <a:t>Managing</a:t>
            </a:r>
          </a:p>
          <a:p>
            <a:pPr lvl="2" eaLnBrk="1" hangingPunct="1"/>
            <a:r>
              <a:rPr lang="en-US" altLang="en-US" sz="2800" b="1" dirty="0"/>
              <a:t>Implementing (water, sanitation, roads, </a:t>
            </a:r>
            <a:r>
              <a:rPr lang="en-US" altLang="en-US" sz="2800" b="1" dirty="0" err="1"/>
              <a:t>etc</a:t>
            </a:r>
            <a:r>
              <a:rPr lang="en-US" altLang="en-US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8479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5C92F1C7-2E50-634E-9775-86A227D8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7641"/>
            <a:ext cx="90265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6777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re 3">
            <a:extLst>
              <a:ext uri="{FF2B5EF4-FFF2-40B4-BE49-F238E27FC236}">
                <a16:creationId xmlns:a16="http://schemas.microsoft.com/office/drawing/2014/main" id="{0EEB1C52-786F-174B-A8AB-4934AC88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The </a:t>
            </a:r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Incoherence</a:t>
            </a:r>
            <a:r>
              <a:rPr lang="fr-CA" altLang="en-US" dirty="0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 of U.S. Policy</a:t>
            </a:r>
          </a:p>
        </p:txBody>
      </p:sp>
      <p:sp>
        <p:nvSpPr>
          <p:cNvPr id="238595" name="TextBox 1">
            <a:extLst>
              <a:ext uri="{FF2B5EF4-FFF2-40B4-BE49-F238E27FC236}">
                <a16:creationId xmlns:a16="http://schemas.microsoft.com/office/drawing/2014/main" id="{C79C9A7D-6A8E-0E4F-B42F-B81DE2A59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286000"/>
            <a:ext cx="830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From “night watchman state” to behemoth 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800" b="1" dirty="0">
                <a:latin typeface="Calibri" panose="020F0502020204030204" pitchFamily="34" charset="0"/>
                <a:hlinkClick r:id="rId2" action="ppaction://hlinksldjump"/>
              </a:rPr>
              <a:t>89,500 separate governments </a:t>
            </a:r>
            <a:endParaRPr lang="en-US" altLang="en-US" sz="2800" b="1" dirty="0">
              <a:latin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altLang="en-US" sz="2800" b="1" dirty="0">
                <a:latin typeface="Calibri" panose="020F0502020204030204" pitchFamily="34" charset="0"/>
              </a:rPr>
              <a:t>Why do you think government has changed in the U.S. so much in the last 150 years? </a:t>
            </a:r>
          </a:p>
          <a:p>
            <a:pPr eaLnBrk="1" hangingPunct="1"/>
            <a:endParaRPr lang="en-US" altLang="en-US" sz="2800" b="1" dirty="0">
              <a:latin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Calibri" panose="020F0502020204030204" pitchFamily="34" charset="0"/>
              </a:rPr>
              <a:t>Intentional &amp; unintentional: “whole system lacks coordination, coherence, and control” </a:t>
            </a:r>
          </a:p>
          <a:p>
            <a:pPr eaLnBrk="1" hangingPunct="1"/>
            <a:endParaRPr lang="en-US" altLang="en-US" sz="2800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sz="1600" dirty="0"/>
          </a:p>
        </p:txBody>
      </p:sp>
      <p:pic>
        <p:nvPicPr>
          <p:cNvPr id="238596" name="Picture 5" descr="https://openclipart.org/image/2400px/svg_to_png/28725/purzen_Icon_with_question_mark.png">
            <a:extLst>
              <a:ext uri="{FF2B5EF4-FFF2-40B4-BE49-F238E27FC236}">
                <a16:creationId xmlns:a16="http://schemas.microsoft.com/office/drawing/2014/main" id="{31C4D327-EE6B-C647-9F5B-94E7948B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200401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041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re 3">
            <a:extLst>
              <a:ext uri="{FF2B5EF4-FFF2-40B4-BE49-F238E27FC236}">
                <a16:creationId xmlns:a16="http://schemas.microsoft.com/office/drawing/2014/main" id="{23E51A1C-3C29-A149-9628-C0C89F9E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19" y="-260254"/>
            <a:ext cx="10396882" cy="1151965"/>
          </a:xfrm>
        </p:spPr>
        <p:txBody>
          <a:bodyPr/>
          <a:lstStyle/>
          <a:p>
            <a:pPr eaLnBrk="1" hangingPunct="1"/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The Size of U.S.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Government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: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Unitary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below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the state</a:t>
            </a:r>
          </a:p>
        </p:txBody>
      </p:sp>
      <p:sp>
        <p:nvSpPr>
          <p:cNvPr id="271363" name="AutoShape 2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28A5B970-6BE9-5C4C-BD9A-65B5539302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8049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71364" name="AutoShape 4" descr="data:image/jpeg;base64,/9j/4AAQSkZJRgABAQAAAQABAAD/2wCEAAkGBhQSERUUEhQSFBUUFRQWFhYUFhQVFxYXFhgaFRQWFhYYHCYeGBkkGRQaHzIgIycpLCwsFh4xNTAqNSYrLikBCQoKDgwOGg8PGiwkHiQqKjAsLS0pKS0uLCwwLCwsLCwsKiwsLCksMCwsLCwsLCwsLCwtLSwqLCwsLCkpLCwsLP/AABEIAOoA2AMBIgACEQEDEQH/xAAcAAEAAQUBAQAAAAAAAAAAAAAABwEDBAUGCAL/xABLEAACAQMCAwQGBQgGBwkAAAABAgMABBESIQUGMRNBUWEHFCIycYEjQlKRoTNicoKSscHRFSRDU6KyFnSzwsPh8CU0NURjc4PS4v/EABsBAAIDAQEBAAAAAAAAAAAAAAAEAgMFBgEH/8QANREAAgEDAwIDBgQFBQAAAAAAAAECAwQREiExQVEFE3EiMmGRsfAGgaHhFCNSwfEVM3Ki0f/aAAwDAQACEQMRAD8AnGlKUAKUpQApSlAClKUAKUpQApVCa0PM3O9tYjEz5kIJSGMF5X+CDoM7amwPOgOTf5qmahbiXpVv589isVmvdkC4lx5k4jX4aTXOXt9czHM15eOSMECUxp+xGFWlZ3dKO2RuFnVlvjHqejM0zXmiG0KElJrpD4pcSqfvBroOF+ke+hOFuI7oD+zuNBYgeEselgfNgwryF5Tl/g9lZ1I9ieKVzvJvOkXEIiyZSVMCaFvfiY5xn7SnGQw2I+6uipsT4FKUoAUpSgBSlKAFKUoAUpSgBSlKAFKUoAUpSgBSlKAFUJqtcZ6R+cvVIRFCw9amGI+hMadHmYeAGy56tgb4NeNpLLPUnJ4Rgc/+kRoGNtZlTNj6WU4ZbfIyAFOzykb6TsuxI3xUWxw4LMSzO51O7ks7se9j3n8K+JJVjXLMTkk5JLO7sck+LuzHPmTXRcA5FluDrvQ8MO2mBWxI47+2YbouPqAg774rAu7xY1TemH1/Lr/Y2KdOFuu8jQRTq2dLBsHBwQd/DarlhazXL6LWPXg4eVsiGPx1P9ZvzV3racv+jSYkx3WmO3UvhIny82WJGWHuR47veOw2qRrKySGNY4lVEQYVV2AHl/1vWRd+I0aDap+0/wBF69/Qs82c1tscpZ+jGDY3TyXLeBJiiHwjQ5PzY1gekLlu3t7HXBBFE0c8DBkUA+9pIJ649r8KkCuR9KL/ANQ098k9ug+OvV+5KzbK+uK13TU5vGeOnyWxTOKSb6mi5O4stpxGKV2CROHglY9AHw0RY9wEqqNR6a/Cp6Vs15umjDAqwyGBBHiDUqeiXmYzW5tZWzNa4UZ954MfQv5kD2CfFRnrXc2NbVHQ+hTfUdMta6nfUpStAzhSlKAFKUoAUpSgBSlKAFKUoAUpSgBSlKAFKUoAtzyhVLMQAASSegAGST5YrzzxLikl9dtMqNJNctpt4h73ZLnskwThVC+2xOwLMTUs+lVpmsDBbo7y3UkcCqmxKtmSXc7KOzjcZJxvWosuT4+GcPuJ5WUXbwSKZgGbsjINMUMA64Dso2GWbfwApq0/MxHp1/8AC6lU8vMuvQ5TlrlgC9gkLdu8C3HbyKD6tFMdKxRQMwGtl9rUwzg94wMSEzgdSBkgDJAyT0A8SfCtBy3wXiUdpCgt7KBY4kUrNPLrJA9pm7KMqhJySMk7nNa7lCFrqRryRSsWtjbxdo8sfae7LdJrAIDYwowMZcgDNcZ4va1ZydetiMIrEUsPPbryxulUXC3b5OwdwASSAAMkkgAAbkknoPOvm3uFdVdCGVgGVh0KkZBHkRWj5utJbgQ2cLKjXUpVmcEr2USNNIrBdyG0quBjOSNs1u7HkKYL9NxC5YjAAgjt4EUAYAVOzY4HxpOy8EqXdBVYySy3z2X7kp3ChLDPqWUKpZiAqgsSdgABkk+QArjPSIkswtkgieYapJ8oPY9hAIiz+6o+kLdd8bZrqrnlK9iJaG5W7j74LqNEZl71W4jAGSPtIR8q1PIEztYRCQHVGZIsNgkCKRo1UkbHCqF+VWy8Pq+FtXE8Sw8LfbdP89gjWVTaJHdpPrRX+0qt94zW75HuTDxa1cHAl7S3fzDI0iZ+Dxg1hxcrSqmpZLeCBpmS3Nx2geRXc9iuhRlMjpnJxvgCtpyRwOd+Kxo8RX1NzLM2coCY2EARttWrXqHfgHI2ro7XDr+w88/L757FtetGdFp87fMnEVWqCq1umOKUpQApSlAClKUAKUpQApSlAClKUAKUpQApSlAFMVyfpAu0hFnPMQIIbyN5c+BjkSNsdW0yMjYHTTn6tdYaj6/drjikxbeKzjSGNDuO2mQSTSY+12brH8CfE5VvLmNrRlVl0JwhrlhGs9JEqXtxYxWt5J9N2wkWCQGI2+kGZnKN1K5UDfOo9MV0cUQVQqgKqgKqjoqgYUDyA2rneXuHx+uXsyRxppeO3XQip7kYllPsgbs8oGfzBXS1wfjd+7mpGK2SS2+LWf2NChT0Js03MkxhEV2unNnJ2pVmVA8bI0c0YZtgxR8jPeoHfWyt/SpbygGCC+nBAOY7dgB5apCq5Hka+5IVbGpVbBBGoA4I6EZ6HfrVzNSsfG5WdDylHO/fgKlBTlnJy3CuPrw1byUW/FpGuJHmUTRq6q2DpXUkj4GTuxGcAdcVseVJIfVY1glSURqFdk75OshZTupLEnBAO9bcV8CFQxYKupgAWwNRA6At1IGT18arv/F3fUlCccNPKw9vz/ySp0FTeUzm+I8JnF6LrWW0y20UMQ9oCKUrHdFgR7LFm1awc4jx0NdDyGva3N7dL+TZobeM9z+rB+1ceI7SVlB/MNaTma2eSezjMrrBPcLBNEnsGRWV33lUh1X6PSVGMgnepJsbJIo1jiVURFCqqjAUDoAK6TwOjrpxuJNZxpWO3x+X6ilw8PSjIpSldIKilKUAKUpQApSlAClKUAKUpQApSlAClKUAKUpQB8sajngD65L2UHKyX0+kjoVjWOHIPeMxmt/6S+LSW/D5XibQxMcZk/ulldY3l/VVjv3HFYNhYJBGkUYwkahVHkOhJ7yepPeST31zH4kuFC3VL+p/QbtY5lk0NreC1vpoZTpS8cTwOdlaQoqTQk9A+Y1YDvDeNdNpPgfuqzeWaSoY5UWRG95XAZT4bGtD/oBa9Cbop/dm5nKfDTq6fOuSlOhXxKo3GWEntlPG2eVgdSlHjcypeOdpcLb2xVyrBrhx7SRRr1jJG3aufZA7hqJ6VuatWdkkSBIkSNB0VFCgfADvrD4nx+GA6XbMh92FPbmc9wWJfa+ZwPE1VKKrSUKEXt838X97Hq23ky5eTSsP6sbckMVYys5CsMeziPfVvuCRjbxrA/p6SB1W8jjRZCFSeFmaHWeiSB1DRE9xOQemRWFDwO4kla7V/U5XVR2GBKjhchTdAMA8mDjKYKgDcmt4tq0sLR3SxHWGRxEXZSrDBI1qCD123xtvTco0aaUXpkuuPeT+D4ePhlEMye5g81zCNLeZiFW3vLSRydgE7TsnJ8ABKa7PhHNtpcsVt7mCVh1VJFLYHfpznHn0qNOfL0w8MW3kKyTTokGd9yqgyy467Bc/FlqNpZWiUSIzLJCNcbg+0rJuCD8t/HNdt+GrecrOT6KTw+5n3c0qiR6spWi5Q5qhv7dZYnVmAUSqAQY5MZZSrbjfOPEdM1va2CkUpSgBSlKAFKUoAUpSgBSlKAFKUoAUpSgBSlafmvmAWds82ku3spEg/tJXOmJM9wLEZPcM0AbG7RCjCQKUIIYPjSQeobO2PjUXf0WvaLFwSa40axrc6Z7CBR7+hpVLO+NgkT9epG9dInIouNMnE5Gu5Bv2ROi1jY9RHCuNQHTU5YnGa6mOIKAFAAAwABgADoAB0FJV506i0yin6onHK3RHPMMPEbTsWM9pLHJMkTyNbSJ2XaezGzBZtwWIXbGMir3qV+etzaL+hayE/wCKeuw5l4MLu0mtzt2sbKD9lusbfJwp+Vcpyvxr1m3V2GmVCYp0OAUmT2ZAR3ZIyPI1y3i1FUIRq0YRxw/ZT9Og5RlqeJNliTlyWQYnvbl1PVYhFbKfImNS+PLVWdwjgUFqpWCNUz7x3ZmPeWdiWb5ms/NfLyAAkkADckkAD4k7CubldVqi0Z27JYXyWBtQitz6rF4nxWK3jMs8ixovVmPf4KOrNt0G9ax+Z+2JjsImvJQcao9reM/+rcHCjbfCkk1G3O57edY5ZhcvDntnjGmCOTO9vAveB9Zzlmwo2xitrwv8P17uadRaY/q/vuxetcxprYx+K8be9nNw+VUjTDH/AHcWc7+LNsxP8K1vERmMj7RVf2mA/dmsqsSZ8yov2QZD/lX8Sfur65SoQt6Ko01hLYwXNznqZteDcYms7gXFscOBhlPuTJ17N/u2bqDXoTlfmiG+t1mhbI6Oh96NwAWjcdzDPz6javONV4Nx24hklNrO8AYKkhj05dkyfrA406sZG+5qm5tlJpx5J06mOT1Jmq1594b6S+IwMD2/rC98dwqbjvxIihlPxyPKpf5N53g4hHlDolUDtYGI1xn/AHk32cbHyOwzqlGdP3kXxmpcHR0pSqiQpSlAClKUAKUpQApSlAClKUAKhj0yekFRJHawlWEM8Mlw/XDo4ZIUP2hgs3hsOuRUgekHmr1CzeRSO2f6OBT3ytspx3hd2PkvnXmw2/aGTfVgONTZJaZ95HJPU5xv51dSpOpkjKWD1iDStJy5xxH4dBcyOqKbeN3dyFVToGssTsMMDXF8d5h4hxRGHDIXWzDBXn7RYJblQcOLZpB7C92sjPw3FZCg2y7J31jzHbTyyQxTxSSwnEiKwLL3fPB2OM4Oxwair0m8IexvxdW7yQrdjDmJioM6ZPtL7p1qc7g5KsaxeKcszQvbTcN4ZeWd3AVXAMUsMqfW7WVZNzuQSRuGIPQYlfmjlxL60eCUAFgGQ5/Jygew4I+yx+Yz41KUYrZ7pllGooTUmspdO5D/AAPmi7mu7e3ku3VJpAjMsNvrXUCEOox4GX0ruO+pSHo0tnx6y91d7g6biZimR0+ij0R/4a5Ll/leN+DTi1UjiCNmUnBkW8tZNaoO4KGXCgbEMCdya23MPpbijs4mtyHurmBZI48ZEesYLynoArAjT1JHTG9X0bSlB+xBZ+CRK7rxq1HKC0x6LJY9IfOUdhELGwVI5mUZ7JVVLaNvr4GwkYZ0jr3nuzDXD2wDGwAZd/0gej+eT186zXkZmZ5HaSSQ6pHbdnY958B3AdABisDiylVEi7MnfjPsnZhjv8a36VDyY6+vUy5T1vBlzzhBvnfoBuWPgB31btITu7e83+FR7q/9d9fUVqFOd2b7Tbn5dw+VXqcSbeWVPbZCsThK/RKe9ssfixzWXWLwo/Qp5DH3EivH769H/YFwZVXrC/ktpkuLc6Zo+mfddfrRuO9GG3l1GCKtVQ1KcFNaWeJtPKPRvKnNEV/brPDkAkqyNs0br7yMPEZB8wQe+tzXnnkLm88PuwXP9WuCqT+CN0jm8sZ0t5HyFehQawKtN05OLHoy1LJWlKVUSFKUoAUpSgBSlKAFUJqtaPnPj3qdlPOPeVMRjbeRyEiG/wCew+QNAENel3mHt75wu6WamFB3GZsGVseOSifqGuUtLfQgXw6nxP1j99WHVjIisxbTmSRjuXck4Y56kvqas2ty3p6F6fbE6kskgejDhsF/bNbXatKLGYmOMu4jMc30keuMELJhg+M5x0qUOJcShtIGllZYoYl3PQKBsFUD5AKPICoP9GfHvV+LxodkuYjExztr1F4ifPKFR+nXW+mab6fhiT7WbXWZyfd9kppD+WhpD8NXhXO3VLFdx6DlOWYpm7s+O8Svl7W0ht7W3beN7wSPLKvc4ijICKe7USTsRsaxL3ne94cwPE7eJ7diB61Z6yqE7DtYn3H4eWo7V36nbb8OlajnC7hisbl7jT2QhkDA/W1KVCjzLEAeZFKqSbxgsOD59upbMHiXDZUWK9WOOdwA6hjjsblQdtWMoSftDO/SMYYAuT1ZiWZj1Zickn591TD6LeXC/A0gu0LJOJW0NkYikbK+Yz74PdqBqKuK8IezuZLSU5aIjQ3TtIm3jcfLY+BBrZ8OqR1uD56MWrp4yixWLxM4if8ARI+Z2H41lE1gaxMwx+TQ5J7nYdAPEDr91bNR7aerFY85M9RVapSrOCIrD4V7rD7Mkg/HP8azKxLQYklH5yt+0v8AMVXL3ov1JLhmXVapVasInxJGGBBGQRg/Cpr9EPNhurQwykme00xOScl0I+ik+YUg+a576hat3yLzALLiEUrHEUv9Xl8AHOYmP6MgG/gxpK8paoal0LqMsPB6LpVKrWMNilKUAKUpQApSlACog9NXH9c0NmucRgXEh7snVHCn+Z/2al1zXl7mjjJuZrm4H9vK3Z/oZEMP+BQfmaYtoap57bkKjwjCsTq1P9tjj9FfZX9xPzrKr4hiCqFHRQAPltX2a3ILCEpcmBNCWkcAlT2cZVh1VgzFSPmK9CcLaHjHDIzcIHWZB2i96yoSr6T1Vg6nB/nXn/pP+lF/lf8A/VSJ6IeZDDcvaPjs7nMkRPdMoGtP1kXV8V86x/EKLlDzI8psaoyw8M6jhvKfE7EdlZ3kE0A2jjvY5C0a9yrJEQSB8h4AVpeaUKzRDiEn9JXZOq24bbJ2cAbukmBJZlG/tOemdiM4kPmWK4a1lFm6pcaD2TMAw1DfHtbAkZAJyASD3Vw3og4hakSI4KcT1MLr1hiZ5GB3ZS25TbdR0xvnYnGjJ4chk3vAeT5WlS74jL21yu8cSErb22R0jQH22wcF2z8+tWPSjyZ65b9tCv8AWbcFo8DeRBkvAcdcjJH5wHia63iXEo7eJpZnWONBlmY4A/5+Q3PdUTXXEuJSXZ4rw6C5e1IjQwSuxa5QbGSKDqi4wQRk59rBBYUU3LVrW2AaWMEaohnALHSm/sA7nB6Of4CvlLwNkB1hA2AIAY48A2yj76kT0m8rNE44hFG6xXARrlGADQSsABIwGwDEgN4MM53ri2XPXf410NNu4p5hLD6i8Jxo1M1Ial23X0MQO+dKsjbe+R08M4OGPkMUms0C51gONxIzDOfPfp5VeNlH9hP2V/lRbNB0RB+qv8qjKzrTxmpwaNLxG1pKWLdZl3ecegs7jWitjGR0/D+FWxtOfzox96tj9zVlViXbaZIm/OZP2ht+K0/LaKz0wYq3bwZdVqlVq0gKtXEAdSp6MMf86u1SvGsrDPU8HoP0fcdN3w+3mb39GiTPXtIyY5CfiVz+tXR1D/oP40VmubRuhAuY/icRzD4ZCH7/ABqYK52pHRJxH08rIpSlQPRSlKAFKUoA4/0r8ca24ZMYziSXTBH45lOGI8wms/KvPsqjXFGOi+18kGlfxP4VKPpw4nqntbcHZFkuHHm30UX/ABKi6BczSN3KFQf5m/EitK0h7Oe7+m4vVe5mClKrWoLGHeHS8bd2oof1xt+KiqF3MwaNirQFXjYd0wIZT54AG3nVy/hDRsCcDGc+GNwfwrDsYJWTLnQGJY6febVv1+rtjpvtStRZloxlMti9snpHkbmkX9okxAWQZSZB9SVfeGD3EYYeTCtfz+bm3Rbyxht5JIj9OGiDTSQgbqkg9oAbkgb46dMGJ+R+Yzwy5Dja2lKrcqckgAkLMO/KFiT4jNeho5AwBBBBAIIOQQdwQe8VzVxRlb1MNbDsJKaI15QtBxvTf3siSokjCGyTJhgZe+YEfSy4IO4xhvA4HZ80cw21nAzXL6VYFFVc9pISMaIlXctv3dOuRVjjd49ogSysmlkmLFREqRQq22Xnk2CjfPi2D0rA5c5HKzeuX8gurw+6cfQ2466LdD0x9rr8Mkml4e746IkcTyhxG6sTHZcRgmNlftIlv2v0ksfaEjsptPTUrAkbEaiR9YDnObOVH4bcdkSWhfJt5D3gdYmPe6jG/eMGpV9IvMSpA1pBJP67OB2Edqfpgc5Dsf7OPbBY42zjxGl4BHNxO3m4bxeCVZ4ArCcA4bG0cqyD2TIM/Bhn86m7e4lSl5i/NEJwUlgi+q1c4jw6W1ne2uBiROhxhZU+rKniCO7uO3wtV09OpGpFSjwISi4vDK1hcWX6MkdUKv8Asnf8M1m18Sx6gV8QR94xXs1qi0eReGfQNVrG4dJqiQ/mgH4jY/urJr2LykwezFUqtK9PDccj8S7Dido+cBpDA3hpnUoM/rhD8q9GCvKd8SI2ZSQy4dSOoZCHBHzWvTvL/EvWLWCbb6WKOTbxdQxH3msa9jipnuN0XmJsKUpSRcKUpQAqjVWsfiF2IonkbpGjOfggLH91AHnfnLiZuOJ3chOQsvYJ4BIPYIHkX1H4k1oOH7qW+27t/iIH4AUSc9l2j+8VaRj4s2XJPzNfdlHpjQeCr9+N/wAa3aMdKivgJzecsv1Sq1Q0yVGLxEalCD+0YL8veb8BXd8E9HS3HCXvBNIs2md4kBQRKIWZQjrpySezOTnbV5VwjbzAfYQn5ucD8AfvrYRX8yxvCk06QyZLxLIVjbV72QOme8AgHvzSdanOpvB9S6ElHkxLeTWisR7ygkfEbj4VJfol5z0H1C4fbb1RnPUDY25Y967FR3jI7gKjgLXzJHnG5UqQyspwysN1ZSOhB3oubZV6el8nlOemWeh6gqK7n0hcRN03DWhtre7kciK4Zm7HsjnDorZMj7bdxOxXIIrovRzz2L6LspTi7hUdquAA4zgTJ4qds+BOPCulv+CQTvG80McjwtqiZlBZG65UnpuAfiAe6uWx5cnGaH+VlHLRW1lwOEzTO8s87YeVh2lzdSHHsovXGceyNhkZPfWLxjjfGPVZbtIrS1SJGlEE2qWdkQam7RgQkZ0gnSN+44Na/wBGki8QvLq+uzm6hlaGKB//ACsY6aVP1idQLdco3ia7LmTlWK8Km5km7FAS0CydnDJjfVLpAZsY6asbVJtKWHyBz1zwyPj/AAuC409jOVZon3+jkBKOvi0TMm48MHqKiS5tJIZHgnXRNGcOvd5Op+shG4PnXc3XpFltbwzWoe44PH2cL9nCqRQNjSfV3AGsAjOTsdWn7LV2POfJcPE4Fmi0rcCMNBNgjKt7SpIMZMbZ6EZGcjvBctrmVtLf3X+hVUpqa+JCVK+7q1khkaGeMxTJjUh32PRlYbMh7iK+K6WElNZjwItNPDMTh+wdfsyMPkTqH76zKwbbaaUePZt+GDWdUaXu4PZcilKVYRKEZ2PTv+HfU5+iC618ItwTkx9rEf8A45XVf8IFQYamD0HS5sZl+xdy4+DpHJ/vms6/XspjFB7tEjUpSsoZFKUoAVyvpQvey4TdsOrQmMfGUiL/AH66qo39O8pHD4VB9+8gU+YAdv3qK9istI8ZCvFtoWA8Ao+ZArMArD4nuqjxkjH45/hWZXQxXtP0Qi+CtUNVqjNjfw3+7erGRMPh+7St4vpHwQY/nWZWLw4YhQnvXUT+l7W/31kpICMggjxBBH3iq6e0USlyfVUpVasIlyyv5beVJ7dgksZypO6sD7yOO9GHUfPrU+coc2R8QtxLHlWU6JYz1jkA3U+I7w3eD8QPP1ZXBeMS2dwtxbn2hgOhOFmj743/AIN3ECsy+svOWuPvfUYo1dOzJa54li4c6cRTh8c7a8TzrhZYkI06wMe0SCV1HHcCd9sGyhm46BLMTBw0k6IEcdrc6TjNwyn2EyPcBz+DV1vLfMcHEbbtIxlWykkcgGUbGHjkXodj8CDXLcZ4FJCh4dwi3lthM3ay3euVIoQSNXZuWLPIQgXSvQfhz0ez5Q4dJxLmWz4eEgJCtgCK2gQvIR3BIYwSB5nA86xuFekOCa6W1aK7t53UuiXMJj1qASSu57lPXHQ99R9y/wATn4TeT2Rt1v72b6SK4ifMkmroLouS0agDUd9sd4Iar9/zDFwiSS5vGF9xWVQGSM4itYz7sYOD2a9O7U3gMkmXlL1DJIPN/JEHEExINMqg9lMvvxk/Ma1z1U7Hy61CnMnLFzw4/wBaUGMnCzx5aNj3Bh1jbG+CMeBqfuBXkkttDJMgjkkjR3QZIQsM6d99s1mugIIIBB2IO4I8CO+p293Ut3tx2IzpqfJ5XH5fI6NF1/RYfzrMrs/S1y3b2txavbwxwmZbnX2Y0hivZFfZHsjqegHWuNrpbSqq1PWu4jUjpeBSlKaKyhqUvQXcezep4Swv+3Fp/wCHUW1IPoPusXd3H9qGB/2HdT/nFJXy/l/mXUfeJlpSlYw2KUpQArkfSZyi/ELVUiZVkhlWZA3uuUVhoLfVzq679K66tLzpcmPh146+8lrcMPIiJiDXqeNwPMUl4HaIbq3aLlT1wA24PRhnvFbEV3XpFslj4dahQMQS2yL02Xs2j692dq4WnfB/EP4+i6uMbtfIXuaXlSUStY9+2InP5jfuxWRWDxj8i/wH7xWrUeIt/Aojyjfcmi3W9tfXOz7AFg3a47MOIyIjJq206vHbOmtn6SpbVuI5s+yK9gBM0OnszLrOndNi4Tr5YrmhQLiqP4fNRVMk9fs6StVqlVpoqFUqtKAMrgnGprOcT27YbpJGSRHMv2XA7xk4buNTXwjmGLi1m/q80tu5GiTToE8DdSMMCBkZAbG4yRgjaCauWN7LbzLPbyGKVO8bq65yUkX6yHHSsy8sVV9uHvfUYpVdOzJOtOEyo0lnwqCS1XURdcSulPaOc+0YdXtTMdyG2UZyMZBrjOa0tYb224bbRy3CxSia6C/STXdyASscjd+xOT0XtH2yN+34b6Q5OIwNb27RWd+cD6YkoV31yWxGe0YDcKRtnfOM10XJvIVvw5TozJM/5W4k3kkJ3bf6q57h8yTvWE26b9pb9htb8GPy9y9dSTi84hMe1APZWsLsLeAMMYbB+mkwdycjwzgY66lKVlLJNEUenH37H43X+SOo5qQ/TfJmayXwS6b7+yUfxqPK6jwxfyF6sQr++KUpWkUFDXZehdv+1pR42TfhPH/OuNrsfQx/4vJ/qL/7eOk73/aLqPvE60pSsUbFKUoAVoOfL5IuH3Jk+vDJGq97vKpSONR3szMBW/rmueOXZLuOExFe0tp0uEV86JGjDDQxG65DbNvg42qMspPHII4H0kQ6ODsHIDRi2x5yIyAgfH2j8qjtGyMjod/v3qTuFRSXkkj3ixqLWaaFbeMllDhAjySSHdzokIXAAGSeuKj+75SuYFlMXZTRQzm3GW0Se+iR5B9k/lV3HnWV+HbylZeZbV5YlnL7ZfT77lt3SlUxKJh1auApU6tlIIOTgYPnVmUTrI8bJGjRO0b5Yvhl2YDTsd/OqrZZIZyXI6ZwFHwUbffmu3VRVI5humZmnS9zGtr8rtIDo6JIRjI7tQ+rnxNbIGqEViepFM9k2nv0HdPl3r8q9SlBd1+oPEjMqtYQvyv5VGT84e0n3jp86yYplbdSG+BB/dUlOL4ItNFylUpUzwrVKrSgC3NAGGD45HcQR0IPca7Plz0q3Vqqxzr63GoABJ0TgDYe0fZkxj62CfE1yFUpevbU6y9tE41JR4Jv4f6VuHSAap+xJ+rcK8RH6zDSfkxrZ/6c2GM+u2eP/fi/+1efq+Qo8qzJeERztIv/AIl9jr/SXxGK+vIGsZlvJBG8RgiVyQoJkaRZMaGGwBGc9MeXHXLmLaZJYT3iWN0x8yMfjXXei2DVdXLn+yiijXy7Ul2/2YqTM93d4d1czefiKfhdw7WMdUY4+G47C0VeCm3hkADiEX94n7S/zqn9Ix9zqfh7X4Cp6Nqn2E/ZX+VXEQL0AHwGP3VU/wAbvpR/7fsH+mr+ohCx4ZcTyJFBBKzyBimsdijBMFyGlxnAIJxk1MHo69GrWMjXM8oed4uy0RjEcallcjJ3dtSj2th12rF5qm7JIbnODa3MEufzGcQzA+Rjlb7qkla1rLxafiNHzGsb4wVzoKjLCK0pSmiIpSlACqEVWlAHDcU4BcW91NNbQ9vHdaXePtUjaOdV0FhrwDG6hc7kgrkAg4rmoeHXZijjNpcs/rPrV5hURdQk7Ts4GdwsntiMeyT7EZ3yalyvlaz6nh9CpN1Gt3jPxwtvvuWKrJLB5hvXLXFyxVkLXNwSrY1Ke0I0tgkZGMbE1brI4n/3i4/1q6/2z1Yrr7eKhSjFdEjNqPMmK+Hzg4xnuz0z5191SryBi+vhdpAUPid1+Tjb78VSTh8b+1pGftKcH7x1rL0g7HcHuPSueDlLjSpKr4LsPuFLVJacKW6ZbFZ4Ns1tIPclJ8pAGH7Qwa+RNMPejRvNGx+DVm0q108cN/fqQ1GL694xyj9XP+Umh4og66h8UcfwrKpmjEu/6BldjE/paL7a/j/KqnisX94v4/wFZWgHqBQxjwH3UYn3Xy/c99kxRxSM9Czfoo5/hVDeMfcif9fCD8TmsvNWrn3G/Rb9xrxqWOT1Y7Hf+iXhsiwzXEgUesumgDO6RBkDb9xJOPHGa6PlriRk9YjZxI1vcyxagQcocSR5xtqCvoPnGa1PE52i4CGjZkZbKHSyEqR9GnQjcdavclQKjSBFVQbfhrEKAAWa3JZsDvJOSe+vkF3B3VO4u586kl+TS59Gb0HocILsdVVlrtAnaF17MLr15GnSBnVq6YxVrirEQTEEgiKUgjqCEbBFcxzWNPAyBsPV7QYGwwTCCPhjbFY1tbKq45fMlH5jEpac+hsueRq4dcKNzIiovm0joqfeWFSZEuAB4ACo65qHsQjuN7Ygjux6zHt8KkZa7T8ORxbS/wCT+iELp5mvQ+qUpXRip//Z">
            <a:extLst>
              <a:ext uri="{FF2B5EF4-FFF2-40B4-BE49-F238E27FC236}">
                <a16:creationId xmlns:a16="http://schemas.microsoft.com/office/drawing/2014/main" id="{E4CF4CB6-8AA2-9047-8D5B-C860AA5B5C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-1652588"/>
            <a:ext cx="3467100" cy="376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71365" name="Picture 2" descr="https://encrypted-tbn1.gstatic.com/images?q=tbn:ANd9GcSrRk4HKRYIVmULguBc67ounxGw9SLbsQiG6vXp8mhEedpwVASl">
            <a:hlinkClick r:id="rId2" action="ppaction://hlinksldjump"/>
            <a:extLst>
              <a:ext uri="{FF2B5EF4-FFF2-40B4-BE49-F238E27FC236}">
                <a16:creationId xmlns:a16="http://schemas.microsoft.com/office/drawing/2014/main" id="{D8466659-9AFF-FA41-8FF7-FD6498EA1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6" y="5781676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366" name="Picture 5" descr="C:\Users\Steve.Steve-PC\Desktop\photo.JPG">
            <a:extLst>
              <a:ext uri="{FF2B5EF4-FFF2-40B4-BE49-F238E27FC236}">
                <a16:creationId xmlns:a16="http://schemas.microsoft.com/office/drawing/2014/main" id="{0D60E314-EA1F-1848-BE4C-ADEFB7798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525212"/>
            <a:ext cx="5254308" cy="601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975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6538110B-05C6-1449-A5B5-976629BE3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/>
              <a:t>The Development vs. Governance Debate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89607CB-1284-9A46-9D47-A24B8A93DD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5920" y="1837765"/>
            <a:ext cx="10396883" cy="331118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/>
              <a:t>	</a:t>
            </a:r>
          </a:p>
          <a:p>
            <a:pPr eaLnBrk="1" hangingPunct="1">
              <a:buFontTx/>
              <a:buNone/>
            </a:pPr>
            <a:r>
              <a:rPr lang="en-US" altLang="en-US" b="1" dirty="0"/>
              <a:t>	States will necessarily remain central actors in development policy and development management."  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>
              <a:buFontTx/>
              <a:buChar char="-"/>
            </a:pPr>
            <a:r>
              <a:rPr lang="en-US" altLang="en-US" sz="2400" b="1" dirty="0"/>
              <a:t>Milton </a:t>
            </a:r>
            <a:r>
              <a:rPr lang="en-US" altLang="en-US" sz="2400" b="1" dirty="0" err="1"/>
              <a:t>Esman</a:t>
            </a:r>
            <a:r>
              <a:rPr lang="en-US" altLang="en-US" sz="2400" b="1" dirty="0"/>
              <a:t> (born</a:t>
            </a:r>
          </a:p>
          <a:p>
            <a:pPr eaLnBrk="1" hangingPunct="1">
              <a:buFontTx/>
              <a:buNone/>
            </a:pPr>
            <a:r>
              <a:rPr lang="en-US" altLang="en-US" sz="2400" b="1" dirty="0"/>
              <a:t> 	in 1917 (Cornell)</a:t>
            </a:r>
            <a:endParaRPr lang="en-US" altLang="en-US" b="1" dirty="0"/>
          </a:p>
          <a:p>
            <a:pPr eaLnBrk="1" hangingPunct="1"/>
            <a:endParaRPr lang="en-US" altLang="en-US" dirty="0"/>
          </a:p>
        </p:txBody>
      </p:sp>
      <p:pic>
        <p:nvPicPr>
          <p:cNvPr id="59396" name="Picture 5" descr="http://www.news.cornell.edu/chronicle/03/8.21.03/Esman.jpg">
            <a:extLst>
              <a:ext uri="{FF2B5EF4-FFF2-40B4-BE49-F238E27FC236}">
                <a16:creationId xmlns:a16="http://schemas.microsoft.com/office/drawing/2014/main" id="{997B3C84-EA1C-8F41-8061-B8D0DB1CF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16" y="3154680"/>
            <a:ext cx="37941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029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E1D0D05-C338-EA43-879A-E81DE3470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" y="0"/>
            <a:ext cx="7772400" cy="11906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Local Government and the</a:t>
            </a:r>
            <a:br>
              <a:rPr lang="en-US" altLang="en-US" dirty="0"/>
            </a:br>
            <a:r>
              <a:rPr lang="en-US" altLang="en-US" dirty="0"/>
              <a:t>Local State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AF16EC4-8305-B84E-B3B4-54812E6058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12080" y="1441604"/>
            <a:ext cx="11704320" cy="331118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/>
              <a:t>Local State – Local administration Offices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Functional vs. Territorial Control</a:t>
            </a:r>
          </a:p>
          <a:p>
            <a:pPr eaLnBrk="1" hangingPunct="1"/>
            <a:endParaRPr lang="en-US" altLang="en-US" sz="2400" b="1" dirty="0"/>
          </a:p>
          <a:p>
            <a:pPr eaLnBrk="1" hangingPunct="1"/>
            <a:r>
              <a:rPr lang="en-US" altLang="en-US" sz="2400" b="1" dirty="0"/>
              <a:t>Devolution- Key to Local Government</a:t>
            </a:r>
          </a:p>
          <a:p>
            <a:pPr eaLnBrk="1" hangingPunct="1"/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Urban vs. Rural </a:t>
            </a:r>
          </a:p>
          <a:p>
            <a:pPr lvl="1" eaLnBrk="1" hangingPunct="1">
              <a:buFontTx/>
              <a:buNone/>
            </a:pPr>
            <a:endParaRPr lang="en-US" altLang="en-US" sz="2400" b="1" dirty="0"/>
          </a:p>
          <a:p>
            <a:pPr lvl="1" eaLnBrk="1" hangingPunct="1"/>
            <a:r>
              <a:rPr lang="en-US" altLang="en-US" sz="2400" b="1" dirty="0"/>
              <a:t>Urban linked with Rural </a:t>
            </a:r>
          </a:p>
        </p:txBody>
      </p:sp>
    </p:spTree>
    <p:extLst>
      <p:ext uri="{BB962C8B-B14F-4D97-AF65-F5344CB8AC3E}">
        <p14:creationId xmlns:p14="http://schemas.microsoft.com/office/powerpoint/2010/main" val="312507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77BE-1B57-BB41-AAFD-013919E3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F4D54-F432-7046-8CDA-DACBCC6E7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1493520"/>
            <a:ext cx="10396883" cy="4157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Confederations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Federal Systems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Unitary systems</a:t>
            </a:r>
          </a:p>
        </p:txBody>
      </p:sp>
    </p:spTree>
    <p:extLst>
      <p:ext uri="{BB962C8B-B14F-4D97-AF65-F5344CB8AC3E}">
        <p14:creationId xmlns:p14="http://schemas.microsoft.com/office/powerpoint/2010/main" val="1771104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>
            <a:extLst>
              <a:ext uri="{FF2B5EF4-FFF2-40B4-BE49-F238E27FC236}">
                <a16:creationId xmlns:a16="http://schemas.microsoft.com/office/drawing/2014/main" id="{1965E2E9-119F-C549-A934-68FCC0C57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9225" y="231775"/>
            <a:ext cx="7340600" cy="64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State Societal Linkages</a:t>
            </a:r>
          </a:p>
        </p:txBody>
      </p:sp>
      <p:sp>
        <p:nvSpPr>
          <p:cNvPr id="62467" name="Text Box 1027">
            <a:extLst>
              <a:ext uri="{FF2B5EF4-FFF2-40B4-BE49-F238E27FC236}">
                <a16:creationId xmlns:a16="http://schemas.microsoft.com/office/drawing/2014/main" id="{615DDD0C-3931-DB46-857C-1EC353E6A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0889" y="1038225"/>
            <a:ext cx="32702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Central State - Macro</a:t>
            </a:r>
          </a:p>
        </p:txBody>
      </p:sp>
      <p:sp>
        <p:nvSpPr>
          <p:cNvPr id="62468" name="Text Box 1028">
            <a:extLst>
              <a:ext uri="{FF2B5EF4-FFF2-40B4-BE49-F238E27FC236}">
                <a16:creationId xmlns:a16="http://schemas.microsoft.com/office/drawing/2014/main" id="{9DCB88D3-6781-F346-9022-6E7AAE55B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572000"/>
            <a:ext cx="307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Civil Society - Micro</a:t>
            </a:r>
          </a:p>
        </p:txBody>
      </p:sp>
      <p:grpSp>
        <p:nvGrpSpPr>
          <p:cNvPr id="62469" name="Group 1029">
            <a:extLst>
              <a:ext uri="{FF2B5EF4-FFF2-40B4-BE49-F238E27FC236}">
                <a16:creationId xmlns:a16="http://schemas.microsoft.com/office/drawing/2014/main" id="{9FD1107C-EB6D-DC4A-8BE8-7EAC21446490}"/>
              </a:ext>
            </a:extLst>
          </p:cNvPr>
          <p:cNvGrpSpPr>
            <a:grpSpLocks/>
          </p:cNvGrpSpPr>
          <p:nvPr/>
        </p:nvGrpSpPr>
        <p:grpSpPr bwMode="auto">
          <a:xfrm>
            <a:off x="2174875" y="1695151"/>
            <a:ext cx="8177212" cy="396875"/>
            <a:chOff x="327" y="1248"/>
            <a:chExt cx="5151" cy="250"/>
          </a:xfrm>
        </p:grpSpPr>
        <p:sp>
          <p:nvSpPr>
            <p:cNvPr id="62481" name="Text Box 1030">
              <a:extLst>
                <a:ext uri="{FF2B5EF4-FFF2-40B4-BE49-F238E27FC236}">
                  <a16:creationId xmlns:a16="http://schemas.microsoft.com/office/drawing/2014/main" id="{89A1BF04-3859-9342-94F0-98983DCB4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248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/>
                <a:t>Weak</a:t>
              </a:r>
            </a:p>
          </p:txBody>
        </p:sp>
        <p:sp>
          <p:nvSpPr>
            <p:cNvPr id="62482" name="Text Box 1031">
              <a:extLst>
                <a:ext uri="{FF2B5EF4-FFF2-40B4-BE49-F238E27FC236}">
                  <a16:creationId xmlns:a16="http://schemas.microsoft.com/office/drawing/2014/main" id="{88B33441-CC61-C945-A1EF-43539A0E38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248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Strong</a:t>
              </a:r>
            </a:p>
          </p:txBody>
        </p:sp>
        <p:sp>
          <p:nvSpPr>
            <p:cNvPr id="62483" name="Line 1032">
              <a:extLst>
                <a:ext uri="{FF2B5EF4-FFF2-40B4-BE49-F238E27FC236}">
                  <a16:creationId xmlns:a16="http://schemas.microsoft.com/office/drawing/2014/main" id="{014BF087-0CED-4449-9D94-813ABAC33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0" name="Group 1033">
            <a:extLst>
              <a:ext uri="{FF2B5EF4-FFF2-40B4-BE49-F238E27FC236}">
                <a16:creationId xmlns:a16="http://schemas.microsoft.com/office/drawing/2014/main" id="{3B5255E7-0560-F040-A50B-FC7DC80B8153}"/>
              </a:ext>
            </a:extLst>
          </p:cNvPr>
          <p:cNvGrpSpPr>
            <a:grpSpLocks/>
          </p:cNvGrpSpPr>
          <p:nvPr/>
        </p:nvGrpSpPr>
        <p:grpSpPr bwMode="auto">
          <a:xfrm>
            <a:off x="2125662" y="2944513"/>
            <a:ext cx="8177213" cy="396875"/>
            <a:chOff x="327" y="1843"/>
            <a:chExt cx="5151" cy="250"/>
          </a:xfrm>
        </p:grpSpPr>
        <p:sp>
          <p:nvSpPr>
            <p:cNvPr id="62478" name="Text Box 1034">
              <a:extLst>
                <a:ext uri="{FF2B5EF4-FFF2-40B4-BE49-F238E27FC236}">
                  <a16:creationId xmlns:a16="http://schemas.microsoft.com/office/drawing/2014/main" id="{4C83D03E-FBD8-1C45-9E3D-3B65C7BB6A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843"/>
              <a:ext cx="15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State-mezzo Weak</a:t>
              </a:r>
            </a:p>
          </p:txBody>
        </p:sp>
        <p:sp>
          <p:nvSpPr>
            <p:cNvPr id="62479" name="Text Box 1035">
              <a:extLst>
                <a:ext uri="{FF2B5EF4-FFF2-40B4-BE49-F238E27FC236}">
                  <a16:creationId xmlns:a16="http://schemas.microsoft.com/office/drawing/2014/main" id="{A1D7B742-3545-404D-9F68-BE48BD41E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843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Strong</a:t>
              </a:r>
            </a:p>
          </p:txBody>
        </p:sp>
        <p:sp>
          <p:nvSpPr>
            <p:cNvPr id="62480" name="Line 1036">
              <a:extLst>
                <a:ext uri="{FF2B5EF4-FFF2-40B4-BE49-F238E27FC236}">
                  <a16:creationId xmlns:a16="http://schemas.microsoft.com/office/drawing/2014/main" id="{E12C9394-C6A8-3B40-A89D-45911B30C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9" y="196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71" name="Text Box 1037">
            <a:extLst>
              <a:ext uri="{FF2B5EF4-FFF2-40B4-BE49-F238E27FC236}">
                <a16:creationId xmlns:a16="http://schemas.microsoft.com/office/drawing/2014/main" id="{FC4E1ABE-F403-6F43-99E6-AC5E23795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3781426"/>
            <a:ext cx="8388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Mono-State…...</a:t>
            </a:r>
            <a:r>
              <a:rPr lang="en-US" altLang="en-US" sz="1800" b="1"/>
              <a:t>INTERGOVERNMENTAL Systems in place.</a:t>
            </a:r>
            <a:r>
              <a:rPr lang="en-US" altLang="en-US" sz="2000" b="1"/>
              <a:t>…..Local State</a:t>
            </a:r>
          </a:p>
        </p:txBody>
      </p:sp>
      <p:sp>
        <p:nvSpPr>
          <p:cNvPr id="62472" name="Text Box 1038">
            <a:extLst>
              <a:ext uri="{FF2B5EF4-FFF2-40B4-BE49-F238E27FC236}">
                <a16:creationId xmlns:a16="http://schemas.microsoft.com/office/drawing/2014/main" id="{569ECFAF-062A-ED47-A513-5671B84A6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8589" y="2333626"/>
            <a:ext cx="7134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SOFT STATE…………………………….PREDATORY STATE</a:t>
            </a:r>
          </a:p>
        </p:txBody>
      </p:sp>
      <p:sp>
        <p:nvSpPr>
          <p:cNvPr id="62473" name="Text Box 1039">
            <a:extLst>
              <a:ext uri="{FF2B5EF4-FFF2-40B4-BE49-F238E27FC236}">
                <a16:creationId xmlns:a16="http://schemas.microsoft.com/office/drawing/2014/main" id="{BB552006-A8CD-DF41-B2F7-AA89AF3DE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715001"/>
            <a:ext cx="727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FF00"/>
                </a:solidFill>
              </a:rPr>
              <a:t>Local - SOFT STATE….………………LOCAL GOVERNMENT</a:t>
            </a:r>
          </a:p>
        </p:txBody>
      </p:sp>
      <p:grpSp>
        <p:nvGrpSpPr>
          <p:cNvPr id="62474" name="Group 1040">
            <a:extLst>
              <a:ext uri="{FF2B5EF4-FFF2-40B4-BE49-F238E27FC236}">
                <a16:creationId xmlns:a16="http://schemas.microsoft.com/office/drawing/2014/main" id="{5838274D-304E-2247-91D8-13EC97C07CC3}"/>
              </a:ext>
            </a:extLst>
          </p:cNvPr>
          <p:cNvGrpSpPr>
            <a:grpSpLocks/>
          </p:cNvGrpSpPr>
          <p:nvPr/>
        </p:nvGrpSpPr>
        <p:grpSpPr bwMode="auto">
          <a:xfrm>
            <a:off x="2162176" y="5153026"/>
            <a:ext cx="8177213" cy="396875"/>
            <a:chOff x="327" y="1248"/>
            <a:chExt cx="5151" cy="250"/>
          </a:xfrm>
        </p:grpSpPr>
        <p:sp>
          <p:nvSpPr>
            <p:cNvPr id="62475" name="Text Box 1041">
              <a:extLst>
                <a:ext uri="{FF2B5EF4-FFF2-40B4-BE49-F238E27FC236}">
                  <a16:creationId xmlns:a16="http://schemas.microsoft.com/office/drawing/2014/main" id="{40C72A5E-E30E-6248-A5D5-8A58D15F7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" y="1248"/>
              <a:ext cx="5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Weak</a:t>
              </a:r>
            </a:p>
          </p:txBody>
        </p:sp>
        <p:sp>
          <p:nvSpPr>
            <p:cNvPr id="62476" name="Text Box 1042">
              <a:extLst>
                <a:ext uri="{FF2B5EF4-FFF2-40B4-BE49-F238E27FC236}">
                  <a16:creationId xmlns:a16="http://schemas.microsoft.com/office/drawing/2014/main" id="{FCC6A891-BAF9-E24B-A7BB-E59AE2D05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6" y="1248"/>
              <a:ext cx="6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Strong</a:t>
              </a:r>
            </a:p>
          </p:txBody>
        </p:sp>
        <p:sp>
          <p:nvSpPr>
            <p:cNvPr id="62477" name="Line 1043">
              <a:extLst>
                <a:ext uri="{FF2B5EF4-FFF2-40B4-BE49-F238E27FC236}">
                  <a16:creationId xmlns:a16="http://schemas.microsoft.com/office/drawing/2014/main" id="{4FCD9D47-723A-2C4D-9519-12841B7B1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" y="1373"/>
              <a:ext cx="3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9810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640484EC-7A94-3640-BD54-1EB0ADAF1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Deconcentration</a:t>
            </a:r>
            <a:r>
              <a:rPr lang="en-US" altLang="en-US" b="1" dirty="0"/>
              <a:t>- Local State: World Comparison 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AF034B5B-F0BB-084A-BEAD-ABDE701F98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Functional vs. </a:t>
            </a:r>
            <a:r>
              <a:rPr lang="en-US" altLang="en-US" b="1" dirty="0" err="1"/>
              <a:t>Prefectoral</a:t>
            </a:r>
            <a:endParaRPr lang="en-US" altLang="en-US" b="1" dirty="0"/>
          </a:p>
          <a:p>
            <a:pPr eaLnBrk="1" hangingPunct="1"/>
            <a:endParaRPr lang="en-US" altLang="en-US" b="1" dirty="0"/>
          </a:p>
          <a:p>
            <a:pPr eaLnBrk="1" hangingPunct="1"/>
            <a:r>
              <a:rPr lang="en-US" altLang="en-US" b="1" dirty="0" err="1"/>
              <a:t>Prefectoral</a:t>
            </a:r>
            <a:r>
              <a:rPr lang="en-US" altLang="en-US" b="1" dirty="0"/>
              <a:t> integrated</a:t>
            </a:r>
          </a:p>
          <a:p>
            <a:pPr eaLnBrk="1" hangingPunct="1">
              <a:buFontTx/>
              <a:buNone/>
            </a:pPr>
            <a:endParaRPr lang="en-US" altLang="en-US" b="1" dirty="0"/>
          </a:p>
          <a:p>
            <a:pPr eaLnBrk="1" hangingPunct="1"/>
            <a:r>
              <a:rPr lang="en-US" altLang="en-US" b="1" dirty="0" err="1"/>
              <a:t>Prefectoral</a:t>
            </a:r>
            <a:r>
              <a:rPr lang="en-US" altLang="en-US" b="1" dirty="0"/>
              <a:t> unintegrated</a:t>
            </a:r>
          </a:p>
        </p:txBody>
      </p:sp>
    </p:spTree>
    <p:extLst>
      <p:ext uri="{BB962C8B-B14F-4D97-AF65-F5344CB8AC3E}">
        <p14:creationId xmlns:p14="http://schemas.microsoft.com/office/powerpoint/2010/main" val="4473660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71C52FD-CC51-8246-8631-8A1F6BAE7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481" y="189752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Control Systems</a:t>
            </a: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2F994096-DCDC-9140-A2C7-CDF582AD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1" y="2717800"/>
            <a:ext cx="16605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Home Affairs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91C09AEE-0CE6-0445-9265-8A4B9E4FC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926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Local Govt.</a:t>
            </a: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94B376A4-20C7-2841-B2EA-B9834CAA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6" y="5567680"/>
            <a:ext cx="955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Council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BAF51F41-C463-314E-96A7-A541E740B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Labor</a:t>
            </a:r>
          </a:p>
        </p:txBody>
      </p:sp>
      <p:sp>
        <p:nvSpPr>
          <p:cNvPr id="72711" name="Text Box 7">
            <a:extLst>
              <a:ext uri="{FF2B5EF4-FFF2-40B4-BE49-F238E27FC236}">
                <a16:creationId xmlns:a16="http://schemas.microsoft.com/office/drawing/2014/main" id="{806EFF0B-3A1B-F544-A837-A2CCC835B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76" y="5537201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Labor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2" name="Text Box 8">
            <a:extLst>
              <a:ext uri="{FF2B5EF4-FFF2-40B4-BE49-F238E27FC236}">
                <a16:creationId xmlns:a16="http://schemas.microsoft.com/office/drawing/2014/main" id="{6F92DD97-6EE0-704B-B8A7-C912210F3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7214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Education</a:t>
            </a:r>
          </a:p>
        </p:txBody>
      </p:sp>
      <p:sp>
        <p:nvSpPr>
          <p:cNvPr id="72713" name="Text Box 9">
            <a:extLst>
              <a:ext uri="{FF2B5EF4-FFF2-40B4-BE49-F238E27FC236}">
                <a16:creationId xmlns:a16="http://schemas.microsoft.com/office/drawing/2014/main" id="{EA8CBC37-35D8-264C-A7F9-7609D74D3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91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4" name="Text Box 10">
            <a:extLst>
              <a:ext uri="{FF2B5EF4-FFF2-40B4-BE49-F238E27FC236}">
                <a16:creationId xmlns:a16="http://schemas.microsoft.com/office/drawing/2014/main" id="{45BDD1C6-1113-8A44-ACE5-E8F90447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1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Agriculture</a:t>
            </a:r>
          </a:p>
        </p:txBody>
      </p:sp>
      <p:sp>
        <p:nvSpPr>
          <p:cNvPr id="72715" name="Text Box 11">
            <a:extLst>
              <a:ext uri="{FF2B5EF4-FFF2-40B4-BE49-F238E27FC236}">
                <a16:creationId xmlns:a16="http://schemas.microsoft.com/office/drawing/2014/main" id="{5C1F8B65-F468-5E46-93E7-15BD06693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6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Ag.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6" name="Text Box 12">
            <a:extLst>
              <a:ext uri="{FF2B5EF4-FFF2-40B4-BE49-F238E27FC236}">
                <a16:creationId xmlns:a16="http://schemas.microsoft.com/office/drawing/2014/main" id="{9EE601EE-8DE2-5246-A83C-41FA9AC28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Public Works</a:t>
            </a:r>
          </a:p>
        </p:txBody>
      </p:sp>
      <p:sp>
        <p:nvSpPr>
          <p:cNvPr id="72717" name="Text Box 13">
            <a:extLst>
              <a:ext uri="{FF2B5EF4-FFF2-40B4-BE49-F238E27FC236}">
                <a16:creationId xmlns:a16="http://schemas.microsoft.com/office/drawing/2014/main" id="{1F8FD675-9BA9-B643-B233-E23321B7F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4" y="5537201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Public Works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2718" name="Text Box 14">
            <a:extLst>
              <a:ext uri="{FF2B5EF4-FFF2-40B4-BE49-F238E27FC236}">
                <a16:creationId xmlns:a16="http://schemas.microsoft.com/office/drawing/2014/main" id="{FCCFBBFE-414B-7E44-AEAB-5A1015F5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5575" y="1371600"/>
            <a:ext cx="172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Functional</a:t>
            </a:r>
          </a:p>
        </p:txBody>
      </p:sp>
      <p:cxnSp>
        <p:nvCxnSpPr>
          <p:cNvPr id="72719" name="AutoShape 15">
            <a:extLst>
              <a:ext uri="{FF2B5EF4-FFF2-40B4-BE49-F238E27FC236}">
                <a16:creationId xmlns:a16="http://schemas.microsoft.com/office/drawing/2014/main" id="{DD4CA83E-93DF-9D40-BA9D-73C9D98ECB5E}"/>
              </a:ext>
            </a:extLst>
          </p:cNvPr>
          <p:cNvCxnSpPr>
            <a:cxnSpLocks noChangeShapeType="1"/>
            <a:stCxn id="72708" idx="2"/>
            <a:endCxn id="72709" idx="0"/>
          </p:cNvCxnSpPr>
          <p:nvPr/>
        </p:nvCxnSpPr>
        <p:spPr bwMode="auto">
          <a:xfrm>
            <a:off x="4202114" y="3124200"/>
            <a:ext cx="0" cy="244348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0" name="AutoShape 16">
            <a:extLst>
              <a:ext uri="{FF2B5EF4-FFF2-40B4-BE49-F238E27FC236}">
                <a16:creationId xmlns:a16="http://schemas.microsoft.com/office/drawing/2014/main" id="{C52E2FD6-FB73-984B-8F6D-A26047B7CAA9}"/>
              </a:ext>
            </a:extLst>
          </p:cNvPr>
          <p:cNvCxnSpPr>
            <a:cxnSpLocks noChangeShapeType="1"/>
            <a:stCxn id="72717" idx="0"/>
            <a:endCxn id="72716" idx="2"/>
          </p:cNvCxnSpPr>
          <p:nvPr/>
        </p:nvCxnSpPr>
        <p:spPr bwMode="auto">
          <a:xfrm flipV="1">
            <a:off x="58293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1" name="AutoShape 17">
            <a:extLst>
              <a:ext uri="{FF2B5EF4-FFF2-40B4-BE49-F238E27FC236}">
                <a16:creationId xmlns:a16="http://schemas.microsoft.com/office/drawing/2014/main" id="{EC29E958-495B-174F-A79C-1CFCFEC2F6E7}"/>
              </a:ext>
            </a:extLst>
          </p:cNvPr>
          <p:cNvCxnSpPr>
            <a:cxnSpLocks noChangeShapeType="1"/>
            <a:stCxn id="72714" idx="2"/>
            <a:endCxn id="72715" idx="0"/>
          </p:cNvCxnSpPr>
          <p:nvPr/>
        </p:nvCxnSpPr>
        <p:spPr bwMode="auto">
          <a:xfrm flipH="1">
            <a:off x="7421564" y="3124200"/>
            <a:ext cx="1587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2" name="AutoShape 18">
            <a:extLst>
              <a:ext uri="{FF2B5EF4-FFF2-40B4-BE49-F238E27FC236}">
                <a16:creationId xmlns:a16="http://schemas.microsoft.com/office/drawing/2014/main" id="{4A54619B-B0AF-D94E-A390-1ED20491A8A1}"/>
              </a:ext>
            </a:extLst>
          </p:cNvPr>
          <p:cNvCxnSpPr>
            <a:cxnSpLocks noChangeShapeType="1"/>
            <a:stCxn id="72713" idx="0"/>
            <a:endCxn id="72712" idx="2"/>
          </p:cNvCxnSpPr>
          <p:nvPr/>
        </p:nvCxnSpPr>
        <p:spPr bwMode="auto">
          <a:xfrm flipV="1">
            <a:off x="883920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3" name="AutoShape 19">
            <a:extLst>
              <a:ext uri="{FF2B5EF4-FFF2-40B4-BE49-F238E27FC236}">
                <a16:creationId xmlns:a16="http://schemas.microsoft.com/office/drawing/2014/main" id="{4A167407-7045-BE46-9589-FEAA9A390365}"/>
              </a:ext>
            </a:extLst>
          </p:cNvPr>
          <p:cNvCxnSpPr>
            <a:cxnSpLocks noChangeShapeType="1"/>
            <a:stCxn id="72711" idx="0"/>
            <a:endCxn id="72710" idx="2"/>
          </p:cNvCxnSpPr>
          <p:nvPr/>
        </p:nvCxnSpPr>
        <p:spPr bwMode="auto">
          <a:xfrm flipV="1">
            <a:off x="10012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4336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>
            <a:extLst>
              <a:ext uri="{FF2B5EF4-FFF2-40B4-BE49-F238E27FC236}">
                <a16:creationId xmlns:a16="http://schemas.microsoft.com/office/drawing/2014/main" id="{C6D6EFCE-E381-4B44-8DB5-D27295AF0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823" y="169909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Control Systems</a:t>
            </a:r>
          </a:p>
        </p:txBody>
      </p:sp>
      <p:sp>
        <p:nvSpPr>
          <p:cNvPr id="74755" name="Text Box 1027">
            <a:extLst>
              <a:ext uri="{FF2B5EF4-FFF2-40B4-BE49-F238E27FC236}">
                <a16:creationId xmlns:a16="http://schemas.microsoft.com/office/drawing/2014/main" id="{E697ED45-3AEE-B14C-9BF4-E0345BFE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27432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Interior</a:t>
            </a:r>
          </a:p>
        </p:txBody>
      </p:sp>
      <p:sp>
        <p:nvSpPr>
          <p:cNvPr id="74756" name="Text Box 1028">
            <a:extLst>
              <a:ext uri="{FF2B5EF4-FFF2-40B4-BE49-F238E27FC236}">
                <a16:creationId xmlns:a16="http://schemas.microsoft.com/office/drawing/2014/main" id="{24895D6B-CCDB-AF42-9F58-69D381065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601" y="27432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Local Govt.</a:t>
            </a:r>
          </a:p>
        </p:txBody>
      </p:sp>
      <p:sp>
        <p:nvSpPr>
          <p:cNvPr id="74757" name="Text Box 1029">
            <a:extLst>
              <a:ext uri="{FF2B5EF4-FFF2-40B4-BE49-F238E27FC236}">
                <a16:creationId xmlns:a16="http://schemas.microsoft.com/office/drawing/2014/main" id="{2E8BC0DC-CEDF-7B42-9DC2-F8611D324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463" y="27432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Public Works</a:t>
            </a:r>
          </a:p>
        </p:txBody>
      </p:sp>
      <p:sp>
        <p:nvSpPr>
          <p:cNvPr id="74758" name="Text Box 1030">
            <a:extLst>
              <a:ext uri="{FF2B5EF4-FFF2-40B4-BE49-F238E27FC236}">
                <a16:creationId xmlns:a16="http://schemas.microsoft.com/office/drawing/2014/main" id="{A87188AC-BC78-0C42-8867-5B16C078F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351" y="27432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Agriculture</a:t>
            </a:r>
          </a:p>
        </p:txBody>
      </p:sp>
      <p:sp>
        <p:nvSpPr>
          <p:cNvPr id="74759" name="Text Box 1031">
            <a:extLst>
              <a:ext uri="{FF2B5EF4-FFF2-40B4-BE49-F238E27FC236}">
                <a16:creationId xmlns:a16="http://schemas.microsoft.com/office/drawing/2014/main" id="{EAC28894-905C-C647-9DE5-854C049CE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951" y="27432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Education</a:t>
            </a:r>
          </a:p>
        </p:txBody>
      </p:sp>
      <p:sp>
        <p:nvSpPr>
          <p:cNvPr id="74760" name="Text Box 1032">
            <a:extLst>
              <a:ext uri="{FF2B5EF4-FFF2-40B4-BE49-F238E27FC236}">
                <a16:creationId xmlns:a16="http://schemas.microsoft.com/office/drawing/2014/main" id="{C401DF9E-230A-E54C-86FB-378AC5603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9413" y="27432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Labor</a:t>
            </a:r>
          </a:p>
        </p:txBody>
      </p:sp>
      <p:sp>
        <p:nvSpPr>
          <p:cNvPr id="74761" name="Text Box 1033">
            <a:extLst>
              <a:ext uri="{FF2B5EF4-FFF2-40B4-BE49-F238E27FC236}">
                <a16:creationId xmlns:a16="http://schemas.microsoft.com/office/drawing/2014/main" id="{5CD0B5AE-D9AE-5644-8D3F-8B3BD887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1" y="5562600"/>
            <a:ext cx="17065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Council/Chief</a:t>
            </a:r>
          </a:p>
        </p:txBody>
      </p:sp>
      <p:sp>
        <p:nvSpPr>
          <p:cNvPr id="74762" name="Text Box 1034">
            <a:extLst>
              <a:ext uri="{FF2B5EF4-FFF2-40B4-BE49-F238E27FC236}">
                <a16:creationId xmlns:a16="http://schemas.microsoft.com/office/drawing/2014/main" id="{A5724616-0C95-CF46-91CD-F3AD1A955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464" y="1371600"/>
            <a:ext cx="352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Prefectoral - Integrated</a:t>
            </a:r>
          </a:p>
        </p:txBody>
      </p:sp>
      <p:sp>
        <p:nvSpPr>
          <p:cNvPr id="74763" name="Text Box 1035">
            <a:extLst>
              <a:ext uri="{FF2B5EF4-FFF2-40B4-BE49-F238E27FC236}">
                <a16:creationId xmlns:a16="http://schemas.microsoft.com/office/drawing/2014/main" id="{2573E56A-C4EF-5D4A-B230-8D5EE5C42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813" y="3962400"/>
            <a:ext cx="969962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Office</a:t>
            </a:r>
          </a:p>
        </p:txBody>
      </p:sp>
      <p:sp>
        <p:nvSpPr>
          <p:cNvPr id="74764" name="Line 1036">
            <a:extLst>
              <a:ext uri="{FF2B5EF4-FFF2-40B4-BE49-F238E27FC236}">
                <a16:creationId xmlns:a16="http://schemas.microsoft.com/office/drawing/2014/main" id="{41EA9C97-ECDE-7D47-9DA7-CEC8A0E22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4584700"/>
            <a:ext cx="1416050" cy="977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Line 1037">
            <a:extLst>
              <a:ext uri="{FF2B5EF4-FFF2-40B4-BE49-F238E27FC236}">
                <a16:creationId xmlns:a16="http://schemas.microsoft.com/office/drawing/2014/main" id="{A65B769A-4506-DB48-AB73-A89DC7402D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0350" y="4672014"/>
            <a:ext cx="446088" cy="8715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6" name="Line 1038">
            <a:extLst>
              <a:ext uri="{FF2B5EF4-FFF2-40B4-BE49-F238E27FC236}">
                <a16:creationId xmlns:a16="http://schemas.microsoft.com/office/drawing/2014/main" id="{21365FDC-5854-644E-95D7-6F74468DBCB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32550" y="4678364"/>
            <a:ext cx="387350" cy="8588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7" name="Line 1039">
            <a:extLst>
              <a:ext uri="{FF2B5EF4-FFF2-40B4-BE49-F238E27FC236}">
                <a16:creationId xmlns:a16="http://schemas.microsoft.com/office/drawing/2014/main" id="{412F094D-9799-3E48-B7B6-A2EB96B2B47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6" y="4484688"/>
            <a:ext cx="1647825" cy="10461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8" name="Line 1040">
            <a:extLst>
              <a:ext uri="{FF2B5EF4-FFF2-40B4-BE49-F238E27FC236}">
                <a16:creationId xmlns:a16="http://schemas.microsoft.com/office/drawing/2014/main" id="{6D3B16B3-26C2-7E47-89B0-BBDF1C35C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976" y="3154363"/>
            <a:ext cx="2759075" cy="914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Line 1041">
            <a:extLst>
              <a:ext uri="{FF2B5EF4-FFF2-40B4-BE49-F238E27FC236}">
                <a16:creationId xmlns:a16="http://schemas.microsoft.com/office/drawing/2014/main" id="{8DBE46E1-D895-1F47-BB36-708EDE3C8C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3064" y="3154364"/>
            <a:ext cx="1531937" cy="80803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0" name="Line 1042">
            <a:extLst>
              <a:ext uri="{FF2B5EF4-FFF2-40B4-BE49-F238E27FC236}">
                <a16:creationId xmlns:a16="http://schemas.microsoft.com/office/drawing/2014/main" id="{343675FB-501F-BD48-AEC5-5F0D8FE0B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42000" y="3154363"/>
            <a:ext cx="134938" cy="8048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1" name="Line 1043">
            <a:extLst>
              <a:ext uri="{FF2B5EF4-FFF2-40B4-BE49-F238E27FC236}">
                <a16:creationId xmlns:a16="http://schemas.microsoft.com/office/drawing/2014/main" id="{516612B6-B9B3-6046-A8E4-D725AEF116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1" y="3148014"/>
            <a:ext cx="1782763" cy="8143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2" name="Line 1044">
            <a:extLst>
              <a:ext uri="{FF2B5EF4-FFF2-40B4-BE49-F238E27FC236}">
                <a16:creationId xmlns:a16="http://schemas.microsoft.com/office/drawing/2014/main" id="{9211970B-8D55-1C42-B676-A018B08605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6" y="3148013"/>
            <a:ext cx="2860675" cy="9525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3" name="Text Box 1045">
            <a:extLst>
              <a:ext uri="{FF2B5EF4-FFF2-40B4-BE49-F238E27FC236}">
                <a16:creationId xmlns:a16="http://schemas.microsoft.com/office/drawing/2014/main" id="{5036EDDD-8FDA-4945-A642-A086C1B65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1" y="5537201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Labor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4774" name="Text Box 1046">
            <a:extLst>
              <a:ext uri="{FF2B5EF4-FFF2-40B4-BE49-F238E27FC236}">
                <a16:creationId xmlns:a16="http://schemas.microsoft.com/office/drawing/2014/main" id="{49C12D9C-535F-A54F-8743-2F1FCB180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9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4775" name="Text Box 1047">
            <a:extLst>
              <a:ext uri="{FF2B5EF4-FFF2-40B4-BE49-F238E27FC236}">
                <a16:creationId xmlns:a16="http://schemas.microsoft.com/office/drawing/2014/main" id="{00763CA4-E15B-EF4E-946C-A2870147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426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Ag.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4776" name="Text Box 1048">
            <a:extLst>
              <a:ext uri="{FF2B5EF4-FFF2-40B4-BE49-F238E27FC236}">
                <a16:creationId xmlns:a16="http://schemas.microsoft.com/office/drawing/2014/main" id="{CFE10BFD-279E-3D46-89E5-D5B4A922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5543551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Public Works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</p:spTree>
    <p:extLst>
      <p:ext uri="{BB962C8B-B14F-4D97-AF65-F5344CB8AC3E}">
        <p14:creationId xmlns:p14="http://schemas.microsoft.com/office/powerpoint/2010/main" val="4191882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39E92AA3-5D1D-7941-B6CE-E9F3BA1E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French Prefect Jura Region</a:t>
            </a:r>
            <a:br>
              <a:rPr lang="en-US" altLang="en-US" b="1" dirty="0"/>
            </a:br>
            <a:r>
              <a:rPr lang="en-US" altLang="en-US" b="1" dirty="0" err="1"/>
              <a:t>Aissa</a:t>
            </a:r>
            <a:r>
              <a:rPr lang="en-US" altLang="en-US" b="1" dirty="0"/>
              <a:t> </a:t>
            </a:r>
            <a:r>
              <a:rPr lang="en-US" altLang="en-US" b="1" dirty="0" err="1"/>
              <a:t>Dermouche</a:t>
            </a:r>
            <a:r>
              <a:rPr lang="en-US" altLang="en-US" b="1" dirty="0"/>
              <a:t>. </a:t>
            </a:r>
            <a:r>
              <a:rPr lang="en-US" altLang="en-US" b="1" dirty="0" err="1"/>
              <a:t>FRance</a:t>
            </a:r>
            <a:endParaRPr lang="en-US" altLang="en-US" b="1" dirty="0"/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F01E8199-866C-AD49-957E-D7BB57219D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2182814"/>
            <a:ext cx="3333750" cy="3362325"/>
          </a:xfrm>
          <a:noFill/>
        </p:spPr>
      </p:pic>
    </p:spTree>
    <p:extLst>
      <p:ext uri="{BB962C8B-B14F-4D97-AF65-F5344CB8AC3E}">
        <p14:creationId xmlns:p14="http://schemas.microsoft.com/office/powerpoint/2010/main" val="4257352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E9D4C593-1372-9141-B255-73555892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Colonial District Commissioner (Prefect)</a:t>
            </a:r>
          </a:p>
        </p:txBody>
      </p:sp>
      <p:pic>
        <p:nvPicPr>
          <p:cNvPr id="76803" name="Picture 2">
            <a:extLst>
              <a:ext uri="{FF2B5EF4-FFF2-40B4-BE49-F238E27FC236}">
                <a16:creationId xmlns:a16="http://schemas.microsoft.com/office/drawing/2014/main" id="{32947A6F-9C82-8749-A531-5473B3E7D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83" y="1584960"/>
            <a:ext cx="64770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991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050">
            <a:extLst>
              <a:ext uri="{FF2B5EF4-FFF2-40B4-BE49-F238E27FC236}">
                <a16:creationId xmlns:a16="http://schemas.microsoft.com/office/drawing/2014/main" id="{62893FE9-0EBE-FB4D-86FA-069581D266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2698" y="62753"/>
            <a:ext cx="10396882" cy="1151965"/>
          </a:xfrm>
        </p:spPr>
        <p:txBody>
          <a:bodyPr/>
          <a:lstStyle/>
          <a:p>
            <a:pPr eaLnBrk="1" hangingPunct="1"/>
            <a:r>
              <a:rPr lang="en-US" altLang="en-US" dirty="0"/>
              <a:t>Control Systems</a:t>
            </a:r>
          </a:p>
        </p:txBody>
      </p:sp>
      <p:sp>
        <p:nvSpPr>
          <p:cNvPr id="77827" name="Text Box 2051">
            <a:extLst>
              <a:ext uri="{FF2B5EF4-FFF2-40B4-BE49-F238E27FC236}">
                <a16:creationId xmlns:a16="http://schemas.microsoft.com/office/drawing/2014/main" id="{9FCD566A-8286-2A4A-875D-41C5B4061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6" y="2717800"/>
            <a:ext cx="14763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Local Govt.</a:t>
            </a:r>
          </a:p>
        </p:txBody>
      </p:sp>
      <p:sp>
        <p:nvSpPr>
          <p:cNvPr id="77828" name="Text Box 2052">
            <a:extLst>
              <a:ext uri="{FF2B5EF4-FFF2-40B4-BE49-F238E27FC236}">
                <a16:creationId xmlns:a16="http://schemas.microsoft.com/office/drawing/2014/main" id="{5816856A-EF5C-BB49-92D7-3B710118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9" y="5537200"/>
            <a:ext cx="1112837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Council/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Chief</a:t>
            </a:r>
          </a:p>
        </p:txBody>
      </p:sp>
      <p:sp>
        <p:nvSpPr>
          <p:cNvPr id="77829" name="Text Box 2053">
            <a:extLst>
              <a:ext uri="{FF2B5EF4-FFF2-40B4-BE49-F238E27FC236}">
                <a16:creationId xmlns:a16="http://schemas.microsoft.com/office/drawing/2014/main" id="{86D284A1-BFE0-7E47-B85B-248900C72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4" y="1371600"/>
            <a:ext cx="3927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Prefectoral - Unintegrated</a:t>
            </a:r>
          </a:p>
        </p:txBody>
      </p:sp>
      <p:sp>
        <p:nvSpPr>
          <p:cNvPr id="77830" name="Text Box 2054">
            <a:extLst>
              <a:ext uri="{FF2B5EF4-FFF2-40B4-BE49-F238E27FC236}">
                <a16:creationId xmlns:a16="http://schemas.microsoft.com/office/drawing/2014/main" id="{1EE89383-B246-A24B-8D4A-492202F12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32766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Police</a:t>
            </a:r>
          </a:p>
        </p:txBody>
      </p:sp>
      <p:sp>
        <p:nvSpPr>
          <p:cNvPr id="77831" name="Text Box 2055">
            <a:extLst>
              <a:ext uri="{FF2B5EF4-FFF2-40B4-BE49-F238E27FC236}">
                <a16:creationId xmlns:a16="http://schemas.microsoft.com/office/drawing/2014/main" id="{6D8D7046-B1BD-0240-9E60-FBE3738ED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1" y="5537200"/>
            <a:ext cx="8874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FF00"/>
                </a:solidFill>
              </a:rPr>
              <a:t>Police</a:t>
            </a:r>
          </a:p>
        </p:txBody>
      </p:sp>
      <p:sp>
        <p:nvSpPr>
          <p:cNvPr id="77832" name="Text Box 2056">
            <a:extLst>
              <a:ext uri="{FF2B5EF4-FFF2-40B4-BE49-F238E27FC236}">
                <a16:creationId xmlns:a16="http://schemas.microsoft.com/office/drawing/2014/main" id="{B8FB45B3-24BE-D345-ADCD-97587A471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2717800"/>
            <a:ext cx="9826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Interior</a:t>
            </a:r>
          </a:p>
        </p:txBody>
      </p:sp>
      <p:sp>
        <p:nvSpPr>
          <p:cNvPr id="77833" name="Text Box 2057">
            <a:extLst>
              <a:ext uri="{FF2B5EF4-FFF2-40B4-BE49-F238E27FC236}">
                <a16:creationId xmlns:a16="http://schemas.microsoft.com/office/drawing/2014/main" id="{7039687A-C88A-A54F-B24D-63CDBA9CF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0088" y="2717800"/>
            <a:ext cx="8429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Labor</a:t>
            </a:r>
          </a:p>
        </p:txBody>
      </p:sp>
      <p:sp>
        <p:nvSpPr>
          <p:cNvPr id="77834" name="Text Box 2058">
            <a:extLst>
              <a:ext uri="{FF2B5EF4-FFF2-40B4-BE49-F238E27FC236}">
                <a16:creationId xmlns:a16="http://schemas.microsoft.com/office/drawing/2014/main" id="{DB3A4187-37FB-3843-AF35-CB33C286F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276" y="5537201"/>
            <a:ext cx="8921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Labor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35" name="Text Box 2059">
            <a:extLst>
              <a:ext uri="{FF2B5EF4-FFF2-40B4-BE49-F238E27FC236}">
                <a16:creationId xmlns:a16="http://schemas.microsoft.com/office/drawing/2014/main" id="{27EB9CF6-EDE8-A744-BFF2-2304842FC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2717800"/>
            <a:ext cx="13239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Education</a:t>
            </a:r>
          </a:p>
        </p:txBody>
      </p:sp>
      <p:sp>
        <p:nvSpPr>
          <p:cNvPr id="77836" name="Text Box 2060">
            <a:extLst>
              <a:ext uri="{FF2B5EF4-FFF2-40B4-BE49-F238E27FC236}">
                <a16:creationId xmlns:a16="http://schemas.microsoft.com/office/drawing/2014/main" id="{BAC7EFFE-D79D-3745-A63B-DA2AB73C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626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Ed.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37" name="Text Box 2061">
            <a:extLst>
              <a:ext uri="{FF2B5EF4-FFF2-40B4-BE49-F238E27FC236}">
                <a16:creationId xmlns:a16="http://schemas.microsoft.com/office/drawing/2014/main" id="{AF1CCE36-CE22-1749-B062-1B48E34B6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1" y="2717800"/>
            <a:ext cx="14081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Agriculture</a:t>
            </a:r>
          </a:p>
        </p:txBody>
      </p:sp>
      <p:sp>
        <p:nvSpPr>
          <p:cNvPr id="77838" name="Text Box 2062">
            <a:extLst>
              <a:ext uri="{FF2B5EF4-FFF2-40B4-BE49-F238E27FC236}">
                <a16:creationId xmlns:a16="http://schemas.microsoft.com/office/drawing/2014/main" id="{9438E0C7-BD98-E94F-9108-0A2295555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4" y="5537201"/>
            <a:ext cx="1298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District Ag.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39" name="Text Box 2063">
            <a:extLst>
              <a:ext uri="{FF2B5EF4-FFF2-40B4-BE49-F238E27FC236}">
                <a16:creationId xmlns:a16="http://schemas.microsoft.com/office/drawing/2014/main" id="{B046C8A4-2C9E-704A-B3DA-B675E3A1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9350" y="2717800"/>
            <a:ext cx="1676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Public Works</a:t>
            </a:r>
          </a:p>
        </p:txBody>
      </p:sp>
      <p:sp>
        <p:nvSpPr>
          <p:cNvPr id="77840" name="Text Box 2064">
            <a:extLst>
              <a:ext uri="{FF2B5EF4-FFF2-40B4-BE49-F238E27FC236}">
                <a16:creationId xmlns:a16="http://schemas.microsoft.com/office/drawing/2014/main" id="{AEC7E6DD-D791-5241-9588-E7F790607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4" y="5537201"/>
            <a:ext cx="15271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Public Works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Office</a:t>
            </a:r>
          </a:p>
        </p:txBody>
      </p:sp>
      <p:sp>
        <p:nvSpPr>
          <p:cNvPr id="77841" name="Text Box 2065">
            <a:extLst>
              <a:ext uri="{FF2B5EF4-FFF2-40B4-BE49-F238E27FC236}">
                <a16:creationId xmlns:a16="http://schemas.microsoft.com/office/drawing/2014/main" id="{B8C26F90-C264-4849-938F-1F544E91A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6" y="3962400"/>
            <a:ext cx="969963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District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Office</a:t>
            </a:r>
          </a:p>
        </p:txBody>
      </p:sp>
      <p:cxnSp>
        <p:nvCxnSpPr>
          <p:cNvPr id="77842" name="AutoShape 2066">
            <a:extLst>
              <a:ext uri="{FF2B5EF4-FFF2-40B4-BE49-F238E27FC236}">
                <a16:creationId xmlns:a16="http://schemas.microsoft.com/office/drawing/2014/main" id="{115AEB95-AEE7-634D-85EA-BBC3307305CE}"/>
              </a:ext>
            </a:extLst>
          </p:cNvPr>
          <p:cNvCxnSpPr>
            <a:cxnSpLocks noChangeShapeType="1"/>
            <a:endCxn id="77841" idx="1"/>
          </p:cNvCxnSpPr>
          <p:nvPr/>
        </p:nvCxnSpPr>
        <p:spPr bwMode="auto">
          <a:xfrm>
            <a:off x="2870201" y="3114676"/>
            <a:ext cx="796925" cy="12033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3" name="AutoShape 2067">
            <a:extLst>
              <a:ext uri="{FF2B5EF4-FFF2-40B4-BE49-F238E27FC236}">
                <a16:creationId xmlns:a16="http://schemas.microsoft.com/office/drawing/2014/main" id="{27F4931C-C03A-354C-B72A-00B5036EED4B}"/>
              </a:ext>
            </a:extLst>
          </p:cNvPr>
          <p:cNvCxnSpPr>
            <a:cxnSpLocks noChangeShapeType="1"/>
            <a:endCxn id="77841" idx="1"/>
          </p:cNvCxnSpPr>
          <p:nvPr/>
        </p:nvCxnSpPr>
        <p:spPr bwMode="auto">
          <a:xfrm flipV="1">
            <a:off x="2717801" y="4318001"/>
            <a:ext cx="949325" cy="1228725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4" name="AutoShape 2068">
            <a:extLst>
              <a:ext uri="{FF2B5EF4-FFF2-40B4-BE49-F238E27FC236}">
                <a16:creationId xmlns:a16="http://schemas.microsoft.com/office/drawing/2014/main" id="{61AC6FE5-F2BB-3E43-8440-6EED8E930AA9}"/>
              </a:ext>
            </a:extLst>
          </p:cNvPr>
          <p:cNvCxnSpPr>
            <a:cxnSpLocks noChangeShapeType="1"/>
            <a:stCxn id="77830" idx="3"/>
            <a:endCxn id="77841" idx="1"/>
          </p:cNvCxnSpPr>
          <p:nvPr/>
        </p:nvCxnSpPr>
        <p:spPr bwMode="auto">
          <a:xfrm>
            <a:off x="2563813" y="3479800"/>
            <a:ext cx="1103312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5" name="AutoShape 2069">
            <a:extLst>
              <a:ext uri="{FF2B5EF4-FFF2-40B4-BE49-F238E27FC236}">
                <a16:creationId xmlns:a16="http://schemas.microsoft.com/office/drawing/2014/main" id="{10140A71-1751-DE4D-9E92-EB8312A9266F}"/>
              </a:ext>
            </a:extLst>
          </p:cNvPr>
          <p:cNvCxnSpPr>
            <a:cxnSpLocks noChangeShapeType="1"/>
            <a:stCxn id="77841" idx="2"/>
            <a:endCxn id="77828" idx="0"/>
          </p:cNvCxnSpPr>
          <p:nvPr/>
        </p:nvCxnSpPr>
        <p:spPr bwMode="auto">
          <a:xfrm>
            <a:off x="4152900" y="4673600"/>
            <a:ext cx="0" cy="8636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6" name="AutoShape 2070">
            <a:extLst>
              <a:ext uri="{FF2B5EF4-FFF2-40B4-BE49-F238E27FC236}">
                <a16:creationId xmlns:a16="http://schemas.microsoft.com/office/drawing/2014/main" id="{887FEF5C-20A7-2943-9C1A-3E2195689E17}"/>
              </a:ext>
            </a:extLst>
          </p:cNvPr>
          <p:cNvCxnSpPr>
            <a:cxnSpLocks noChangeShapeType="1"/>
            <a:stCxn id="77841" idx="0"/>
            <a:endCxn id="77827" idx="2"/>
          </p:cNvCxnSpPr>
          <p:nvPr/>
        </p:nvCxnSpPr>
        <p:spPr bwMode="auto">
          <a:xfrm flipH="1" flipV="1">
            <a:off x="4151314" y="3124200"/>
            <a:ext cx="1587" cy="8382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7" name="AutoShape 2071">
            <a:extLst>
              <a:ext uri="{FF2B5EF4-FFF2-40B4-BE49-F238E27FC236}">
                <a16:creationId xmlns:a16="http://schemas.microsoft.com/office/drawing/2014/main" id="{654E55DF-F4E1-854A-8A0E-E4FEF3F0B779}"/>
              </a:ext>
            </a:extLst>
          </p:cNvPr>
          <p:cNvCxnSpPr>
            <a:cxnSpLocks noChangeShapeType="1"/>
            <a:stCxn id="77839" idx="2"/>
            <a:endCxn id="77840" idx="0"/>
          </p:cNvCxnSpPr>
          <p:nvPr/>
        </p:nvCxnSpPr>
        <p:spPr bwMode="auto">
          <a:xfrm>
            <a:off x="5797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8" name="AutoShape 2072">
            <a:extLst>
              <a:ext uri="{FF2B5EF4-FFF2-40B4-BE49-F238E27FC236}">
                <a16:creationId xmlns:a16="http://schemas.microsoft.com/office/drawing/2014/main" id="{B9C39E4D-F079-5B43-AA04-B2F1D0A7417B}"/>
              </a:ext>
            </a:extLst>
          </p:cNvPr>
          <p:cNvCxnSpPr>
            <a:cxnSpLocks noChangeShapeType="1"/>
            <a:stCxn id="77837" idx="2"/>
            <a:endCxn id="77838" idx="0"/>
          </p:cNvCxnSpPr>
          <p:nvPr/>
        </p:nvCxnSpPr>
        <p:spPr bwMode="auto">
          <a:xfrm>
            <a:off x="74104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9" name="AutoShape 2073">
            <a:extLst>
              <a:ext uri="{FF2B5EF4-FFF2-40B4-BE49-F238E27FC236}">
                <a16:creationId xmlns:a16="http://schemas.microsoft.com/office/drawing/2014/main" id="{071E3B54-AA23-7043-9FA7-F21AC71AB089}"/>
              </a:ext>
            </a:extLst>
          </p:cNvPr>
          <p:cNvCxnSpPr>
            <a:cxnSpLocks noChangeShapeType="1"/>
            <a:stCxn id="77835" idx="2"/>
            <a:endCxn id="77836" idx="0"/>
          </p:cNvCxnSpPr>
          <p:nvPr/>
        </p:nvCxnSpPr>
        <p:spPr bwMode="auto">
          <a:xfrm>
            <a:off x="8845550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0" name="AutoShape 2074">
            <a:extLst>
              <a:ext uri="{FF2B5EF4-FFF2-40B4-BE49-F238E27FC236}">
                <a16:creationId xmlns:a16="http://schemas.microsoft.com/office/drawing/2014/main" id="{313F85E3-CC2A-6340-B25D-FEA82CD0177E}"/>
              </a:ext>
            </a:extLst>
          </p:cNvPr>
          <p:cNvCxnSpPr>
            <a:cxnSpLocks noChangeShapeType="1"/>
            <a:stCxn id="77833" idx="2"/>
            <a:endCxn id="77834" idx="0"/>
          </p:cNvCxnSpPr>
          <p:nvPr/>
        </p:nvCxnSpPr>
        <p:spPr bwMode="auto">
          <a:xfrm>
            <a:off x="10012363" y="3124200"/>
            <a:ext cx="0" cy="241300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630419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5148A813-40CE-0143-886B-637DC71C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Deconcentration</a:t>
            </a:r>
          </a:p>
        </p:txBody>
      </p:sp>
      <p:pic>
        <p:nvPicPr>
          <p:cNvPr id="68611" name="Picture 2">
            <a:extLst>
              <a:ext uri="{FF2B5EF4-FFF2-40B4-BE49-F238E27FC236}">
                <a16:creationId xmlns:a16="http://schemas.microsoft.com/office/drawing/2014/main" id="{CAD65EB6-D2DD-8B48-8DA4-F665006599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9643" y="243840"/>
            <a:ext cx="4749800" cy="5715000"/>
          </a:xfrm>
          <a:noFill/>
        </p:spPr>
      </p:pic>
    </p:spTree>
    <p:extLst>
      <p:ext uri="{BB962C8B-B14F-4D97-AF65-F5344CB8AC3E}">
        <p14:creationId xmlns:p14="http://schemas.microsoft.com/office/powerpoint/2010/main" val="402569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75F6698C-0C54-9449-AEE1-ACCB2A13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/>
              <a:t>Delegation</a:t>
            </a:r>
            <a:br>
              <a:rPr lang="en-US" altLang="en-US" b="1"/>
            </a:br>
            <a:r>
              <a:rPr lang="en-US" altLang="en-US" b="1"/>
              <a:t>City Water Supply System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C10D24C7-B51E-6A4C-B54B-9D63EF3446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950721"/>
            <a:ext cx="4124519" cy="3505842"/>
          </a:xfrm>
          <a:noFill/>
        </p:spPr>
      </p:pic>
    </p:spTree>
    <p:extLst>
      <p:ext uri="{BB962C8B-B14F-4D97-AF65-F5344CB8AC3E}">
        <p14:creationId xmlns:p14="http://schemas.microsoft.com/office/powerpoint/2010/main" val="29257895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9DA98BFD-69E4-A941-A80D-B414A6D7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Agricultural Extension-Laos</a:t>
            </a:r>
          </a:p>
        </p:txBody>
      </p:sp>
      <p:pic>
        <p:nvPicPr>
          <p:cNvPr id="73731" name="Picture 2">
            <a:extLst>
              <a:ext uri="{FF2B5EF4-FFF2-40B4-BE49-F238E27FC236}">
                <a16:creationId xmlns:a16="http://schemas.microsoft.com/office/drawing/2014/main" id="{86D7BAA5-0711-4C42-A14B-77CAE22F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1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2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6BF4-DB25-5448-9B5D-23E2D67A0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118" y="5534286"/>
            <a:ext cx="8183562" cy="10668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Articles of Confederation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2EE5277D-E25B-F24E-B5B1-A56DA1BDB9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9722" y="0"/>
            <a:ext cx="2973595" cy="5534286"/>
          </a:xfrm>
        </p:spPr>
      </p:pic>
    </p:spTree>
    <p:extLst>
      <p:ext uri="{BB962C8B-B14F-4D97-AF65-F5344CB8AC3E}">
        <p14:creationId xmlns:p14="http://schemas.microsoft.com/office/powerpoint/2010/main" val="2975489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D748ED15-6914-D647-9928-1B04136EF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PRIVATIZATION- Government as Client</a:t>
            </a:r>
          </a:p>
        </p:txBody>
      </p:sp>
      <p:pic>
        <p:nvPicPr>
          <p:cNvPr id="70659" name="Picture 2">
            <a:extLst>
              <a:ext uri="{FF2B5EF4-FFF2-40B4-BE49-F238E27FC236}">
                <a16:creationId xmlns:a16="http://schemas.microsoft.com/office/drawing/2014/main" id="{1CAD8537-7677-7249-AB5B-2854A865EF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4089" y="1820864"/>
            <a:ext cx="7743825" cy="4086225"/>
          </a:xfrm>
          <a:noFill/>
        </p:spPr>
      </p:pic>
    </p:spTree>
    <p:extLst>
      <p:ext uri="{BB962C8B-B14F-4D97-AF65-F5344CB8AC3E}">
        <p14:creationId xmlns:p14="http://schemas.microsoft.com/office/powerpoint/2010/main" val="989622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re 3">
            <a:extLst>
              <a:ext uri="{FF2B5EF4-FFF2-40B4-BE49-F238E27FC236}">
                <a16:creationId xmlns:a16="http://schemas.microsoft.com/office/drawing/2014/main" id="{81DAB6A9-FFFB-DF41-9661-0022B603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510" y="0"/>
            <a:ext cx="10229243" cy="1151965"/>
          </a:xfrm>
        </p:spPr>
        <p:txBody>
          <a:bodyPr>
            <a:normAutofit/>
          </a:bodyPr>
          <a:lstStyle/>
          <a:p>
            <a:pPr eaLnBrk="1" hangingPunct="1"/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On the topic of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giving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up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poweR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.  The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FinAL</a:t>
            </a:r>
            <a:r>
              <a:rPr lang="fr-CA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fr-CA" altLang="en-US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Step</a:t>
            </a:r>
            <a:endParaRPr lang="fr-CA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4" name="TextBox 1">
            <a:extLst>
              <a:ext uri="{FF2B5EF4-FFF2-40B4-BE49-F238E27FC236}">
                <a16:creationId xmlns:a16="http://schemas.microsoft.com/office/drawing/2014/main" id="{CD42B586-B50A-9C44-BF3A-B67A768B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63" y="1151965"/>
            <a:ext cx="8509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black"/>
                </a:solidFill>
                <a:latin typeface="+mn-lt"/>
              </a:rPr>
              <a:t>Privatization:  Transfer function out of government sector to the For Profit or Non-Profit Sector</a:t>
            </a:r>
          </a:p>
          <a:p>
            <a:pPr marL="1200150" lvl="1" indent="-457200" eaLnBrk="1" hangingPunct="1">
              <a:buFont typeface="Wingdings" panose="05000000000000000000" pitchFamily="2" charset="2"/>
              <a:buChar char="ü"/>
              <a:defRPr/>
            </a:pPr>
            <a:r>
              <a:rPr lang="en-US" sz="3200" dirty="0">
                <a:solidFill>
                  <a:prstClr val="black"/>
                </a:solidFill>
                <a:latin typeface="+mn-lt"/>
              </a:rPr>
              <a:t>For example, private prisons</a:t>
            </a:r>
          </a:p>
          <a:p>
            <a:pPr lvl="1" indent="0" eaLnBrk="1" hangingPunct="1">
              <a:defRPr/>
            </a:pPr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53956" name="Picture 4">
            <a:extLst>
              <a:ext uri="{FF2B5EF4-FFF2-40B4-BE49-F238E27FC236}">
                <a16:creationId xmlns:a16="http://schemas.microsoft.com/office/drawing/2014/main" id="{E10866EC-4973-214A-BAA2-AEC64EABF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24" y="3185160"/>
            <a:ext cx="211613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576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FC143AC5-E343-5D4A-84B5-BDAAED896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92" y="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Sharpeville Massacre- Predatory State (21 March, 1961).  Back to the Uncivil state later in the course.</a:t>
            </a:r>
          </a:p>
        </p:txBody>
      </p:sp>
      <p:pic>
        <p:nvPicPr>
          <p:cNvPr id="63491" name="Picture 2" descr="http://negroartist.com/CIVIL%20RIGHTS%20images/images/Sharpeville%20Massacre%20South%20Africa%201960_jpg.jpg">
            <a:extLst>
              <a:ext uri="{FF2B5EF4-FFF2-40B4-BE49-F238E27FC236}">
                <a16:creationId xmlns:a16="http://schemas.microsoft.com/office/drawing/2014/main" id="{5E514D88-FF9B-FF4E-B802-888AA660B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6" y="1447801"/>
            <a:ext cx="84423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298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7B6A-96CC-7D4C-8B74-5EBA3A5CF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Discussion Session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280A2-F3B0-7248-8B6D-148F14FBE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Governance and Democracy</a:t>
            </a:r>
          </a:p>
        </p:txBody>
      </p:sp>
    </p:spTree>
    <p:extLst>
      <p:ext uri="{BB962C8B-B14F-4D97-AF65-F5344CB8AC3E}">
        <p14:creationId xmlns:p14="http://schemas.microsoft.com/office/powerpoint/2010/main" val="283897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9156-1BC3-4F43-B6C0-DBA6DADE1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531" y="-14577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Robert Dahl, A Preface to Democratic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2C7B1-F27A-0D43-821A-2D21F14AF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531" y="517007"/>
            <a:ext cx="10515600" cy="5532437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2400" b="1" dirty="0"/>
              <a:t>What is at the Crux of “</a:t>
            </a:r>
            <a:r>
              <a:rPr lang="en-US" sz="2400" b="1" dirty="0" err="1"/>
              <a:t>Madisonianism</a:t>
            </a:r>
            <a:r>
              <a:rPr lang="en-US" sz="2400" b="1" dirty="0"/>
              <a:t>?”</a:t>
            </a:r>
          </a:p>
          <a:p>
            <a:pPr marL="742950" indent="-742950">
              <a:buAutoNum type="arabicPeriod"/>
            </a:pPr>
            <a:endParaRPr lang="en-US" sz="2400" b="1" dirty="0"/>
          </a:p>
          <a:p>
            <a:pPr marL="742950" indent="-742950">
              <a:buAutoNum type="arabicPeriod"/>
            </a:pPr>
            <a:r>
              <a:rPr lang="en-US" sz="2400" b="1" dirty="0"/>
              <a:t>How would you critique </a:t>
            </a:r>
            <a:r>
              <a:rPr lang="en-US" sz="2400" b="1" dirty="0" err="1"/>
              <a:t>Madisonianism</a:t>
            </a:r>
            <a:r>
              <a:rPr lang="en-US" sz="2400" b="1" dirty="0"/>
              <a:t>?</a:t>
            </a:r>
          </a:p>
          <a:p>
            <a:pPr marL="742950" indent="-742950">
              <a:buAutoNum type="arabicPeriod"/>
            </a:pPr>
            <a:endParaRPr lang="en-US" sz="2400" b="1" dirty="0"/>
          </a:p>
          <a:p>
            <a:pPr marL="742950" indent="-742950">
              <a:buAutoNum type="arabicPeriod"/>
            </a:pPr>
            <a:r>
              <a:rPr lang="en-US" sz="2400" b="1" dirty="0"/>
              <a:t>What is the difference between “republicanism” and “</a:t>
            </a:r>
            <a:r>
              <a:rPr lang="en-US" sz="2400" b="1" dirty="0" err="1"/>
              <a:t>democratism</a:t>
            </a:r>
            <a:r>
              <a:rPr lang="en-US" sz="2400" b="1" dirty="0"/>
              <a:t>” (small d and small r).</a:t>
            </a:r>
          </a:p>
          <a:p>
            <a:pPr marL="742950" indent="-742950">
              <a:buAutoNum type="arabicPeriod"/>
            </a:pPr>
            <a:endParaRPr lang="en-US" sz="2400" b="1" dirty="0"/>
          </a:p>
          <a:p>
            <a:pPr marL="742950" indent="-742950">
              <a:buAutoNum type="arabicPeriod"/>
            </a:pPr>
            <a:r>
              <a:rPr lang="en-US" sz="2400" b="1" dirty="0"/>
              <a:t>What is the unique problem of power, according to Dahl? How does one deal with power?</a:t>
            </a:r>
          </a:p>
        </p:txBody>
      </p:sp>
    </p:spTree>
    <p:extLst>
      <p:ext uri="{BB962C8B-B14F-4D97-AF65-F5344CB8AC3E}">
        <p14:creationId xmlns:p14="http://schemas.microsoft.com/office/powerpoint/2010/main" val="9329532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F833-FEC3-5C49-B5D3-23BE8025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Steven </a:t>
            </a:r>
            <a:r>
              <a:rPr lang="en-US" b="1">
                <a:solidFill>
                  <a:srgbClr val="0070C0"/>
                </a:solidFill>
              </a:rPr>
              <a:t>Levitsky</a:t>
            </a:r>
            <a:r>
              <a:rPr lang="en-US" b="1" dirty="0">
                <a:solidFill>
                  <a:srgbClr val="0070C0"/>
                </a:solidFill>
              </a:rPr>
              <a:t> and Daniel </a:t>
            </a:r>
            <a:r>
              <a:rPr lang="en-US" b="1" dirty="0" err="1">
                <a:solidFill>
                  <a:srgbClr val="0070C0"/>
                </a:solidFill>
              </a:rPr>
              <a:t>Ziblatt</a:t>
            </a:r>
            <a:r>
              <a:rPr lang="en-US" b="1" dirty="0">
                <a:solidFill>
                  <a:srgbClr val="0070C0"/>
                </a:solidFill>
              </a:rPr>
              <a:t>, How Democracies Die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7A70-17F9-184B-B3EB-8258E782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What are two ways that Authoritarians Can Come to Power?</a:t>
            </a:r>
          </a:p>
          <a:p>
            <a:endParaRPr lang="en-US" b="1" dirty="0"/>
          </a:p>
          <a:p>
            <a:r>
              <a:rPr lang="en-US" b="1" dirty="0"/>
              <a:t>What are the Characteristics of an Authoritarian?</a:t>
            </a:r>
          </a:p>
          <a:p>
            <a:endParaRPr lang="en-US" b="1" dirty="0"/>
          </a:p>
          <a:p>
            <a:r>
              <a:rPr lang="en-US" b="1" dirty="0"/>
              <a:t>What Does Gatekeeping mean from the perspective of Protecting Democracy?</a:t>
            </a:r>
          </a:p>
          <a:p>
            <a:endParaRPr lang="en-US" b="1" dirty="0"/>
          </a:p>
          <a:p>
            <a:r>
              <a:rPr lang="en-US" b="1" dirty="0"/>
              <a:t>How relevant is the History of Authoritarianism to America in 2018?</a:t>
            </a:r>
          </a:p>
        </p:txBody>
      </p:sp>
    </p:spTree>
    <p:extLst>
      <p:ext uri="{BB962C8B-B14F-4D97-AF65-F5344CB8AC3E}">
        <p14:creationId xmlns:p14="http://schemas.microsoft.com/office/powerpoint/2010/main" val="16570502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73A5-C5D3-AF47-8A6F-B62764FA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5" y="-202095"/>
            <a:ext cx="10396882" cy="115196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Nadine Gordimer, “Town and Country Lovers”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4B254-C8AC-1F4F-A647-35735E631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575" y="525531"/>
            <a:ext cx="105156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000" b="1" dirty="0"/>
          </a:p>
          <a:p>
            <a:pPr marL="514350" indent="-514350">
              <a:buAutoNum type="arabicPeriod"/>
            </a:pPr>
            <a:r>
              <a:rPr lang="en-US" sz="4000" b="1" dirty="0"/>
              <a:t>What do these stories say about South Africa?</a:t>
            </a:r>
          </a:p>
          <a:p>
            <a:pPr marL="514350" indent="-514350">
              <a:buAutoNum type="arabicPeriod"/>
            </a:pPr>
            <a:endParaRPr lang="en-US" sz="4000" b="1" dirty="0"/>
          </a:p>
          <a:p>
            <a:pPr marL="514350" indent="-514350">
              <a:buAutoNum type="arabicPeriod"/>
            </a:pPr>
            <a:r>
              <a:rPr lang="en-US" sz="4000" b="1" dirty="0"/>
              <a:t>What do they say about the legal and moral landscape of the Country?</a:t>
            </a:r>
          </a:p>
          <a:p>
            <a:pPr marL="514350" indent="-514350">
              <a:buAutoNum type="arabicPeriod"/>
            </a:pPr>
            <a:endParaRPr lang="en-US" sz="4000" b="1" dirty="0"/>
          </a:p>
          <a:p>
            <a:pPr marL="514350" indent="-514350">
              <a:buAutoNum type="arabicPeriod"/>
            </a:pPr>
            <a:r>
              <a:rPr lang="en-US" sz="4000" b="1" dirty="0"/>
              <a:t>Do these stories describe what is at the Heart of Racism?  [Money, Violence or Sex?]</a:t>
            </a:r>
          </a:p>
          <a:p>
            <a:pPr marL="514350" indent="-514350">
              <a:buAutoNum type="arabicPeriod"/>
            </a:pPr>
            <a:endParaRPr lang="en-US" sz="4000" b="1" dirty="0"/>
          </a:p>
          <a:p>
            <a:pPr marL="514350" indent="-514350">
              <a:buAutoNum type="arabicPeriod"/>
            </a:pPr>
            <a:r>
              <a:rPr lang="en-US" sz="4000" b="1" dirty="0"/>
              <a:t>How do the stories relate to Democracy and Governance?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8056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BACA48B-2545-2D45-A09D-25128ABFE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/>
              <a:t>Background Discussion</a:t>
            </a:r>
            <a:br>
              <a:rPr lang="en-US" altLang="en-US" b="1"/>
            </a:br>
            <a:endParaRPr lang="en-US" altLang="en-US" b="1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1851E313-56DC-B148-A1F5-353F4628B0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96741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Discussion One: What is unique about Governance in different parts of the world?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Discussion Two: Limited Government-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		What is it?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		Why do States Fail?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/>
              <a:t>	Discussion Three:  Command Economy? Is it Dead?</a:t>
            </a:r>
          </a:p>
        </p:txBody>
      </p:sp>
    </p:spTree>
    <p:extLst>
      <p:ext uri="{BB962C8B-B14F-4D97-AF65-F5344CB8AC3E}">
        <p14:creationId xmlns:p14="http://schemas.microsoft.com/office/powerpoint/2010/main" val="793223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B1CE-14C7-094C-AE76-46D51806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 to watch- Separation of Powers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E0FB-7473-104D-AF57-60FAC17D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Example of separation of powers in action: the “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Debt Ceiling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endParaRPr lang="en-US" altLang="ja-JP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655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ECBF-AB77-164A-A2F4-A3CC32EF3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Difference Between Policy and Management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4F8D19-236F-8146-BD68-8802A283B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en-US" sz="3600" dirty="0">
              <a:ea typeface="ＭＳ Ｐゴシック" panose="020B0600070205080204" pitchFamily="34" charset="-128"/>
            </a:endParaRPr>
          </a:p>
          <a:p>
            <a:r>
              <a:rPr lang="en-US" sz="3600" dirty="0">
                <a:solidFill>
                  <a:schemeClr val="accent1">
                    <a:tint val="88000"/>
                    <a:satMod val="150000"/>
                  </a:schemeClr>
                </a:solidFill>
                <a:hlinkClick r:id="rId2"/>
              </a:rPr>
              <a:t>The Difference between policy and management</a:t>
            </a:r>
            <a:endParaRPr lang="en-US" altLang="en-US" sz="3600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51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874E-C988-2F4B-9361-6B33E17E4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5334000"/>
            <a:ext cx="8183562" cy="1143000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en-US" altLang="en-US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 </a:t>
            </a:r>
            <a:br>
              <a:rPr lang="en-US" altLang="en-US" sz="21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1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Confederation and loose confederal relationships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EA135D54-0569-7E46-9E4A-91BB83694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381000"/>
            <a:ext cx="8183562" cy="4953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600" b="1" dirty="0"/>
              <a:t> </a:t>
            </a:r>
            <a:r>
              <a:rPr lang="en-US" altLang="en-US" sz="3000" b="1" dirty="0"/>
              <a:t>Power lies with the sub-units</a:t>
            </a:r>
            <a:endParaRPr lang="en-US" altLang="en-US" sz="3000" dirty="0"/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</a:pPr>
            <a:r>
              <a:rPr lang="en-US" altLang="en-US" sz="2600" b="1" dirty="0"/>
              <a:t> </a:t>
            </a: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U.S. Articles of Confederation-BREXIT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NAFTA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European Union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 err="1"/>
              <a:t>Mercesor</a:t>
            </a: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endParaRPr lang="en-US" altLang="en-US" sz="22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ASEAN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Southern African Development Council (SADC)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/>
              <a:t>Economic Council of West African States (ECOWAS)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7523105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604A-E79C-9B4F-BD2E-7DBF8F095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4718051"/>
            <a:ext cx="8183562" cy="10525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hlinkClick r:id="rId2"/>
              </a:rPr>
              <a:t>The Importance of satire in Politics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1BF27EC9-8EA4-4448-A703-9F1642A28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0000"/>
                </a:solidFill>
                <a:ea typeface="ＭＳ Ｐゴシック" panose="020B0600070205080204" pitchFamily="34" charset="-128"/>
              </a:rPr>
              <a:t>VIDEO:</a:t>
            </a:r>
          </a:p>
          <a:p>
            <a:pPr eaLnBrk="1" hangingPunct="1"/>
            <a:endParaRPr lang="en-US" altLang="en-US" sz="32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4400" b="1">
                <a:ea typeface="ＭＳ Ｐゴシック" panose="020B0600070205080204" pitchFamily="34" charset="-128"/>
              </a:rPr>
              <a:t>On ”Xenophobia”</a:t>
            </a:r>
          </a:p>
          <a:p>
            <a:pPr eaLnBrk="1" hangingPunct="1"/>
            <a:endParaRPr lang="en-US" altLang="en-US" sz="44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3921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F178-09FB-9042-B105-E1AE9DDE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320" y="4248057"/>
            <a:ext cx="8183562" cy="10525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tint val="88000"/>
                    <a:satMod val="150000"/>
                  </a:schemeClr>
                </a:solidFill>
                <a:ea typeface="+mj-ea"/>
                <a:hlinkClick r:id="rId2"/>
              </a:rPr>
              <a:t>Political Satire: A View from India</a:t>
            </a:r>
            <a:endParaRPr lang="en-US" dirty="0">
              <a:solidFill>
                <a:schemeClr val="accent1">
                  <a:tint val="88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id="{1B74AE24-B24E-E945-A1FB-949696A11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530226"/>
            <a:ext cx="8183562" cy="4187825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66839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E50F-1128-1343-9407-340D2F08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8" y="498316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2900">
                <a:effectLst>
                  <a:outerShdw blurRad="38100" dist="38100" dir="2700000" algn="tl">
                    <a:srgbClr val="000000"/>
                  </a:outerShdw>
                </a:effectLst>
              </a:rPr>
              <a:t>Federal Relationship</a:t>
            </a:r>
            <a:br>
              <a:rPr lang="en-US" altLang="en-US" sz="29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29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4AD5B75-067A-E54F-B68F-733608038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238" y="278435"/>
            <a:ext cx="8183562" cy="41878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Some power lies with the National Unit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600" b="1"/>
              <a:t> </a:t>
            </a: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Some power lies with lower units Federalism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600" b="1"/>
              <a:t> </a:t>
            </a: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 b="1"/>
              <a:t>Can transfer additional authority back to the sub-units but not take power away from the federated governments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en-US" altLang="en-US" sz="2600" b="1"/>
              <a:t> 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7660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3DB2-7F37-1A42-A081-EF298901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956" y="4465003"/>
            <a:ext cx="8183562" cy="1052512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Federal Relationships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6567CB77-AE8B-CE45-9627-322089918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0"/>
            <a:ext cx="9004852" cy="4718051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 sz="3600" b="1" dirty="0">
                <a:solidFill>
                  <a:srgbClr val="0432FF"/>
                </a:solidFill>
              </a:rPr>
              <a:t>FEDERAL SYSTEMS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 sz="3600" b="1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sz="3600" b="1" dirty="0"/>
              <a:t>This is the key Distinction:	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 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1.  Lower units cannot break away from the National 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Unit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</a:t>
            </a:r>
            <a:endParaRPr lang="en-US" altLang="en-US" dirty="0"/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 dirty="0"/>
              <a:t>	2.  National Unit cannot take power away from the lower units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137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re 3">
            <a:extLst>
              <a:ext uri="{FF2B5EF4-FFF2-40B4-BE49-F238E27FC236}">
                <a16:creationId xmlns:a16="http://schemas.microsoft.com/office/drawing/2014/main" id="{BC28637E-8E34-3346-B415-60EAF713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 err="1">
                <a:solidFill>
                  <a:schemeClr val="bg1"/>
                </a:solidFill>
                <a:highlight>
                  <a:srgbClr val="FF0000"/>
                </a:highlight>
                <a:ea typeface="ＭＳ Ｐゴシック" panose="020B0600070205080204" pitchFamily="34" charset="-128"/>
              </a:rPr>
              <a:t>Federalism</a:t>
            </a:r>
            <a:endParaRPr lang="fr-CA" altLang="en-US" dirty="0">
              <a:solidFill>
                <a:schemeClr val="bg1"/>
              </a:solidFill>
              <a:highlight>
                <a:srgbClr val="FF0000"/>
              </a:highlight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BC611-2198-D045-BD77-8246EDEFDE28}"/>
              </a:ext>
            </a:extLst>
          </p:cNvPr>
          <p:cNvSpPr/>
          <p:nvPr/>
        </p:nvSpPr>
        <p:spPr>
          <a:xfrm>
            <a:off x="2767648" y="759853"/>
            <a:ext cx="86868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cs typeface="Arial" charset="0"/>
              </a:rPr>
              <a:t>Second-order subdivisions (e.g. states) hold some inviolable powers, for example, in the U.S.:</a:t>
            </a:r>
          </a:p>
        </p:txBody>
      </p:sp>
      <p:pic>
        <p:nvPicPr>
          <p:cNvPr id="249860" name="Picture 7" descr="http://www.quia.com/files/quia/users/katetiffany/Government/FederalismPic">
            <a:extLst>
              <a:ext uri="{FF2B5EF4-FFF2-40B4-BE49-F238E27FC236}">
                <a16:creationId xmlns:a16="http://schemas.microsoft.com/office/drawing/2014/main" id="{DBA499E8-8D30-8340-9204-B65CF3796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92" y="1837765"/>
            <a:ext cx="49911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2941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{1F40E9F3-CEF0-6A40-A79F-19C3ACCE7837}tf10001077</Template>
  <TotalTime>369</TotalTime>
  <Words>1550</Words>
  <Application>Microsoft Macintosh PowerPoint</Application>
  <PresentationFormat>Widescreen</PresentationFormat>
  <Paragraphs>355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Impact</vt:lpstr>
      <vt:lpstr>Wingdings</vt:lpstr>
      <vt:lpstr>Wingdings 2</vt:lpstr>
      <vt:lpstr>Main Event</vt:lpstr>
      <vt:lpstr>PIA 2528 Governance, Local Government and Civil Society </vt:lpstr>
      <vt:lpstr>What’s Ahead</vt:lpstr>
      <vt:lpstr>Authority</vt:lpstr>
      <vt:lpstr>Types of Government</vt:lpstr>
      <vt:lpstr>Articles of Confederation</vt:lpstr>
      <vt:lpstr>    Confederation and loose confederal relationships</vt:lpstr>
      <vt:lpstr>Federal Relationship </vt:lpstr>
      <vt:lpstr>Federal Relationships</vt:lpstr>
      <vt:lpstr>Federalism</vt:lpstr>
      <vt:lpstr>Layer Cake vs. Marble Cake (Reality)</vt:lpstr>
      <vt:lpstr>Evolution of Systems: the U.S.</vt:lpstr>
      <vt:lpstr>Federal Relationships </vt:lpstr>
      <vt:lpstr>Unitary Systems</vt:lpstr>
      <vt:lpstr>Unitary Systems</vt:lpstr>
      <vt:lpstr>A Comparison  of Systems</vt:lpstr>
      <vt:lpstr>Continuum of Vertical Dispersion- Complexity</vt:lpstr>
      <vt:lpstr>Unitary &amp; Federal Systems</vt:lpstr>
      <vt:lpstr>United Kingdom: a Unitary Government</vt:lpstr>
      <vt:lpstr>Evolving Devolution</vt:lpstr>
      <vt:lpstr>United Kingdom: a Unitary Government</vt:lpstr>
      <vt:lpstr>Returning to a Strange Policy- Unitary Systems in Federal Systems (U.S. Example)</vt:lpstr>
      <vt:lpstr>Separation of Powers vs. Parliamentary Systems</vt:lpstr>
      <vt:lpstr>Separation of Powers</vt:lpstr>
      <vt:lpstr>United Kingdom- A Fusion of Powers: Review</vt:lpstr>
      <vt:lpstr>Other Forms of Horizontal Dispersion: Iron Triangles</vt:lpstr>
      <vt:lpstr>Summing Up</vt:lpstr>
      <vt:lpstr>Decentralization and Local Government: Models</vt:lpstr>
      <vt:lpstr>Decentralization: An Overview</vt:lpstr>
      <vt:lpstr>The Primary Unit of Government</vt:lpstr>
      <vt:lpstr>The Local Meeting</vt:lpstr>
      <vt:lpstr>European Union Poster- The Importance of Local</vt:lpstr>
      <vt:lpstr>Decentralized Governance:</vt:lpstr>
      <vt:lpstr>Denmark Communes</vt:lpstr>
      <vt:lpstr>What Local Government Does</vt:lpstr>
      <vt:lpstr>PowerPoint Presentation</vt:lpstr>
      <vt:lpstr>The Incoherence of U.S. Policy</vt:lpstr>
      <vt:lpstr>The Size of U.S. Government: Unitary below the state</vt:lpstr>
      <vt:lpstr>The Development vs. Governance Debate</vt:lpstr>
      <vt:lpstr>Local Government and the Local State</vt:lpstr>
      <vt:lpstr>State Societal Linkages</vt:lpstr>
      <vt:lpstr>Deconcentration- Local State: World Comparison </vt:lpstr>
      <vt:lpstr>Control Systems</vt:lpstr>
      <vt:lpstr>Control Systems</vt:lpstr>
      <vt:lpstr>French Prefect Jura Region Aissa Dermouche. FRance</vt:lpstr>
      <vt:lpstr>Colonial District Commissioner (Prefect)</vt:lpstr>
      <vt:lpstr>Control Systems</vt:lpstr>
      <vt:lpstr>Deconcentration</vt:lpstr>
      <vt:lpstr>Delegation City Water Supply System</vt:lpstr>
      <vt:lpstr>Agricultural Extension-Laos</vt:lpstr>
      <vt:lpstr>PRIVATIZATION- Government as Client</vt:lpstr>
      <vt:lpstr>On the topic of giving up poweR.  The FinAL Step</vt:lpstr>
      <vt:lpstr>Sharpeville Massacre- Predatory State (21 March, 1961).  Back to the Uncivil state later in the course.</vt:lpstr>
      <vt:lpstr>Discussion Session</vt:lpstr>
      <vt:lpstr>Robert Dahl, A Preface to Democratic Society</vt:lpstr>
      <vt:lpstr>Steven Levitsky and Daniel Ziblatt, How Democracies Die</vt:lpstr>
      <vt:lpstr>Nadine Gordimer, “Town and Country Lovers”</vt:lpstr>
      <vt:lpstr>Background Discussion </vt:lpstr>
      <vt:lpstr>Videos to watch- Separation of Powers</vt:lpstr>
      <vt:lpstr>The Difference Between Policy and Management</vt:lpstr>
      <vt:lpstr>The Importance of satire in Politics</vt:lpstr>
      <vt:lpstr>Political Satire: A View from India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 2528 Governance, Local Government and Civil Society</dc:title>
  <dc:creator>Picard, Louis A</dc:creator>
  <cp:lastModifiedBy>Picard, Louis A</cp:lastModifiedBy>
  <cp:revision>28</cp:revision>
  <dcterms:created xsi:type="dcterms:W3CDTF">2018-08-29T15:59:16Z</dcterms:created>
  <dcterms:modified xsi:type="dcterms:W3CDTF">2022-12-13T17:30:49Z</dcterms:modified>
</cp:coreProperties>
</file>