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notesMasterIdLst>
    <p:notesMasterId r:id="rId52"/>
  </p:notesMasterIdLst>
  <p:sldIdLst>
    <p:sldId id="256" r:id="rId2"/>
    <p:sldId id="313" r:id="rId3"/>
    <p:sldId id="320" r:id="rId4"/>
    <p:sldId id="293" r:id="rId5"/>
    <p:sldId id="270" r:id="rId6"/>
    <p:sldId id="284" r:id="rId7"/>
    <p:sldId id="324" r:id="rId8"/>
    <p:sldId id="326" r:id="rId9"/>
    <p:sldId id="257" r:id="rId10"/>
    <p:sldId id="272" r:id="rId11"/>
    <p:sldId id="300" r:id="rId12"/>
    <p:sldId id="291" r:id="rId13"/>
    <p:sldId id="317" r:id="rId14"/>
    <p:sldId id="303" r:id="rId15"/>
    <p:sldId id="292" r:id="rId16"/>
    <p:sldId id="321" r:id="rId17"/>
    <p:sldId id="301" r:id="rId18"/>
    <p:sldId id="318" r:id="rId19"/>
    <p:sldId id="322" r:id="rId20"/>
    <p:sldId id="304" r:id="rId21"/>
    <p:sldId id="307" r:id="rId22"/>
    <p:sldId id="309" r:id="rId23"/>
    <p:sldId id="274" r:id="rId24"/>
    <p:sldId id="327" r:id="rId25"/>
    <p:sldId id="273" r:id="rId26"/>
    <p:sldId id="325" r:id="rId27"/>
    <p:sldId id="275" r:id="rId28"/>
    <p:sldId id="308" r:id="rId29"/>
    <p:sldId id="276" r:id="rId30"/>
    <p:sldId id="330" r:id="rId31"/>
    <p:sldId id="328" r:id="rId32"/>
    <p:sldId id="306" r:id="rId33"/>
    <p:sldId id="323" r:id="rId34"/>
    <p:sldId id="277" r:id="rId35"/>
    <p:sldId id="329" r:id="rId36"/>
    <p:sldId id="271" r:id="rId37"/>
    <p:sldId id="278" r:id="rId38"/>
    <p:sldId id="279" r:id="rId39"/>
    <p:sldId id="305" r:id="rId40"/>
    <p:sldId id="319" r:id="rId41"/>
    <p:sldId id="280" r:id="rId42"/>
    <p:sldId id="302" r:id="rId43"/>
    <p:sldId id="281" r:id="rId44"/>
    <p:sldId id="258" r:id="rId45"/>
    <p:sldId id="282" r:id="rId46"/>
    <p:sldId id="283" r:id="rId47"/>
    <p:sldId id="315" r:id="rId48"/>
    <p:sldId id="316" r:id="rId49"/>
    <p:sldId id="311" r:id="rId50"/>
    <p:sldId id="312" r:id="rId5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88"/>
    <p:restoredTop sz="94672"/>
  </p:normalViewPr>
  <p:slideViewPr>
    <p:cSldViewPr>
      <p:cViewPr>
        <p:scale>
          <a:sx n="141" d="100"/>
          <a:sy n="141" d="100"/>
        </p:scale>
        <p:origin x="2000" y="9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23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B51A8649-A1FD-8D4C-BC10-34E2DEA17B0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E480C5AC-AB20-2D4B-815B-7203779E6BD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E0C55B40-8897-FA22-4789-97A605EBA1EC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9" name="Rectangle 5">
            <a:extLst>
              <a:ext uri="{FF2B5EF4-FFF2-40B4-BE49-F238E27FC236}">
                <a16:creationId xmlns:a16="http://schemas.microsoft.com/office/drawing/2014/main" id="{9B999798-AA7C-854B-8FB0-4681903E9B7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990" name="Rectangle 6">
            <a:extLst>
              <a:ext uri="{FF2B5EF4-FFF2-40B4-BE49-F238E27FC236}">
                <a16:creationId xmlns:a16="http://schemas.microsoft.com/office/drawing/2014/main" id="{B0239DA7-15CA-2042-A893-20F1863D5C0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91" name="Rectangle 7">
            <a:extLst>
              <a:ext uri="{FF2B5EF4-FFF2-40B4-BE49-F238E27FC236}">
                <a16:creationId xmlns:a16="http://schemas.microsoft.com/office/drawing/2014/main" id="{28F2AE14-130F-3E49-BB6E-067F7B716B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E500D550-B551-614F-B1C8-D04B83D0502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>
            <a:extLst>
              <a:ext uri="{FF2B5EF4-FFF2-40B4-BE49-F238E27FC236}">
                <a16:creationId xmlns:a16="http://schemas.microsoft.com/office/drawing/2014/main" id="{B29D6FF6-7C01-1B6A-26BF-9EF349DD37A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A51599E-7FCC-0149-8487-3FAE8BCEEE91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B6AD4A2D-F600-0451-514B-2634268797D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F858CFD1-6AEC-1A02-BC23-79E1D95406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>
            <a:extLst>
              <a:ext uri="{FF2B5EF4-FFF2-40B4-BE49-F238E27FC236}">
                <a16:creationId xmlns:a16="http://schemas.microsoft.com/office/drawing/2014/main" id="{CF798FEC-33DB-68BE-9015-B2BAB066F6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1E37B02-63A3-0C41-929C-C246F35E9175}" type="slidenum">
              <a:rPr lang="en-US" altLang="en-US"/>
              <a:pPr>
                <a:spcBef>
                  <a:spcPct val="0"/>
                </a:spcBef>
              </a:pPr>
              <a:t>27</a:t>
            </a:fld>
            <a:endParaRPr lang="en-US" altLang="en-US"/>
          </a:p>
        </p:txBody>
      </p:sp>
      <p:sp>
        <p:nvSpPr>
          <p:cNvPr id="50178" name="Rectangle 2">
            <a:extLst>
              <a:ext uri="{FF2B5EF4-FFF2-40B4-BE49-F238E27FC236}">
                <a16:creationId xmlns:a16="http://schemas.microsoft.com/office/drawing/2014/main" id="{59A2687F-2338-1627-32C1-62E18A50838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17048129-A842-52D2-7280-4B67B18B55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>
            <a:extLst>
              <a:ext uri="{FF2B5EF4-FFF2-40B4-BE49-F238E27FC236}">
                <a16:creationId xmlns:a16="http://schemas.microsoft.com/office/drawing/2014/main" id="{EBCEEE00-1180-9280-C8CD-1D6048EA1C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5EECE08-3E50-D444-AFA6-5E03BC791D11}" type="slidenum">
              <a:rPr lang="en-US" altLang="en-US"/>
              <a:pPr>
                <a:spcBef>
                  <a:spcPct val="0"/>
                </a:spcBef>
              </a:pPr>
              <a:t>29</a:t>
            </a:fld>
            <a:endParaRPr lang="en-US" altLang="en-US"/>
          </a:p>
        </p:txBody>
      </p:sp>
      <p:sp>
        <p:nvSpPr>
          <p:cNvPr id="53250" name="Rectangle 2">
            <a:extLst>
              <a:ext uri="{FF2B5EF4-FFF2-40B4-BE49-F238E27FC236}">
                <a16:creationId xmlns:a16="http://schemas.microsoft.com/office/drawing/2014/main" id="{2363B469-D4D9-4AD5-5B6E-820ED934AF2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4D08D96C-E107-2AEA-484F-FAA9C3A378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>
            <a:extLst>
              <a:ext uri="{FF2B5EF4-FFF2-40B4-BE49-F238E27FC236}">
                <a16:creationId xmlns:a16="http://schemas.microsoft.com/office/drawing/2014/main" id="{7A17BE71-7DBF-FD63-9079-70E51AB94A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1D39378-03C5-D241-B8D1-9E516A02B276}" type="slidenum">
              <a:rPr lang="en-US" altLang="en-US"/>
              <a:pPr>
                <a:spcBef>
                  <a:spcPct val="0"/>
                </a:spcBef>
              </a:pPr>
              <a:t>34</a:t>
            </a:fld>
            <a:endParaRPr lang="en-US" altLang="en-US"/>
          </a:p>
        </p:txBody>
      </p:sp>
      <p:sp>
        <p:nvSpPr>
          <p:cNvPr id="57346" name="Rectangle 2">
            <a:extLst>
              <a:ext uri="{FF2B5EF4-FFF2-40B4-BE49-F238E27FC236}">
                <a16:creationId xmlns:a16="http://schemas.microsoft.com/office/drawing/2014/main" id="{BDCEEB9A-4299-E7C0-5A52-456E069D9E6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8FB2DD65-DFAB-AE33-F97D-BEB37722B0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>
            <a:extLst>
              <a:ext uri="{FF2B5EF4-FFF2-40B4-BE49-F238E27FC236}">
                <a16:creationId xmlns:a16="http://schemas.microsoft.com/office/drawing/2014/main" id="{F21D9A86-389A-CE7A-3C31-A4EEEC3C21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2E2CDAD-B526-1D49-B369-96D30CE96545}" type="slidenum">
              <a:rPr lang="en-US" altLang="en-US"/>
              <a:pPr>
                <a:spcBef>
                  <a:spcPct val="0"/>
                </a:spcBef>
              </a:pPr>
              <a:t>36</a:t>
            </a:fld>
            <a:endParaRPr lang="en-US" altLang="en-US"/>
          </a:p>
        </p:txBody>
      </p:sp>
      <p:sp>
        <p:nvSpPr>
          <p:cNvPr id="59394" name="Rectangle 2">
            <a:extLst>
              <a:ext uri="{FF2B5EF4-FFF2-40B4-BE49-F238E27FC236}">
                <a16:creationId xmlns:a16="http://schemas.microsoft.com/office/drawing/2014/main" id="{CADFB833-105B-E970-5435-73FE05CE009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FAC0B42F-501F-D47D-DD71-CEE6D18542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>
            <a:extLst>
              <a:ext uri="{FF2B5EF4-FFF2-40B4-BE49-F238E27FC236}">
                <a16:creationId xmlns:a16="http://schemas.microsoft.com/office/drawing/2014/main" id="{3571EE37-F3E4-762C-AE5B-3A9FC5A9771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5748680-8DB0-1F4C-B156-7DC5E678D832}" type="slidenum">
              <a:rPr lang="en-US" altLang="en-US"/>
              <a:pPr>
                <a:spcBef>
                  <a:spcPct val="0"/>
                </a:spcBef>
              </a:pPr>
              <a:t>37</a:t>
            </a:fld>
            <a:endParaRPr lang="en-US" altLang="en-US"/>
          </a:p>
        </p:txBody>
      </p:sp>
      <p:sp>
        <p:nvSpPr>
          <p:cNvPr id="61442" name="Rectangle 2">
            <a:extLst>
              <a:ext uri="{FF2B5EF4-FFF2-40B4-BE49-F238E27FC236}">
                <a16:creationId xmlns:a16="http://schemas.microsoft.com/office/drawing/2014/main" id="{49CA3F6B-411B-30E7-C288-BAF1844E657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82A35F95-FE0C-950F-CF8D-04262FF785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>
            <a:extLst>
              <a:ext uri="{FF2B5EF4-FFF2-40B4-BE49-F238E27FC236}">
                <a16:creationId xmlns:a16="http://schemas.microsoft.com/office/drawing/2014/main" id="{0A237EFC-A0D5-4540-753B-9206854FB9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1A483C8-2999-0049-AE56-283E7FF55265}" type="slidenum">
              <a:rPr lang="en-US" altLang="en-US"/>
              <a:pPr>
                <a:spcBef>
                  <a:spcPct val="0"/>
                </a:spcBef>
              </a:pPr>
              <a:t>38</a:t>
            </a:fld>
            <a:endParaRPr lang="en-US" altLang="en-US"/>
          </a:p>
        </p:txBody>
      </p:sp>
      <p:sp>
        <p:nvSpPr>
          <p:cNvPr id="63490" name="Rectangle 2">
            <a:extLst>
              <a:ext uri="{FF2B5EF4-FFF2-40B4-BE49-F238E27FC236}">
                <a16:creationId xmlns:a16="http://schemas.microsoft.com/office/drawing/2014/main" id="{827FEF18-C875-D98D-00C5-8768B612988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7F0BD6EE-DCD3-B1A3-6019-72B78DE0D3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>
            <a:extLst>
              <a:ext uri="{FF2B5EF4-FFF2-40B4-BE49-F238E27FC236}">
                <a16:creationId xmlns:a16="http://schemas.microsoft.com/office/drawing/2014/main" id="{078EB371-28A9-7F61-DB1A-B903BC7582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4ABA71E-A6E9-E646-BA52-1D7AD6841B4C}" type="slidenum">
              <a:rPr lang="en-US" altLang="en-US"/>
              <a:pPr>
                <a:spcBef>
                  <a:spcPct val="0"/>
                </a:spcBef>
              </a:pPr>
              <a:t>41</a:t>
            </a:fld>
            <a:endParaRPr lang="en-US" altLang="en-US"/>
          </a:p>
        </p:txBody>
      </p:sp>
      <p:sp>
        <p:nvSpPr>
          <p:cNvPr id="67586" name="Rectangle 2">
            <a:extLst>
              <a:ext uri="{FF2B5EF4-FFF2-40B4-BE49-F238E27FC236}">
                <a16:creationId xmlns:a16="http://schemas.microsoft.com/office/drawing/2014/main" id="{AA6397EA-E15E-0E9B-3595-1FF7A944793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18F0AD81-C235-D287-86D4-CC69C487DC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>
            <a:extLst>
              <a:ext uri="{FF2B5EF4-FFF2-40B4-BE49-F238E27FC236}">
                <a16:creationId xmlns:a16="http://schemas.microsoft.com/office/drawing/2014/main" id="{93C6F8E6-F3D1-FF50-3567-DDAAD11CD4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4792669-8342-5A44-ABB2-DE36C26EB546}" type="slidenum">
              <a:rPr lang="en-US" altLang="en-US"/>
              <a:pPr>
                <a:spcBef>
                  <a:spcPct val="0"/>
                </a:spcBef>
              </a:pPr>
              <a:t>43</a:t>
            </a:fld>
            <a:endParaRPr lang="en-US" altLang="en-US"/>
          </a:p>
        </p:txBody>
      </p:sp>
      <p:sp>
        <p:nvSpPr>
          <p:cNvPr id="70658" name="Rectangle 2">
            <a:extLst>
              <a:ext uri="{FF2B5EF4-FFF2-40B4-BE49-F238E27FC236}">
                <a16:creationId xmlns:a16="http://schemas.microsoft.com/office/drawing/2014/main" id="{A375E002-0B51-5286-FE94-A4A0AB4E278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0F9B78F8-1D20-5123-DDFE-9C67ACAD62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>
            <a:extLst>
              <a:ext uri="{FF2B5EF4-FFF2-40B4-BE49-F238E27FC236}">
                <a16:creationId xmlns:a16="http://schemas.microsoft.com/office/drawing/2014/main" id="{82F04321-EAF6-696D-1D27-89589ADFA4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BEA534B-2823-C748-A069-CFCD9E25C1BD}" type="slidenum">
              <a:rPr lang="en-US" altLang="en-US"/>
              <a:pPr>
                <a:spcBef>
                  <a:spcPct val="0"/>
                </a:spcBef>
              </a:pPr>
              <a:t>44</a:t>
            </a:fld>
            <a:endParaRPr lang="en-US" altLang="en-US"/>
          </a:p>
        </p:txBody>
      </p:sp>
      <p:sp>
        <p:nvSpPr>
          <p:cNvPr id="72706" name="Rectangle 2">
            <a:extLst>
              <a:ext uri="{FF2B5EF4-FFF2-40B4-BE49-F238E27FC236}">
                <a16:creationId xmlns:a16="http://schemas.microsoft.com/office/drawing/2014/main" id="{B06FE493-E3B5-13CC-6AD6-490BFC656BB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2A789722-7395-5F8B-540D-57035503C7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>
            <a:extLst>
              <a:ext uri="{FF2B5EF4-FFF2-40B4-BE49-F238E27FC236}">
                <a16:creationId xmlns:a16="http://schemas.microsoft.com/office/drawing/2014/main" id="{7BB28091-53C9-627C-3F2D-2E1F237FB3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011F02-9563-AE4C-B720-37CA34C87216}" type="slidenum">
              <a:rPr lang="en-US" altLang="en-US"/>
              <a:pPr>
                <a:spcBef>
                  <a:spcPct val="0"/>
                </a:spcBef>
              </a:pPr>
              <a:t>45</a:t>
            </a:fld>
            <a:endParaRPr lang="en-US" altLang="en-US"/>
          </a:p>
        </p:txBody>
      </p:sp>
      <p:sp>
        <p:nvSpPr>
          <p:cNvPr id="74754" name="Rectangle 2">
            <a:extLst>
              <a:ext uri="{FF2B5EF4-FFF2-40B4-BE49-F238E27FC236}">
                <a16:creationId xmlns:a16="http://schemas.microsoft.com/office/drawing/2014/main" id="{0315D21C-760F-6F9B-7477-CF9BD7D5D6B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8F515518-4C54-68EC-D48F-8921AA8F52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>
            <a:extLst>
              <a:ext uri="{FF2B5EF4-FFF2-40B4-BE49-F238E27FC236}">
                <a16:creationId xmlns:a16="http://schemas.microsoft.com/office/drawing/2014/main" id="{25B53AE3-C493-A7EC-5BD2-BF0C361472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600ACA5-08A1-B54A-96C1-BC2D3C0C9DFB}" type="slidenum">
              <a:rPr lang="en-US" altLang="en-US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B2ACC4A6-82E5-66CF-D650-26A8FE90365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E0DA2759-E9EE-96FE-3745-206EE5A3A4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>
            <a:extLst>
              <a:ext uri="{FF2B5EF4-FFF2-40B4-BE49-F238E27FC236}">
                <a16:creationId xmlns:a16="http://schemas.microsoft.com/office/drawing/2014/main" id="{52BDE096-ED74-FDF8-5F34-6050FBAFBD5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8BD6A98-ADFD-8C45-8160-E56D9C5EFC2E}" type="slidenum">
              <a:rPr lang="en-US" altLang="en-US"/>
              <a:pPr>
                <a:spcBef>
                  <a:spcPct val="0"/>
                </a:spcBef>
              </a:pPr>
              <a:t>46</a:t>
            </a:fld>
            <a:endParaRPr lang="en-US" altLang="en-US"/>
          </a:p>
        </p:txBody>
      </p:sp>
      <p:sp>
        <p:nvSpPr>
          <p:cNvPr id="76802" name="Rectangle 2">
            <a:extLst>
              <a:ext uri="{FF2B5EF4-FFF2-40B4-BE49-F238E27FC236}">
                <a16:creationId xmlns:a16="http://schemas.microsoft.com/office/drawing/2014/main" id="{A8CD90A5-4EBB-C70F-0EEC-5A3F02E8CE9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F0D2C38A-781C-9B84-B88C-28C9E83972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>
            <a:extLst>
              <a:ext uri="{FF2B5EF4-FFF2-40B4-BE49-F238E27FC236}">
                <a16:creationId xmlns:a16="http://schemas.microsoft.com/office/drawing/2014/main" id="{CB338837-617B-18F2-10BC-68A53CFA3C1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BFF136D-00EC-4E48-887D-CBAE9828AFAE}" type="slidenum">
              <a:rPr lang="en-US" altLang="en-US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AE7FF30E-E18C-F3D0-D39E-35E18A41591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78F76708-F13C-8C26-7E99-0670E629D5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>
            <a:extLst>
              <a:ext uri="{FF2B5EF4-FFF2-40B4-BE49-F238E27FC236}">
                <a16:creationId xmlns:a16="http://schemas.microsoft.com/office/drawing/2014/main" id="{3286794C-9FEE-3101-E59A-94D2225931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3EFF587-94CB-C849-AE5F-331E60F39BBD}" type="slidenum">
              <a:rPr lang="en-US" altLang="en-US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5846398B-3FD9-A95D-D827-62EBE479B0C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7B94DE18-76E9-1C59-C6F7-5D40BECD2B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>
            <a:extLst>
              <a:ext uri="{FF2B5EF4-FFF2-40B4-BE49-F238E27FC236}">
                <a16:creationId xmlns:a16="http://schemas.microsoft.com/office/drawing/2014/main" id="{A7A602B6-19F5-608E-06D6-DB0F1F4E3C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2" name="Notes Placeholder 2">
            <a:extLst>
              <a:ext uri="{FF2B5EF4-FFF2-40B4-BE49-F238E27FC236}">
                <a16:creationId xmlns:a16="http://schemas.microsoft.com/office/drawing/2014/main" id="{41213246-42FF-FC7F-9194-62897E3547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0B8DDD34-9F1D-76D2-7728-B414C0B0A28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D235489-5C15-554C-8EC3-EB80DA16BD9E}" type="slidenum">
              <a:rPr lang="en-US" altLang="en-US"/>
              <a:pPr/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>
            <a:extLst>
              <a:ext uri="{FF2B5EF4-FFF2-40B4-BE49-F238E27FC236}">
                <a16:creationId xmlns:a16="http://schemas.microsoft.com/office/drawing/2014/main" id="{6B56468D-9B25-9B58-FF60-D77A4FF24B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8B9FF79-4329-CA43-9C50-F0FD81B25120}" type="slidenum">
              <a:rPr lang="en-US" altLang="en-US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A06DD7FF-24D5-E611-920B-E8419AF2D50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1AC1B431-08C3-414D-A51E-0C8FB53DFE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>
            <a:extLst>
              <a:ext uri="{FF2B5EF4-FFF2-40B4-BE49-F238E27FC236}">
                <a16:creationId xmlns:a16="http://schemas.microsoft.com/office/drawing/2014/main" id="{143C37E1-E2F7-79AE-517C-E7F26954B5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326E380-9404-C24B-B1F5-F910F7355084}" type="slidenum">
              <a:rPr lang="en-US" altLang="en-US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CAEB14B2-FF0E-27DE-E284-646FE8C1A00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CEDCFEEC-F462-AA01-D06A-5BF6D98A11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>
            <a:extLst>
              <a:ext uri="{FF2B5EF4-FFF2-40B4-BE49-F238E27FC236}">
                <a16:creationId xmlns:a16="http://schemas.microsoft.com/office/drawing/2014/main" id="{ED3310B5-7FFF-AA2F-398F-FC6505DC2E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1C088FA-E0F1-A548-854C-A1CDA4C6BCCF}" type="slidenum">
              <a:rPr lang="en-US" altLang="en-US"/>
              <a:pPr>
                <a:spcBef>
                  <a:spcPct val="0"/>
                </a:spcBef>
              </a:pPr>
              <a:t>23</a:t>
            </a:fld>
            <a:endParaRPr lang="en-US" altLang="en-US"/>
          </a:p>
        </p:txBody>
      </p:sp>
      <p:sp>
        <p:nvSpPr>
          <p:cNvPr id="45058" name="Rectangle 2">
            <a:extLst>
              <a:ext uri="{FF2B5EF4-FFF2-40B4-BE49-F238E27FC236}">
                <a16:creationId xmlns:a16="http://schemas.microsoft.com/office/drawing/2014/main" id="{E4AB8B74-0304-BB19-C4E5-D618C75179A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A1DE232B-61A6-CBAD-F165-BFFD5E9BF2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>
            <a:extLst>
              <a:ext uri="{FF2B5EF4-FFF2-40B4-BE49-F238E27FC236}">
                <a16:creationId xmlns:a16="http://schemas.microsoft.com/office/drawing/2014/main" id="{50F416D7-6C9E-6332-5D48-1C0DBC9EC1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9EFEB3C-C39B-D745-864A-54046646D6D3}" type="slidenum">
              <a:rPr lang="en-US" altLang="en-US"/>
              <a:pPr>
                <a:spcBef>
                  <a:spcPct val="0"/>
                </a:spcBef>
              </a:pPr>
              <a:t>25</a:t>
            </a:fld>
            <a:endParaRPr lang="en-US" altLang="en-US"/>
          </a:p>
        </p:txBody>
      </p:sp>
      <p:sp>
        <p:nvSpPr>
          <p:cNvPr id="47106" name="Rectangle 2">
            <a:extLst>
              <a:ext uri="{FF2B5EF4-FFF2-40B4-BE49-F238E27FC236}">
                <a16:creationId xmlns:a16="http://schemas.microsoft.com/office/drawing/2014/main" id="{79183A64-8F86-F2B5-C06F-ABE747F7986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D3EFBA10-C7D9-1D5B-024D-C21532544A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576660A-024D-4D83-8339-DEA48DDE01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28613"/>
            <a:ext cx="8532813" cy="6197600"/>
          </a:xfrm>
          <a:prstGeom prst="roundRect">
            <a:avLst>
              <a:gd name="adj" fmla="val 2079"/>
            </a:avLst>
          </a:prstGeom>
          <a:gradFill rotWithShape="1"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7F7F7"/>
              </a:gs>
              <a:gs pos="100000">
                <a:srgbClr val="DADADA"/>
              </a:gs>
            </a:gsLst>
            <a:lin ang="5400000" scaled="1"/>
          </a:gradFill>
          <a:ln w="2000" cap="rnd">
            <a:solidFill>
              <a:srgbClr val="A4A3A3"/>
            </a:solidFill>
            <a:round/>
            <a:headEnd/>
            <a:tailEnd/>
          </a:ln>
          <a:effectLst>
            <a:outerShdw blurRad="63500" dist="50800" dir="5400000" algn="tl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9C40F80B-C5BB-6CE2-E657-5E7C562D41F1}"/>
              </a:ext>
            </a:extLst>
          </p:cNvPr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8">
            <a:extLst>
              <a:ext uri="{FF2B5EF4-FFF2-40B4-BE49-F238E27FC236}">
                <a16:creationId xmlns:a16="http://schemas.microsoft.com/office/drawing/2014/main" id="{A30B2218-5AA7-76C3-1608-D1B594D93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7">
            <a:extLst>
              <a:ext uri="{FF2B5EF4-FFF2-40B4-BE49-F238E27FC236}">
                <a16:creationId xmlns:a16="http://schemas.microsoft.com/office/drawing/2014/main" id="{CF31CD1B-F9E7-FFA9-FB94-926D1EFEB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10">
            <a:extLst>
              <a:ext uri="{FF2B5EF4-FFF2-40B4-BE49-F238E27FC236}">
                <a16:creationId xmlns:a16="http://schemas.microsoft.com/office/drawing/2014/main" id="{45BE955B-C934-4708-276F-B258B3069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E845B9-6D36-2949-B51A-62898A26AE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2872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>
            <a:extLst>
              <a:ext uri="{FF2B5EF4-FFF2-40B4-BE49-F238E27FC236}">
                <a16:creationId xmlns:a16="http://schemas.microsoft.com/office/drawing/2014/main" id="{460AB678-8442-ACA8-4CDD-479183F58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17">
            <a:extLst>
              <a:ext uri="{FF2B5EF4-FFF2-40B4-BE49-F238E27FC236}">
                <a16:creationId xmlns:a16="http://schemas.microsoft.com/office/drawing/2014/main" id="{6923A264-8B49-DA39-F110-D1F684676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9BE63F4A-EFE2-C284-035A-BED8BB991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8ADB4B-EDD6-BC4F-BA39-48E9560831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4861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>
            <a:extLst>
              <a:ext uri="{FF2B5EF4-FFF2-40B4-BE49-F238E27FC236}">
                <a16:creationId xmlns:a16="http://schemas.microsoft.com/office/drawing/2014/main" id="{DD458C0D-4FCE-3CE7-BD49-8175CE3BC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17">
            <a:extLst>
              <a:ext uri="{FF2B5EF4-FFF2-40B4-BE49-F238E27FC236}">
                <a16:creationId xmlns:a16="http://schemas.microsoft.com/office/drawing/2014/main" id="{EA534E15-DF2C-A0D3-A144-A4DBA60FC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4BA8A915-8640-CDD3-DB3E-709ECD047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7D275B-9CF8-7444-8EAD-E3ABADC24F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619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>
            <a:extLst>
              <a:ext uri="{FF2B5EF4-FFF2-40B4-BE49-F238E27FC236}">
                <a16:creationId xmlns:a16="http://schemas.microsoft.com/office/drawing/2014/main" id="{30C7ECFB-0EB6-C2B7-7384-A4E190D06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17">
            <a:extLst>
              <a:ext uri="{FF2B5EF4-FFF2-40B4-BE49-F238E27FC236}">
                <a16:creationId xmlns:a16="http://schemas.microsoft.com/office/drawing/2014/main" id="{D40C071B-5AAB-E277-FC51-287091C75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C7E7E570-8912-F379-7C33-41E82B4D6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17C22E-CF3F-CE41-9145-4A68C28B97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2953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2580191-0B71-86E9-FB63-CC39440206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28613"/>
            <a:ext cx="8532813" cy="6197600"/>
          </a:xfrm>
          <a:prstGeom prst="roundRect">
            <a:avLst>
              <a:gd name="adj" fmla="val 2079"/>
            </a:avLst>
          </a:prstGeom>
          <a:gradFill rotWithShape="1"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7F7F7"/>
              </a:gs>
              <a:gs pos="100000">
                <a:srgbClr val="DADADA"/>
              </a:gs>
            </a:gsLst>
            <a:lin ang="5400000" scaled="1"/>
          </a:gradFill>
          <a:ln w="2000" cap="rnd">
            <a:solidFill>
              <a:srgbClr val="A4A3A3"/>
            </a:solidFill>
            <a:round/>
            <a:headEnd/>
            <a:tailEnd/>
          </a:ln>
          <a:effectLst>
            <a:outerShdw blurRad="63500" dist="50800" dir="5400000" algn="tl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D24FA28-7EE6-4F99-7CF4-782DD0727AA5}"/>
              </a:ext>
            </a:extLst>
          </p:cNvPr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DC610FB2-A3E4-F878-DA56-13FE5638C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75FD55C4-2026-55E5-BC42-1556FEBB9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6E3F34C-A3B2-E443-FC66-BB1785E7E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CDD749-1FAD-4F42-A2FB-EF5758B019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6242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4">
            <a:extLst>
              <a:ext uri="{FF2B5EF4-FFF2-40B4-BE49-F238E27FC236}">
                <a16:creationId xmlns:a16="http://schemas.microsoft.com/office/drawing/2014/main" id="{30339838-7463-B1E7-1A35-373765BEB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17">
            <a:extLst>
              <a:ext uri="{FF2B5EF4-FFF2-40B4-BE49-F238E27FC236}">
                <a16:creationId xmlns:a16="http://schemas.microsoft.com/office/drawing/2014/main" id="{BE819E78-AB69-41A8-9B84-680A096A5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99097BF8-72E6-F9AB-B707-738B18EA4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95DF88-D1B8-EA49-BF89-7F9DC643B1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149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24">
            <a:extLst>
              <a:ext uri="{FF2B5EF4-FFF2-40B4-BE49-F238E27FC236}">
                <a16:creationId xmlns:a16="http://schemas.microsoft.com/office/drawing/2014/main" id="{C6E9CE40-FB04-3549-58A3-69E313CBB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17">
            <a:extLst>
              <a:ext uri="{FF2B5EF4-FFF2-40B4-BE49-F238E27FC236}">
                <a16:creationId xmlns:a16="http://schemas.microsoft.com/office/drawing/2014/main" id="{EEF06B21-C804-8B24-4BB7-920161422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72F65F83-6AF9-1F9F-4098-10F6E94DE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CE51F9-1C82-3244-B6AC-49BDECA765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0526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4">
            <a:extLst>
              <a:ext uri="{FF2B5EF4-FFF2-40B4-BE49-F238E27FC236}">
                <a16:creationId xmlns:a16="http://schemas.microsoft.com/office/drawing/2014/main" id="{B6F27C86-16FD-46BC-2E79-4969664DE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17">
            <a:extLst>
              <a:ext uri="{FF2B5EF4-FFF2-40B4-BE49-F238E27FC236}">
                <a16:creationId xmlns:a16="http://schemas.microsoft.com/office/drawing/2014/main" id="{B8B333D8-354A-29A6-B8B5-0727315B3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E1A4C9-21B7-F17A-2A0B-374828980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0F086A-2964-0944-B266-B7D2303BA8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8971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7E0862CA-6CE9-68D4-43B8-6F541F0C81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28613"/>
            <a:ext cx="8532813" cy="6197600"/>
          </a:xfrm>
          <a:prstGeom prst="roundRect">
            <a:avLst>
              <a:gd name="adj" fmla="val 2079"/>
            </a:avLst>
          </a:prstGeom>
          <a:gradFill rotWithShape="1"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7F7F7"/>
              </a:gs>
              <a:gs pos="100000">
                <a:srgbClr val="DADADA"/>
              </a:gs>
            </a:gsLst>
            <a:lin ang="5400000" scaled="1"/>
          </a:gradFill>
          <a:ln w="2000" cap="rnd">
            <a:solidFill>
              <a:srgbClr val="A4A3A3"/>
            </a:solidFill>
            <a:round/>
            <a:headEnd/>
            <a:tailEnd/>
          </a:ln>
          <a:effectLst>
            <a:outerShdw blurRad="63500" dist="50800" dir="5400000" algn="tl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E849CF62-02C4-4DC2-458C-FAD710526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E7A9B916-C000-9AFA-C991-9B498C4C2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8732DDD2-8714-66CF-6182-DD635C3D6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051F13-DA4C-3D41-BE98-105A14517F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3158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4">
            <a:extLst>
              <a:ext uri="{FF2B5EF4-FFF2-40B4-BE49-F238E27FC236}">
                <a16:creationId xmlns:a16="http://schemas.microsoft.com/office/drawing/2014/main" id="{B2A4A34B-6806-D043-2271-86B95D2EF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17">
            <a:extLst>
              <a:ext uri="{FF2B5EF4-FFF2-40B4-BE49-F238E27FC236}">
                <a16:creationId xmlns:a16="http://schemas.microsoft.com/office/drawing/2014/main" id="{A810A618-E32F-17F3-EC33-F7A77D1F6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D4B95E52-A8CD-D8F4-B7BD-DA5893310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5A2122-99E5-2A47-9545-4E036703CB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7771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B0CDD5EA-921D-54B7-ACBC-13C6E806B0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28613"/>
            <a:ext cx="8532813" cy="6197600"/>
          </a:xfrm>
          <a:prstGeom prst="roundRect">
            <a:avLst>
              <a:gd name="adj" fmla="val 2079"/>
            </a:avLst>
          </a:prstGeom>
          <a:gradFill rotWithShape="1"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7F7F7"/>
              </a:gs>
              <a:gs pos="100000">
                <a:srgbClr val="DADADA"/>
              </a:gs>
            </a:gsLst>
            <a:lin ang="5400000" scaled="1"/>
          </a:gradFill>
          <a:ln w="2000" cap="rnd">
            <a:solidFill>
              <a:srgbClr val="A4A3A3"/>
            </a:solidFill>
            <a:round/>
            <a:headEnd/>
            <a:tailEnd/>
          </a:ln>
          <a:effectLst>
            <a:outerShdw blurRad="63500" dist="50800" dir="5400000" algn="tl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" name="Round Single Corner Rectangle 5">
            <a:extLst>
              <a:ext uri="{FF2B5EF4-FFF2-40B4-BE49-F238E27FC236}">
                <a16:creationId xmlns:a16="http://schemas.microsoft.com/office/drawing/2014/main" id="{37F8B23A-B194-1B03-75DB-E1E04099DF1C}"/>
              </a:ext>
            </a:extLst>
          </p:cNvPr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689649A2-F800-7348-322A-DAC522B8D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88522E98-10FB-C4A2-04D2-FAE8AA95F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D0D9E4D8-6B4A-E826-9D76-3F9DFE4D7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EED4DC-792A-264E-B06A-B19A8C2156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8446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ADC4E633-F944-6342-8431-0C215160F2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28613"/>
            <a:ext cx="8532813" cy="6197600"/>
          </a:xfrm>
          <a:prstGeom prst="roundRect">
            <a:avLst>
              <a:gd name="adj" fmla="val 2079"/>
            </a:avLst>
          </a:prstGeom>
          <a:gradFill rotWithShape="1"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7F7F7"/>
              </a:gs>
              <a:gs pos="100000">
                <a:srgbClr val="DADADA"/>
              </a:gs>
            </a:gsLst>
            <a:lin ang="5400000" scaled="1"/>
          </a:gradFill>
          <a:ln w="2000" cap="rnd">
            <a:solidFill>
              <a:srgbClr val="A4A3A3"/>
            </a:solidFill>
            <a:round/>
            <a:headEnd/>
            <a:tailEnd/>
          </a:ln>
          <a:effectLst>
            <a:outerShdw blurRad="63500" dist="50800" dir="5400000" algn="tl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C0EA297A-5064-3347-9CEB-197EE8766372}"/>
              </a:ext>
            </a:extLst>
          </p:cNvPr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3" name="Title Placeholder 12">
            <a:extLst>
              <a:ext uri="{FF2B5EF4-FFF2-40B4-BE49-F238E27FC236}">
                <a16:creationId xmlns:a16="http://schemas.microsoft.com/office/drawing/2014/main" id="{B86D83C9-284A-644E-82E4-D0430EECA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1" name="Text Placeholder 3">
            <a:extLst>
              <a:ext uri="{FF2B5EF4-FFF2-40B4-BE49-F238E27FC236}">
                <a16:creationId xmlns:a16="http://schemas.microsoft.com/office/drawing/2014/main" id="{F92B1B23-1637-1AAE-FB31-8914566D9CF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5" name="Date Placeholder 24">
            <a:extLst>
              <a:ext uri="{FF2B5EF4-FFF2-40B4-BE49-F238E27FC236}">
                <a16:creationId xmlns:a16="http://schemas.microsoft.com/office/drawing/2014/main" id="{505451A9-5A5A-4E47-B364-6129C0B7BF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  <a:latin typeface="Arial" charset="0"/>
                <a:ea typeface="+mn-ea"/>
              </a:defRPr>
            </a:lvl1pPr>
            <a:extLst/>
          </a:lstStyle>
          <a:p>
            <a:pPr>
              <a:defRPr/>
            </a:pPr>
            <a:endParaRPr lang="en-US" altLang="en-US"/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B92D1824-EBF7-334E-80B2-D40F497F48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  <a:latin typeface="Arial" charset="0"/>
                <a:ea typeface="+mn-ea"/>
              </a:defRPr>
            </a:lvl1pPr>
            <a:extLst/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A62EB3-0A3A-AE4A-B468-CE05E0A8D2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A7A399"/>
                </a:solidFill>
              </a:defRPr>
            </a:lvl1pPr>
          </a:lstStyle>
          <a:p>
            <a:fld id="{54A4F1DB-673F-D74C-9295-BA721E298D6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3945" r:id="rId2"/>
    <p:sldLayoutId id="2147483953" r:id="rId3"/>
    <p:sldLayoutId id="2147483946" r:id="rId4"/>
    <p:sldLayoutId id="2147483947" r:id="rId5"/>
    <p:sldLayoutId id="2147483948" r:id="rId6"/>
    <p:sldLayoutId id="2147483954" r:id="rId7"/>
    <p:sldLayoutId id="2147483949" r:id="rId8"/>
    <p:sldLayoutId id="2147483955" r:id="rId9"/>
    <p:sldLayoutId id="2147483950" r:id="rId10"/>
    <p:sldLayoutId id="214748395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2" charset="2"/>
        <a:buChar char="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anose="020B0604030504040204" pitchFamily="34" charset="0"/>
        <a:buChar char="◦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2" charset="2"/>
        <a:buChar char=""/>
        <a:defRPr sz="22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anose="020B0604030504040204" pitchFamily="34" charset="0"/>
        <a:buChar char="◦"/>
        <a:defRPr sz="19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2" charset="2"/>
        <a:buChar char="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bAJn74VENw4&amp;feature=related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dIto5mwDLxo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G5X7LzTrLYU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UBsW-px2S3A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B774A2B1-8677-AD4A-8739-C0D4E1D43F8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22313" y="1820863"/>
            <a:ext cx="7772400" cy="1828800"/>
          </a:xfrm>
        </p:spPr>
        <p:txBody>
          <a:bodyPr wrap="square" t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altLang="en-US">
                <a:solidFill>
                  <a:srgbClr val="FF8D3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</a:rPr>
              <a:t>PIA 2528</a:t>
            </a:r>
          </a:p>
        </p:txBody>
      </p:sp>
      <p:sp>
        <p:nvSpPr>
          <p:cNvPr id="14338" name="Rectangle 3">
            <a:extLst>
              <a:ext uri="{FF2B5EF4-FFF2-40B4-BE49-F238E27FC236}">
                <a16:creationId xmlns:a16="http://schemas.microsoft.com/office/drawing/2014/main" id="{AF0A380F-00C5-5EAD-FCCA-1C3A47750C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2313" y="3684588"/>
            <a:ext cx="7772400" cy="914400"/>
          </a:xfrm>
        </p:spPr>
        <p:txBody>
          <a:bodyPr/>
          <a:lstStyle/>
          <a:p>
            <a:pPr marL="36513" eaLnBrk="1" hangingPunct="1">
              <a:spcBef>
                <a:spcPct val="0"/>
              </a:spcBef>
            </a:pPr>
            <a:r>
              <a:rPr lang="en-US" altLang="en-US" sz="2800" b="1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Governance, Local Government and Civil Society</a:t>
            </a:r>
          </a:p>
          <a:p>
            <a:pPr marL="36513" eaLnBrk="1" hangingPunct="1">
              <a:spcBef>
                <a:spcPct val="0"/>
              </a:spcBef>
            </a:pPr>
            <a:endParaRPr lang="en-US" altLang="en-US" sz="2800" b="1" dirty="0">
              <a:solidFill>
                <a:srgbClr val="0070C0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443D5DFE-879F-FF48-928D-B79BA0C0EA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</a:rPr>
              <a:t>Terms:  The State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DAC8DA84-0BB9-554D-AB3E-C5510CB0C8B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3238" y="1066800"/>
            <a:ext cx="8183562" cy="4187825"/>
          </a:xfrm>
        </p:spPr>
        <p:txBody>
          <a:bodyPr>
            <a:normAutofit fontScale="92500" lnSpcReduction="20000"/>
          </a:bodyPr>
          <a:lstStyle/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2" charset="2"/>
              <a:buNone/>
              <a:defRPr/>
            </a:pPr>
            <a:endParaRPr lang="en-US" sz="2600" b="1" dirty="0">
              <a:ea typeface="+mn-ea"/>
            </a:endParaRPr>
          </a:p>
          <a:p>
            <a:pPr marL="265176" indent="-265176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2600" b="1" dirty="0">
                <a:ea typeface="+mn-ea"/>
              </a:rPr>
              <a:t>The </a:t>
            </a:r>
            <a:r>
              <a:rPr lang="en-US" sz="2600" b="1" u="sng" dirty="0">
                <a:ea typeface="+mn-ea"/>
              </a:rPr>
              <a:t>state</a:t>
            </a:r>
            <a:r>
              <a:rPr lang="en-US" sz="2600" b="1" dirty="0">
                <a:ea typeface="+mn-ea"/>
              </a:rPr>
              <a:t> as an analytical concept refers to an idea or set of ideas as to how government relates to society;</a:t>
            </a:r>
          </a:p>
          <a:p>
            <a:pPr marL="265176" indent="-265176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en-US" sz="2600" b="1" dirty="0">
              <a:ea typeface="+mn-ea"/>
            </a:endParaRPr>
          </a:p>
          <a:p>
            <a:pPr marL="265176" indent="-265176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2600" b="1" dirty="0">
                <a:ea typeface="+mn-ea"/>
              </a:rPr>
              <a:t>National level Government structures  (Not as in American or Indian states) </a:t>
            </a:r>
          </a:p>
          <a:p>
            <a:pPr marL="265176" indent="-265176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en-US" sz="2600" b="1" dirty="0">
              <a:ea typeface="+mn-ea"/>
            </a:endParaRPr>
          </a:p>
          <a:p>
            <a:pPr marL="265176" indent="-265176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2600" b="1" dirty="0">
                <a:ea typeface="+mn-ea"/>
              </a:rPr>
              <a:t>The state system, by the nineteenth century, had acquired its modern form (</a:t>
            </a:r>
            <a:r>
              <a:rPr lang="en-US" sz="2600" b="1" u="sng" dirty="0">
                <a:ea typeface="+mn-ea"/>
              </a:rPr>
              <a:t>in Europe</a:t>
            </a:r>
            <a:r>
              <a:rPr lang="en-US" sz="2600" b="1" dirty="0">
                <a:ea typeface="+mn-ea"/>
              </a:rPr>
              <a:t>) as a </a:t>
            </a:r>
            <a:r>
              <a:rPr lang="en-US" sz="2600" b="1" u="sng" dirty="0">
                <a:ea typeface="+mn-ea"/>
              </a:rPr>
              <a:t>steering mechanism over societal forces</a:t>
            </a:r>
            <a:r>
              <a:rPr lang="en-US" sz="2600" b="1" dirty="0">
                <a:ea typeface="+mn-ea"/>
              </a:rPr>
              <a:t> and an institutional apparatus with human and structural characteristics;</a:t>
            </a:r>
          </a:p>
          <a:p>
            <a:pPr marL="265176" indent="-265176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en-US" sz="2600" dirty="0">
              <a:ea typeface="+mn-e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>
            <a:extLst>
              <a:ext uri="{FF2B5EF4-FFF2-40B4-BE49-F238E27FC236}">
                <a16:creationId xmlns:a16="http://schemas.microsoft.com/office/drawing/2014/main" id="{32E1B6CD-511C-A3AE-7009-99521EA2B0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04800"/>
            <a:ext cx="6943725" cy="505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BA7DB1B-FE6B-0A48-A923-364731AED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105400"/>
            <a:ext cx="9220200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n-US" alt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</a:rPr>
              <a:t>C</a:t>
            </a:r>
            <a:r>
              <a:rPr lang="en-US" altLang="en-US" sz="31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</a:rPr>
              <a:t>ommand vs. Libertarianism: </a:t>
            </a:r>
            <a:br>
              <a:rPr lang="en-US" altLang="en-US" sz="31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</a:rPr>
            </a:br>
            <a:r>
              <a:rPr lang="en-US" altLang="en-US" sz="31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</a:rPr>
              <a:t>The Need for Balance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4">
            <a:extLst>
              <a:ext uri="{FF2B5EF4-FFF2-40B4-BE49-F238E27FC236}">
                <a16:creationId xmlns:a16="http://schemas.microsoft.com/office/drawing/2014/main" id="{F21CED1A-8143-0D65-4EBE-6E9D98798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969963"/>
            <a:ext cx="3790950" cy="254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0" name="Picture 2">
            <a:extLst>
              <a:ext uri="{FF2B5EF4-FFF2-40B4-BE49-F238E27FC236}">
                <a16:creationId xmlns:a16="http://schemas.microsoft.com/office/drawing/2014/main" id="{C6EB9E7A-9CFC-ECB8-56E5-518FE81CE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525838"/>
            <a:ext cx="2844800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310F4A2-75EF-3B40-B40C-E2F25E855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4763"/>
            <a:ext cx="8183563" cy="10509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2772" name="Content Placeholder 2">
            <a:extLst>
              <a:ext uri="{FF2B5EF4-FFF2-40B4-BE49-F238E27FC236}">
                <a16:creationId xmlns:a16="http://schemas.microsoft.com/office/drawing/2014/main" id="{A2560548-F8CD-63F8-3708-8D0EFB1119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381000"/>
            <a:ext cx="8183563" cy="4187825"/>
          </a:xfrm>
        </p:spPr>
        <p:txBody>
          <a:bodyPr/>
          <a:lstStyle/>
          <a:p>
            <a:pPr marL="0" indent="0" algn="ctr">
              <a:buFont typeface="Wingdings 2" pitchFamily="2" charset="2"/>
              <a:buNone/>
            </a:pPr>
            <a:r>
              <a:rPr lang="en-US" altLang="en-US" b="1">
                <a:ea typeface="ＭＳ Ｐゴシック" panose="020B0600070205080204" pitchFamily="34" charset="-128"/>
              </a:rPr>
              <a:t>The State: Collectivist vs Libertarian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80318-76D0-7D44-BAAB-6141438EB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275263"/>
            <a:ext cx="8183562" cy="105251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dirty="0">
                <a:solidFill>
                  <a:srgbClr val="FF0000"/>
                </a:solidFill>
              </a:rPr>
              <a:t>Populism vs. Mob Rule? Roberto Duterte, Hugo Chavez plus one</a:t>
            </a:r>
          </a:p>
        </p:txBody>
      </p:sp>
      <p:sp>
        <p:nvSpPr>
          <p:cNvPr id="33794" name="Content Placeholder 2">
            <a:extLst>
              <a:ext uri="{FF2B5EF4-FFF2-40B4-BE49-F238E27FC236}">
                <a16:creationId xmlns:a16="http://schemas.microsoft.com/office/drawing/2014/main" id="{44E696E4-35F5-31DF-4C50-7E76CE5F15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r>
              <a:rPr lang="en-US" altLang="en-US" b="1" dirty="0">
                <a:ea typeface="ＭＳ Ｐゴシック" panose="020B0600070205080204" pitchFamily="34" charset="-128"/>
              </a:rPr>
              <a:t>"the pure people" and "the corrupt elite” (Bad Governance?)</a:t>
            </a:r>
          </a:p>
        </p:txBody>
      </p:sp>
      <p:pic>
        <p:nvPicPr>
          <p:cNvPr id="33795" name="Picture 5">
            <a:extLst>
              <a:ext uri="{FF2B5EF4-FFF2-40B4-BE49-F238E27FC236}">
                <a16:creationId xmlns:a16="http://schemas.microsoft.com/office/drawing/2014/main" id="{B7AC6F24-BEE4-3693-B5D7-056EA8C79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03363"/>
            <a:ext cx="6821488" cy="383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>
            <a:extLst>
              <a:ext uri="{FF2B5EF4-FFF2-40B4-BE49-F238E27FC236}">
                <a16:creationId xmlns:a16="http://schemas.microsoft.com/office/drawing/2014/main" id="{99A88337-B7A5-CE04-33AC-2825E8CFE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762000"/>
            <a:ext cx="3368675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3D2DA5-4BDF-D045-9268-066ACF1F5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8788" y="533400"/>
            <a:ext cx="2971800" cy="914400"/>
          </a:xfrm>
        </p:spPr>
        <p:txBody>
          <a:bodyPr/>
          <a:lstStyle/>
          <a:p>
            <a:pPr>
              <a:defRPr/>
            </a:pPr>
            <a:r>
              <a:rPr lang="en-US" dirty="0"/>
              <a:t>		 </a:t>
            </a:r>
            <a:br>
              <a:rPr lang="en-US" dirty="0"/>
            </a:br>
            <a:endParaRPr lang="en-US" dirty="0"/>
          </a:p>
        </p:txBody>
      </p:sp>
      <p:sp>
        <p:nvSpPr>
          <p:cNvPr id="34819" name="Text Placeholder 4">
            <a:extLst>
              <a:ext uri="{FF2B5EF4-FFF2-40B4-BE49-F238E27FC236}">
                <a16:creationId xmlns:a16="http://schemas.microsoft.com/office/drawing/2014/main" id="{C557E652-A3CC-58BE-4BF2-BCA4DEDA2A6F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538788" y="1447800"/>
            <a:ext cx="2971800" cy="4206875"/>
          </a:xfrm>
        </p:spPr>
        <p:txBody>
          <a:bodyPr/>
          <a:lstStyle/>
          <a:p>
            <a:pPr marL="17463" marR="0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4820" name="Content Placeholder 3">
            <a:extLst>
              <a:ext uri="{FF2B5EF4-FFF2-40B4-BE49-F238E27FC236}">
                <a16:creationId xmlns:a16="http://schemas.microsoft.com/office/drawing/2014/main" id="{1CDF7C7E-F8C7-06F2-30F9-AB2673BD56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9575" y="800100"/>
            <a:ext cx="4625975" cy="4724400"/>
          </a:xfrm>
        </p:spPr>
        <p:txBody>
          <a:bodyPr/>
          <a:lstStyle/>
          <a:p>
            <a:pPr marL="0" indent="0">
              <a:buFont typeface="Wingdings 2" pitchFamily="2" charset="2"/>
              <a:buNone/>
            </a:pPr>
            <a:r>
              <a:rPr lang="en-US" altLang="en-US" sz="3200" b="1">
                <a:ea typeface="ＭＳ Ｐゴシック" panose="020B0600070205080204" pitchFamily="34" charset="-128"/>
              </a:rPr>
              <a:t>Critique:</a:t>
            </a:r>
          </a:p>
          <a:p>
            <a:pPr marL="0" indent="0">
              <a:buFont typeface="Wingdings 2" pitchFamily="2" charset="2"/>
              <a:buNone/>
            </a:pPr>
            <a:endParaRPr lang="en-US" altLang="en-US" sz="3200" b="1">
              <a:ea typeface="ＭＳ Ｐゴシック" panose="020B0600070205080204" pitchFamily="34" charset="-128"/>
            </a:endParaRPr>
          </a:p>
          <a:p>
            <a:pPr marL="0" indent="0">
              <a:buFont typeface="Wingdings 2" pitchFamily="2" charset="2"/>
              <a:buNone/>
            </a:pPr>
            <a:r>
              <a:rPr lang="en-US" altLang="en-US" sz="3200" b="1">
                <a:ea typeface="ＭＳ Ｐゴシック" panose="020B0600070205080204" pitchFamily="34" charset="-128"/>
              </a:rPr>
              <a:t>Populism</a:t>
            </a:r>
          </a:p>
          <a:p>
            <a:pPr marL="0" indent="0">
              <a:buFont typeface="Wingdings 2" pitchFamily="2" charset="2"/>
              <a:buNone/>
            </a:pPr>
            <a:r>
              <a:rPr lang="en-US" altLang="en-US" sz="3200" b="1">
                <a:ea typeface="ＭＳ Ｐゴシック" panose="020B0600070205080204" pitchFamily="34" charset="-128"/>
              </a:rPr>
              <a:t>Leads to</a:t>
            </a:r>
          </a:p>
          <a:p>
            <a:pPr marL="0" indent="0">
              <a:buFont typeface="Wingdings 2" pitchFamily="2" charset="2"/>
              <a:buNone/>
            </a:pPr>
            <a:endParaRPr lang="en-US" altLang="en-US" sz="3200" b="1">
              <a:ea typeface="ＭＳ Ｐゴシック" panose="020B0600070205080204" pitchFamily="34" charset="-128"/>
            </a:endParaRPr>
          </a:p>
          <a:p>
            <a:pPr marL="0" indent="0">
              <a:buFont typeface="Wingdings 2" pitchFamily="2" charset="2"/>
              <a:buNone/>
            </a:pPr>
            <a:r>
              <a:rPr lang="en-US" altLang="en-US" sz="3200" b="1">
                <a:ea typeface="ＭＳ Ｐゴシック" panose="020B0600070205080204" pitchFamily="34" charset="-128"/>
              </a:rPr>
              <a:t>“The </a:t>
            </a:r>
          </a:p>
          <a:p>
            <a:pPr marL="0" indent="0">
              <a:buFont typeface="Wingdings 2" pitchFamily="2" charset="2"/>
              <a:buNone/>
            </a:pPr>
            <a:r>
              <a:rPr lang="en-US" altLang="en-US" sz="3200" b="1">
                <a:ea typeface="ＭＳ Ｐゴシック" panose="020B0600070205080204" pitchFamily="34" charset="-128"/>
              </a:rPr>
              <a:t>Leader”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>
            <a:extLst>
              <a:ext uri="{FF2B5EF4-FFF2-40B4-BE49-F238E27FC236}">
                <a16:creationId xmlns:a16="http://schemas.microsoft.com/office/drawing/2014/main" id="{BE1CBC4A-E6D7-E278-91C9-EAD42789C6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886200"/>
            <a:ext cx="4524375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2" name="Picture 4">
            <a:extLst>
              <a:ext uri="{FF2B5EF4-FFF2-40B4-BE49-F238E27FC236}">
                <a16:creationId xmlns:a16="http://schemas.microsoft.com/office/drawing/2014/main" id="{51F6D091-DFFB-B356-02DE-5AECF63995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524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Title 6">
            <a:extLst>
              <a:ext uri="{FF2B5EF4-FFF2-40B4-BE49-F238E27FC236}">
                <a16:creationId xmlns:a16="http://schemas.microsoft.com/office/drawing/2014/main" id="{09AD53B1-6BB2-A848-9F25-26B524EB4302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04800" y="2359025"/>
            <a:ext cx="7623175" cy="27432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</a:rPr>
              <a:t>The Problem</a:t>
            </a:r>
            <a:b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</a:rPr>
            </a:br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</a:rPr>
              <a:t>with </a:t>
            </a:r>
            <a:b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</a:rPr>
            </a:br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</a:rPr>
              <a:t>libertarianism:</a:t>
            </a:r>
            <a:b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</a:rPr>
            </a:br>
            <a:b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</a:rPr>
            </a:br>
            <a:r>
              <a:rPr lang="en-US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</a:rPr>
              <a:t>Poverty and</a:t>
            </a:r>
            <a:br>
              <a:rPr lang="en-US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</a:rPr>
            </a:br>
            <a:r>
              <a:rPr lang="en-US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</a:rPr>
              <a:t>Inequity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90E96-E039-1E49-9CEC-323E1D3C5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57800"/>
            <a:ext cx="8183563" cy="105251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Principles of the International State System</a:t>
            </a:r>
          </a:p>
        </p:txBody>
      </p:sp>
      <p:sp>
        <p:nvSpPr>
          <p:cNvPr id="36866" name="Content Placeholder 2">
            <a:extLst>
              <a:ext uri="{FF2B5EF4-FFF2-40B4-BE49-F238E27FC236}">
                <a16:creationId xmlns:a16="http://schemas.microsoft.com/office/drawing/2014/main" id="{AABEB063-DAD1-28BC-898E-6B4A23EFBC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0125" y="-15875"/>
            <a:ext cx="8185150" cy="4187825"/>
          </a:xfrm>
        </p:spPr>
        <p:txBody>
          <a:bodyPr/>
          <a:lstStyle/>
          <a:p>
            <a:endParaRPr lang="en-US" altLang="en-US" dirty="0"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r>
              <a:rPr lang="en-US" altLang="en-US" sz="32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Sovereignty </a:t>
            </a:r>
          </a:p>
          <a:p>
            <a:r>
              <a:rPr lang="en-US" altLang="en-US" sz="3200" b="1" dirty="0">
                <a:ea typeface="ＭＳ Ｐゴシック" panose="020B0600070205080204" pitchFamily="34" charset="-128"/>
              </a:rPr>
              <a:t>Principles crucial to modern international relations</a:t>
            </a:r>
          </a:p>
          <a:p>
            <a:endParaRPr lang="en-US" altLang="en-US" sz="3200" b="1" dirty="0">
              <a:ea typeface="ＭＳ Ｐゴシック" panose="020B0600070205080204" pitchFamily="34" charset="-128"/>
            </a:endParaRPr>
          </a:p>
          <a:p>
            <a:r>
              <a:rPr lang="en-US" altLang="en-US" sz="3200" b="1" dirty="0">
                <a:ea typeface="ＭＳ Ｐゴシック" panose="020B0600070205080204" pitchFamily="34" charset="-128"/>
              </a:rPr>
              <a:t> The inviolability of borders and</a:t>
            </a:r>
          </a:p>
          <a:p>
            <a:endParaRPr lang="en-US" altLang="en-US" sz="3200" b="1" dirty="0">
              <a:ea typeface="ＭＳ Ｐゴシック" panose="020B0600070205080204" pitchFamily="34" charset="-128"/>
            </a:endParaRPr>
          </a:p>
          <a:p>
            <a:r>
              <a:rPr lang="en-US" altLang="en-US" sz="3200" b="1" dirty="0">
                <a:ea typeface="ＭＳ Ｐゴシック" panose="020B0600070205080204" pitchFamily="34" charset="-128"/>
              </a:rPr>
              <a:t> Non-interference in the domestic affairs of sovereign states</a:t>
            </a:r>
            <a:r>
              <a:rPr lang="en-US" altLang="en-US" dirty="0">
                <a:ea typeface="ＭＳ Ｐゴシック" panose="020B0600070205080204" pitchFamily="34" charset="-128"/>
              </a:rPr>
              <a:t> 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>
            <a:extLst>
              <a:ext uri="{FF2B5EF4-FFF2-40B4-BE49-F238E27FC236}">
                <a16:creationId xmlns:a16="http://schemas.microsoft.com/office/drawing/2014/main" id="{3CC2C022-106A-3D85-0173-681B8903B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57200"/>
            <a:ext cx="394335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7BAD1E-12E7-4A49-8170-5D4C497F7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562600"/>
            <a:ext cx="8183563" cy="1050925"/>
          </a:xfrm>
        </p:spPr>
        <p:txBody>
          <a:bodyPr/>
          <a:lstStyle/>
          <a:p>
            <a:pPr>
              <a:defRPr/>
            </a:pPr>
            <a:r>
              <a:rPr lang="en-US" dirty="0"/>
              <a:t>Undividable Authority</a:t>
            </a:r>
          </a:p>
        </p:txBody>
      </p:sp>
      <p:sp>
        <p:nvSpPr>
          <p:cNvPr id="35843" name="Content Placeholder 2">
            <a:extLst>
              <a:ext uri="{FF2B5EF4-FFF2-40B4-BE49-F238E27FC236}">
                <a16:creationId xmlns:a16="http://schemas.microsoft.com/office/drawing/2014/main" id="{3B0D92F6-2E55-E740-A30E-1B80D24B5B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381000"/>
            <a:ext cx="8183563" cy="4187825"/>
          </a:xfrm>
        </p:spPr>
        <p:txBody>
          <a:bodyPr/>
          <a:lstStyle/>
          <a:p>
            <a:pPr>
              <a:defRPr/>
            </a:pPr>
            <a:r>
              <a:rPr lang="en-US" altLang="en-US" b="1" dirty="0">
                <a:ea typeface="ＭＳ Ｐゴシック" panose="020B0600070205080204" pitchFamily="34" charset="-128"/>
              </a:rPr>
              <a:t>Sovereignty</a:t>
            </a:r>
          </a:p>
          <a:p>
            <a:pPr marL="0" indent="0">
              <a:buFont typeface="Wingdings 2" pitchFamily="2" charset="2"/>
              <a:buNone/>
              <a:defRPr/>
            </a:pPr>
            <a:r>
              <a:rPr lang="en-US" altLang="en-US" b="1" dirty="0">
                <a:ea typeface="ＭＳ Ｐゴシック" panose="020B0600070205080204" pitchFamily="34" charset="-128"/>
              </a:rPr>
              <a:t>	(Term)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13F72-12BF-1B45-9EDB-1709B5F74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5373688"/>
            <a:ext cx="8183562" cy="1052512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Treaty of Westphalia: 1648</a:t>
            </a:r>
          </a:p>
        </p:txBody>
      </p:sp>
      <p:sp>
        <p:nvSpPr>
          <p:cNvPr id="38914" name="Content Placeholder 2">
            <a:extLst>
              <a:ext uri="{FF2B5EF4-FFF2-40B4-BE49-F238E27FC236}">
                <a16:creationId xmlns:a16="http://schemas.microsoft.com/office/drawing/2014/main" id="{C7F5CCC3-453F-E229-3187-654C9153BE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r>
              <a:rPr lang="en-US" altLang="en-US" b="1">
                <a:ea typeface="ＭＳ Ｐゴシック" panose="020B0600070205080204" pitchFamily="34" charset="-128"/>
              </a:rPr>
              <a:t>Established the idea of co-existing Economic Entities SOVEREIGNTY</a:t>
            </a:r>
          </a:p>
          <a:p>
            <a:endParaRPr lang="en-US" altLang="en-US" b="1">
              <a:ea typeface="ＭＳ Ｐゴシック" panose="020B0600070205080204" pitchFamily="34" charset="-128"/>
            </a:endParaRPr>
          </a:p>
          <a:p>
            <a:endParaRPr lang="en-US" altLang="en-US" b="1">
              <a:ea typeface="ＭＳ Ｐゴシック" panose="020B0600070205080204" pitchFamily="34" charset="-128"/>
            </a:endParaRPr>
          </a:p>
        </p:txBody>
      </p:sp>
      <p:pic>
        <p:nvPicPr>
          <p:cNvPr id="38915" name="Picture 2">
            <a:extLst>
              <a:ext uri="{FF2B5EF4-FFF2-40B4-BE49-F238E27FC236}">
                <a16:creationId xmlns:a16="http://schemas.microsoft.com/office/drawing/2014/main" id="{73B6C42A-C531-E999-8F2B-100A5BE282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24000"/>
            <a:ext cx="6526213" cy="438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E5D64-8C54-444F-98A7-CA3F26AE2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5257800"/>
            <a:ext cx="8183563" cy="1052513"/>
          </a:xfrm>
        </p:spPr>
        <p:txBody>
          <a:bodyPr/>
          <a:lstStyle/>
          <a:p>
            <a:pPr>
              <a:defRPr/>
            </a:pPr>
            <a:r>
              <a:rPr lang="en-US" dirty="0"/>
              <a:t>Terms: The Nation</a:t>
            </a:r>
          </a:p>
        </p:txBody>
      </p:sp>
      <p:sp>
        <p:nvSpPr>
          <p:cNvPr id="39938" name="Content Placeholder 2">
            <a:extLst>
              <a:ext uri="{FF2B5EF4-FFF2-40B4-BE49-F238E27FC236}">
                <a16:creationId xmlns:a16="http://schemas.microsoft.com/office/drawing/2014/main" id="{67C61C69-D12D-A636-38D1-C2900850F3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381000"/>
            <a:ext cx="8183563" cy="4187825"/>
          </a:xfrm>
        </p:spPr>
        <p:txBody>
          <a:bodyPr/>
          <a:lstStyle/>
          <a:p>
            <a:r>
              <a:rPr lang="en-US" altLang="en-US" sz="2400" b="1">
                <a:ea typeface="ＭＳ Ｐゴシック" panose="020B0600070205080204" pitchFamily="34" charset="-128"/>
              </a:rPr>
              <a:t>A large body of people united by common descent, history, culture, or language, inhabiting a particular country or territory</a:t>
            </a:r>
          </a:p>
          <a:p>
            <a:endParaRPr lang="en-US" altLang="en-US" sz="2400" b="1">
              <a:ea typeface="ＭＳ Ｐゴシック" panose="020B0600070205080204" pitchFamily="34" charset="-128"/>
            </a:endParaRPr>
          </a:p>
          <a:p>
            <a:r>
              <a:rPr lang="en-US" altLang="en-US" sz="2400" b="1">
                <a:ea typeface="ＭＳ Ｐゴシック" panose="020B0600070205080204" pitchFamily="34" charset="-128"/>
              </a:rPr>
              <a:t>Vs. Sub-national Groups</a:t>
            </a:r>
          </a:p>
          <a:p>
            <a:endParaRPr lang="en-US" altLang="en-US" sz="2400" b="1">
              <a:ea typeface="ＭＳ Ｐゴシック" panose="020B0600070205080204" pitchFamily="34" charset="-128"/>
            </a:endParaRPr>
          </a:p>
          <a:p>
            <a:r>
              <a:rPr lang="en-US" altLang="en-US" sz="2400" b="1">
                <a:ea typeface="ＭＳ Ｐゴシック" panose="020B0600070205080204" pitchFamily="34" charset="-128"/>
              </a:rPr>
              <a:t>Mono-National vs. Multinational (Norway vs. India)</a:t>
            </a:r>
          </a:p>
          <a:p>
            <a:endParaRPr lang="en-US" altLang="en-US" sz="2400" b="1">
              <a:ea typeface="ＭＳ Ｐゴシック" panose="020B0600070205080204" pitchFamily="34" charset="-128"/>
            </a:endParaRPr>
          </a:p>
          <a:p>
            <a:r>
              <a:rPr lang="en-US" altLang="en-US" sz="2400" b="1">
                <a:ea typeface="ＭＳ Ｐゴシック" panose="020B0600070205080204" pitchFamily="34" charset="-128"/>
              </a:rPr>
              <a:t>Issue of Ethnic Groups (Language, Culture, Common History)</a:t>
            </a:r>
          </a:p>
          <a:p>
            <a:endParaRPr lang="en-US" altLang="en-US" sz="2400" b="1">
              <a:ea typeface="ＭＳ Ｐゴシック" panose="020B0600070205080204" pitchFamily="34" charset="-128"/>
            </a:endParaRPr>
          </a:p>
          <a:p>
            <a:r>
              <a:rPr lang="en-US" altLang="en-US" sz="2400" b="1">
                <a:ea typeface="ＭＳ Ｐゴシック" panose="020B0600070205080204" pitchFamily="34" charset="-128"/>
              </a:rPr>
              <a:t>So Called “Settler States”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6A4F9-B015-AA48-9ECE-227540ABB8B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60438" y="4983163"/>
            <a:ext cx="8183562" cy="1052512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</a:rPr>
              <a:t>Today: Governance an Overview</a:t>
            </a:r>
          </a:p>
        </p:txBody>
      </p:sp>
      <p:pic>
        <p:nvPicPr>
          <p:cNvPr id="16386" name="Picture 2" descr="http://healthcaregovernancereview.files.wordpress.com/2011/02/hgr43_web.jpg">
            <a:extLst>
              <a:ext uri="{FF2B5EF4-FFF2-40B4-BE49-F238E27FC236}">
                <a16:creationId xmlns:a16="http://schemas.microsoft.com/office/drawing/2014/main" id="{8CA66C07-7B8B-574B-E268-B8F6E7BB0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81000"/>
            <a:ext cx="5988050" cy="508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>
            <a:extLst>
              <a:ext uri="{FF2B5EF4-FFF2-40B4-BE49-F238E27FC236}">
                <a16:creationId xmlns:a16="http://schemas.microsoft.com/office/drawing/2014/main" id="{7DB7450F-D0FF-A942-ACCB-BA1E061BA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</a:rPr>
              <a:t>Ethnicity in Latin America</a:t>
            </a:r>
          </a:p>
        </p:txBody>
      </p:sp>
      <p:pic>
        <p:nvPicPr>
          <p:cNvPr id="40962" name="Picture 2">
            <a:extLst>
              <a:ext uri="{FF2B5EF4-FFF2-40B4-BE49-F238E27FC236}">
                <a16:creationId xmlns:a16="http://schemas.microsoft.com/office/drawing/2014/main" id="{0EE80048-8206-1A0A-7667-8A4FFC8CADE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533400"/>
            <a:ext cx="6370638" cy="4778375"/>
          </a:xfr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>
            <a:extLst>
              <a:ext uri="{FF2B5EF4-FFF2-40B4-BE49-F238E27FC236}">
                <a16:creationId xmlns:a16="http://schemas.microsoft.com/office/drawing/2014/main" id="{37AADE62-B9D0-8D43-8682-48D18F118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5562600"/>
            <a:ext cx="8183563" cy="10509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</a:rPr>
              <a:t>Term: Rule of Law</a:t>
            </a:r>
          </a:p>
        </p:txBody>
      </p:sp>
      <p:pic>
        <p:nvPicPr>
          <p:cNvPr id="41986" name="Picture 2">
            <a:extLst>
              <a:ext uri="{FF2B5EF4-FFF2-40B4-BE49-F238E27FC236}">
                <a16:creationId xmlns:a16="http://schemas.microsoft.com/office/drawing/2014/main" id="{E15D649A-BB4D-025E-2F2F-A5BC6D0CECC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35038" y="403225"/>
            <a:ext cx="7065962" cy="5464175"/>
          </a:xfr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>
            <a:extLst>
              <a:ext uri="{FF2B5EF4-FFF2-40B4-BE49-F238E27FC236}">
                <a16:creationId xmlns:a16="http://schemas.microsoft.com/office/drawing/2014/main" id="{9AF68DB5-415C-CFD3-8CA4-DB2234CC82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295400"/>
            <a:ext cx="6411913" cy="458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itle 2">
            <a:extLst>
              <a:ext uri="{FF2B5EF4-FFF2-40B4-BE49-F238E27FC236}">
                <a16:creationId xmlns:a16="http://schemas.microsoft.com/office/drawing/2014/main" id="{77959729-74BC-914A-B97F-0945C601321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4800" y="0"/>
            <a:ext cx="8839200" cy="11398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</a:rPr>
              <a:t>Reality: South Asia State, Ethnicity and Corruption (Fragile or Collapsed State)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B2ED6AE4-DCD6-A548-8FA9-88AB8B8E15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</a:rPr>
              <a:t>The Institutional State-1</a:t>
            </a:r>
          </a:p>
        </p:txBody>
      </p:sp>
      <p:sp>
        <p:nvSpPr>
          <p:cNvPr id="44034" name="Rectangle 3">
            <a:extLst>
              <a:ext uri="{FF2B5EF4-FFF2-40B4-BE49-F238E27FC236}">
                <a16:creationId xmlns:a16="http://schemas.microsoft.com/office/drawing/2014/main" id="{04CE0F4C-EDF0-9EE1-8434-FEFF209BE8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0600"/>
            <a:ext cx="8183563" cy="41878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b="1">
                <a:ea typeface="ＭＳ Ｐゴシック" panose="020B0600070205080204" pitchFamily="34" charset="-128"/>
              </a:rPr>
              <a:t>The institutional state can be defined as the set of structures and processes;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b="1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b="1">
                <a:ea typeface="ＭＳ Ｐゴシック" panose="020B0600070205080204" pitchFamily="34" charset="-128"/>
              </a:rPr>
              <a:t>including the public service, the nature of social relationships, networks and internal (formal and informal) organizational dynamics; 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b="1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b="1">
                <a:ea typeface="ＭＳ Ｐゴシック" panose="020B0600070205080204" pitchFamily="34" charset="-128"/>
              </a:rPr>
              <a:t>which—though it evolves over time—is a permanent part of the dynamics of government.</a:t>
            </a:r>
            <a:r>
              <a:rPr lang="en-US" altLang="en-US" sz="2400">
                <a:ea typeface="ＭＳ Ｐゴシック" panose="020B0600070205080204" pitchFamily="34" charset="-128"/>
              </a:rPr>
              <a:t>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BF148-37BD-FB4A-8CC9-96814BAFE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10200"/>
            <a:ext cx="8183563" cy="1050925"/>
          </a:xfrm>
        </p:spPr>
        <p:txBody>
          <a:bodyPr/>
          <a:lstStyle/>
          <a:p>
            <a:pPr>
              <a:defRPr/>
            </a:pPr>
            <a:r>
              <a:rPr lang="en-US" dirty="0"/>
              <a:t>U.K. Government Institutions</a:t>
            </a:r>
          </a:p>
        </p:txBody>
      </p:sp>
      <p:pic>
        <p:nvPicPr>
          <p:cNvPr id="86018" name="Content Placeholder 8">
            <a:extLst>
              <a:ext uri="{FF2B5EF4-FFF2-40B4-BE49-F238E27FC236}">
                <a16:creationId xmlns:a16="http://schemas.microsoft.com/office/drawing/2014/main" id="{5D151CE6-9765-0CE0-80D6-20AB098C978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533400"/>
            <a:ext cx="7924800" cy="5264150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193F7BB5-321E-7740-8A57-23C981840A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5410200"/>
            <a:ext cx="8183563" cy="10509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</a:rPr>
              <a:t>Focus on The Institutional State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3735EF47-4760-214C-8944-FC62C7588A0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990600"/>
            <a:ext cx="8183563" cy="4876800"/>
          </a:xfrm>
        </p:spPr>
        <p:txBody>
          <a:bodyPr>
            <a:normAutofit fontScale="85000" lnSpcReduction="10000"/>
          </a:bodyPr>
          <a:lstStyle/>
          <a:p>
            <a:pPr marL="265176" indent="-265176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b="1" dirty="0">
                <a:ea typeface="+mn-ea"/>
              </a:rPr>
              <a:t>The contemporary capitalist state makes and influences investment decisions and it is often the mission of the state to sustain conditions in its </a:t>
            </a:r>
            <a:r>
              <a:rPr lang="en-US" b="1" dirty="0">
                <a:solidFill>
                  <a:srgbClr val="FF0000"/>
                </a:solidFill>
                <a:ea typeface="+mn-ea"/>
              </a:rPr>
              <a:t>economic management and coordination</a:t>
            </a:r>
            <a:r>
              <a:rPr lang="en-US" b="1" dirty="0">
                <a:ea typeface="+mn-ea"/>
              </a:rPr>
              <a:t> conducive to investment;</a:t>
            </a:r>
          </a:p>
          <a:p>
            <a:pPr marL="265176" indent="-265176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en-US" b="1" dirty="0">
              <a:ea typeface="+mn-ea"/>
            </a:endParaRPr>
          </a:p>
          <a:p>
            <a:pPr marL="265176" indent="-265176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b="1" dirty="0">
                <a:ea typeface="+mn-ea"/>
              </a:rPr>
              <a:t>It does so, while simultaneously pursuing revenue-consuming </a:t>
            </a:r>
            <a:r>
              <a:rPr lang="en-US" b="1" dirty="0">
                <a:solidFill>
                  <a:srgbClr val="FF0000"/>
                </a:solidFill>
                <a:ea typeface="+mn-ea"/>
              </a:rPr>
              <a:t>distribution</a:t>
            </a:r>
            <a:r>
              <a:rPr lang="en-US" b="1" dirty="0">
                <a:ea typeface="+mn-ea"/>
              </a:rPr>
              <a:t> policies indispensable to its legitimacy.</a:t>
            </a:r>
          </a:p>
          <a:p>
            <a:pPr marL="265176" indent="-265176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en-US" b="1" dirty="0">
              <a:ea typeface="+mn-ea"/>
            </a:endParaRPr>
          </a:p>
          <a:p>
            <a:pPr marL="265176" indent="-265176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b="1" dirty="0">
                <a:ea typeface="+mn-ea"/>
              </a:rPr>
              <a:t>And addressing demands for staying out of </a:t>
            </a:r>
            <a:r>
              <a:rPr lang="en-US" b="1" dirty="0">
                <a:solidFill>
                  <a:srgbClr val="FF0000"/>
                </a:solidFill>
                <a:ea typeface="+mn-ea"/>
              </a:rPr>
              <a:t>private sector </a:t>
            </a:r>
            <a:r>
              <a:rPr lang="en-US" b="1" dirty="0">
                <a:ea typeface="+mn-ea"/>
              </a:rPr>
              <a:t>social and economic activity.</a:t>
            </a:r>
          </a:p>
          <a:p>
            <a:pPr marL="265176" indent="-265176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en-US" b="1" dirty="0">
              <a:ea typeface="+mn-ea"/>
            </a:endParaRPr>
          </a:p>
          <a:p>
            <a:pPr marL="265176" indent="-265176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b="1" dirty="0">
                <a:ea typeface="+mn-ea"/>
              </a:rPr>
              <a:t>Current debates question the contemporary </a:t>
            </a:r>
            <a:r>
              <a:rPr lang="en-US" b="1" dirty="0">
                <a:solidFill>
                  <a:srgbClr val="FF0000"/>
                </a:solidFill>
                <a:ea typeface="+mn-ea"/>
              </a:rPr>
              <a:t>Mixed Economies </a:t>
            </a:r>
            <a:r>
              <a:rPr lang="en-US" b="1" dirty="0">
                <a:ea typeface="+mn-ea"/>
              </a:rPr>
              <a:t>of Governments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528AE-033C-5443-B9DC-D1231B970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>
              <a:defRPr/>
            </a:pPr>
            <a:r>
              <a:rPr lang="en-US" dirty="0"/>
              <a:t>Problem:  State Failure</a:t>
            </a:r>
          </a:p>
        </p:txBody>
      </p:sp>
      <p:pic>
        <p:nvPicPr>
          <p:cNvPr id="48130" name="Content Placeholder 4">
            <a:extLst>
              <a:ext uri="{FF2B5EF4-FFF2-40B4-BE49-F238E27FC236}">
                <a16:creationId xmlns:a16="http://schemas.microsoft.com/office/drawing/2014/main" id="{051C5AC5-BF82-DF79-8C31-494D1CCAD18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8175" y="762000"/>
            <a:ext cx="7912100" cy="4452938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E3910750-3CBE-DC44-AA88-D8D0FB6B8C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5410200"/>
            <a:ext cx="8183563" cy="10509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</a:rPr>
              <a:t>The Institutional State-2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71CC5811-5D20-3A4E-92B2-25CC8CA8E73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914400"/>
            <a:ext cx="8153400" cy="4835525"/>
          </a:xfrm>
        </p:spPr>
        <p:txBody>
          <a:bodyPr>
            <a:normAutofit lnSpcReduction="10000"/>
          </a:bodyPr>
          <a:lstStyle/>
          <a:p>
            <a:pPr marL="265176" indent="-265176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b="1" dirty="0">
                <a:ea typeface="+mn-ea"/>
              </a:rPr>
              <a:t>Formal institutions are </a:t>
            </a:r>
            <a:r>
              <a:rPr lang="en-US" b="1" dirty="0">
                <a:solidFill>
                  <a:srgbClr val="FF0000"/>
                </a:solidFill>
                <a:ea typeface="+mn-ea"/>
              </a:rPr>
              <a:t>organizationally</a:t>
            </a:r>
            <a:r>
              <a:rPr lang="en-US" b="1" dirty="0">
                <a:ea typeface="+mn-ea"/>
              </a:rPr>
              <a:t> based units which have effective authority over aspects of policy and implementation and </a:t>
            </a:r>
          </a:p>
          <a:p>
            <a:pPr marL="265176" indent="-265176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en-US" b="1" dirty="0">
              <a:ea typeface="+mn-ea"/>
            </a:endParaRPr>
          </a:p>
          <a:p>
            <a:pPr marL="265176" indent="-265176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b="1" dirty="0">
                <a:ea typeface="+mn-ea"/>
              </a:rPr>
              <a:t>are based on formal rules, common </a:t>
            </a:r>
            <a:r>
              <a:rPr lang="en-US" b="1" dirty="0">
                <a:solidFill>
                  <a:srgbClr val="FF0000"/>
                </a:solidFill>
                <a:ea typeface="+mn-ea"/>
              </a:rPr>
              <a:t>values</a:t>
            </a:r>
            <a:r>
              <a:rPr lang="en-US" b="1" dirty="0">
                <a:ea typeface="+mn-ea"/>
              </a:rPr>
              <a:t>, and standard modes of behavior and regulations that are widely accepted</a:t>
            </a:r>
          </a:p>
          <a:p>
            <a:pPr marL="265176" indent="-265176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en-US" b="1" dirty="0">
              <a:ea typeface="+mn-ea"/>
            </a:endParaRPr>
          </a:p>
          <a:p>
            <a:pPr marL="265176" indent="-265176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b="1" dirty="0">
                <a:ea typeface="+mn-ea"/>
              </a:rPr>
              <a:t>For the state to serve society, the bureaucracy must see themselves as parts of the institutional</a:t>
            </a:r>
            <a:r>
              <a:rPr lang="en-US" b="1" dirty="0">
                <a:solidFill>
                  <a:srgbClr val="FF0000"/>
                </a:solidFill>
                <a:ea typeface="+mn-ea"/>
              </a:rPr>
              <a:t> system</a:t>
            </a:r>
            <a:r>
              <a:rPr lang="en-US" b="1" dirty="0">
                <a:ea typeface="+mn-ea"/>
              </a:rPr>
              <a:t>.</a:t>
            </a:r>
            <a:r>
              <a:rPr lang="en-US" dirty="0">
                <a:ea typeface="+mn-ea"/>
              </a:rPr>
              <a:t>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AD706B93-FD11-8A44-8EC3-2CAD1EE9A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</a:rPr>
              <a:t>Instability and Political Risk</a:t>
            </a:r>
          </a:p>
        </p:txBody>
      </p:sp>
      <p:pic>
        <p:nvPicPr>
          <p:cNvPr id="51202" name="Picture 2">
            <a:extLst>
              <a:ext uri="{FF2B5EF4-FFF2-40B4-BE49-F238E27FC236}">
                <a16:creationId xmlns:a16="http://schemas.microsoft.com/office/drawing/2014/main" id="{ACF59AA5-6E4C-8BB2-3584-9E36A084143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5925" y="457200"/>
            <a:ext cx="8458200" cy="6248400"/>
          </a:xfr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10F91657-E649-B943-8B21-E41C430730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44513" y="4876800"/>
            <a:ext cx="8183562" cy="10509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</a:rPr>
              <a:t>The Institutional State-3</a:t>
            </a:r>
          </a:p>
        </p:txBody>
      </p:sp>
      <p:sp>
        <p:nvSpPr>
          <p:cNvPr id="50178" name="Rectangle 3">
            <a:extLst>
              <a:ext uri="{FF2B5EF4-FFF2-40B4-BE49-F238E27FC236}">
                <a16:creationId xmlns:a16="http://schemas.microsoft.com/office/drawing/2014/main" id="{6EF92971-41A5-954F-8895-E2DECDA7F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63" y="-381000"/>
            <a:ext cx="8745537" cy="5943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en-US" altLang="en-US" sz="2000" b="1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2000" b="1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2000" b="1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2000" b="1" dirty="0">
              <a:ea typeface="ＭＳ Ｐゴシック" panose="020B0600070205080204" pitchFamily="34" charset="-128"/>
            </a:endParaRPr>
          </a:p>
          <a:p>
            <a:pPr marL="0" indent="0" eaLnBrk="1" hangingPunct="1">
              <a:lnSpc>
                <a:spcPct val="90000"/>
              </a:lnSpc>
              <a:buFont typeface="Wingdings 2" pitchFamily="2" charset="2"/>
              <a:buNone/>
              <a:defRPr/>
            </a:pPr>
            <a:endParaRPr lang="en-US" altLang="en-US" sz="2000" b="1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0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Distorted</a:t>
            </a:r>
            <a:r>
              <a:rPr lang="en-US" altLang="en-US" sz="2000" b="1" dirty="0">
                <a:ea typeface="ＭＳ Ｐゴシック" panose="020B0600070205080204" pitchFamily="34" charset="-128"/>
              </a:rPr>
              <a:t> institutional relationships occur when groups and individuals identify only with their own immediate interests;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2000" b="1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2000" b="1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000" b="1" dirty="0">
                <a:ea typeface="ＭＳ Ｐゴシック" panose="020B0600070205080204" pitchFamily="34" charset="-128"/>
              </a:rPr>
              <a:t>This disjointed institutionalism, sometimes resulting in </a:t>
            </a:r>
            <a:r>
              <a:rPr lang="en-US" altLang="en-US" sz="2000" b="1" u="sng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corruption</a:t>
            </a:r>
            <a:r>
              <a:rPr lang="en-US" altLang="en-US" sz="2000" b="1" dirty="0">
                <a:ea typeface="ＭＳ Ｐゴシック" panose="020B0600070205080204" pitchFamily="34" charset="-128"/>
              </a:rPr>
              <a:t>, is difficult to change once it is installed. A state, once institutionalized, has a formidable capacity for its own reproduction across time;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2000" b="1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86658-5576-F84B-B022-9AB155441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>
              <a:defRPr/>
            </a:pPr>
            <a:r>
              <a:rPr lang="en-US" dirty="0"/>
              <a:t>Background to Democracy</a:t>
            </a:r>
          </a:p>
        </p:txBody>
      </p:sp>
      <p:sp>
        <p:nvSpPr>
          <p:cNvPr id="17410" name="Content Placeholder 2">
            <a:extLst>
              <a:ext uri="{FF2B5EF4-FFF2-40B4-BE49-F238E27FC236}">
                <a16:creationId xmlns:a16="http://schemas.microsoft.com/office/drawing/2014/main" id="{D9A9C78F-7C46-DC7B-0B99-CA54348652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algn="just"/>
            <a:r>
              <a:rPr lang="en-US" altLang="en-US" b="1">
                <a:ea typeface="ＭＳ Ｐゴシック" panose="020B0600070205080204" pitchFamily="34" charset="-128"/>
              </a:rPr>
              <a:t>Soweto South Africa: June 7, 1994</a:t>
            </a:r>
          </a:p>
        </p:txBody>
      </p:sp>
      <p:pic>
        <p:nvPicPr>
          <p:cNvPr id="17411" name="Picture 4">
            <a:extLst>
              <a:ext uri="{FF2B5EF4-FFF2-40B4-BE49-F238E27FC236}">
                <a16:creationId xmlns:a16="http://schemas.microsoft.com/office/drawing/2014/main" id="{97404F16-DF1C-8DF2-C4D1-06D8B51C3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925" y="1069975"/>
            <a:ext cx="7086600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238E7-A70B-9442-B373-48734499C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>
              <a:defRPr/>
            </a:pPr>
            <a:r>
              <a:rPr lang="en-US"/>
              <a:t>U.S. </a:t>
            </a:r>
            <a:r>
              <a:rPr lang="en-US" dirty="0"/>
              <a:t>Institutional Processes</a:t>
            </a:r>
          </a:p>
        </p:txBody>
      </p:sp>
      <p:pic>
        <p:nvPicPr>
          <p:cNvPr id="87042" name="Content Placeholder 4">
            <a:extLst>
              <a:ext uri="{FF2B5EF4-FFF2-40B4-BE49-F238E27FC236}">
                <a16:creationId xmlns:a16="http://schemas.microsoft.com/office/drawing/2014/main" id="{ECA586A2-9317-F2E1-A234-89D8A508D0D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9738" y="457200"/>
            <a:ext cx="8247062" cy="4721225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4346F-DA48-5647-83E2-03115C717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>
              <a:defRPr/>
            </a:pPr>
            <a:r>
              <a:rPr lang="en-US" dirty="0"/>
              <a:t>The Institutional State 4</a:t>
            </a:r>
          </a:p>
        </p:txBody>
      </p:sp>
      <p:sp>
        <p:nvSpPr>
          <p:cNvPr id="88066" name="Content Placeholder 2">
            <a:extLst>
              <a:ext uri="{FF2B5EF4-FFF2-40B4-BE49-F238E27FC236}">
                <a16:creationId xmlns:a16="http://schemas.microsoft.com/office/drawing/2014/main" id="{7E557C46-7912-7658-4CC8-FC2C70E631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188" y="381000"/>
            <a:ext cx="8185150" cy="41878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b="1" dirty="0">
                <a:ea typeface="ＭＳ Ｐゴシック" panose="020B0600070205080204" pitchFamily="34" charset="-128"/>
              </a:rPr>
              <a:t>National Identity, ethnic, racial, religious loyalties often </a:t>
            </a:r>
            <a:r>
              <a:rPr lang="en-US" altLang="en-US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distort</a:t>
            </a:r>
            <a:r>
              <a:rPr lang="en-US" altLang="en-US" b="1" dirty="0">
                <a:ea typeface="ＭＳ Ｐゴシック" panose="020B0600070205080204" pitchFamily="34" charset="-128"/>
              </a:rPr>
              <a:t> the Institutional State</a:t>
            </a:r>
          </a:p>
          <a:p>
            <a:pPr eaLnBrk="1" hangingPunct="1">
              <a:lnSpc>
                <a:spcPct val="90000"/>
              </a:lnSpc>
            </a:pPr>
            <a:endParaRPr lang="en-US" altLang="en-US" b="1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b="1" dirty="0">
                <a:ea typeface="ＭＳ Ｐゴシック" panose="020B0600070205080204" pitchFamily="34" charset="-128"/>
              </a:rPr>
              <a:t>Differences between politics and administration do not exist in </a:t>
            </a:r>
            <a:r>
              <a:rPr lang="en-US" altLang="en-US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disjointed</a:t>
            </a:r>
            <a:r>
              <a:rPr lang="en-US" altLang="en-US" b="1" dirty="0">
                <a:ea typeface="ＭＳ Ｐゴシック" panose="020B0600070205080204" pitchFamily="34" charset="-128"/>
              </a:rPr>
              <a:t> systems </a:t>
            </a:r>
          </a:p>
          <a:p>
            <a:pPr eaLnBrk="1" hangingPunct="1">
              <a:lnSpc>
                <a:spcPct val="90000"/>
              </a:lnSpc>
            </a:pPr>
            <a:endParaRPr lang="en-US" altLang="en-US" b="1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b="1" dirty="0">
                <a:ea typeface="ＭＳ Ｐゴシック" panose="020B0600070205080204" pitchFamily="34" charset="-128"/>
              </a:rPr>
              <a:t>Often systematic efforts by new regimes to uproot prior forms and build new blueprints over state and society can </a:t>
            </a:r>
            <a:r>
              <a:rPr lang="en-US" altLang="en-US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fail</a:t>
            </a:r>
            <a:r>
              <a:rPr lang="en-US" altLang="en-US" b="1" dirty="0">
                <a:ea typeface="ＭＳ Ｐゴシック" panose="020B0600070205080204" pitchFamily="34" charset="-128"/>
              </a:rPr>
              <a:t>.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2">
            <a:extLst>
              <a:ext uri="{FF2B5EF4-FFF2-40B4-BE49-F238E27FC236}">
                <a16:creationId xmlns:a16="http://schemas.microsoft.com/office/drawing/2014/main" id="{BCEC1A4C-48DC-7486-579C-B9349E1EB9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82700"/>
            <a:ext cx="4240213" cy="302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4" name="Picture 3">
            <a:extLst>
              <a:ext uri="{FF2B5EF4-FFF2-40B4-BE49-F238E27FC236}">
                <a16:creationId xmlns:a16="http://schemas.microsoft.com/office/drawing/2014/main" id="{45383286-03AE-859D-685A-EF6414F969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313" y="1282700"/>
            <a:ext cx="4241800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Title 3">
            <a:extLst>
              <a:ext uri="{FF2B5EF4-FFF2-40B4-BE49-F238E27FC236}">
                <a16:creationId xmlns:a16="http://schemas.microsoft.com/office/drawing/2014/main" id="{4EC80B7E-281A-EA42-9CCB-10C7C4D8D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986338"/>
            <a:ext cx="8534400" cy="10509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</a:rPr>
              <a:t>Key to Governance Failure: Corruption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B8CD2-9BFC-104D-BB09-6399D34A8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5181600"/>
            <a:ext cx="8183563" cy="1050925"/>
          </a:xfrm>
        </p:spPr>
        <p:txBody>
          <a:bodyPr/>
          <a:lstStyle/>
          <a:p>
            <a:pPr>
              <a:defRPr/>
            </a:pPr>
            <a:r>
              <a:rPr lang="en-US" dirty="0"/>
              <a:t>Two Final Concepts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495588-2CFA-6A47-AB29-70A2DC933C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457200"/>
            <a:ext cx="9174163" cy="4187825"/>
          </a:xfrm>
        </p:spPr>
        <p:txBody>
          <a:bodyPr/>
          <a:lstStyle/>
          <a:p>
            <a:pPr marL="0" indent="0">
              <a:buFont typeface="Wingdings 2" pitchFamily="2" charset="2"/>
              <a:buNone/>
              <a:defRPr/>
            </a:pPr>
            <a:r>
              <a:rPr lang="en-US" b="1" dirty="0"/>
              <a:t>	</a:t>
            </a:r>
            <a:r>
              <a:rPr lang="en-US" sz="2400" b="1" dirty="0">
                <a:solidFill>
                  <a:srgbClr val="00B050"/>
                </a:solidFill>
              </a:rPr>
              <a:t>1.Local Government: </a:t>
            </a:r>
          </a:p>
          <a:p>
            <a:pPr marL="0" indent="0">
              <a:buFont typeface="Wingdings 2" pitchFamily="2" charset="2"/>
              <a:buNone/>
              <a:defRPr/>
            </a:pPr>
            <a:endParaRPr lang="en-US" sz="2400" b="1" dirty="0"/>
          </a:p>
          <a:p>
            <a:pPr marL="0" indent="0">
              <a:buFont typeface="Wingdings 2" pitchFamily="2" charset="2"/>
              <a:buNone/>
              <a:defRPr/>
            </a:pPr>
            <a:r>
              <a:rPr lang="en-US" sz="2400" b="1" dirty="0"/>
              <a:t>		Sub-national</a:t>
            </a:r>
          </a:p>
          <a:p>
            <a:pPr marL="0" indent="0">
              <a:buFont typeface="Wingdings 2" pitchFamily="2" charset="2"/>
              <a:buNone/>
              <a:defRPr/>
            </a:pPr>
            <a:endParaRPr lang="en-US" sz="2400" b="1" dirty="0"/>
          </a:p>
          <a:p>
            <a:pPr marL="0" indent="0">
              <a:buFont typeface="Wingdings 2" pitchFamily="2" charset="2"/>
              <a:buNone/>
              <a:defRPr/>
            </a:pPr>
            <a:r>
              <a:rPr lang="en-US" sz="2400" b="1" dirty="0"/>
              <a:t>		Intermediate vs. Primary 					Government</a:t>
            </a:r>
          </a:p>
          <a:p>
            <a:pPr marL="0" indent="0">
              <a:buFont typeface="Wingdings 2" pitchFamily="2" charset="2"/>
              <a:buNone/>
              <a:defRPr/>
            </a:pPr>
            <a:endParaRPr lang="en-US" sz="2400" b="1" dirty="0"/>
          </a:p>
          <a:p>
            <a:pPr marL="0" indent="0">
              <a:buFont typeface="Wingdings 2" pitchFamily="2" charset="2"/>
              <a:buNone/>
              <a:defRPr/>
            </a:pPr>
            <a:r>
              <a:rPr lang="en-US" sz="2400" b="1" dirty="0"/>
              <a:t>	</a:t>
            </a:r>
            <a:r>
              <a:rPr lang="en-US" sz="2400" b="1" dirty="0">
                <a:solidFill>
                  <a:srgbClr val="00B050"/>
                </a:solidFill>
              </a:rPr>
              <a:t>2.  Civil Society</a:t>
            </a:r>
          </a:p>
          <a:p>
            <a:pPr marL="0" indent="0">
              <a:buFont typeface="Wingdings 2" pitchFamily="2" charset="2"/>
              <a:buNone/>
              <a:defRPr/>
            </a:pPr>
            <a:endParaRPr lang="en-US" sz="2400" b="1" dirty="0"/>
          </a:p>
          <a:p>
            <a:pPr marL="0" indent="0">
              <a:buFont typeface="Wingdings 2" pitchFamily="2" charset="2"/>
              <a:buNone/>
              <a:defRPr/>
            </a:pPr>
            <a:r>
              <a:rPr lang="en-US" sz="2400" b="1" dirty="0"/>
              <a:t>		Not Government</a:t>
            </a:r>
          </a:p>
          <a:p>
            <a:pPr marL="0" indent="0">
              <a:buFont typeface="Wingdings 2" pitchFamily="2" charset="2"/>
              <a:buNone/>
              <a:defRPr/>
            </a:pPr>
            <a:endParaRPr lang="en-US" sz="2400" b="1" dirty="0"/>
          </a:p>
          <a:p>
            <a:pPr marL="0" indent="0">
              <a:buFont typeface="Wingdings 2" pitchFamily="2" charset="2"/>
              <a:buNone/>
              <a:defRPr/>
            </a:pPr>
            <a:r>
              <a:rPr lang="en-US" sz="2400" b="1" dirty="0"/>
              <a:t>		Not Private Sector</a:t>
            </a:r>
          </a:p>
          <a:p>
            <a:pPr marL="0" indent="0">
              <a:buFont typeface="Wingdings 2" pitchFamily="2" charset="2"/>
              <a:buNone/>
              <a:defRPr/>
            </a:pPr>
            <a:endParaRPr lang="en-US" b="1" dirty="0"/>
          </a:p>
          <a:p>
            <a:pPr marL="0" indent="0">
              <a:buFont typeface="Wingdings 2" pitchFamily="2" charset="2"/>
              <a:buNone/>
              <a:defRPr/>
            </a:pPr>
            <a:endParaRPr lang="en-US" b="1" dirty="0"/>
          </a:p>
          <a:p>
            <a:pPr marL="0" indent="0">
              <a:buFont typeface="Wingdings 2" pitchFamily="2" charset="2"/>
              <a:buNone/>
              <a:defRPr/>
            </a:pPr>
            <a:endParaRPr lang="en-US" b="1" dirty="0"/>
          </a:p>
          <a:p>
            <a:pPr lvl="1">
              <a:defRPr/>
            </a:pPr>
            <a:endParaRPr lang="en-US" b="1" dirty="0"/>
          </a:p>
          <a:p>
            <a:pPr marL="347663" lvl="1" indent="0">
              <a:buFont typeface="Verdana" panose="020B0604030504040204" pitchFamily="34" charset="0"/>
              <a:buNone/>
              <a:defRPr/>
            </a:pPr>
            <a:r>
              <a:rPr lang="en-US" b="1" dirty="0"/>
              <a:t> </a:t>
            </a:r>
          </a:p>
          <a:p>
            <a:pPr lvl="4">
              <a:defRPr/>
            </a:pPr>
            <a:endParaRPr lang="en-US" b="1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81D18DD9-7F11-CE49-BB07-001311C946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5418138"/>
            <a:ext cx="8183563" cy="10509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</a:rPr>
              <a:t>The Local State vs. Local Government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B4E0EBC6-2075-7B40-9C0D-7064DF6F1D8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11163" y="381000"/>
            <a:ext cx="8458200" cy="5562600"/>
          </a:xfrm>
        </p:spPr>
        <p:txBody>
          <a:bodyPr>
            <a:normAutofit/>
          </a:bodyPr>
          <a:lstStyle/>
          <a:p>
            <a:pPr marL="265176" indent="-265176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b="1" dirty="0">
                <a:ea typeface="+mn-ea"/>
              </a:rPr>
              <a:t>Democratic stability requires both a </a:t>
            </a:r>
            <a:r>
              <a:rPr lang="en-US" sz="2400" b="1" dirty="0">
                <a:solidFill>
                  <a:srgbClr val="FF0000"/>
                </a:solidFill>
                <a:ea typeface="+mn-ea"/>
              </a:rPr>
              <a:t>strong state and societal strength </a:t>
            </a:r>
            <a:r>
              <a:rPr lang="en-US" sz="2400" b="1" dirty="0">
                <a:ea typeface="+mn-ea"/>
              </a:rPr>
              <a:t>based upon the values of civil society and democratic institutions imbedded in a wider network of state and social organizations. </a:t>
            </a:r>
          </a:p>
          <a:p>
            <a:pPr marL="265176" indent="-265176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en-US" sz="2400" b="1" dirty="0">
              <a:ea typeface="+mn-ea"/>
            </a:endParaRPr>
          </a:p>
          <a:p>
            <a:pPr marL="265176" indent="-265176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b="1" dirty="0">
                <a:ea typeface="+mn-ea"/>
              </a:rPr>
              <a:t>The </a:t>
            </a:r>
            <a:r>
              <a:rPr lang="en-US" sz="2400" b="1" dirty="0">
                <a:solidFill>
                  <a:srgbClr val="FF0000"/>
                </a:solidFill>
                <a:ea typeface="+mn-ea"/>
              </a:rPr>
              <a:t>"local state"</a:t>
            </a:r>
            <a:r>
              <a:rPr lang="en-US" sz="2400" b="1" dirty="0">
                <a:ea typeface="+mn-ea"/>
              </a:rPr>
              <a:t> is not synonymous with </a:t>
            </a:r>
            <a:r>
              <a:rPr lang="en-US" sz="2400" b="1" dirty="0">
                <a:solidFill>
                  <a:srgbClr val="FF0000"/>
                </a:solidFill>
                <a:ea typeface="+mn-ea"/>
              </a:rPr>
              <a:t>local government</a:t>
            </a:r>
            <a:r>
              <a:rPr lang="en-US" sz="2400" b="1" dirty="0">
                <a:ea typeface="+mn-ea"/>
              </a:rPr>
              <a:t>. The former reflects the local control mechanisms of the central authority.  </a:t>
            </a:r>
          </a:p>
          <a:p>
            <a:pPr marL="265176" indent="-265176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en-US" sz="2400" b="1" dirty="0">
              <a:ea typeface="+mn-ea"/>
            </a:endParaRPr>
          </a:p>
          <a:p>
            <a:pPr marL="265176" indent="-265176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b="1" dirty="0">
                <a:ea typeface="+mn-ea"/>
              </a:rPr>
              <a:t>The latter reflects a </a:t>
            </a:r>
            <a:r>
              <a:rPr lang="en-US" sz="2400" b="1" dirty="0">
                <a:solidFill>
                  <a:srgbClr val="FF0000"/>
                </a:solidFill>
                <a:ea typeface="+mn-ea"/>
              </a:rPr>
              <a:t>bottom up </a:t>
            </a:r>
            <a:r>
              <a:rPr lang="en-US" sz="2400" b="1" dirty="0">
                <a:ea typeface="+mn-ea"/>
              </a:rPr>
              <a:t>process of political influence and control based on principles of democratic government.</a:t>
            </a:r>
          </a:p>
          <a:p>
            <a:pPr marL="265176" indent="-265176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en-US" sz="2400" b="1" dirty="0">
              <a:ea typeface="+mn-ea"/>
            </a:endParaRPr>
          </a:p>
          <a:p>
            <a:pPr marL="265176" indent="-265176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en-US" b="1" dirty="0">
              <a:ea typeface="+mn-ea"/>
            </a:endParaRPr>
          </a:p>
          <a:p>
            <a:pPr marL="265176" indent="-265176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en-US" b="1" dirty="0">
              <a:ea typeface="+mn-ea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90FA4-7F47-1744-A293-BC5CC3CCF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81625"/>
            <a:ext cx="8183563" cy="1050925"/>
          </a:xfrm>
        </p:spPr>
        <p:txBody>
          <a:bodyPr/>
          <a:lstStyle/>
          <a:p>
            <a:pPr>
              <a:defRPr/>
            </a:pPr>
            <a:r>
              <a:rPr lang="en-US" sz="4400" dirty="0"/>
              <a:t>The Problem</a:t>
            </a:r>
          </a:p>
        </p:txBody>
      </p:sp>
      <p:pic>
        <p:nvPicPr>
          <p:cNvPr id="89090" name="Content Placeholder 4">
            <a:extLst>
              <a:ext uri="{FF2B5EF4-FFF2-40B4-BE49-F238E27FC236}">
                <a16:creationId xmlns:a16="http://schemas.microsoft.com/office/drawing/2014/main" id="{E6F4FB71-DFCA-3FED-7A0E-C4B43FED0A8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6288" y="457200"/>
            <a:ext cx="7545387" cy="5207000"/>
          </a:xfr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6DD6AB96-56E5-484A-A80A-FB3386C536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</a:rPr>
              <a:t>More Basic Terms</a:t>
            </a:r>
          </a:p>
        </p:txBody>
      </p:sp>
      <p:sp>
        <p:nvSpPr>
          <p:cNvPr id="58370" name="Rectangle 3">
            <a:extLst>
              <a:ext uri="{FF2B5EF4-FFF2-40B4-BE49-F238E27FC236}">
                <a16:creationId xmlns:a16="http://schemas.microsoft.com/office/drawing/2014/main" id="{81E90050-51A9-6A16-3CD3-372689DB0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marL="571500" indent="-5715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3600" b="1">
                <a:solidFill>
                  <a:srgbClr val="FF0000"/>
                </a:solidFill>
                <a:ea typeface="ＭＳ Ｐゴシック" panose="020B0600070205080204" pitchFamily="34" charset="-128"/>
              </a:rPr>
              <a:t>			Happy NGOS?</a:t>
            </a:r>
          </a:p>
          <a:p>
            <a:pPr marL="571500" indent="-57150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b="1">
              <a:ea typeface="ＭＳ Ｐゴシック" panose="020B0600070205080204" pitchFamily="34" charset="-128"/>
            </a:endParaRPr>
          </a:p>
          <a:p>
            <a:pPr marL="571500" indent="-571500" eaLnBrk="1" hangingPunct="1">
              <a:lnSpc>
                <a:spcPct val="90000"/>
              </a:lnSpc>
            </a:pPr>
            <a:endParaRPr lang="en-US" altLang="en-US" b="1">
              <a:ea typeface="ＭＳ Ｐゴシック" panose="020B0600070205080204" pitchFamily="34" charset="-128"/>
            </a:endParaRPr>
          </a:p>
        </p:txBody>
      </p:sp>
      <p:pic>
        <p:nvPicPr>
          <p:cNvPr id="58371" name="Picture 4">
            <a:extLst>
              <a:ext uri="{FF2B5EF4-FFF2-40B4-BE49-F238E27FC236}">
                <a16:creationId xmlns:a16="http://schemas.microsoft.com/office/drawing/2014/main" id="{54634BEF-6D85-440B-7237-5A89A4D34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213" y="2790825"/>
            <a:ext cx="3571875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2" name="Picture 5">
            <a:extLst>
              <a:ext uri="{FF2B5EF4-FFF2-40B4-BE49-F238E27FC236}">
                <a16:creationId xmlns:a16="http://schemas.microsoft.com/office/drawing/2014/main" id="{B027FC5E-0F52-3204-1617-F44360D5D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73213"/>
            <a:ext cx="4748213" cy="474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2D1FF27F-C05C-9D4F-8F2D-42572462CF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altLang="en-US" sz="3100" dirty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</a:rPr>
              <a:t>Institution Building vs. Nation Building: Summary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B3A7AF95-DF9F-B244-9576-62A019A81C9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>
            <a:normAutofit fontScale="92500" lnSpcReduction="20000"/>
          </a:bodyPr>
          <a:lstStyle/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b="1" dirty="0">
                <a:ea typeface="+mn-ea"/>
              </a:rPr>
              <a:t>Stable democracies require social strength to maintain a civil society and a bureaucracy that sees itself as part of an institution, as </a:t>
            </a:r>
            <a:r>
              <a:rPr lang="en-US" b="1" dirty="0">
                <a:solidFill>
                  <a:srgbClr val="FF0000"/>
                </a:solidFill>
                <a:ea typeface="+mn-ea"/>
              </a:rPr>
              <a:t>having interests wider than its own organizational or class interests.  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b="1" dirty="0">
              <a:ea typeface="+mn-ea"/>
            </a:endParaRP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b="1" dirty="0">
                <a:ea typeface="+mn-ea"/>
              </a:rPr>
              <a:t>It is important that </a:t>
            </a:r>
            <a:r>
              <a:rPr lang="en-US" b="1" dirty="0">
                <a:solidFill>
                  <a:srgbClr val="FF0000"/>
                </a:solidFill>
                <a:ea typeface="+mn-ea"/>
              </a:rPr>
              <a:t>"institution building"</a:t>
            </a:r>
            <a:r>
              <a:rPr lang="en-US" b="1" dirty="0">
                <a:ea typeface="+mn-ea"/>
              </a:rPr>
              <a:t> rather than "nation building" take precedence, particularly in an ideologically divided or a multi-ethnic (multi-cultural) country.</a:t>
            </a:r>
            <a:r>
              <a:rPr lang="en-US" dirty="0">
                <a:ea typeface="+mn-ea"/>
              </a:rPr>
              <a:t> 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5D167CCF-633D-6241-AC7C-02BE4DACBC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</a:rPr>
              <a:t>Governance Redeux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6220F122-3313-3A41-9787-ECF8BF85ED5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533400"/>
            <a:ext cx="8229600" cy="4530725"/>
          </a:xfrm>
        </p:spPr>
        <p:txBody>
          <a:bodyPr>
            <a:normAutofit fontScale="85000" lnSpcReduction="20000"/>
          </a:bodyPr>
          <a:lstStyle/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b="1" dirty="0">
              <a:ea typeface="+mn-ea"/>
            </a:endParaRP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b="1" dirty="0">
                <a:ea typeface="+mn-ea"/>
              </a:rPr>
              <a:t>Danger: </a:t>
            </a:r>
            <a:r>
              <a:rPr lang="en-US" b="1" dirty="0">
                <a:solidFill>
                  <a:srgbClr val="FF0000"/>
                </a:solidFill>
                <a:ea typeface="+mn-ea"/>
              </a:rPr>
              <a:t>Reification</a:t>
            </a:r>
            <a:r>
              <a:rPr lang="en-US" b="1" dirty="0">
                <a:ea typeface="+mn-ea"/>
              </a:rPr>
              <a:t> of the State. Leads to </a:t>
            </a:r>
            <a:r>
              <a:rPr lang="en-US" b="1" dirty="0">
                <a:solidFill>
                  <a:srgbClr val="FF0000"/>
                </a:solidFill>
                <a:ea typeface="+mn-ea"/>
              </a:rPr>
              <a:t>AUTHORITARIANISM</a:t>
            </a:r>
            <a:endParaRPr lang="en-US" b="1" dirty="0">
              <a:ea typeface="+mn-ea"/>
            </a:endParaRP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b="1" dirty="0">
              <a:ea typeface="+mn-ea"/>
            </a:endParaRP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b="1" dirty="0">
                <a:ea typeface="+mn-ea"/>
              </a:rPr>
              <a:t>The state is not a unitary actor but is made up of human and organizational components which </a:t>
            </a:r>
            <a:r>
              <a:rPr lang="en-US" b="1" u="sng" dirty="0">
                <a:solidFill>
                  <a:srgbClr val="FF0000"/>
                </a:solidFill>
                <a:ea typeface="+mn-ea"/>
              </a:rPr>
              <a:t>cooperate and compete</a:t>
            </a:r>
            <a:r>
              <a:rPr lang="en-US" b="1" u="sng" dirty="0">
                <a:ea typeface="+mn-ea"/>
              </a:rPr>
              <a:t> </a:t>
            </a:r>
            <a:r>
              <a:rPr lang="en-US" b="1" dirty="0">
                <a:ea typeface="+mn-ea"/>
              </a:rPr>
              <a:t>and which link up with and influence civil society;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b="1" dirty="0">
              <a:ea typeface="+mn-ea"/>
            </a:endParaRP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b="1" dirty="0">
                <a:ea typeface="+mn-ea"/>
              </a:rPr>
              <a:t>To repeat: the state is no unitary instrument.  Rather, it is a </a:t>
            </a:r>
            <a:r>
              <a:rPr lang="en-US" b="1" dirty="0">
                <a:solidFill>
                  <a:srgbClr val="FF0000"/>
                </a:solidFill>
                <a:ea typeface="+mn-ea"/>
              </a:rPr>
              <a:t>complex system</a:t>
            </a:r>
            <a:r>
              <a:rPr lang="en-US" b="1" dirty="0">
                <a:ea typeface="+mn-ea"/>
              </a:rPr>
              <a:t> shaped by the integration of political officials, civil servants, external actors, and social, ethnic and racial divisions.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b="1" dirty="0">
              <a:ea typeface="+mn-ea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2">
            <a:extLst>
              <a:ext uri="{FF2B5EF4-FFF2-40B4-BE49-F238E27FC236}">
                <a16:creationId xmlns:a16="http://schemas.microsoft.com/office/drawing/2014/main" id="{1107CC25-7FC9-6339-475D-2815AF0C73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15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83B2D1EF-7B92-E34E-B4F2-BB62B7B358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8183563" cy="10509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en-US" altLang="en-US" sz="29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</a:rPr>
              <a:t>The Course: 	Governance </a:t>
            </a:r>
            <a:br>
              <a:rPr lang="en-US" altLang="en-US" sz="29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</a:rPr>
            </a:br>
            <a:r>
              <a:rPr lang="en-US" altLang="en-US" sz="29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</a:rPr>
              <a:t>			Local Government</a:t>
            </a:r>
            <a:br>
              <a:rPr lang="en-US" altLang="en-US" sz="29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</a:rPr>
            </a:br>
            <a:r>
              <a:rPr lang="en-US" altLang="en-US" sz="29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</a:rPr>
              <a:t>			and Civil Society</a:t>
            </a:r>
          </a:p>
        </p:txBody>
      </p:sp>
      <p:sp>
        <p:nvSpPr>
          <p:cNvPr id="18434" name="Rectangle 3">
            <a:extLst>
              <a:ext uri="{FF2B5EF4-FFF2-40B4-BE49-F238E27FC236}">
                <a16:creationId xmlns:a16="http://schemas.microsoft.com/office/drawing/2014/main" id="{DE1E70E9-32A6-CFFC-09CF-5FE83BAAF9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52600"/>
            <a:ext cx="8183563" cy="4187825"/>
          </a:xfrm>
        </p:spPr>
        <p:txBody>
          <a:bodyPr/>
          <a:lstStyle/>
          <a:p>
            <a:pPr eaLnBrk="1" hangingPunct="1">
              <a:buFont typeface="Wingdings 2" pitchFamily="2" charset="2"/>
              <a:buNone/>
            </a:pPr>
            <a:r>
              <a:rPr lang="en-US" altLang="en-US" sz="2400" b="1">
                <a:ea typeface="ＭＳ Ｐゴシック" panose="020B0600070205080204" pitchFamily="34" charset="-128"/>
              </a:rPr>
              <a:t>	This course will attempt to define this balanced relationship by looking at issues of:</a:t>
            </a:r>
          </a:p>
          <a:p>
            <a:pPr eaLnBrk="1" hangingPunct="1">
              <a:buFont typeface="Wingdings 2" pitchFamily="2" charset="2"/>
              <a:buNone/>
            </a:pPr>
            <a:endParaRPr lang="en-US" altLang="en-US" sz="2400" b="1">
              <a:ea typeface="ＭＳ Ｐゴシック" panose="020B0600070205080204" pitchFamily="34" charset="-128"/>
            </a:endParaRPr>
          </a:p>
          <a:p>
            <a:pPr eaLnBrk="1" hangingPunct="1">
              <a:buFont typeface="Wingdings 2" pitchFamily="2" charset="2"/>
              <a:buNone/>
            </a:pPr>
            <a:r>
              <a:rPr lang="en-US" altLang="en-US" sz="2400" b="1">
                <a:ea typeface="ＭＳ Ｐゴシック" panose="020B0600070205080204" pitchFamily="34" charset="-128"/>
              </a:rPr>
              <a:t>  Governance, local government, and civil society</a:t>
            </a:r>
          </a:p>
          <a:p>
            <a:pPr eaLnBrk="1" hangingPunct="1">
              <a:buFont typeface="Wingdings 2" pitchFamily="2" charset="2"/>
              <a:buNone/>
            </a:pPr>
            <a:endParaRPr lang="en-US" altLang="en-US" sz="2400" b="1">
              <a:ea typeface="ＭＳ Ｐゴシック" panose="020B0600070205080204" pitchFamily="34" charset="-128"/>
            </a:endParaRPr>
          </a:p>
          <a:p>
            <a:pPr eaLnBrk="1" hangingPunct="1">
              <a:buFont typeface="Wingdings 2" pitchFamily="2" charset="2"/>
              <a:buNone/>
            </a:pPr>
            <a:r>
              <a:rPr lang="en-US" altLang="en-US" sz="2400" b="1">
                <a:ea typeface="ＭＳ Ｐゴシック" panose="020B0600070205080204" pitchFamily="34" charset="-128"/>
              </a:rPr>
              <a:t>  In North America, Latin America, East and West Europe, the Middle East, Asia and Africa.</a:t>
            </a:r>
          </a:p>
          <a:p>
            <a:pPr eaLnBrk="1" hangingPunct="1">
              <a:buFont typeface="Wingdings 2" pitchFamily="2" charset="2"/>
              <a:buNone/>
            </a:pPr>
            <a:endParaRPr lang="en-US" altLang="en-US" sz="2400" b="1">
              <a:ea typeface="ＭＳ Ｐゴシック" panose="020B0600070205080204" pitchFamily="34" charset="-128"/>
            </a:endParaRPr>
          </a:p>
          <a:p>
            <a:pPr eaLnBrk="1" hangingPunct="1">
              <a:buFont typeface="Wingdings 2" pitchFamily="2" charset="2"/>
              <a:buNone/>
            </a:pPr>
            <a:r>
              <a:rPr lang="en-US" altLang="en-US" sz="2400" b="1">
                <a:ea typeface="ＭＳ Ｐゴシック" panose="020B0600070205080204" pitchFamily="34" charset="-128"/>
              </a:rPr>
              <a:t>	LDCs vs. MDCs</a:t>
            </a:r>
          </a:p>
          <a:p>
            <a:pPr eaLnBrk="1" hangingPunct="1"/>
            <a:endParaRPr lang="en-US" altLang="en-US" b="1">
              <a:ea typeface="ＭＳ Ｐゴシック" panose="020B0600070205080204" pitchFamily="34" charset="-128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en-US" b="1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6F55AAC1-B056-984E-B0CC-C2FDFAE34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5638800"/>
            <a:ext cx="8183563" cy="10509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br>
              <a:rPr lang="en-US" altLang="en-US" sz="2900" dirty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</a:rPr>
            </a:br>
            <a:br>
              <a:rPr lang="en-US" altLang="en-US" sz="2900" dirty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</a:rPr>
            </a:br>
            <a:r>
              <a:rPr lang="en-US" altLang="en-US" sz="2900" dirty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</a:rPr>
              <a:t>REVIEW OF GOVERNANCE </a:t>
            </a:r>
            <a:br>
              <a:rPr lang="en-US" altLang="en-US" sz="2900" dirty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</a:rPr>
            </a:br>
            <a:br>
              <a:rPr lang="en-US" altLang="en-US" sz="2900" dirty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</a:rPr>
            </a:br>
            <a:r>
              <a:rPr lang="en-US" altLang="en-US" sz="2900" dirty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</a:rPr>
              <a:t>Systems Theory: The basis of discussion of Governance</a:t>
            </a:r>
            <a:br>
              <a:rPr lang="en-US" altLang="en-US" sz="2900" dirty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</a:rPr>
            </a:br>
            <a:endParaRPr lang="en-US" altLang="en-US" sz="2900" dirty="0">
              <a:effectLst>
                <a:outerShdw blurRad="38100" dist="38100" dir="2700000" algn="tl">
                  <a:srgbClr val="000000"/>
                </a:outerShdw>
              </a:effectLst>
              <a:ea typeface="ＭＳ Ｐゴシック" panose="020B0600070205080204" pitchFamily="34" charset="-128"/>
            </a:endParaRPr>
          </a:p>
        </p:txBody>
      </p:sp>
      <p:pic>
        <p:nvPicPr>
          <p:cNvPr id="65538" name="Picture 2">
            <a:extLst>
              <a:ext uri="{FF2B5EF4-FFF2-40B4-BE49-F238E27FC236}">
                <a16:creationId xmlns:a16="http://schemas.microsoft.com/office/drawing/2014/main" id="{9612B341-1B65-0F67-B944-3B24B015176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7400" y="381000"/>
            <a:ext cx="5551488" cy="4187825"/>
          </a:xfr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5CB51F1B-1C29-4D4B-BA6D-5D088CFA7D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</a:rPr>
              <a:t>The Black Box Problem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B3AD9C51-B3A7-A14B-8177-1699EBA9DB5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3400" y="762000"/>
            <a:ext cx="8183563" cy="4187825"/>
          </a:xfrm>
        </p:spPr>
        <p:txBody>
          <a:bodyPr>
            <a:normAutofit fontScale="85000" lnSpcReduction="20000"/>
          </a:bodyPr>
          <a:lstStyle/>
          <a:p>
            <a:pPr marL="265176" indent="-265176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b="1" dirty="0">
                <a:ea typeface="+mn-ea"/>
              </a:rPr>
              <a:t>Critics of state analysis complain of the </a:t>
            </a:r>
            <a:r>
              <a:rPr lang="en-US" sz="2400" b="1" dirty="0">
                <a:solidFill>
                  <a:srgbClr val="FF0000"/>
                </a:solidFill>
                <a:ea typeface="+mn-ea"/>
              </a:rPr>
              <a:t>"black box”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2" charset="2"/>
              <a:buNone/>
              <a:defRPr/>
            </a:pPr>
            <a:r>
              <a:rPr lang="en-US" sz="2400" b="1" dirty="0">
                <a:solidFill>
                  <a:srgbClr val="FF0000"/>
                </a:solidFill>
                <a:ea typeface="+mn-ea"/>
              </a:rPr>
              <a:t> problem.  </a:t>
            </a:r>
          </a:p>
          <a:p>
            <a:pPr marL="265176" indent="-265176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en-US" sz="2400" b="1" dirty="0">
              <a:ea typeface="+mn-ea"/>
            </a:endParaRPr>
          </a:p>
          <a:p>
            <a:pPr marL="265176" indent="-265176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b="1" dirty="0">
                <a:ea typeface="+mn-ea"/>
              </a:rPr>
              <a:t>Rather than reifying the state as a single actor, the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2" charset="2"/>
              <a:buNone/>
              <a:defRPr/>
            </a:pPr>
            <a:r>
              <a:rPr lang="en-US" sz="2400" b="1" dirty="0">
                <a:ea typeface="+mn-ea"/>
              </a:rPr>
              <a:t>argument here is that the state is characterized by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2" charset="2"/>
              <a:buNone/>
              <a:defRPr/>
            </a:pPr>
            <a:r>
              <a:rPr lang="en-US" sz="2400" b="1" dirty="0">
                <a:ea typeface="+mn-ea"/>
              </a:rPr>
              <a:t>both a </a:t>
            </a:r>
            <a:r>
              <a:rPr lang="en-US" sz="2400" b="1" dirty="0">
                <a:solidFill>
                  <a:srgbClr val="FF0000"/>
                </a:solidFill>
                <a:ea typeface="+mn-ea"/>
              </a:rPr>
              <a:t>structural complexity and an institutional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2" charset="2"/>
              <a:buNone/>
              <a:defRPr/>
            </a:pPr>
            <a:r>
              <a:rPr lang="en-US" sz="2400" b="1" dirty="0">
                <a:solidFill>
                  <a:srgbClr val="FF0000"/>
                </a:solidFill>
                <a:ea typeface="+mn-ea"/>
              </a:rPr>
              <a:t>fragmentation </a:t>
            </a:r>
            <a:r>
              <a:rPr lang="en-US" sz="2400" b="1" dirty="0">
                <a:ea typeface="+mn-ea"/>
              </a:rPr>
              <a:t>of the government of the day;</a:t>
            </a:r>
          </a:p>
          <a:p>
            <a:pPr marL="265176" indent="-265176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en-US" sz="2400" b="1" dirty="0">
              <a:ea typeface="+mn-ea"/>
            </a:endParaRPr>
          </a:p>
          <a:p>
            <a:pPr marL="265176" indent="-265176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b="1" dirty="0">
                <a:ea typeface="+mn-ea"/>
              </a:rPr>
              <a:t>Institutional approaches have suggested that it is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2" charset="2"/>
              <a:buNone/>
              <a:defRPr/>
            </a:pPr>
            <a:r>
              <a:rPr lang="en-US" sz="2400" b="1" dirty="0">
                <a:ea typeface="+mn-ea"/>
              </a:rPr>
              <a:t>important to analyze issues of personnel, culture and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2" charset="2"/>
              <a:buNone/>
              <a:defRPr/>
            </a:pPr>
            <a:r>
              <a:rPr lang="en-US" sz="2400" b="1" dirty="0">
                <a:ea typeface="+mn-ea"/>
              </a:rPr>
              <a:t>the psychological influences that circulate within the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2" charset="2"/>
              <a:buNone/>
              <a:defRPr/>
            </a:pPr>
            <a:r>
              <a:rPr lang="en-US" sz="2400" b="1" dirty="0">
                <a:ea typeface="+mn-ea"/>
              </a:rPr>
              <a:t>state, between society and the government and its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2" charset="2"/>
              <a:buNone/>
              <a:defRPr/>
            </a:pPr>
            <a:r>
              <a:rPr lang="en-US" sz="2400" b="1" dirty="0">
                <a:ea typeface="+mn-ea"/>
              </a:rPr>
              <a:t>bureaucracy;</a:t>
            </a:r>
          </a:p>
          <a:p>
            <a:pPr marL="265176" indent="-265176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en-US" sz="2400" dirty="0">
              <a:ea typeface="+mn-ea"/>
            </a:endParaRPr>
          </a:p>
          <a:p>
            <a:pPr marL="265176" indent="-265176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b="1" dirty="0">
                <a:ea typeface="+mn-ea"/>
              </a:rPr>
              <a:t>Difficulty:  </a:t>
            </a:r>
            <a:r>
              <a:rPr lang="en-US" sz="2400" b="1" dirty="0">
                <a:solidFill>
                  <a:srgbClr val="FF0000"/>
                </a:solidFill>
                <a:ea typeface="+mn-ea"/>
              </a:rPr>
              <a:t>“Getting inside”</a:t>
            </a:r>
            <a:r>
              <a:rPr lang="en-US" sz="2400" b="1" dirty="0">
                <a:ea typeface="+mn-ea"/>
              </a:rPr>
              <a:t> the Black Box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2" charset="2"/>
              <a:buNone/>
              <a:defRPr/>
            </a:pPr>
            <a:r>
              <a:rPr lang="en-US" sz="2400" b="1" dirty="0">
                <a:ea typeface="+mn-ea"/>
              </a:rPr>
              <a:t>(of Government- What happens inside).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>
            <a:extLst>
              <a:ext uri="{FF2B5EF4-FFF2-40B4-BE49-F238E27FC236}">
                <a16:creationId xmlns:a16="http://schemas.microsoft.com/office/drawing/2014/main" id="{F6E9D822-3C4D-5D43-991B-41DD9B409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</a:rPr>
              <a:t>The Black Box</a:t>
            </a:r>
          </a:p>
        </p:txBody>
      </p:sp>
      <p:pic>
        <p:nvPicPr>
          <p:cNvPr id="68610" name="Picture 2">
            <a:extLst>
              <a:ext uri="{FF2B5EF4-FFF2-40B4-BE49-F238E27FC236}">
                <a16:creationId xmlns:a16="http://schemas.microsoft.com/office/drawing/2014/main" id="{579365EA-B06F-09CA-8C15-C722B401793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0313" y="530225"/>
            <a:ext cx="4187825" cy="4187825"/>
          </a:xfr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A710B03C-CEDF-CF43-B17D-CFB3B0CDA0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</a:rPr>
              <a:t>Review</a:t>
            </a: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DB90D8DE-69C4-7B4F-9F28-E016485424A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533400"/>
            <a:ext cx="8229600" cy="5064125"/>
          </a:xfrm>
        </p:spPr>
        <p:txBody>
          <a:bodyPr>
            <a:normAutofit/>
          </a:bodyPr>
          <a:lstStyle/>
          <a:p>
            <a:pPr marL="265176" indent="-265176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en-US" sz="2100" b="1" dirty="0">
              <a:ea typeface="+mn-ea"/>
            </a:endParaRPr>
          </a:p>
          <a:p>
            <a:pPr marL="265176" indent="-265176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2100" b="1" dirty="0">
                <a:ea typeface="+mn-ea"/>
              </a:rPr>
              <a:t>Development theorists and practitioners need to be careful that their formulas for social and economic change do not do </a:t>
            </a:r>
            <a:r>
              <a:rPr lang="en-US" sz="2100" b="1" dirty="0">
                <a:solidFill>
                  <a:srgbClr val="FF0000"/>
                </a:solidFill>
                <a:ea typeface="+mn-ea"/>
              </a:rPr>
              <a:t>more harm </a:t>
            </a:r>
            <a:r>
              <a:rPr lang="en-US" sz="2100" b="1" dirty="0">
                <a:ea typeface="+mn-ea"/>
              </a:rPr>
              <a:t>than good. </a:t>
            </a:r>
          </a:p>
          <a:p>
            <a:pPr marL="265176" indent="-265176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en-US" sz="2100" b="1" dirty="0">
              <a:ea typeface="+mn-ea"/>
            </a:endParaRPr>
          </a:p>
          <a:p>
            <a:pPr marL="265176" indent="-265176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2100" b="1" dirty="0">
                <a:ea typeface="+mn-ea"/>
              </a:rPr>
              <a:t>A balance exists between the extremes of the</a:t>
            </a:r>
            <a:r>
              <a:rPr lang="en-US" sz="2100" b="1" u="sng" dirty="0">
                <a:ea typeface="+mn-ea"/>
              </a:rPr>
              <a:t> </a:t>
            </a:r>
            <a:r>
              <a:rPr lang="en-US" sz="2100" b="1" u="sng" dirty="0">
                <a:solidFill>
                  <a:srgbClr val="FF0000"/>
                </a:solidFill>
                <a:ea typeface="+mn-ea"/>
              </a:rPr>
              <a:t>command economy and centralized planning on the one hand and the libertarian approach</a:t>
            </a:r>
            <a:r>
              <a:rPr lang="en-US" sz="2100" b="1" dirty="0">
                <a:ea typeface="+mn-ea"/>
              </a:rPr>
              <a:t> advocated by radical public choice theorists on the other.  </a:t>
            </a:r>
          </a:p>
          <a:p>
            <a:pPr marL="265176" indent="-265176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en-US" sz="2100" b="1" dirty="0">
              <a:ea typeface="+mn-ea"/>
            </a:endParaRPr>
          </a:p>
          <a:p>
            <a:pPr marL="265176" indent="-265176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2100" b="1" dirty="0">
                <a:ea typeface="+mn-ea"/>
              </a:rPr>
              <a:t>Throughout, it is not possible to divorce development issues from issues of governance and civil society.  Nor can the debate and selection of policy choices be detached from </a:t>
            </a:r>
            <a:r>
              <a:rPr lang="en-US" sz="2100" b="1" dirty="0">
                <a:solidFill>
                  <a:srgbClr val="FF0000"/>
                </a:solidFill>
                <a:ea typeface="+mn-ea"/>
              </a:rPr>
              <a:t>the capacity of institutions to implement policy.</a:t>
            </a:r>
            <a:r>
              <a:rPr lang="en-US" sz="2100" dirty="0">
                <a:ea typeface="+mn-ea"/>
              </a:rPr>
              <a:t> 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DD112F6B-93DF-E04E-A484-DB2B4F2527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altLang="en-US" sz="320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</a:rPr>
              <a:t>Overview-2 The Need for Balance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0F6DB6FB-7150-5A49-BFD1-46DB2783677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3238" y="606425"/>
            <a:ext cx="8183562" cy="4651375"/>
          </a:xfrm>
        </p:spPr>
        <p:txBody>
          <a:bodyPr>
            <a:normAutofit fontScale="92500"/>
          </a:bodyPr>
          <a:lstStyle/>
          <a:p>
            <a:pPr marL="265176" indent="-265176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2600" b="1" dirty="0">
                <a:ea typeface="+mn-ea"/>
              </a:rPr>
              <a:t> A balance exists between the extremes of the </a:t>
            </a:r>
            <a:r>
              <a:rPr lang="en-US" sz="2600" b="1" dirty="0">
                <a:solidFill>
                  <a:srgbClr val="FF0000"/>
                </a:solidFill>
                <a:ea typeface="+mn-ea"/>
              </a:rPr>
              <a:t>command economy </a:t>
            </a:r>
            <a:r>
              <a:rPr lang="en-US" sz="2600" b="1" dirty="0">
                <a:ea typeface="+mn-ea"/>
              </a:rPr>
              <a:t>and centralized planning on the one hand and the </a:t>
            </a:r>
            <a:r>
              <a:rPr lang="en-US" sz="2600" b="1" dirty="0">
                <a:solidFill>
                  <a:srgbClr val="FF0000"/>
                </a:solidFill>
                <a:ea typeface="+mn-ea"/>
              </a:rPr>
              <a:t>libertarian</a:t>
            </a:r>
            <a:r>
              <a:rPr lang="en-US" sz="2600" b="1" u="sng" dirty="0">
                <a:solidFill>
                  <a:srgbClr val="FF0000"/>
                </a:solidFill>
                <a:ea typeface="+mn-ea"/>
              </a:rPr>
              <a:t> </a:t>
            </a:r>
            <a:r>
              <a:rPr lang="en-US" sz="2600" b="1" dirty="0">
                <a:ea typeface="+mn-ea"/>
              </a:rPr>
              <a:t>approach advocated by radical </a:t>
            </a:r>
            <a:r>
              <a:rPr lang="en-US" sz="2600" b="1" dirty="0">
                <a:solidFill>
                  <a:srgbClr val="FF0000"/>
                </a:solidFill>
                <a:ea typeface="+mn-ea"/>
              </a:rPr>
              <a:t>public choice</a:t>
            </a:r>
            <a:r>
              <a:rPr lang="en-US" sz="2600" b="1" dirty="0">
                <a:ea typeface="+mn-ea"/>
              </a:rPr>
              <a:t> theorists on the other. </a:t>
            </a:r>
          </a:p>
          <a:p>
            <a:pPr marL="265176" indent="-265176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600" b="1" dirty="0">
              <a:ea typeface="+mn-ea"/>
            </a:endParaRPr>
          </a:p>
          <a:p>
            <a:pPr marL="265176" indent="-265176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2600" b="1" dirty="0">
                <a:ea typeface="+mn-ea"/>
              </a:rPr>
              <a:t>Throughout, it is not possible to </a:t>
            </a:r>
            <a:r>
              <a:rPr lang="en-US" sz="2600" b="1" dirty="0">
                <a:solidFill>
                  <a:srgbClr val="FF0000"/>
                </a:solidFill>
                <a:ea typeface="+mn-ea"/>
              </a:rPr>
              <a:t>divorce</a:t>
            </a:r>
            <a:r>
              <a:rPr lang="en-US" sz="2600" b="1" dirty="0">
                <a:ea typeface="+mn-ea"/>
              </a:rPr>
              <a:t> economic and development issues from issues of governance and civil society. </a:t>
            </a:r>
          </a:p>
          <a:p>
            <a:pPr marL="265176" indent="-265176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en-US" sz="2600" b="1" dirty="0">
              <a:ea typeface="+mn-ea"/>
            </a:endParaRPr>
          </a:p>
          <a:p>
            <a:pPr marL="265176" indent="-265176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2600" b="1" dirty="0">
                <a:ea typeface="+mn-ea"/>
              </a:rPr>
              <a:t> Nor can the debate and selection of policy choices be detached from the </a:t>
            </a:r>
            <a:r>
              <a:rPr lang="en-US" sz="2600" b="1" dirty="0">
                <a:solidFill>
                  <a:srgbClr val="FF0000"/>
                </a:solidFill>
                <a:ea typeface="+mn-ea"/>
              </a:rPr>
              <a:t>capacity</a:t>
            </a:r>
            <a:r>
              <a:rPr lang="en-US" sz="2600" b="1" dirty="0">
                <a:ea typeface="+mn-ea"/>
              </a:rPr>
              <a:t> of institutions to implement policy.  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DB7E0685-F9A3-754E-985A-21F3F19A90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</a:rPr>
              <a:t>Quote of the Week</a:t>
            </a:r>
          </a:p>
        </p:txBody>
      </p:sp>
      <p:sp>
        <p:nvSpPr>
          <p:cNvPr id="73730" name="Rectangle 3">
            <a:extLst>
              <a:ext uri="{FF2B5EF4-FFF2-40B4-BE49-F238E27FC236}">
                <a16:creationId xmlns:a16="http://schemas.microsoft.com/office/drawing/2014/main" id="{5540B3E3-AAE6-FC22-415E-AD39F7AE3F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eaLnBrk="1" hangingPunct="1"/>
            <a:endParaRPr lang="en-US" altLang="en-US" b="1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b="1">
                <a:ea typeface="ＭＳ Ｐゴシック" panose="020B0600070205080204" pitchFamily="34" charset="-128"/>
              </a:rPr>
              <a:t>"The policy makers have rational interests- to develop their countries, to improve the condition of their people, to acquire or stay in power, or to steal as much as possible.</a:t>
            </a:r>
            <a:r>
              <a:rPr lang="ja-JP" altLang="en-US" b="1">
                <a:ea typeface="ＭＳ Ｐゴシック" panose="020B0600070205080204" pitchFamily="34" charset="-128"/>
              </a:rPr>
              <a:t>”</a:t>
            </a:r>
            <a:endParaRPr lang="en-US" altLang="ja-JP" b="1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b="1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b="1">
                <a:ea typeface="ＭＳ Ｐゴシック" panose="020B0600070205080204" pitchFamily="34" charset="-128"/>
              </a:rPr>
              <a:t>Peter Berger, </a:t>
            </a:r>
            <a:r>
              <a:rPr lang="en-US" altLang="en-US" b="1" u="sng">
                <a:ea typeface="ＭＳ Ｐゴシック" panose="020B0600070205080204" pitchFamily="34" charset="-128"/>
              </a:rPr>
              <a:t>Pyramids of Sacrifice</a:t>
            </a:r>
            <a:r>
              <a:rPr lang="en-US" altLang="en-US" b="1">
                <a:ea typeface="ＭＳ Ｐゴシック" panose="020B0600070205080204" pitchFamily="34" charset="-128"/>
              </a:rPr>
              <a:t> 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CFD780E4-58DA-6E4D-A76F-7FEFCF55EE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</a:rPr>
              <a:t>Questions and Discussion</a:t>
            </a:r>
          </a:p>
        </p:txBody>
      </p:sp>
      <p:sp>
        <p:nvSpPr>
          <p:cNvPr id="75778" name="Rectangle 3">
            <a:extLst>
              <a:ext uri="{FF2B5EF4-FFF2-40B4-BE49-F238E27FC236}">
                <a16:creationId xmlns:a16="http://schemas.microsoft.com/office/drawing/2014/main" id="{72E46F9F-5A34-CABF-53EC-EE89FA4237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en-US" sz="4000">
                <a:ea typeface="ＭＳ Ｐゴシック" panose="020B0600070205080204" pitchFamily="34" charset="-128"/>
              </a:rPr>
              <a:t>				?????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EF178-09FB-9042-B105-E1AE9DDE2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tint val="88000"/>
                    <a:satMod val="150000"/>
                  </a:schemeClr>
                </a:solidFill>
                <a:ea typeface="+mj-ea"/>
                <a:hlinkClick r:id="rId2"/>
              </a:rPr>
              <a:t>Political Satire: A View from India</a:t>
            </a:r>
            <a:endParaRPr lang="en-US" dirty="0">
              <a:solidFill>
                <a:schemeClr val="accent1">
                  <a:tint val="88000"/>
                  <a:satMod val="150000"/>
                </a:schemeClr>
              </a:solidFill>
              <a:ea typeface="+mj-ea"/>
            </a:endParaRPr>
          </a:p>
        </p:txBody>
      </p:sp>
      <p:sp>
        <p:nvSpPr>
          <p:cNvPr id="77826" name="Content Placeholder 2">
            <a:extLst>
              <a:ext uri="{FF2B5EF4-FFF2-40B4-BE49-F238E27FC236}">
                <a16:creationId xmlns:a16="http://schemas.microsoft.com/office/drawing/2014/main" id="{3441D744-EF45-8E7D-1668-DE1C81E950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rgbClr val="FF0000"/>
                </a:solidFill>
                <a:ea typeface="ＭＳ Ｐゴシック" panose="020B0600070205080204" pitchFamily="34" charset="-128"/>
              </a:rPr>
              <a:t>VIDEO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757D2-436B-3142-853E-D4D18865A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tint val="88000"/>
                    <a:satMod val="150000"/>
                  </a:schemeClr>
                </a:solidFill>
                <a:ea typeface="+mj-ea"/>
                <a:hlinkClick r:id="rId2"/>
              </a:rPr>
              <a:t>The Difference between policy and management</a:t>
            </a:r>
            <a:endParaRPr lang="en-US" dirty="0">
              <a:solidFill>
                <a:schemeClr val="accent1">
                  <a:tint val="88000"/>
                  <a:satMod val="150000"/>
                </a:schemeClr>
              </a:solidFill>
              <a:ea typeface="+mj-ea"/>
            </a:endParaRPr>
          </a:p>
        </p:txBody>
      </p:sp>
      <p:sp>
        <p:nvSpPr>
          <p:cNvPr id="78850" name="Content Placeholder 2">
            <a:extLst>
              <a:ext uri="{FF2B5EF4-FFF2-40B4-BE49-F238E27FC236}">
                <a16:creationId xmlns:a16="http://schemas.microsoft.com/office/drawing/2014/main" id="{3A61AB6F-7B4E-A28E-A31A-3DA8C1F70F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b="1">
                <a:solidFill>
                  <a:srgbClr val="FF0000"/>
                </a:solidFill>
                <a:ea typeface="ＭＳ Ｐゴシック" panose="020B0600070205080204" pitchFamily="34" charset="-128"/>
              </a:rPr>
              <a:t>VIDEO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Content Placeholder 2">
            <a:extLst>
              <a:ext uri="{FF2B5EF4-FFF2-40B4-BE49-F238E27FC236}">
                <a16:creationId xmlns:a16="http://schemas.microsoft.com/office/drawing/2014/main" id="{4584BD31-5B11-E227-9F9D-40ACDBBE302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60438" y="1524000"/>
            <a:ext cx="8183562" cy="4187825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rgbClr val="0070C0"/>
                </a:solidFill>
                <a:ea typeface="ＭＳ Ｐゴシック" panose="020B0600070205080204" pitchFamily="34" charset="-128"/>
                <a:hlinkClick r:id="rId2"/>
              </a:rPr>
              <a:t>The Origins of the Debate about Governance Outside Europe</a:t>
            </a:r>
            <a:endParaRPr lang="en-US" altLang="en-US" b="1">
              <a:solidFill>
                <a:srgbClr val="0070C0"/>
              </a:solidFill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b="1">
              <a:solidFill>
                <a:srgbClr val="0070C0"/>
              </a:solidFill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b="1">
              <a:solidFill>
                <a:srgbClr val="FF0000"/>
              </a:solidFill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b="1">
                <a:solidFill>
                  <a:srgbClr val="FF0000"/>
                </a:solidFill>
                <a:ea typeface="ＭＳ Ｐゴシック" panose="020B0600070205080204" pitchFamily="34" charset="-128"/>
              </a:rPr>
              <a:t>VIDEO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D6B3E148-AE4D-4E48-B005-2DC0B8C860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5334000"/>
            <a:ext cx="8183563" cy="10509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</a:rPr>
              <a:t>Core Terms: Look for in Reading </a:t>
            </a:r>
          </a:p>
        </p:txBody>
      </p:sp>
      <p:sp>
        <p:nvSpPr>
          <p:cNvPr id="31746" name="Rectangle 3">
            <a:extLst>
              <a:ext uri="{FF2B5EF4-FFF2-40B4-BE49-F238E27FC236}">
                <a16:creationId xmlns:a16="http://schemas.microsoft.com/office/drawing/2014/main" id="{C6FAF457-9A85-1346-81AA-26B42B0BDE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381000"/>
            <a:ext cx="8183563" cy="41878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sz="2000" b="1" dirty="0">
                <a:ea typeface="ＭＳ Ｐゴシック" panose="020B0600070205080204" pitchFamily="34" charset="-128"/>
              </a:rPr>
              <a:t>Governance</a:t>
            </a:r>
          </a:p>
          <a:p>
            <a:pPr eaLnBrk="1" hangingPunct="1">
              <a:defRPr/>
            </a:pPr>
            <a:endParaRPr lang="en-US" altLang="en-US" sz="2000" b="1" dirty="0">
              <a:ea typeface="ＭＳ Ｐゴシック" panose="020B0600070205080204" pitchFamily="34" charset="-128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sz="2000" b="1" dirty="0">
                <a:ea typeface="ＭＳ Ｐゴシック" panose="020B0600070205080204" pitchFamily="34" charset="-128"/>
              </a:rPr>
              <a:t>State</a:t>
            </a:r>
          </a:p>
          <a:p>
            <a:pPr marL="0" indent="0" eaLnBrk="1" hangingPunct="1">
              <a:buFont typeface="Wingdings 2" pitchFamily="2" charset="2"/>
              <a:buNone/>
              <a:defRPr/>
            </a:pPr>
            <a:endParaRPr lang="en-US" altLang="en-US" sz="2000" b="1" dirty="0">
              <a:ea typeface="ＭＳ Ｐゴシック" panose="020B0600070205080204" pitchFamily="34" charset="-128"/>
            </a:endParaRPr>
          </a:p>
          <a:p>
            <a:pPr marL="0" indent="0" eaLnBrk="1" hangingPunct="1">
              <a:buFont typeface="Wingdings 2" pitchFamily="2" charset="2"/>
              <a:buNone/>
              <a:defRPr/>
            </a:pPr>
            <a:r>
              <a:rPr lang="en-US" altLang="en-US" sz="2000" b="1" dirty="0">
                <a:ea typeface="ＭＳ Ｐゴシック" panose="020B0600070205080204" pitchFamily="34" charset="-128"/>
              </a:rPr>
              <a:t>Sovereignty</a:t>
            </a:r>
          </a:p>
          <a:p>
            <a:pPr marL="0" indent="0" eaLnBrk="1" hangingPunct="1">
              <a:buFont typeface="Wingdings 2" pitchFamily="2" charset="2"/>
              <a:buNone/>
              <a:defRPr/>
            </a:pPr>
            <a:endParaRPr lang="en-US" altLang="en-US" sz="2000" b="1" dirty="0">
              <a:ea typeface="ＭＳ Ｐゴシック" panose="020B0600070205080204" pitchFamily="34" charset="-128"/>
            </a:endParaRPr>
          </a:p>
          <a:p>
            <a:pPr marL="0" indent="0" eaLnBrk="1" hangingPunct="1">
              <a:buFont typeface="Wingdings 2" pitchFamily="2" charset="2"/>
              <a:buNone/>
              <a:defRPr/>
            </a:pPr>
            <a:r>
              <a:rPr lang="en-US" altLang="en-US" sz="2000" b="1" dirty="0">
                <a:ea typeface="ＭＳ Ｐゴシック" panose="020B0600070205080204" pitchFamily="34" charset="-128"/>
              </a:rPr>
              <a:t>Nation</a:t>
            </a:r>
          </a:p>
          <a:p>
            <a:pPr marL="0" indent="0" eaLnBrk="1" hangingPunct="1">
              <a:buFont typeface="Wingdings 2" pitchFamily="2" charset="2"/>
              <a:buNone/>
              <a:defRPr/>
            </a:pPr>
            <a:endParaRPr lang="en-US" altLang="en-US" sz="2000" b="1" dirty="0">
              <a:ea typeface="ＭＳ Ｐゴシック" panose="020B0600070205080204" pitchFamily="34" charset="-128"/>
            </a:endParaRPr>
          </a:p>
          <a:p>
            <a:pPr marL="0" indent="0" eaLnBrk="1" hangingPunct="1">
              <a:buFont typeface="Wingdings 2" pitchFamily="2" charset="2"/>
              <a:buNone/>
              <a:defRPr/>
            </a:pPr>
            <a:r>
              <a:rPr lang="en-US" altLang="en-US" sz="2000" b="1" dirty="0">
                <a:ea typeface="ＭＳ Ｐゴシック" panose="020B0600070205080204" pitchFamily="34" charset="-128"/>
              </a:rPr>
              <a:t>Government</a:t>
            </a:r>
          </a:p>
          <a:p>
            <a:pPr marL="0" indent="0" eaLnBrk="1" hangingPunct="1">
              <a:buFont typeface="Wingdings 2" pitchFamily="2" charset="2"/>
              <a:buNone/>
              <a:defRPr/>
            </a:pPr>
            <a:endParaRPr lang="en-US" altLang="en-US" sz="2000" b="1" dirty="0">
              <a:ea typeface="ＭＳ Ｐゴシック" panose="020B0600070205080204" pitchFamily="34" charset="-128"/>
            </a:endParaRPr>
          </a:p>
          <a:p>
            <a:pPr marL="0" indent="0" eaLnBrk="1" hangingPunct="1">
              <a:buFont typeface="Wingdings 2" pitchFamily="2" charset="2"/>
              <a:buNone/>
              <a:defRPr/>
            </a:pPr>
            <a:r>
              <a:rPr lang="en-US" altLang="en-US" sz="2000" b="1" dirty="0">
                <a:ea typeface="ＭＳ Ｐゴシック" panose="020B0600070205080204" pitchFamily="34" charset="-128"/>
              </a:rPr>
              <a:t>Democracy</a:t>
            </a:r>
          </a:p>
          <a:p>
            <a:pPr marL="0" indent="0" eaLnBrk="1" hangingPunct="1">
              <a:buFont typeface="Wingdings 2" pitchFamily="2" charset="2"/>
              <a:buNone/>
              <a:defRPr/>
            </a:pPr>
            <a:endParaRPr lang="en-US" altLang="en-US" sz="2000" b="1" dirty="0">
              <a:ea typeface="ＭＳ Ｐゴシック" panose="020B0600070205080204" pitchFamily="34" charset="-128"/>
            </a:endParaRPr>
          </a:p>
          <a:p>
            <a:pPr marL="0" indent="0" eaLnBrk="1" hangingPunct="1">
              <a:buFont typeface="Wingdings 2" pitchFamily="2" charset="2"/>
              <a:buNone/>
              <a:defRPr/>
            </a:pPr>
            <a:r>
              <a:rPr lang="en-US" altLang="en-US" sz="2000" b="1" dirty="0">
                <a:ea typeface="ＭＳ Ｐゴシック" panose="020B0600070205080204" pitchFamily="34" charset="-128"/>
              </a:rPr>
              <a:t>Local State/Local Government</a:t>
            </a:r>
          </a:p>
          <a:p>
            <a:pPr marL="0" indent="0" eaLnBrk="1" hangingPunct="1">
              <a:buFont typeface="Wingdings 2" pitchFamily="2" charset="2"/>
              <a:buNone/>
              <a:defRPr/>
            </a:pPr>
            <a:endParaRPr lang="en-US" altLang="en-US" sz="2000" b="1" dirty="0">
              <a:ea typeface="ＭＳ Ｐゴシック" panose="020B0600070205080204" pitchFamily="34" charset="-128"/>
            </a:endParaRPr>
          </a:p>
          <a:p>
            <a:pPr marL="0" indent="0" eaLnBrk="1" hangingPunct="1">
              <a:buFont typeface="Wingdings 2" pitchFamily="2" charset="2"/>
              <a:buNone/>
              <a:defRPr/>
            </a:pPr>
            <a:r>
              <a:rPr lang="en-US" altLang="en-US" sz="2000" b="1" dirty="0">
                <a:ea typeface="ＭＳ Ｐゴシック" panose="020B0600070205080204" pitchFamily="34" charset="-128"/>
              </a:rPr>
              <a:t>Civil Society</a:t>
            </a:r>
          </a:p>
          <a:p>
            <a:pPr marL="0" indent="0" eaLnBrk="1" hangingPunct="1">
              <a:buFont typeface="Wingdings 2" pitchFamily="2" charset="2"/>
              <a:buNone/>
              <a:defRPr/>
            </a:pPr>
            <a:r>
              <a:rPr lang="en-US" altLang="en-US" b="1" dirty="0">
                <a:ea typeface="ＭＳ Ｐゴシック" panose="020B0600070205080204" pitchFamily="34" charset="-128"/>
              </a:rPr>
              <a:t>   </a:t>
            </a:r>
          </a:p>
          <a:p>
            <a:pPr marL="514350" indent="-514350" eaLnBrk="1" hangingPunct="1">
              <a:buFont typeface="Wingdings 2" pitchFamily="2" charset="2"/>
              <a:buAutoNum type="arabicPeriod" startAt="3"/>
              <a:defRPr/>
            </a:pPr>
            <a:endParaRPr lang="en-US" altLang="en-US" b="1" dirty="0">
              <a:ea typeface="ＭＳ Ｐゴシック" panose="020B0600070205080204" pitchFamily="34" charset="-128"/>
            </a:endParaRPr>
          </a:p>
          <a:p>
            <a:pPr marL="0" indent="0" eaLnBrk="1" hangingPunct="1">
              <a:buFont typeface="Wingdings 2" pitchFamily="2" charset="2"/>
              <a:buNone/>
              <a:defRPr/>
            </a:pPr>
            <a:endParaRPr lang="en-US" altLang="en-US" b="1" dirty="0">
              <a:ea typeface="ＭＳ Ｐゴシック" panose="020B0600070205080204" pitchFamily="34" charset="-128"/>
            </a:endParaRPr>
          </a:p>
          <a:p>
            <a:pPr marL="514350" indent="-514350" eaLnBrk="1" hangingPunct="1">
              <a:buFont typeface="Wingdings" pitchFamily="2" charset="2"/>
              <a:buAutoNum type="arabicPeriod" startAt="4"/>
              <a:defRPr/>
            </a:pPr>
            <a:endParaRPr lang="en-US" altLang="en-US" b="1" dirty="0">
              <a:ea typeface="ＭＳ Ｐゴシック" panose="020B0600070205080204" pitchFamily="34" charset="-128"/>
            </a:endParaRPr>
          </a:p>
          <a:p>
            <a:pPr marL="0" indent="0" eaLnBrk="1" hangingPunct="1">
              <a:buFont typeface="Wingdings 2" pitchFamily="2" charset="2"/>
              <a:buNone/>
              <a:defRPr/>
            </a:pPr>
            <a:endParaRPr lang="en-US" altLang="en-US" b="1" dirty="0">
              <a:ea typeface="ＭＳ Ｐゴシック" panose="020B0600070205080204" pitchFamily="34" charset="-128"/>
            </a:endParaRPr>
          </a:p>
        </p:txBody>
      </p:sp>
      <p:pic>
        <p:nvPicPr>
          <p:cNvPr id="20483" name="Picture 4">
            <a:extLst>
              <a:ext uri="{FF2B5EF4-FFF2-40B4-BE49-F238E27FC236}">
                <a16:creationId xmlns:a16="http://schemas.microsoft.com/office/drawing/2014/main" id="{173D1A59-C587-E503-174B-C7F3728504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81000"/>
            <a:ext cx="28575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5">
            <a:extLst>
              <a:ext uri="{FF2B5EF4-FFF2-40B4-BE49-F238E27FC236}">
                <a16:creationId xmlns:a16="http://schemas.microsoft.com/office/drawing/2014/main" id="{B6F7D399-96C9-EA32-1EC4-09303C6D07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3384550"/>
            <a:ext cx="261302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6604A-E79C-9B4F-BD2E-7DBF8F095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tint val="88000"/>
                    <a:satMod val="150000"/>
                  </a:schemeClr>
                </a:solidFill>
                <a:ea typeface="+mj-ea"/>
                <a:hlinkClick r:id="rId2"/>
              </a:rPr>
              <a:t>The Importance of satire in Politics</a:t>
            </a:r>
            <a:endParaRPr lang="en-US" dirty="0">
              <a:solidFill>
                <a:schemeClr val="accent1">
                  <a:tint val="88000"/>
                  <a:satMod val="150000"/>
                </a:schemeClr>
              </a:solidFill>
              <a:ea typeface="+mj-ea"/>
            </a:endParaRPr>
          </a:p>
        </p:txBody>
      </p:sp>
      <p:sp>
        <p:nvSpPr>
          <p:cNvPr id="80898" name="Content Placeholder 2">
            <a:extLst>
              <a:ext uri="{FF2B5EF4-FFF2-40B4-BE49-F238E27FC236}">
                <a16:creationId xmlns:a16="http://schemas.microsoft.com/office/drawing/2014/main" id="{0F15A58C-48EC-FC23-2038-65EA8CE701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eaLnBrk="1" hangingPunct="1"/>
            <a:r>
              <a:rPr lang="en-US" altLang="en-US" sz="3200">
                <a:solidFill>
                  <a:srgbClr val="FF0000"/>
                </a:solidFill>
                <a:ea typeface="ＭＳ Ｐゴシック" panose="020B0600070205080204" pitchFamily="34" charset="-128"/>
              </a:rPr>
              <a:t>VIDEO:</a:t>
            </a:r>
          </a:p>
          <a:p>
            <a:pPr eaLnBrk="1" hangingPunct="1"/>
            <a:endParaRPr lang="en-US" altLang="en-US" sz="3200">
              <a:solidFill>
                <a:srgbClr val="FF0000"/>
              </a:solidFill>
              <a:ea typeface="ＭＳ Ｐゴシック" panose="020B0600070205080204" pitchFamily="34" charset="-128"/>
            </a:endParaRPr>
          </a:p>
          <a:p>
            <a:pPr eaLnBrk="1" hangingPunct="1">
              <a:buFont typeface="Wingdings 2" pitchFamily="2" charset="2"/>
              <a:buNone/>
            </a:pPr>
            <a:r>
              <a:rPr lang="en-US" altLang="en-US" sz="4400" b="1">
                <a:ea typeface="ＭＳ Ｐゴシック" panose="020B0600070205080204" pitchFamily="34" charset="-128"/>
              </a:rPr>
              <a:t>On ”Xenophobia”</a:t>
            </a:r>
          </a:p>
          <a:p>
            <a:pPr eaLnBrk="1" hangingPunct="1"/>
            <a:endParaRPr lang="en-US" altLang="en-US" sz="4400">
              <a:solidFill>
                <a:srgbClr val="FF0000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BEC96274-DF61-834C-B89A-1B519B3595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44286" y="609600"/>
            <a:ext cx="8153400" cy="9144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br>
              <a:rPr lang="en-US" altLang="en-US" sz="3100" dirty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</a:rPr>
            </a:br>
            <a:r>
              <a:rPr lang="en-US" altLang="en-US" sz="3100" dirty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</a:rPr>
              <a:t>Government:  Two Definitions: Both Important</a:t>
            </a:r>
          </a:p>
        </p:txBody>
      </p:sp>
      <p:sp>
        <p:nvSpPr>
          <p:cNvPr id="22530" name="Rectangle 3">
            <a:extLst>
              <a:ext uri="{FF2B5EF4-FFF2-40B4-BE49-F238E27FC236}">
                <a16:creationId xmlns:a16="http://schemas.microsoft.com/office/drawing/2014/main" id="{7035D59A-7F69-CC0A-2CF7-763884C0E1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5715000"/>
          </a:xfrm>
        </p:spPr>
        <p:txBody>
          <a:bodyPr/>
          <a:lstStyle/>
          <a:p>
            <a:pPr eaLnBrk="1" hangingPunct="1"/>
            <a:r>
              <a:rPr lang="en-US" altLang="en-US" b="1" dirty="0">
                <a:ea typeface="ＭＳ Ｐゴシック" panose="020B0600070205080204" pitchFamily="34" charset="-128"/>
              </a:rPr>
              <a:t>Who Gets What, When, Where and How</a:t>
            </a:r>
          </a:p>
          <a:p>
            <a:pPr eaLnBrk="1" hangingPunct="1"/>
            <a:endParaRPr lang="en-US" altLang="en-US" b="1" dirty="0">
              <a:ea typeface="ＭＳ Ｐゴシック" panose="020B0600070205080204" pitchFamily="34" charset="-128"/>
            </a:endParaRPr>
          </a:p>
          <a:p>
            <a:pPr lvl="3" eaLnBrk="1" hangingPunct="1"/>
            <a:r>
              <a:rPr lang="en-US" altLang="en-US" b="1" dirty="0">
                <a:ea typeface="ＭＳ Ｐゴシック" panose="020B0600070205080204" pitchFamily="34" charset="-128"/>
              </a:rPr>
              <a:t>Harold D. </a:t>
            </a:r>
            <a:r>
              <a:rPr lang="en-US" altLang="en-US" b="1" dirty="0" err="1">
                <a:ea typeface="ＭＳ Ｐゴシック" panose="020B0600070205080204" pitchFamily="34" charset="-128"/>
              </a:rPr>
              <a:t>Lasswell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</a:p>
          <a:p>
            <a:pPr lvl="3" eaLnBrk="1" hangingPunct="1">
              <a:buFont typeface="Wingdings" pitchFamily="2" charset="2"/>
              <a:buNone/>
            </a:pPr>
            <a:r>
              <a:rPr lang="en-US" altLang="en-US" b="1" dirty="0">
                <a:ea typeface="ＭＳ Ｐゴシック" panose="020B0600070205080204" pitchFamily="34" charset="-128"/>
              </a:rPr>
              <a:t>     1902-1978</a:t>
            </a:r>
          </a:p>
          <a:p>
            <a:pPr eaLnBrk="1" hangingPunct="1"/>
            <a:endParaRPr lang="en-US" altLang="en-US" b="1" dirty="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b="1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b="1" dirty="0">
                <a:ea typeface="ＭＳ Ｐゴシック" panose="020B0600070205080204" pitchFamily="34" charset="-128"/>
              </a:rPr>
              <a:t>The Authoritative Allocation</a:t>
            </a:r>
          </a:p>
          <a:p>
            <a:pPr eaLnBrk="1" hangingPunct="1">
              <a:buFont typeface="Wingdings 2" pitchFamily="2" charset="2"/>
              <a:buNone/>
            </a:pPr>
            <a:r>
              <a:rPr lang="en-US" altLang="en-US" b="1" dirty="0">
                <a:ea typeface="ＭＳ Ｐゴシック" panose="020B0600070205080204" pitchFamily="34" charset="-128"/>
              </a:rPr>
              <a:t>	 of Values</a:t>
            </a:r>
          </a:p>
          <a:p>
            <a:pPr eaLnBrk="1" hangingPunct="1"/>
            <a:endParaRPr lang="en-US" altLang="en-US" b="1" dirty="0">
              <a:ea typeface="ＭＳ Ｐゴシック" panose="020B0600070205080204" pitchFamily="34" charset="-128"/>
            </a:endParaRPr>
          </a:p>
          <a:p>
            <a:pPr lvl="3" eaLnBrk="1" hangingPunct="1"/>
            <a:r>
              <a:rPr lang="en-US" altLang="en-US" b="1" dirty="0">
                <a:ea typeface="ＭＳ Ｐゴシック" panose="020B0600070205080204" pitchFamily="34" charset="-128"/>
              </a:rPr>
              <a:t>David Easton 1917-2014  </a:t>
            </a:r>
          </a:p>
        </p:txBody>
      </p:sp>
      <p:pic>
        <p:nvPicPr>
          <p:cNvPr id="22531" name="Picture 4">
            <a:extLst>
              <a:ext uri="{FF2B5EF4-FFF2-40B4-BE49-F238E27FC236}">
                <a16:creationId xmlns:a16="http://schemas.microsoft.com/office/drawing/2014/main" id="{2D529A1B-1E4F-D441-B88D-0C1E97E73F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752600"/>
            <a:ext cx="17145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5">
            <a:extLst>
              <a:ext uri="{FF2B5EF4-FFF2-40B4-BE49-F238E27FC236}">
                <a16:creationId xmlns:a16="http://schemas.microsoft.com/office/drawing/2014/main" id="{0F2620F9-891E-DEB4-6AF4-2965A0AFC3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038600"/>
            <a:ext cx="1619250" cy="243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244D6-0F5D-3D45-805D-D5C9C86CE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5794375"/>
            <a:ext cx="8183562" cy="10509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Governance: Standard Definition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AB80D-26E3-5E4F-A24D-10DAF69B05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5108575"/>
          </a:xfrm>
        </p:spPr>
        <p:txBody>
          <a:bodyPr/>
          <a:lstStyle/>
          <a:p>
            <a:pPr marL="0" indent="0">
              <a:buFont typeface="Wingdings 2" pitchFamily="2" charset="2"/>
              <a:buNone/>
              <a:defRPr/>
            </a:pPr>
            <a:r>
              <a:rPr lang="en-US" sz="2400" b="1" dirty="0"/>
              <a:t>Governance comprises all of the processes of Authoritative Decision-Making:</a:t>
            </a:r>
          </a:p>
          <a:p>
            <a:pPr>
              <a:defRPr/>
            </a:pPr>
            <a:endParaRPr lang="en-US" sz="2400" b="1" dirty="0"/>
          </a:p>
          <a:p>
            <a:pPr>
              <a:defRPr/>
            </a:pPr>
            <a:r>
              <a:rPr lang="en-US" sz="2400" b="1" dirty="0"/>
              <a:t> – whether undertaken by the government, by a market, or by a network </a:t>
            </a:r>
          </a:p>
          <a:p>
            <a:pPr>
              <a:defRPr/>
            </a:pPr>
            <a:endParaRPr lang="en-US" sz="2400" b="1" dirty="0"/>
          </a:p>
          <a:p>
            <a:pPr>
              <a:defRPr/>
            </a:pPr>
            <a:r>
              <a:rPr lang="en-US" sz="2400" b="1" dirty="0"/>
              <a:t>– over a social system (family, ”tribe,” formal or informal organization, over a territory, or across territories) –</a:t>
            </a:r>
          </a:p>
          <a:p>
            <a:pPr>
              <a:defRPr/>
            </a:pPr>
            <a:endParaRPr lang="en-US" sz="2400" b="1" dirty="0"/>
          </a:p>
          <a:p>
            <a:pPr>
              <a:defRPr/>
            </a:pPr>
            <a:r>
              <a:rPr lang="en-US" sz="2400" b="1" dirty="0"/>
              <a:t> and whether through the laws, norms, power, or declarations of an organized society.  Key: MANDATORY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02886-24E2-E044-91DD-59F5AFCC4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Good vs. Bad (Weak) Governance</a:t>
            </a:r>
          </a:p>
        </p:txBody>
      </p:sp>
      <p:pic>
        <p:nvPicPr>
          <p:cNvPr id="26626" name="Content Placeholder 3">
            <a:extLst>
              <a:ext uri="{FF2B5EF4-FFF2-40B4-BE49-F238E27FC236}">
                <a16:creationId xmlns:a16="http://schemas.microsoft.com/office/drawing/2014/main" id="{2F4880DE-34F7-D553-CD59-2FC7ED0B86B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2600" y="468313"/>
            <a:ext cx="5410200" cy="47244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689D1FE2-6549-2B40-A893-0C1072883C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5257800"/>
            <a:ext cx="8183563" cy="10509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br>
              <a:rPr lang="en-US" altLang="en-US" sz="3100" dirty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</a:rPr>
            </a:br>
            <a:r>
              <a:rPr lang="en-US" altLang="en-US" sz="3100" dirty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</a:rPr>
              <a:t>Theme: The Importance of Governance for Policy and Management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D25909BC-F6FE-884F-81BA-6209EAB29F4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33413" y="914400"/>
            <a:ext cx="8183562" cy="4187825"/>
          </a:xfrm>
        </p:spPr>
        <p:txBody>
          <a:bodyPr>
            <a:normAutofit fontScale="85000" lnSpcReduction="20000"/>
          </a:bodyPr>
          <a:lstStyle/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b="1" dirty="0">
                <a:ea typeface="+mn-ea"/>
              </a:rPr>
              <a:t>Basic Theme: Governance and Economic Development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b="1" dirty="0">
              <a:ea typeface="+mn-ea"/>
            </a:endParaRP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b="1" dirty="0">
                <a:ea typeface="+mn-ea"/>
              </a:rPr>
              <a:t>Economic Development and management theorists and practitioners need to be careful that their formulas for social and economic change do not to do more harm than good.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b="1" dirty="0">
              <a:ea typeface="+mn-ea"/>
            </a:endParaRP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b="1" dirty="0">
                <a:ea typeface="+mn-ea"/>
              </a:rPr>
              <a:t>Key:  Balances- Public-Private-Non-Profit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b="1" dirty="0">
              <a:ea typeface="+mn-ea"/>
            </a:endParaRP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b="1" dirty="0">
                <a:ea typeface="+mn-ea"/>
              </a:rPr>
              <a:t>Problem-Weak Governance vs. Bad Governance</a:t>
            </a:r>
            <a:endParaRPr lang="en-US" dirty="0">
              <a:ea typeface="+mn-ea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5983</TotalTime>
  <Words>1574</Words>
  <Application>Microsoft Macintosh PowerPoint</Application>
  <PresentationFormat>On-screen Show (4:3)</PresentationFormat>
  <Paragraphs>262</Paragraphs>
  <Slides>50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6" baseType="lpstr">
      <vt:lpstr>Arial</vt:lpstr>
      <vt:lpstr>ＭＳ Ｐゴシック</vt:lpstr>
      <vt:lpstr>Verdana</vt:lpstr>
      <vt:lpstr>Wingdings 2</vt:lpstr>
      <vt:lpstr>Wingdings</vt:lpstr>
      <vt:lpstr>Aspect</vt:lpstr>
      <vt:lpstr>PIA 2528</vt:lpstr>
      <vt:lpstr>Today: Governance an Overview</vt:lpstr>
      <vt:lpstr>Background to Democracy</vt:lpstr>
      <vt:lpstr>The Course:  Governance     Local Government    and Civil Society</vt:lpstr>
      <vt:lpstr>Core Terms: Look for in Reading </vt:lpstr>
      <vt:lpstr> Government:  Two Definitions: Both Important</vt:lpstr>
      <vt:lpstr>Governance: Standard Definition </vt:lpstr>
      <vt:lpstr>Good vs. Bad (Weak) Governance</vt:lpstr>
      <vt:lpstr> Theme: The Importance of Governance for Policy and Management</vt:lpstr>
      <vt:lpstr>Terms:  The State</vt:lpstr>
      <vt:lpstr>Command vs. Libertarianism:  The Need for Balance</vt:lpstr>
      <vt:lpstr>PowerPoint Presentation</vt:lpstr>
      <vt:lpstr>Populism vs. Mob Rule? Roberto Duterte, Hugo Chavez plus one</vt:lpstr>
      <vt:lpstr>    </vt:lpstr>
      <vt:lpstr>The Problem with  libertarianism:  Poverty and Inequity</vt:lpstr>
      <vt:lpstr>Principles of the International State System</vt:lpstr>
      <vt:lpstr>Undividable Authority</vt:lpstr>
      <vt:lpstr>Treaty of Westphalia: 1648</vt:lpstr>
      <vt:lpstr>Terms: The Nation</vt:lpstr>
      <vt:lpstr>Ethnicity in Latin America</vt:lpstr>
      <vt:lpstr>Term: Rule of Law</vt:lpstr>
      <vt:lpstr>Reality: South Asia State, Ethnicity and Corruption (Fragile or Collapsed State)</vt:lpstr>
      <vt:lpstr>The Institutional State-1</vt:lpstr>
      <vt:lpstr>U.K. Government Institutions</vt:lpstr>
      <vt:lpstr>Focus on The Institutional State</vt:lpstr>
      <vt:lpstr>Problem:  State Failure</vt:lpstr>
      <vt:lpstr>The Institutional State-2</vt:lpstr>
      <vt:lpstr>Instability and Political Risk</vt:lpstr>
      <vt:lpstr>The Institutional State-3</vt:lpstr>
      <vt:lpstr>U.S. Institutional Processes</vt:lpstr>
      <vt:lpstr>The Institutional State 4</vt:lpstr>
      <vt:lpstr>Key to Governance Failure: Corruption</vt:lpstr>
      <vt:lpstr>Two Final Concepts</vt:lpstr>
      <vt:lpstr>The Local State vs. Local Government</vt:lpstr>
      <vt:lpstr>The Problem</vt:lpstr>
      <vt:lpstr>More Basic Terms</vt:lpstr>
      <vt:lpstr>Institution Building vs. Nation Building: Summary</vt:lpstr>
      <vt:lpstr>Governance Redeux</vt:lpstr>
      <vt:lpstr>PowerPoint Presentation</vt:lpstr>
      <vt:lpstr>  REVIEW OF GOVERNANCE   Systems Theory: The basis of discussion of Governance </vt:lpstr>
      <vt:lpstr>The Black Box Problem</vt:lpstr>
      <vt:lpstr>The Black Box</vt:lpstr>
      <vt:lpstr>Review</vt:lpstr>
      <vt:lpstr>Overview-2 The Need for Balance</vt:lpstr>
      <vt:lpstr>Quote of the Week</vt:lpstr>
      <vt:lpstr>Questions and Discussion</vt:lpstr>
      <vt:lpstr>Political Satire: A View from India</vt:lpstr>
      <vt:lpstr>The Difference between policy and management</vt:lpstr>
      <vt:lpstr>PowerPoint Presentation</vt:lpstr>
      <vt:lpstr>The Importance of satire in Politics</vt:lpstr>
    </vt:vector>
  </TitlesOfParts>
  <Company>University of Pittsburgh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picard</dc:creator>
  <cp:lastModifiedBy>Picard, Louis A</cp:lastModifiedBy>
  <cp:revision>86</cp:revision>
  <dcterms:created xsi:type="dcterms:W3CDTF">2005-12-27T15:35:39Z</dcterms:created>
  <dcterms:modified xsi:type="dcterms:W3CDTF">2022-12-13T17:08:22Z</dcterms:modified>
</cp:coreProperties>
</file>