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notesMasterIdLst>
    <p:notesMasterId r:id="rId58"/>
  </p:notesMasterIdLst>
  <p:sldIdLst>
    <p:sldId id="256" r:id="rId2"/>
    <p:sldId id="257" r:id="rId3"/>
    <p:sldId id="312" r:id="rId4"/>
    <p:sldId id="321" r:id="rId5"/>
    <p:sldId id="308" r:id="rId6"/>
    <p:sldId id="309" r:id="rId7"/>
    <p:sldId id="313" r:id="rId8"/>
    <p:sldId id="310" r:id="rId9"/>
    <p:sldId id="311" r:id="rId10"/>
    <p:sldId id="307" r:id="rId11"/>
    <p:sldId id="322" r:id="rId12"/>
    <p:sldId id="262" r:id="rId13"/>
    <p:sldId id="323" r:id="rId14"/>
    <p:sldId id="334" r:id="rId15"/>
    <p:sldId id="318" r:id="rId16"/>
    <p:sldId id="335" r:id="rId17"/>
    <p:sldId id="276" r:id="rId18"/>
    <p:sldId id="263" r:id="rId19"/>
    <p:sldId id="277" r:id="rId20"/>
    <p:sldId id="324" r:id="rId21"/>
    <p:sldId id="264" r:id="rId22"/>
    <p:sldId id="278" r:id="rId23"/>
    <p:sldId id="266" r:id="rId24"/>
    <p:sldId id="325" r:id="rId25"/>
    <p:sldId id="287" r:id="rId26"/>
    <p:sldId id="279" r:id="rId27"/>
    <p:sldId id="267" r:id="rId28"/>
    <p:sldId id="268" r:id="rId29"/>
    <p:sldId id="282" r:id="rId30"/>
    <p:sldId id="269" r:id="rId31"/>
    <p:sldId id="281" r:id="rId32"/>
    <p:sldId id="270" r:id="rId33"/>
    <p:sldId id="283" r:id="rId34"/>
    <p:sldId id="271" r:id="rId35"/>
    <p:sldId id="301" r:id="rId36"/>
    <p:sldId id="300" r:id="rId37"/>
    <p:sldId id="259" r:id="rId38"/>
    <p:sldId id="299" r:id="rId39"/>
    <p:sldId id="296" r:id="rId40"/>
    <p:sldId id="328" r:id="rId41"/>
    <p:sldId id="297" r:id="rId42"/>
    <p:sldId id="338" r:id="rId43"/>
    <p:sldId id="298" r:id="rId44"/>
    <p:sldId id="339" r:id="rId45"/>
    <p:sldId id="329" r:id="rId46"/>
    <p:sldId id="260" r:id="rId47"/>
    <p:sldId id="302" r:id="rId48"/>
    <p:sldId id="303" r:id="rId49"/>
    <p:sldId id="330" r:id="rId50"/>
    <p:sldId id="304" r:id="rId51"/>
    <p:sldId id="305" r:id="rId52"/>
    <p:sldId id="306" r:id="rId53"/>
    <p:sldId id="332" r:id="rId54"/>
    <p:sldId id="337" r:id="rId55"/>
    <p:sldId id="340" r:id="rId56"/>
    <p:sldId id="331" r:id="rId57"/>
  </p:sldIdLst>
  <p:sldSz cx="9144000" cy="6858000" type="screen4x3"/>
  <p:notesSz cx="6858000" cy="9144000"/>
  <p:defaultTextStyle>
    <a:defPPr>
      <a:defRPr lang="en-US"/>
    </a:defPPr>
    <a:lvl1pPr algn="l" rtl="0" eaLnBrk="0" fontAlgn="base" hangingPunct="0">
      <a:spcBef>
        <a:spcPct val="0"/>
      </a:spcBef>
      <a:spcAft>
        <a:spcPct val="0"/>
      </a:spcAft>
      <a:defRPr b="1"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b="1"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b="1"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b="1"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b="1" kern="1200">
        <a:solidFill>
          <a:schemeClr val="tx1"/>
        </a:solidFill>
        <a:latin typeface="Verdana" pitchFamily="34" charset="0"/>
        <a:ea typeface="+mn-ea"/>
        <a:cs typeface="+mn-cs"/>
      </a:defRPr>
    </a:lvl5pPr>
    <a:lvl6pPr marL="2286000" algn="l" defTabSz="914400" rtl="0" eaLnBrk="1" latinLnBrk="0" hangingPunct="1">
      <a:defRPr b="1" kern="1200">
        <a:solidFill>
          <a:schemeClr val="tx1"/>
        </a:solidFill>
        <a:latin typeface="Verdana" pitchFamily="34" charset="0"/>
        <a:ea typeface="+mn-ea"/>
        <a:cs typeface="+mn-cs"/>
      </a:defRPr>
    </a:lvl6pPr>
    <a:lvl7pPr marL="2743200" algn="l" defTabSz="914400" rtl="0" eaLnBrk="1" latinLnBrk="0" hangingPunct="1">
      <a:defRPr b="1" kern="1200">
        <a:solidFill>
          <a:schemeClr val="tx1"/>
        </a:solidFill>
        <a:latin typeface="Verdana" pitchFamily="34" charset="0"/>
        <a:ea typeface="+mn-ea"/>
        <a:cs typeface="+mn-cs"/>
      </a:defRPr>
    </a:lvl7pPr>
    <a:lvl8pPr marL="3200400" algn="l" defTabSz="914400" rtl="0" eaLnBrk="1" latinLnBrk="0" hangingPunct="1">
      <a:defRPr b="1" kern="1200">
        <a:solidFill>
          <a:schemeClr val="tx1"/>
        </a:solidFill>
        <a:latin typeface="Verdana" pitchFamily="34" charset="0"/>
        <a:ea typeface="+mn-ea"/>
        <a:cs typeface="+mn-cs"/>
      </a:defRPr>
    </a:lvl8pPr>
    <a:lvl9pPr marL="3657600" algn="l" defTabSz="914400" rtl="0" eaLnBrk="1" latinLnBrk="0" hangingPunct="1">
      <a:defRPr b="1"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067"/>
    <p:restoredTop sz="94733"/>
  </p:normalViewPr>
  <p:slideViewPr>
    <p:cSldViewPr>
      <p:cViewPr varScale="1">
        <p:scale>
          <a:sx n="216" d="100"/>
          <a:sy n="216" d="100"/>
        </p:scale>
        <p:origin x="3400" y="1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0">
                <a:latin typeface="Arial" charset="0"/>
              </a:defRPr>
            </a:lvl1pPr>
          </a:lstStyle>
          <a:p>
            <a:pPr>
              <a:defRPr/>
            </a:pPr>
            <a:endParaRPr lang="en-US"/>
          </a:p>
        </p:txBody>
      </p:sp>
      <p:sp>
        <p:nvSpPr>
          <p:cNvPr id="7680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latin typeface="Arial" charset="0"/>
              </a:defRPr>
            </a:lvl1pPr>
          </a:lstStyle>
          <a:p>
            <a:pPr>
              <a:defRPr/>
            </a:pPr>
            <a:endParaRPr lang="en-US"/>
          </a:p>
        </p:txBody>
      </p:sp>
      <p:sp>
        <p:nvSpPr>
          <p:cNvPr id="665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680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a:latin typeface="Arial" charset="0"/>
              </a:defRPr>
            </a:lvl1pPr>
          </a:lstStyle>
          <a:p>
            <a:pPr>
              <a:defRPr/>
            </a:pPr>
            <a:endParaRPr lang="en-US"/>
          </a:p>
        </p:txBody>
      </p:sp>
      <p:sp>
        <p:nvSpPr>
          <p:cNvPr id="7680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latin typeface="Arial" charset="0"/>
              </a:defRPr>
            </a:lvl1pPr>
          </a:lstStyle>
          <a:p>
            <a:pPr>
              <a:defRPr/>
            </a:pPr>
            <a:fld id="{5FC08DCA-8C0C-4F1A-BB76-2507AAEB7D58}" type="slidenum">
              <a:rPr lang="en-US"/>
              <a:pPr>
                <a:defRPr/>
              </a:pPr>
              <a:t>‹#›</a:t>
            </a:fld>
            <a:endParaRPr lang="en-US"/>
          </a:p>
        </p:txBody>
      </p:sp>
    </p:spTree>
    <p:extLst>
      <p:ext uri="{BB962C8B-B14F-4D97-AF65-F5344CB8AC3E}">
        <p14:creationId xmlns:p14="http://schemas.microsoft.com/office/powerpoint/2010/main" val="33398326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fld id="{CFCEF624-F306-495E-98F2-97350DE878C5}" type="slidenum">
              <a:rPr lang="en-US" b="0" smtClean="0">
                <a:latin typeface="Arial" pitchFamily="34" charset="0"/>
              </a:rPr>
              <a:pPr/>
              <a:t>36</a:t>
            </a:fld>
            <a:endParaRPr lang="en-US" b="0">
              <a:latin typeface="Arial" pitchFamily="34" charset="0"/>
            </a:endParaRPr>
          </a:p>
        </p:txBody>
      </p:sp>
      <p:sp>
        <p:nvSpPr>
          <p:cNvPr id="67587" name="Slide Image Placeholder 1"/>
          <p:cNvSpPr>
            <a:spLocks noGrp="1" noRot="1" noChangeAspect="1" noTextEdit="1"/>
          </p:cNvSpPr>
          <p:nvPr>
            <p:ph type="sldImg"/>
          </p:nvPr>
        </p:nvSpPr>
        <p:spPr>
          <a:ln/>
        </p:spPr>
      </p:sp>
      <p:sp>
        <p:nvSpPr>
          <p:cNvPr id="6758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atin typeface="Arial" pitchFamily="34" charset="0"/>
            </a:endParaRPr>
          </a:p>
        </p:txBody>
      </p:sp>
      <p:sp>
        <p:nvSpPr>
          <p:cNvPr id="67589"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algn="r" eaLnBrk="1" hangingPunct="1"/>
            <a:fld id="{155C8B03-9528-4BE1-8AE7-A9982843315E}" type="slidenum">
              <a:rPr lang="en-US" sz="1200" b="0">
                <a:latin typeface="Calibri" pitchFamily="34" charset="0"/>
              </a:rPr>
              <a:pPr algn="r" eaLnBrk="1" hangingPunct="1"/>
              <a:t>36</a:t>
            </a:fld>
            <a:endParaRPr lang="en-US" sz="1200" b="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fld id="{151A8B29-BFD2-4475-9815-EC6A69800E76}" type="slidenum">
              <a:rPr lang="en-US" b="0" smtClean="0">
                <a:latin typeface="Arial" pitchFamily="34" charset="0"/>
              </a:rPr>
              <a:pPr/>
              <a:t>47</a:t>
            </a:fld>
            <a:endParaRPr lang="en-US" b="0">
              <a:latin typeface="Arial" pitchFamily="34" charset="0"/>
            </a:endParaRPr>
          </a:p>
        </p:txBody>
      </p:sp>
      <p:sp>
        <p:nvSpPr>
          <p:cNvPr id="68611" name="Slide Image Placeholder 1"/>
          <p:cNvSpPr>
            <a:spLocks noGrp="1" noRot="1" noChangeAspect="1" noTextEdit="1"/>
          </p:cNvSpPr>
          <p:nvPr>
            <p:ph type="sldImg"/>
          </p:nvPr>
        </p:nvSpPr>
        <p:spPr>
          <a:ln/>
        </p:spPr>
      </p:sp>
      <p:sp>
        <p:nvSpPr>
          <p:cNvPr id="6861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atin typeface="Arial" pitchFamily="34" charset="0"/>
            </a:endParaRPr>
          </a:p>
        </p:txBody>
      </p:sp>
      <p:sp>
        <p:nvSpPr>
          <p:cNvPr id="34820"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eaLnBrk="1" hangingPunct="1">
              <a:defRPr/>
            </a:pPr>
            <a:fld id="{8D0219D1-0695-4446-8CF5-534F416BCB6C}" type="slidenum">
              <a:rPr lang="en-US" sz="1200" b="0">
                <a:latin typeface="+mn-lt"/>
              </a:rPr>
              <a:pPr algn="r" eaLnBrk="1" hangingPunct="1">
                <a:defRPr/>
              </a:pPr>
              <a:t>47</a:t>
            </a:fld>
            <a:endParaRPr lang="en-US" sz="1200" b="0">
              <a:latin typeface="+mn-lt"/>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fld id="{5408325B-188F-4F0F-9A2C-EE2DF43532B3}" type="slidenum">
              <a:rPr lang="en-US" b="0" smtClean="0">
                <a:latin typeface="Arial" pitchFamily="34" charset="0"/>
              </a:rPr>
              <a:pPr/>
              <a:t>48</a:t>
            </a:fld>
            <a:endParaRPr lang="en-US" b="0">
              <a:latin typeface="Arial" pitchFamily="34" charset="0"/>
            </a:endParaRPr>
          </a:p>
        </p:txBody>
      </p:sp>
      <p:sp>
        <p:nvSpPr>
          <p:cNvPr id="69635" name="Slide Image Placeholder 1"/>
          <p:cNvSpPr>
            <a:spLocks noGrp="1" noRot="1" noChangeAspect="1" noTextEdit="1"/>
          </p:cNvSpPr>
          <p:nvPr>
            <p:ph type="sldImg"/>
          </p:nvPr>
        </p:nvSpPr>
        <p:spPr>
          <a:ln/>
        </p:spPr>
      </p:sp>
      <p:sp>
        <p:nvSpPr>
          <p:cNvPr id="6963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atin typeface="Arial" pitchFamily="34" charset="0"/>
            </a:endParaRPr>
          </a:p>
        </p:txBody>
      </p:sp>
      <p:sp>
        <p:nvSpPr>
          <p:cNvPr id="36868"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eaLnBrk="1" hangingPunct="1">
              <a:defRPr/>
            </a:pPr>
            <a:fld id="{C9F59304-E0EC-4FD9-8C11-79186E4DBBE8}" type="slidenum">
              <a:rPr lang="en-US" sz="1200" b="0">
                <a:latin typeface="+mn-lt"/>
              </a:rPr>
              <a:pPr algn="r" eaLnBrk="1" hangingPunct="1">
                <a:defRPr/>
              </a:pPr>
              <a:t>48</a:t>
            </a:fld>
            <a:endParaRPr lang="en-US" sz="1200" b="0">
              <a:latin typeface="+mn-l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fld id="{4BFC0405-F515-4006-9FF6-3EAE943E0B52}" type="slidenum">
              <a:rPr lang="en-US" b="0" smtClean="0">
                <a:latin typeface="Arial" pitchFamily="34" charset="0"/>
              </a:rPr>
              <a:pPr/>
              <a:t>50</a:t>
            </a:fld>
            <a:endParaRPr lang="en-US" b="0">
              <a:latin typeface="Arial" pitchFamily="34" charset="0"/>
            </a:endParaRPr>
          </a:p>
        </p:txBody>
      </p:sp>
      <p:sp>
        <p:nvSpPr>
          <p:cNvPr id="70659" name="Slide Image Placeholder 1"/>
          <p:cNvSpPr>
            <a:spLocks noGrp="1" noRot="1" noChangeAspect="1" noTextEdit="1"/>
          </p:cNvSpPr>
          <p:nvPr>
            <p:ph type="sldImg"/>
          </p:nvPr>
        </p:nvSpPr>
        <p:spPr>
          <a:ln/>
        </p:spPr>
      </p:sp>
      <p:sp>
        <p:nvSpPr>
          <p:cNvPr id="7066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atin typeface="Arial" pitchFamily="34" charset="0"/>
            </a:endParaRPr>
          </a:p>
        </p:txBody>
      </p:sp>
      <p:sp>
        <p:nvSpPr>
          <p:cNvPr id="37892"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eaLnBrk="1" hangingPunct="1">
              <a:defRPr/>
            </a:pPr>
            <a:fld id="{4C6DA05D-C4D9-4392-9F7B-5B520BEA8978}" type="slidenum">
              <a:rPr lang="en-US" sz="1200" b="0">
                <a:latin typeface="+mn-lt"/>
              </a:rPr>
              <a:pPr algn="r" eaLnBrk="1" hangingPunct="1">
                <a:defRPr/>
              </a:pPr>
              <a:t>50</a:t>
            </a:fld>
            <a:endParaRPr lang="en-US" sz="1200" b="0">
              <a:latin typeface="+mn-lt"/>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fld id="{183A53F8-1FEE-446C-BB0C-859028FB42CB}" type="slidenum">
              <a:rPr lang="en-US" b="0" smtClean="0">
                <a:latin typeface="Arial" pitchFamily="34" charset="0"/>
              </a:rPr>
              <a:pPr/>
              <a:t>51</a:t>
            </a:fld>
            <a:endParaRPr lang="en-US" b="0">
              <a:latin typeface="Arial" pitchFamily="34" charset="0"/>
            </a:endParaRPr>
          </a:p>
        </p:txBody>
      </p:sp>
      <p:sp>
        <p:nvSpPr>
          <p:cNvPr id="71683" name="Slide Image Placeholder 1"/>
          <p:cNvSpPr>
            <a:spLocks noGrp="1" noRot="1" noChangeAspect="1" noTextEdit="1"/>
          </p:cNvSpPr>
          <p:nvPr>
            <p:ph type="sldImg"/>
          </p:nvPr>
        </p:nvSpPr>
        <p:spPr>
          <a:ln/>
        </p:spPr>
      </p:sp>
      <p:sp>
        <p:nvSpPr>
          <p:cNvPr id="7168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atin typeface="Arial" pitchFamily="34" charset="0"/>
            </a:endParaRPr>
          </a:p>
        </p:txBody>
      </p:sp>
      <p:sp>
        <p:nvSpPr>
          <p:cNvPr id="38916"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eaLnBrk="1" hangingPunct="1">
              <a:defRPr/>
            </a:pPr>
            <a:fld id="{6E9B0D67-CA70-4FCD-802A-F76088C2DC26}" type="slidenum">
              <a:rPr lang="en-US" sz="1200" b="0">
                <a:latin typeface="+mn-lt"/>
              </a:rPr>
              <a:pPr algn="r" eaLnBrk="1" hangingPunct="1">
                <a:defRPr/>
              </a:pPr>
              <a:t>51</a:t>
            </a:fld>
            <a:endParaRPr lang="en-US" sz="1200" b="0">
              <a:latin typeface="+mn-lt"/>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fld id="{B5ACCF3C-71BE-4C3B-B9AE-8BBC9D8B292A}" type="slidenum">
              <a:rPr lang="en-US" b="0" smtClean="0">
                <a:latin typeface="Arial" pitchFamily="34" charset="0"/>
              </a:rPr>
              <a:pPr/>
              <a:t>52</a:t>
            </a:fld>
            <a:endParaRPr lang="en-US" b="0">
              <a:latin typeface="Arial" pitchFamily="34" charset="0"/>
            </a:endParaRPr>
          </a:p>
        </p:txBody>
      </p:sp>
      <p:sp>
        <p:nvSpPr>
          <p:cNvPr id="72707" name="Slide Image Placeholder 1"/>
          <p:cNvSpPr>
            <a:spLocks noGrp="1" noRot="1" noChangeAspect="1" noTextEdit="1"/>
          </p:cNvSpPr>
          <p:nvPr>
            <p:ph type="sldImg"/>
          </p:nvPr>
        </p:nvSpPr>
        <p:spPr>
          <a:ln/>
        </p:spPr>
      </p:sp>
      <p:sp>
        <p:nvSpPr>
          <p:cNvPr id="7270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atin typeface="Arial" pitchFamily="34" charset="0"/>
            </a:endParaRPr>
          </a:p>
        </p:txBody>
      </p:sp>
      <p:sp>
        <p:nvSpPr>
          <p:cNvPr id="39940"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eaLnBrk="1" hangingPunct="1">
              <a:defRPr/>
            </a:pPr>
            <a:fld id="{C4194A47-EAD0-4870-9383-0009D18B4596}" type="slidenum">
              <a:rPr lang="en-US" sz="1200" b="0">
                <a:latin typeface="+mn-lt"/>
              </a:rPr>
              <a:pPr algn="r" eaLnBrk="1" hangingPunct="1">
                <a:defRPr/>
              </a:pPr>
              <a:t>52</a:t>
            </a:fld>
            <a:endParaRPr lang="en-US" sz="1200" b="0">
              <a:latin typeface="+mn-lt"/>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1650"/>
            <a:chOff x="0" y="0"/>
            <a:chExt cx="5758" cy="4316"/>
          </a:xfrm>
        </p:grpSpPr>
        <p:sp>
          <p:nvSpPr>
            <p:cNvPr id="5" name="Freeform 3"/>
            <p:cNvSpPr>
              <a:spLocks/>
            </p:cNvSpPr>
            <p:nvPr/>
          </p:nvSpPr>
          <p:spPr bwMode="hidden">
            <a:xfrm>
              <a:off x="1812" y="2811"/>
              <a:ext cx="3946" cy="1505"/>
            </a:xfrm>
            <a:custGeom>
              <a:avLst/>
              <a:gdLst>
                <a:gd name="T0" fmla="*/ 149 w 3934"/>
                <a:gd name="T1" fmla="*/ 1505 h 1505"/>
                <a:gd name="T2" fmla="*/ 687 w 3934"/>
                <a:gd name="T3" fmla="*/ 1331 h 1505"/>
                <a:gd name="T4" fmla="*/ 1213 w 3934"/>
                <a:gd name="T5" fmla="*/ 1157 h 1505"/>
                <a:gd name="T6" fmla="*/ 1728 w 3934"/>
                <a:gd name="T7" fmla="*/ 977 h 1505"/>
                <a:gd name="T8" fmla="*/ 2218 w 3934"/>
                <a:gd name="T9" fmla="*/ 792 h 1505"/>
                <a:gd name="T10" fmla="*/ 2457 w 3934"/>
                <a:gd name="T11" fmla="*/ 696 h 1505"/>
                <a:gd name="T12" fmla="*/ 2690 w 3934"/>
                <a:gd name="T13" fmla="*/ 606 h 1505"/>
                <a:gd name="T14" fmla="*/ 2918 w 3934"/>
                <a:gd name="T15" fmla="*/ 510 h 1505"/>
                <a:gd name="T16" fmla="*/ 3139 w 3934"/>
                <a:gd name="T17" fmla="*/ 420 h 1505"/>
                <a:gd name="T18" fmla="*/ 3348 w 3934"/>
                <a:gd name="T19" fmla="*/ 324 h 1505"/>
                <a:gd name="T20" fmla="*/ 3551 w 3934"/>
                <a:gd name="T21" fmla="*/ 234 h 1505"/>
                <a:gd name="T22" fmla="*/ 3749 w 3934"/>
                <a:gd name="T23" fmla="*/ 138 h 1505"/>
                <a:gd name="T24" fmla="*/ 3934 w 3934"/>
                <a:gd name="T25" fmla="*/ 48 h 1505"/>
                <a:gd name="T26" fmla="*/ 3934 w 3934"/>
                <a:gd name="T27" fmla="*/ 0 h 1505"/>
                <a:gd name="T28" fmla="*/ 3743 w 3934"/>
                <a:gd name="T29" fmla="*/ 96 h 1505"/>
                <a:gd name="T30" fmla="*/ 3539 w 3934"/>
                <a:gd name="T31" fmla="*/ 192 h 1505"/>
                <a:gd name="T32" fmla="*/ 3330 w 3934"/>
                <a:gd name="T33" fmla="*/ 288 h 1505"/>
                <a:gd name="T34" fmla="*/ 3115 w 3934"/>
                <a:gd name="T35" fmla="*/ 384 h 1505"/>
                <a:gd name="T36" fmla="*/ 2888 w 3934"/>
                <a:gd name="T37" fmla="*/ 480 h 1505"/>
                <a:gd name="T38" fmla="*/ 2654 w 3934"/>
                <a:gd name="T39" fmla="*/ 576 h 1505"/>
                <a:gd name="T40" fmla="*/ 2409 w 3934"/>
                <a:gd name="T41" fmla="*/ 672 h 1505"/>
                <a:gd name="T42" fmla="*/ 2164 w 3934"/>
                <a:gd name="T43" fmla="*/ 768 h 1505"/>
                <a:gd name="T44" fmla="*/ 1907 w 3934"/>
                <a:gd name="T45" fmla="*/ 864 h 1505"/>
                <a:gd name="T46" fmla="*/ 1650 w 3934"/>
                <a:gd name="T47" fmla="*/ 960 h 1505"/>
                <a:gd name="T48" fmla="*/ 1112 w 3934"/>
                <a:gd name="T49" fmla="*/ 1145 h 1505"/>
                <a:gd name="T50" fmla="*/ 562 w 3934"/>
                <a:gd name="T51" fmla="*/ 1331 h 1505"/>
                <a:gd name="T52" fmla="*/ 0 w 3934"/>
                <a:gd name="T53" fmla="*/ 1505 h 1505"/>
                <a:gd name="T54" fmla="*/ 149 w 3934"/>
                <a:gd name="T55" fmla="*/ 1505 h 1505"/>
                <a:gd name="T56" fmla="*/ 149 w 3934"/>
                <a:gd name="T57" fmla="*/ 1505 h 150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4"/>
            <p:cNvSpPr>
              <a:spLocks/>
            </p:cNvSpPr>
            <p:nvPr/>
          </p:nvSpPr>
          <p:spPr bwMode="hidden">
            <a:xfrm>
              <a:off x="4025" y="3627"/>
              <a:ext cx="1733" cy="689"/>
            </a:xfrm>
            <a:custGeom>
              <a:avLst/>
              <a:gdLst>
                <a:gd name="T0" fmla="*/ 132 w 1728"/>
                <a:gd name="T1" fmla="*/ 689 h 689"/>
                <a:gd name="T2" fmla="*/ 550 w 1728"/>
                <a:gd name="T3" fmla="*/ 527 h 689"/>
                <a:gd name="T4" fmla="*/ 963 w 1728"/>
                <a:gd name="T5" fmla="*/ 365 h 689"/>
                <a:gd name="T6" fmla="*/ 1160 w 1728"/>
                <a:gd name="T7" fmla="*/ 287 h 689"/>
                <a:gd name="T8" fmla="*/ 1357 w 1728"/>
                <a:gd name="T9" fmla="*/ 203 h 689"/>
                <a:gd name="T10" fmla="*/ 1549 w 1728"/>
                <a:gd name="T11" fmla="*/ 126 h 689"/>
                <a:gd name="T12" fmla="*/ 1728 w 1728"/>
                <a:gd name="T13" fmla="*/ 48 h 689"/>
                <a:gd name="T14" fmla="*/ 1728 w 1728"/>
                <a:gd name="T15" fmla="*/ 0 h 689"/>
                <a:gd name="T16" fmla="*/ 1531 w 1728"/>
                <a:gd name="T17" fmla="*/ 84 h 689"/>
                <a:gd name="T18" fmla="*/ 1327 w 1728"/>
                <a:gd name="T19" fmla="*/ 167 h 689"/>
                <a:gd name="T20" fmla="*/ 1118 w 1728"/>
                <a:gd name="T21" fmla="*/ 257 h 689"/>
                <a:gd name="T22" fmla="*/ 903 w 1728"/>
                <a:gd name="T23" fmla="*/ 341 h 689"/>
                <a:gd name="T24" fmla="*/ 454 w 1728"/>
                <a:gd name="T25" fmla="*/ 515 h 689"/>
                <a:gd name="T26" fmla="*/ 0 w 1728"/>
                <a:gd name="T27" fmla="*/ 689 h 689"/>
                <a:gd name="T28" fmla="*/ 132 w 1728"/>
                <a:gd name="T29" fmla="*/ 689 h 689"/>
                <a:gd name="T30" fmla="*/ 132 w 1728"/>
                <a:gd name="T31" fmla="*/ 689 h 68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5"/>
            <p:cNvSpPr>
              <a:spLocks/>
            </p:cNvSpPr>
            <p:nvPr/>
          </p:nvSpPr>
          <p:spPr bwMode="hidden">
            <a:xfrm>
              <a:off x="0" y="0"/>
              <a:ext cx="5578" cy="3447"/>
            </a:xfrm>
            <a:custGeom>
              <a:avLst/>
              <a:gdLst>
                <a:gd name="T0" fmla="*/ 5561 w 5561"/>
                <a:gd name="T1" fmla="*/ 929 h 3447"/>
                <a:gd name="T2" fmla="*/ 5537 w 5561"/>
                <a:gd name="T3" fmla="*/ 773 h 3447"/>
                <a:gd name="T4" fmla="*/ 5453 w 5561"/>
                <a:gd name="T5" fmla="*/ 629 h 3447"/>
                <a:gd name="T6" fmla="*/ 5327 w 5561"/>
                <a:gd name="T7" fmla="*/ 492 h 3447"/>
                <a:gd name="T8" fmla="*/ 5148 w 5561"/>
                <a:gd name="T9" fmla="*/ 366 h 3447"/>
                <a:gd name="T10" fmla="*/ 4921 w 5561"/>
                <a:gd name="T11" fmla="*/ 252 h 3447"/>
                <a:gd name="T12" fmla="*/ 4652 w 5561"/>
                <a:gd name="T13" fmla="*/ 144 h 3447"/>
                <a:gd name="T14" fmla="*/ 4341 w 5561"/>
                <a:gd name="T15" fmla="*/ 48 h 3447"/>
                <a:gd name="T16" fmla="*/ 4000 w 5561"/>
                <a:gd name="T17" fmla="*/ 0 h 3447"/>
                <a:gd name="T18" fmla="*/ 4359 w 5561"/>
                <a:gd name="T19" fmla="*/ 90 h 3447"/>
                <a:gd name="T20" fmla="*/ 4670 w 5561"/>
                <a:gd name="T21" fmla="*/ 192 h 3447"/>
                <a:gd name="T22" fmla="*/ 4933 w 5561"/>
                <a:gd name="T23" fmla="*/ 306 h 3447"/>
                <a:gd name="T24" fmla="*/ 5148 w 5561"/>
                <a:gd name="T25" fmla="*/ 426 h 3447"/>
                <a:gd name="T26" fmla="*/ 5315 w 5561"/>
                <a:gd name="T27" fmla="*/ 557 h 3447"/>
                <a:gd name="T28" fmla="*/ 5429 w 5561"/>
                <a:gd name="T29" fmla="*/ 701 h 3447"/>
                <a:gd name="T30" fmla="*/ 5489 w 5561"/>
                <a:gd name="T31" fmla="*/ 851 h 3447"/>
                <a:gd name="T32" fmla="*/ 5489 w 5561"/>
                <a:gd name="T33" fmla="*/ 1013 h 3447"/>
                <a:gd name="T34" fmla="*/ 5441 w 5561"/>
                <a:gd name="T35" fmla="*/ 1163 h 3447"/>
                <a:gd name="T36" fmla="*/ 5345 w 5561"/>
                <a:gd name="T37" fmla="*/ 1319 h 3447"/>
                <a:gd name="T38" fmla="*/ 5202 w 5561"/>
                <a:gd name="T39" fmla="*/ 1475 h 3447"/>
                <a:gd name="T40" fmla="*/ 5017 w 5561"/>
                <a:gd name="T41" fmla="*/ 1630 h 3447"/>
                <a:gd name="T42" fmla="*/ 4789 w 5561"/>
                <a:gd name="T43" fmla="*/ 1786 h 3447"/>
                <a:gd name="T44" fmla="*/ 4526 w 5561"/>
                <a:gd name="T45" fmla="*/ 1948 h 3447"/>
                <a:gd name="T46" fmla="*/ 4215 w 5561"/>
                <a:gd name="T47" fmla="*/ 2104 h 3447"/>
                <a:gd name="T48" fmla="*/ 3875 w 5561"/>
                <a:gd name="T49" fmla="*/ 2260 h 3447"/>
                <a:gd name="T50" fmla="*/ 3498 w 5561"/>
                <a:gd name="T51" fmla="*/ 2416 h 3447"/>
                <a:gd name="T52" fmla="*/ 3085 w 5561"/>
                <a:gd name="T53" fmla="*/ 2566 h 3447"/>
                <a:gd name="T54" fmla="*/ 2643 w 5561"/>
                <a:gd name="T55" fmla="*/ 2715 h 3447"/>
                <a:gd name="T56" fmla="*/ 2164 w 5561"/>
                <a:gd name="T57" fmla="*/ 2865 h 3447"/>
                <a:gd name="T58" fmla="*/ 1662 w 5561"/>
                <a:gd name="T59" fmla="*/ 3009 h 3447"/>
                <a:gd name="T60" fmla="*/ 1136 w 5561"/>
                <a:gd name="T61" fmla="*/ 3147 h 3447"/>
                <a:gd name="T62" fmla="*/ 580 w 5561"/>
                <a:gd name="T63" fmla="*/ 3279 h 3447"/>
                <a:gd name="T64" fmla="*/ 0 w 5561"/>
                <a:gd name="T65" fmla="*/ 3447 h 3447"/>
                <a:gd name="T66" fmla="*/ 867 w 5561"/>
                <a:gd name="T67" fmla="*/ 3249 h 3447"/>
                <a:gd name="T68" fmla="*/ 1417 w 5561"/>
                <a:gd name="T69" fmla="*/ 3105 h 3447"/>
                <a:gd name="T70" fmla="*/ 1937 w 5561"/>
                <a:gd name="T71" fmla="*/ 2961 h 3447"/>
                <a:gd name="T72" fmla="*/ 2434 w 5561"/>
                <a:gd name="T73" fmla="*/ 2817 h 3447"/>
                <a:gd name="T74" fmla="*/ 2900 w 5561"/>
                <a:gd name="T75" fmla="*/ 2668 h 3447"/>
                <a:gd name="T76" fmla="*/ 3330 w 5561"/>
                <a:gd name="T77" fmla="*/ 2512 h 3447"/>
                <a:gd name="T78" fmla="*/ 3731 w 5561"/>
                <a:gd name="T79" fmla="*/ 2356 h 3447"/>
                <a:gd name="T80" fmla="*/ 4096 w 5561"/>
                <a:gd name="T81" fmla="*/ 2200 h 3447"/>
                <a:gd name="T82" fmla="*/ 4425 w 5561"/>
                <a:gd name="T83" fmla="*/ 2038 h 3447"/>
                <a:gd name="T84" fmla="*/ 4718 w 5561"/>
                <a:gd name="T85" fmla="*/ 1876 h 3447"/>
                <a:gd name="T86" fmla="*/ 4969 w 5561"/>
                <a:gd name="T87" fmla="*/ 1720 h 3447"/>
                <a:gd name="T88" fmla="*/ 5178 w 5561"/>
                <a:gd name="T89" fmla="*/ 1559 h 3447"/>
                <a:gd name="T90" fmla="*/ 5339 w 5561"/>
                <a:gd name="T91" fmla="*/ 1397 h 3447"/>
                <a:gd name="T92" fmla="*/ 5459 w 5561"/>
                <a:gd name="T93" fmla="*/ 1241 h 3447"/>
                <a:gd name="T94" fmla="*/ 5537 w 5561"/>
                <a:gd name="T95" fmla="*/ 1085 h 3447"/>
                <a:gd name="T96" fmla="*/ 5555 w 5561"/>
                <a:gd name="T97" fmla="*/ 1007 h 344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6"/>
            <p:cNvSpPr>
              <a:spLocks/>
            </p:cNvSpPr>
            <p:nvPr/>
          </p:nvSpPr>
          <p:spPr bwMode="hidden">
            <a:xfrm>
              <a:off x="4942" y="0"/>
              <a:ext cx="816" cy="276"/>
            </a:xfrm>
            <a:custGeom>
              <a:avLst/>
              <a:gdLst/>
              <a:ahLst/>
              <a:cxnLst>
                <a:cxn ang="0">
                  <a:pos x="813" y="222"/>
                </a:cxn>
                <a:cxn ang="0">
                  <a:pos x="670" y="162"/>
                </a:cxn>
                <a:cxn ang="0">
                  <a:pos x="514" y="108"/>
                </a:cxn>
                <a:cxn ang="0">
                  <a:pos x="347" y="54"/>
                </a:cxn>
                <a:cxn ang="0">
                  <a:pos x="167" y="0"/>
                </a:cxn>
                <a:cxn ang="0">
                  <a:pos x="0" y="0"/>
                </a:cxn>
                <a:cxn ang="0">
                  <a:pos x="227" y="60"/>
                </a:cxn>
                <a:cxn ang="0">
                  <a:pos x="442" y="132"/>
                </a:cxn>
                <a:cxn ang="0">
                  <a:pos x="634" y="204"/>
                </a:cxn>
                <a:cxn ang="0">
                  <a:pos x="813" y="276"/>
                </a:cxn>
                <a:cxn ang="0">
                  <a:pos x="813" y="222"/>
                </a:cxn>
                <a:cxn ang="0">
                  <a:pos x="813" y="222"/>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w="0" cmpd="sng">
              <a:noFill/>
              <a:round/>
              <a:headEnd/>
              <a:tailEnd/>
            </a:ln>
          </p:spPr>
          <p:txBody>
            <a:bodyPr/>
            <a:lstStyle/>
            <a:p>
              <a:pPr>
                <a:defRPr/>
              </a:pPr>
              <a:endParaRPr lang="en-US"/>
            </a:p>
          </p:txBody>
        </p:sp>
        <p:sp>
          <p:nvSpPr>
            <p:cNvPr id="9" name="Freeform 7"/>
            <p:cNvSpPr>
              <a:spLocks/>
            </p:cNvSpPr>
            <p:nvPr/>
          </p:nvSpPr>
          <p:spPr bwMode="hidden">
            <a:xfrm>
              <a:off x="0" y="1984"/>
              <a:ext cx="5758" cy="2098"/>
            </a:xfrm>
            <a:custGeom>
              <a:avLst/>
              <a:gdLst>
                <a:gd name="T0" fmla="*/ 5740 w 5740"/>
                <a:gd name="T1" fmla="*/ 0 h 2098"/>
                <a:gd name="T2" fmla="*/ 5638 w 5740"/>
                <a:gd name="T3" fmla="*/ 72 h 2098"/>
                <a:gd name="T4" fmla="*/ 5537 w 5740"/>
                <a:gd name="T5" fmla="*/ 138 h 2098"/>
                <a:gd name="T6" fmla="*/ 5423 w 5740"/>
                <a:gd name="T7" fmla="*/ 210 h 2098"/>
                <a:gd name="T8" fmla="*/ 5304 w 5740"/>
                <a:gd name="T9" fmla="*/ 276 h 2098"/>
                <a:gd name="T10" fmla="*/ 5052 w 5740"/>
                <a:gd name="T11" fmla="*/ 414 h 2098"/>
                <a:gd name="T12" fmla="*/ 4777 w 5740"/>
                <a:gd name="T13" fmla="*/ 552 h 2098"/>
                <a:gd name="T14" fmla="*/ 4478 w 5740"/>
                <a:gd name="T15" fmla="*/ 690 h 2098"/>
                <a:gd name="T16" fmla="*/ 4162 w 5740"/>
                <a:gd name="T17" fmla="*/ 827 h 2098"/>
                <a:gd name="T18" fmla="*/ 3827 w 5740"/>
                <a:gd name="T19" fmla="*/ 959 h 2098"/>
                <a:gd name="T20" fmla="*/ 3468 w 5740"/>
                <a:gd name="T21" fmla="*/ 1091 h 2098"/>
                <a:gd name="T22" fmla="*/ 3091 w 5740"/>
                <a:gd name="T23" fmla="*/ 1223 h 2098"/>
                <a:gd name="T24" fmla="*/ 2697 w 5740"/>
                <a:gd name="T25" fmla="*/ 1355 h 2098"/>
                <a:gd name="T26" fmla="*/ 2284 w 5740"/>
                <a:gd name="T27" fmla="*/ 1481 h 2098"/>
                <a:gd name="T28" fmla="*/ 1860 w 5740"/>
                <a:gd name="T29" fmla="*/ 1601 h 2098"/>
                <a:gd name="T30" fmla="*/ 1417 w 5740"/>
                <a:gd name="T31" fmla="*/ 1721 h 2098"/>
                <a:gd name="T32" fmla="*/ 957 w 5740"/>
                <a:gd name="T33" fmla="*/ 1834 h 2098"/>
                <a:gd name="T34" fmla="*/ 484 w 5740"/>
                <a:gd name="T35" fmla="*/ 1948 h 2098"/>
                <a:gd name="T36" fmla="*/ 0 w 5740"/>
                <a:gd name="T37" fmla="*/ 2056 h 2098"/>
                <a:gd name="T38" fmla="*/ 0 w 5740"/>
                <a:gd name="T39" fmla="*/ 2098 h 2098"/>
                <a:gd name="T40" fmla="*/ 478 w 5740"/>
                <a:gd name="T41" fmla="*/ 1990 h 2098"/>
                <a:gd name="T42" fmla="*/ 951 w 5740"/>
                <a:gd name="T43" fmla="*/ 1882 h 2098"/>
                <a:gd name="T44" fmla="*/ 1405 w 5740"/>
                <a:gd name="T45" fmla="*/ 1763 h 2098"/>
                <a:gd name="T46" fmla="*/ 1842 w 5740"/>
                <a:gd name="T47" fmla="*/ 1649 h 2098"/>
                <a:gd name="T48" fmla="*/ 2266 w 5740"/>
                <a:gd name="T49" fmla="*/ 1523 h 2098"/>
                <a:gd name="T50" fmla="*/ 2679 w 5740"/>
                <a:gd name="T51" fmla="*/ 1397 h 2098"/>
                <a:gd name="T52" fmla="*/ 3067 w 5740"/>
                <a:gd name="T53" fmla="*/ 1271 h 2098"/>
                <a:gd name="T54" fmla="*/ 3444 w 5740"/>
                <a:gd name="T55" fmla="*/ 1139 h 2098"/>
                <a:gd name="T56" fmla="*/ 3803 w 5740"/>
                <a:gd name="T57" fmla="*/ 1007 h 2098"/>
                <a:gd name="T58" fmla="*/ 4138 w 5740"/>
                <a:gd name="T59" fmla="*/ 875 h 2098"/>
                <a:gd name="T60" fmla="*/ 4460 w 5740"/>
                <a:gd name="T61" fmla="*/ 737 h 2098"/>
                <a:gd name="T62" fmla="*/ 4759 w 5740"/>
                <a:gd name="T63" fmla="*/ 600 h 2098"/>
                <a:gd name="T64" fmla="*/ 5040 w 5740"/>
                <a:gd name="T65" fmla="*/ 462 h 2098"/>
                <a:gd name="T66" fmla="*/ 5292 w 5740"/>
                <a:gd name="T67" fmla="*/ 324 h 2098"/>
                <a:gd name="T68" fmla="*/ 5531 w 5740"/>
                <a:gd name="T69" fmla="*/ 186 h 2098"/>
                <a:gd name="T70" fmla="*/ 5740 w 5740"/>
                <a:gd name="T71" fmla="*/ 48 h 2098"/>
                <a:gd name="T72" fmla="*/ 5740 w 5740"/>
                <a:gd name="T73" fmla="*/ 0 h 2098"/>
                <a:gd name="T74" fmla="*/ 5740 w 5740"/>
                <a:gd name="T75" fmla="*/ 0 h 209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8"/>
            <p:cNvSpPr>
              <a:spLocks/>
            </p:cNvSpPr>
            <p:nvPr/>
          </p:nvSpPr>
          <p:spPr bwMode="hidden">
            <a:xfrm>
              <a:off x="0" y="102"/>
              <a:ext cx="1961" cy="1265"/>
            </a:xfrm>
            <a:custGeom>
              <a:avLst/>
              <a:gdLst>
                <a:gd name="T0" fmla="*/ 1955 w 1955"/>
                <a:gd name="T1" fmla="*/ 485 h 1265"/>
                <a:gd name="T2" fmla="*/ 1901 w 1955"/>
                <a:gd name="T3" fmla="*/ 390 h 1265"/>
                <a:gd name="T4" fmla="*/ 1770 w 1955"/>
                <a:gd name="T5" fmla="*/ 306 h 1265"/>
                <a:gd name="T6" fmla="*/ 1579 w 1955"/>
                <a:gd name="T7" fmla="*/ 228 h 1265"/>
                <a:gd name="T8" fmla="*/ 1327 w 1955"/>
                <a:gd name="T9" fmla="*/ 162 h 1265"/>
                <a:gd name="T10" fmla="*/ 1010 w 1955"/>
                <a:gd name="T11" fmla="*/ 102 h 1265"/>
                <a:gd name="T12" fmla="*/ 646 w 1955"/>
                <a:gd name="T13" fmla="*/ 54 h 1265"/>
                <a:gd name="T14" fmla="*/ 227 w 1955"/>
                <a:gd name="T15" fmla="*/ 18 h 1265"/>
                <a:gd name="T16" fmla="*/ 0 w 1955"/>
                <a:gd name="T17" fmla="*/ 12 h 1265"/>
                <a:gd name="T18" fmla="*/ 431 w 1955"/>
                <a:gd name="T19" fmla="*/ 48 h 1265"/>
                <a:gd name="T20" fmla="*/ 813 w 1955"/>
                <a:gd name="T21" fmla="*/ 90 h 1265"/>
                <a:gd name="T22" fmla="*/ 1148 w 1955"/>
                <a:gd name="T23" fmla="*/ 144 h 1265"/>
                <a:gd name="T24" fmla="*/ 1423 w 1955"/>
                <a:gd name="T25" fmla="*/ 204 h 1265"/>
                <a:gd name="T26" fmla="*/ 1638 w 1955"/>
                <a:gd name="T27" fmla="*/ 276 h 1265"/>
                <a:gd name="T28" fmla="*/ 1794 w 1955"/>
                <a:gd name="T29" fmla="*/ 360 h 1265"/>
                <a:gd name="T30" fmla="*/ 1883 w 1955"/>
                <a:gd name="T31" fmla="*/ 443 h 1265"/>
                <a:gd name="T32" fmla="*/ 1901 w 1955"/>
                <a:gd name="T33" fmla="*/ 539 h 1265"/>
                <a:gd name="T34" fmla="*/ 1854 w 1955"/>
                <a:gd name="T35" fmla="*/ 629 h 1265"/>
                <a:gd name="T36" fmla="*/ 1746 w 1955"/>
                <a:gd name="T37" fmla="*/ 719 h 1265"/>
                <a:gd name="T38" fmla="*/ 1579 w 1955"/>
                <a:gd name="T39" fmla="*/ 809 h 1265"/>
                <a:gd name="T40" fmla="*/ 1357 w 1955"/>
                <a:gd name="T41" fmla="*/ 899 h 1265"/>
                <a:gd name="T42" fmla="*/ 1088 w 1955"/>
                <a:gd name="T43" fmla="*/ 989 h 1265"/>
                <a:gd name="T44" fmla="*/ 765 w 1955"/>
                <a:gd name="T45" fmla="*/ 1073 h 1265"/>
                <a:gd name="T46" fmla="*/ 407 w 1955"/>
                <a:gd name="T47" fmla="*/ 1157 h 1265"/>
                <a:gd name="T48" fmla="*/ 0 w 1955"/>
                <a:gd name="T49" fmla="*/ 1241 h 1265"/>
                <a:gd name="T50" fmla="*/ 215 w 1955"/>
                <a:gd name="T51" fmla="*/ 1223 h 1265"/>
                <a:gd name="T52" fmla="*/ 610 w 1955"/>
                <a:gd name="T53" fmla="*/ 1139 h 1265"/>
                <a:gd name="T54" fmla="*/ 957 w 1955"/>
                <a:gd name="T55" fmla="*/ 1049 h 1265"/>
                <a:gd name="T56" fmla="*/ 1262 w 1955"/>
                <a:gd name="T57" fmla="*/ 959 h 1265"/>
                <a:gd name="T58" fmla="*/ 1513 w 1955"/>
                <a:gd name="T59" fmla="*/ 863 h 1265"/>
                <a:gd name="T60" fmla="*/ 1716 w 1955"/>
                <a:gd name="T61" fmla="*/ 767 h 1265"/>
                <a:gd name="T62" fmla="*/ 1860 w 1955"/>
                <a:gd name="T63" fmla="*/ 677 h 1265"/>
                <a:gd name="T64" fmla="*/ 1937 w 1955"/>
                <a:gd name="T65" fmla="*/ 581 h 1265"/>
                <a:gd name="T66" fmla="*/ 1955 w 1955"/>
                <a:gd name="T67" fmla="*/ 533 h 126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9"/>
            <p:cNvSpPr>
              <a:spLocks/>
            </p:cNvSpPr>
            <p:nvPr/>
          </p:nvSpPr>
          <p:spPr bwMode="hidden">
            <a:xfrm>
              <a:off x="0" y="0"/>
              <a:ext cx="4709" cy="2901"/>
            </a:xfrm>
            <a:custGeom>
              <a:avLst/>
              <a:gdLst>
                <a:gd name="T0" fmla="*/ 4694 w 4694"/>
                <a:gd name="T1" fmla="*/ 797 h 2901"/>
                <a:gd name="T2" fmla="*/ 4664 w 4694"/>
                <a:gd name="T3" fmla="*/ 665 h 2901"/>
                <a:gd name="T4" fmla="*/ 4586 w 4694"/>
                <a:gd name="T5" fmla="*/ 540 h 2901"/>
                <a:gd name="T6" fmla="*/ 4466 w 4694"/>
                <a:gd name="T7" fmla="*/ 426 h 2901"/>
                <a:gd name="T8" fmla="*/ 4299 w 4694"/>
                <a:gd name="T9" fmla="*/ 312 h 2901"/>
                <a:gd name="T10" fmla="*/ 4084 w 4694"/>
                <a:gd name="T11" fmla="*/ 216 h 2901"/>
                <a:gd name="T12" fmla="*/ 3833 w 4694"/>
                <a:gd name="T13" fmla="*/ 120 h 2901"/>
                <a:gd name="T14" fmla="*/ 3540 w 4694"/>
                <a:gd name="T15" fmla="*/ 36 h 2901"/>
                <a:gd name="T16" fmla="*/ 3205 w 4694"/>
                <a:gd name="T17" fmla="*/ 0 h 2901"/>
                <a:gd name="T18" fmla="*/ 3540 w 4694"/>
                <a:gd name="T19" fmla="*/ 78 h 2901"/>
                <a:gd name="T20" fmla="*/ 3833 w 4694"/>
                <a:gd name="T21" fmla="*/ 162 h 2901"/>
                <a:gd name="T22" fmla="*/ 4084 w 4694"/>
                <a:gd name="T23" fmla="*/ 258 h 2901"/>
                <a:gd name="T24" fmla="*/ 4287 w 4694"/>
                <a:gd name="T25" fmla="*/ 366 h 2901"/>
                <a:gd name="T26" fmla="*/ 4443 w 4694"/>
                <a:gd name="T27" fmla="*/ 480 h 2901"/>
                <a:gd name="T28" fmla="*/ 4550 w 4694"/>
                <a:gd name="T29" fmla="*/ 605 h 2901"/>
                <a:gd name="T30" fmla="*/ 4610 w 4694"/>
                <a:gd name="T31" fmla="*/ 737 h 2901"/>
                <a:gd name="T32" fmla="*/ 4610 w 4694"/>
                <a:gd name="T33" fmla="*/ 875 h 2901"/>
                <a:gd name="T34" fmla="*/ 4568 w 4694"/>
                <a:gd name="T35" fmla="*/ 1001 h 2901"/>
                <a:gd name="T36" fmla="*/ 4490 w 4694"/>
                <a:gd name="T37" fmla="*/ 1127 h 2901"/>
                <a:gd name="T38" fmla="*/ 4371 w 4694"/>
                <a:gd name="T39" fmla="*/ 1259 h 2901"/>
                <a:gd name="T40" fmla="*/ 4215 w 4694"/>
                <a:gd name="T41" fmla="*/ 1385 h 2901"/>
                <a:gd name="T42" fmla="*/ 4024 w 4694"/>
                <a:gd name="T43" fmla="*/ 1517 h 2901"/>
                <a:gd name="T44" fmla="*/ 3803 w 4694"/>
                <a:gd name="T45" fmla="*/ 1648 h 2901"/>
                <a:gd name="T46" fmla="*/ 3546 w 4694"/>
                <a:gd name="T47" fmla="*/ 1774 h 2901"/>
                <a:gd name="T48" fmla="*/ 3259 w 4694"/>
                <a:gd name="T49" fmla="*/ 1906 h 2901"/>
                <a:gd name="T50" fmla="*/ 2942 w 4694"/>
                <a:gd name="T51" fmla="*/ 2032 h 2901"/>
                <a:gd name="T52" fmla="*/ 2595 w 4694"/>
                <a:gd name="T53" fmla="*/ 2164 h 2901"/>
                <a:gd name="T54" fmla="*/ 2224 w 4694"/>
                <a:gd name="T55" fmla="*/ 2284 h 2901"/>
                <a:gd name="T56" fmla="*/ 1824 w 4694"/>
                <a:gd name="T57" fmla="*/ 2410 h 2901"/>
                <a:gd name="T58" fmla="*/ 1399 w 4694"/>
                <a:gd name="T59" fmla="*/ 2530 h 2901"/>
                <a:gd name="T60" fmla="*/ 484 w 4694"/>
                <a:gd name="T61" fmla="*/ 2757 h 2901"/>
                <a:gd name="T62" fmla="*/ 0 w 4694"/>
                <a:gd name="T63" fmla="*/ 2901 h 2901"/>
                <a:gd name="T64" fmla="*/ 969 w 4694"/>
                <a:gd name="T65" fmla="*/ 2674 h 2901"/>
                <a:gd name="T66" fmla="*/ 1638 w 4694"/>
                <a:gd name="T67" fmla="*/ 2494 h 2901"/>
                <a:gd name="T68" fmla="*/ 2057 w 4694"/>
                <a:gd name="T69" fmla="*/ 2374 h 2901"/>
                <a:gd name="T70" fmla="*/ 2451 w 4694"/>
                <a:gd name="T71" fmla="*/ 2248 h 2901"/>
                <a:gd name="T72" fmla="*/ 2816 w 4694"/>
                <a:gd name="T73" fmla="*/ 2116 h 2901"/>
                <a:gd name="T74" fmla="*/ 3151 w 4694"/>
                <a:gd name="T75" fmla="*/ 1984 h 2901"/>
                <a:gd name="T76" fmla="*/ 3462 w 4694"/>
                <a:gd name="T77" fmla="*/ 1858 h 2901"/>
                <a:gd name="T78" fmla="*/ 3737 w 4694"/>
                <a:gd name="T79" fmla="*/ 1720 h 2901"/>
                <a:gd name="T80" fmla="*/ 3982 w 4694"/>
                <a:gd name="T81" fmla="*/ 1589 h 2901"/>
                <a:gd name="T82" fmla="*/ 4191 w 4694"/>
                <a:gd name="T83" fmla="*/ 1457 h 2901"/>
                <a:gd name="T84" fmla="*/ 4371 w 4694"/>
                <a:gd name="T85" fmla="*/ 1325 h 2901"/>
                <a:gd name="T86" fmla="*/ 4508 w 4694"/>
                <a:gd name="T87" fmla="*/ 1193 h 2901"/>
                <a:gd name="T88" fmla="*/ 4610 w 4694"/>
                <a:gd name="T89" fmla="*/ 1061 h 2901"/>
                <a:gd name="T90" fmla="*/ 4670 w 4694"/>
                <a:gd name="T91" fmla="*/ 935 h 2901"/>
                <a:gd name="T92" fmla="*/ 4688 w 4694"/>
                <a:gd name="T93" fmla="*/ 869 h 290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0"/>
            <p:cNvSpPr>
              <a:spLocks/>
            </p:cNvSpPr>
            <p:nvPr/>
          </p:nvSpPr>
          <p:spPr bwMode="hidden">
            <a:xfrm>
              <a:off x="0" y="0"/>
              <a:ext cx="3773" cy="2356"/>
            </a:xfrm>
            <a:custGeom>
              <a:avLst/>
              <a:gdLst>
                <a:gd name="T0" fmla="*/ 3761 w 3761"/>
                <a:gd name="T1" fmla="*/ 719 h 2356"/>
                <a:gd name="T2" fmla="*/ 3731 w 3761"/>
                <a:gd name="T3" fmla="*/ 599 h 2356"/>
                <a:gd name="T4" fmla="*/ 3653 w 3761"/>
                <a:gd name="T5" fmla="*/ 486 h 2356"/>
                <a:gd name="T6" fmla="*/ 3522 w 3761"/>
                <a:gd name="T7" fmla="*/ 378 h 2356"/>
                <a:gd name="T8" fmla="*/ 3348 w 3761"/>
                <a:gd name="T9" fmla="*/ 282 h 2356"/>
                <a:gd name="T10" fmla="*/ 3127 w 3761"/>
                <a:gd name="T11" fmla="*/ 192 h 2356"/>
                <a:gd name="T12" fmla="*/ 2864 w 3761"/>
                <a:gd name="T13" fmla="*/ 108 h 2356"/>
                <a:gd name="T14" fmla="*/ 2559 w 3761"/>
                <a:gd name="T15" fmla="*/ 36 h 2356"/>
                <a:gd name="T16" fmla="*/ 2230 w 3761"/>
                <a:gd name="T17" fmla="*/ 0 h 2356"/>
                <a:gd name="T18" fmla="*/ 2577 w 3761"/>
                <a:gd name="T19" fmla="*/ 72 h 2356"/>
                <a:gd name="T20" fmla="*/ 2876 w 3761"/>
                <a:gd name="T21" fmla="*/ 150 h 2356"/>
                <a:gd name="T22" fmla="*/ 3139 w 3761"/>
                <a:gd name="T23" fmla="*/ 234 h 2356"/>
                <a:gd name="T24" fmla="*/ 3348 w 3761"/>
                <a:gd name="T25" fmla="*/ 330 h 2356"/>
                <a:gd name="T26" fmla="*/ 3516 w 3761"/>
                <a:gd name="T27" fmla="*/ 432 h 2356"/>
                <a:gd name="T28" fmla="*/ 3623 w 3761"/>
                <a:gd name="T29" fmla="*/ 545 h 2356"/>
                <a:gd name="T30" fmla="*/ 3683 w 3761"/>
                <a:gd name="T31" fmla="*/ 665 h 2356"/>
                <a:gd name="T32" fmla="*/ 3689 w 3761"/>
                <a:gd name="T33" fmla="*/ 791 h 2356"/>
                <a:gd name="T34" fmla="*/ 3653 w 3761"/>
                <a:gd name="T35" fmla="*/ 887 h 2356"/>
                <a:gd name="T36" fmla="*/ 3593 w 3761"/>
                <a:gd name="T37" fmla="*/ 989 h 2356"/>
                <a:gd name="T38" fmla="*/ 3498 w 3761"/>
                <a:gd name="T39" fmla="*/ 1091 h 2356"/>
                <a:gd name="T40" fmla="*/ 3372 w 3761"/>
                <a:gd name="T41" fmla="*/ 1187 h 2356"/>
                <a:gd name="T42" fmla="*/ 3223 w 3761"/>
                <a:gd name="T43" fmla="*/ 1289 h 2356"/>
                <a:gd name="T44" fmla="*/ 3043 w 3761"/>
                <a:gd name="T45" fmla="*/ 1391 h 2356"/>
                <a:gd name="T46" fmla="*/ 2834 w 3761"/>
                <a:gd name="T47" fmla="*/ 1493 h 2356"/>
                <a:gd name="T48" fmla="*/ 2607 w 3761"/>
                <a:gd name="T49" fmla="*/ 1589 h 2356"/>
                <a:gd name="T50" fmla="*/ 2075 w 3761"/>
                <a:gd name="T51" fmla="*/ 1786 h 2356"/>
                <a:gd name="T52" fmla="*/ 1459 w 3761"/>
                <a:gd name="T53" fmla="*/ 1972 h 2356"/>
                <a:gd name="T54" fmla="*/ 765 w 3761"/>
                <a:gd name="T55" fmla="*/ 2158 h 2356"/>
                <a:gd name="T56" fmla="*/ 0 w 3761"/>
                <a:gd name="T57" fmla="*/ 2326 h 2356"/>
                <a:gd name="T58" fmla="*/ 401 w 3761"/>
                <a:gd name="T59" fmla="*/ 2272 h 2356"/>
                <a:gd name="T60" fmla="*/ 1142 w 3761"/>
                <a:gd name="T61" fmla="*/ 2092 h 2356"/>
                <a:gd name="T62" fmla="*/ 1812 w 3761"/>
                <a:gd name="T63" fmla="*/ 1900 h 2356"/>
                <a:gd name="T64" fmla="*/ 2392 w 3761"/>
                <a:gd name="T65" fmla="*/ 1702 h 2356"/>
                <a:gd name="T66" fmla="*/ 2649 w 3761"/>
                <a:gd name="T67" fmla="*/ 1607 h 2356"/>
                <a:gd name="T68" fmla="*/ 2882 w 3761"/>
                <a:gd name="T69" fmla="*/ 1505 h 2356"/>
                <a:gd name="T70" fmla="*/ 3091 w 3761"/>
                <a:gd name="T71" fmla="*/ 1403 h 2356"/>
                <a:gd name="T72" fmla="*/ 3277 w 3761"/>
                <a:gd name="T73" fmla="*/ 1301 h 2356"/>
                <a:gd name="T74" fmla="*/ 3432 w 3761"/>
                <a:gd name="T75" fmla="*/ 1193 h 2356"/>
                <a:gd name="T76" fmla="*/ 3558 w 3761"/>
                <a:gd name="T77" fmla="*/ 1091 h 2356"/>
                <a:gd name="T78" fmla="*/ 3653 w 3761"/>
                <a:gd name="T79" fmla="*/ 989 h 2356"/>
                <a:gd name="T80" fmla="*/ 3719 w 3761"/>
                <a:gd name="T81" fmla="*/ 887 h 2356"/>
                <a:gd name="T82" fmla="*/ 3755 w 3761"/>
                <a:gd name="T83" fmla="*/ 785 h 235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1"/>
            <p:cNvSpPr>
              <a:spLocks/>
            </p:cNvSpPr>
            <p:nvPr/>
          </p:nvSpPr>
          <p:spPr bwMode="hidden">
            <a:xfrm>
              <a:off x="0" y="0"/>
              <a:ext cx="2933" cy="1846"/>
            </a:xfrm>
            <a:custGeom>
              <a:avLst/>
              <a:gdLst>
                <a:gd name="T0" fmla="*/ 2924 w 2924"/>
                <a:gd name="T1" fmla="*/ 647 h 1846"/>
                <a:gd name="T2" fmla="*/ 2876 w 2924"/>
                <a:gd name="T3" fmla="*/ 528 h 1846"/>
                <a:gd name="T4" fmla="*/ 2750 w 2924"/>
                <a:gd name="T5" fmla="*/ 414 h 1846"/>
                <a:gd name="T6" fmla="*/ 2559 w 2924"/>
                <a:gd name="T7" fmla="*/ 318 h 1846"/>
                <a:gd name="T8" fmla="*/ 2302 w 2924"/>
                <a:gd name="T9" fmla="*/ 228 h 1846"/>
                <a:gd name="T10" fmla="*/ 1985 w 2924"/>
                <a:gd name="T11" fmla="*/ 150 h 1846"/>
                <a:gd name="T12" fmla="*/ 1608 w 2924"/>
                <a:gd name="T13" fmla="*/ 78 h 1846"/>
                <a:gd name="T14" fmla="*/ 1178 w 2924"/>
                <a:gd name="T15" fmla="*/ 24 h 1846"/>
                <a:gd name="T16" fmla="*/ 694 w 2924"/>
                <a:gd name="T17" fmla="*/ 0 h 1846"/>
                <a:gd name="T18" fmla="*/ 1190 w 2924"/>
                <a:gd name="T19" fmla="*/ 48 h 1846"/>
                <a:gd name="T20" fmla="*/ 1626 w 2924"/>
                <a:gd name="T21" fmla="*/ 108 h 1846"/>
                <a:gd name="T22" fmla="*/ 2009 w 2924"/>
                <a:gd name="T23" fmla="*/ 180 h 1846"/>
                <a:gd name="T24" fmla="*/ 2326 w 2924"/>
                <a:gd name="T25" fmla="*/ 264 h 1846"/>
                <a:gd name="T26" fmla="*/ 2571 w 2924"/>
                <a:gd name="T27" fmla="*/ 360 h 1846"/>
                <a:gd name="T28" fmla="*/ 2750 w 2924"/>
                <a:gd name="T29" fmla="*/ 468 h 1846"/>
                <a:gd name="T30" fmla="*/ 2846 w 2924"/>
                <a:gd name="T31" fmla="*/ 587 h 1846"/>
                <a:gd name="T32" fmla="*/ 2864 w 2924"/>
                <a:gd name="T33" fmla="*/ 713 h 1846"/>
                <a:gd name="T34" fmla="*/ 2840 w 2924"/>
                <a:gd name="T35" fmla="*/ 785 h 1846"/>
                <a:gd name="T36" fmla="*/ 2792 w 2924"/>
                <a:gd name="T37" fmla="*/ 857 h 1846"/>
                <a:gd name="T38" fmla="*/ 2625 w 2924"/>
                <a:gd name="T39" fmla="*/ 1001 h 1846"/>
                <a:gd name="T40" fmla="*/ 2368 w 2924"/>
                <a:gd name="T41" fmla="*/ 1145 h 1846"/>
                <a:gd name="T42" fmla="*/ 2033 w 2924"/>
                <a:gd name="T43" fmla="*/ 1289 h 1846"/>
                <a:gd name="T44" fmla="*/ 1626 w 2924"/>
                <a:gd name="T45" fmla="*/ 1433 h 1846"/>
                <a:gd name="T46" fmla="*/ 1142 w 2924"/>
                <a:gd name="T47" fmla="*/ 1571 h 1846"/>
                <a:gd name="T48" fmla="*/ 604 w 2924"/>
                <a:gd name="T49" fmla="*/ 1702 h 1846"/>
                <a:gd name="T50" fmla="*/ 0 w 2924"/>
                <a:gd name="T51" fmla="*/ 1828 h 1846"/>
                <a:gd name="T52" fmla="*/ 311 w 2924"/>
                <a:gd name="T53" fmla="*/ 1780 h 1846"/>
                <a:gd name="T54" fmla="*/ 897 w 2924"/>
                <a:gd name="T55" fmla="*/ 1648 h 1846"/>
                <a:gd name="T56" fmla="*/ 1417 w 2924"/>
                <a:gd name="T57" fmla="*/ 1511 h 1846"/>
                <a:gd name="T58" fmla="*/ 1871 w 2924"/>
                <a:gd name="T59" fmla="*/ 1367 h 1846"/>
                <a:gd name="T60" fmla="*/ 2254 w 2924"/>
                <a:gd name="T61" fmla="*/ 1223 h 1846"/>
                <a:gd name="T62" fmla="*/ 2559 w 2924"/>
                <a:gd name="T63" fmla="*/ 1079 h 1846"/>
                <a:gd name="T64" fmla="*/ 2774 w 2924"/>
                <a:gd name="T65" fmla="*/ 929 h 1846"/>
                <a:gd name="T66" fmla="*/ 2876 w 2924"/>
                <a:gd name="T67" fmla="*/ 815 h 1846"/>
                <a:gd name="T68" fmla="*/ 2912 w 2924"/>
                <a:gd name="T69" fmla="*/ 743 h 1846"/>
                <a:gd name="T70" fmla="*/ 2924 w 2924"/>
                <a:gd name="T71" fmla="*/ 707 h 18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2"/>
            <p:cNvSpPr>
              <a:spLocks/>
            </p:cNvSpPr>
            <p:nvPr/>
          </p:nvSpPr>
          <p:spPr bwMode="hidden">
            <a:xfrm>
              <a:off x="114" y="2847"/>
              <a:ext cx="1493" cy="204"/>
            </a:xfrm>
            <a:custGeom>
              <a:avLst/>
              <a:gdLst>
                <a:gd name="T0" fmla="*/ 1399 w 1488"/>
                <a:gd name="T1" fmla="*/ 204 h 204"/>
                <a:gd name="T2" fmla="*/ 0 w 1488"/>
                <a:gd name="T3" fmla="*/ 18 h 204"/>
                <a:gd name="T4" fmla="*/ 77 w 1488"/>
                <a:gd name="T5" fmla="*/ 0 h 204"/>
                <a:gd name="T6" fmla="*/ 1488 w 1488"/>
                <a:gd name="T7" fmla="*/ 186 h 204"/>
                <a:gd name="T8" fmla="*/ 1399 w 1488"/>
                <a:gd name="T9" fmla="*/ 204 h 204"/>
                <a:gd name="T10" fmla="*/ 1399 w 1488"/>
                <a:gd name="T11" fmla="*/ 204 h 2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88" h="204">
                  <a:moveTo>
                    <a:pt x="1399" y="204"/>
                  </a:moveTo>
                  <a:lnTo>
                    <a:pt x="0" y="18"/>
                  </a:lnTo>
                  <a:lnTo>
                    <a:pt x="77" y="0"/>
                  </a:lnTo>
                  <a:lnTo>
                    <a:pt x="1488" y="186"/>
                  </a:lnTo>
                  <a:lnTo>
                    <a:pt x="1399" y="20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Rectangle 13"/>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6" name="Rectangle 14"/>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17" name="Group 15"/>
            <p:cNvGrpSpPr>
              <a:grpSpLocks/>
            </p:cNvGrpSpPr>
            <p:nvPr/>
          </p:nvGrpSpPr>
          <p:grpSpPr bwMode="auto">
            <a:xfrm>
              <a:off x="192" y="2284"/>
              <a:ext cx="1254" cy="923"/>
              <a:chOff x="192" y="2284"/>
              <a:chExt cx="1254" cy="923"/>
            </a:xfrm>
          </p:grpSpPr>
          <p:sp>
            <p:nvSpPr>
              <p:cNvPr id="18" name="Freeform 16"/>
              <p:cNvSpPr>
                <a:spLocks/>
              </p:cNvSpPr>
              <p:nvPr/>
            </p:nvSpPr>
            <p:spPr bwMode="hidden">
              <a:xfrm>
                <a:off x="408" y="3009"/>
                <a:ext cx="47" cy="6"/>
              </a:xfrm>
              <a:custGeom>
                <a:avLst/>
                <a:gdLst>
                  <a:gd name="T0" fmla="*/ 47 w 47"/>
                  <a:gd name="T1" fmla="*/ 6 h 6"/>
                  <a:gd name="T2" fmla="*/ 0 w 47"/>
                  <a:gd name="T3" fmla="*/ 0 h 6"/>
                  <a:gd name="T4" fmla="*/ 0 w 47"/>
                  <a:gd name="T5" fmla="*/ 0 h 6"/>
                  <a:gd name="T6" fmla="*/ 47 w 47"/>
                  <a:gd name="T7" fmla="*/ 6 h 6"/>
                  <a:gd name="T8" fmla="*/ 47 w 47"/>
                  <a:gd name="T9" fmla="*/ 6 h 6"/>
                  <a:gd name="T10" fmla="*/ 47 w 47"/>
                  <a:gd name="T11" fmla="*/ 6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 h="6">
                    <a:moveTo>
                      <a:pt x="47" y="6"/>
                    </a:moveTo>
                    <a:lnTo>
                      <a:pt x="0" y="0"/>
                    </a:lnTo>
                    <a:lnTo>
                      <a:pt x="47" y="6"/>
                    </a:lnTo>
                    <a:close/>
                  </a:path>
                </a:pathLst>
              </a:custGeom>
              <a:solidFill>
                <a:srgbClr val="1414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17"/>
              <p:cNvSpPr>
                <a:spLocks/>
              </p:cNvSpPr>
              <p:nvPr/>
            </p:nvSpPr>
            <p:spPr bwMode="hidden">
              <a:xfrm>
                <a:off x="912" y="2284"/>
                <a:ext cx="324" cy="162"/>
              </a:xfrm>
              <a:custGeom>
                <a:avLst/>
                <a:gdLst>
                  <a:gd name="T0" fmla="*/ 0 w 323"/>
                  <a:gd name="T1" fmla="*/ 24 h 162"/>
                  <a:gd name="T2" fmla="*/ 6 w 323"/>
                  <a:gd name="T3" fmla="*/ 24 h 162"/>
                  <a:gd name="T4" fmla="*/ 12 w 323"/>
                  <a:gd name="T5" fmla="*/ 18 h 162"/>
                  <a:gd name="T6" fmla="*/ 48 w 323"/>
                  <a:gd name="T7" fmla="*/ 6 h 162"/>
                  <a:gd name="T8" fmla="*/ 101 w 323"/>
                  <a:gd name="T9" fmla="*/ 0 h 162"/>
                  <a:gd name="T10" fmla="*/ 137 w 323"/>
                  <a:gd name="T11" fmla="*/ 6 h 162"/>
                  <a:gd name="T12" fmla="*/ 173 w 323"/>
                  <a:gd name="T13" fmla="*/ 18 h 162"/>
                  <a:gd name="T14" fmla="*/ 239 w 323"/>
                  <a:gd name="T15" fmla="*/ 54 h 162"/>
                  <a:gd name="T16" fmla="*/ 287 w 323"/>
                  <a:gd name="T17" fmla="*/ 90 h 162"/>
                  <a:gd name="T18" fmla="*/ 317 w 323"/>
                  <a:gd name="T19" fmla="*/ 114 h 162"/>
                  <a:gd name="T20" fmla="*/ 323 w 323"/>
                  <a:gd name="T21" fmla="*/ 126 h 162"/>
                  <a:gd name="T22" fmla="*/ 323 w 323"/>
                  <a:gd name="T23" fmla="*/ 126 h 162"/>
                  <a:gd name="T24" fmla="*/ 221 w 323"/>
                  <a:gd name="T25" fmla="*/ 162 h 162"/>
                  <a:gd name="T26" fmla="*/ 0 w 323"/>
                  <a:gd name="T27" fmla="*/ 24 h 162"/>
                  <a:gd name="T28" fmla="*/ 0 w 323"/>
                  <a:gd name="T29" fmla="*/ 24 h 1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221" y="162"/>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18"/>
              <p:cNvSpPr>
                <a:spLocks noEditPoints="1"/>
              </p:cNvSpPr>
              <p:nvPr/>
            </p:nvSpPr>
            <p:spPr bwMode="hidden">
              <a:xfrm>
                <a:off x="192" y="2284"/>
                <a:ext cx="1254" cy="923"/>
              </a:xfrm>
              <a:custGeom>
                <a:avLst/>
                <a:gdLst>
                  <a:gd name="T0" fmla="*/ 1166 w 1250"/>
                  <a:gd name="T1" fmla="*/ 641 h 923"/>
                  <a:gd name="T2" fmla="*/ 1166 w 1250"/>
                  <a:gd name="T3" fmla="*/ 473 h 923"/>
                  <a:gd name="T4" fmla="*/ 1136 w 1250"/>
                  <a:gd name="T5" fmla="*/ 384 h 923"/>
                  <a:gd name="T6" fmla="*/ 1112 w 1250"/>
                  <a:gd name="T7" fmla="*/ 288 h 923"/>
                  <a:gd name="T8" fmla="*/ 1053 w 1250"/>
                  <a:gd name="T9" fmla="*/ 174 h 923"/>
                  <a:gd name="T10" fmla="*/ 981 w 1250"/>
                  <a:gd name="T11" fmla="*/ 96 h 923"/>
                  <a:gd name="T12" fmla="*/ 963 w 1250"/>
                  <a:gd name="T13" fmla="*/ 72 h 923"/>
                  <a:gd name="T14" fmla="*/ 891 w 1250"/>
                  <a:gd name="T15" fmla="*/ 18 h 923"/>
                  <a:gd name="T16" fmla="*/ 819 w 1250"/>
                  <a:gd name="T17" fmla="*/ 6 h 923"/>
                  <a:gd name="T18" fmla="*/ 712 w 1250"/>
                  <a:gd name="T19" fmla="*/ 24 h 923"/>
                  <a:gd name="T20" fmla="*/ 664 w 1250"/>
                  <a:gd name="T21" fmla="*/ 42 h 923"/>
                  <a:gd name="T22" fmla="*/ 568 w 1250"/>
                  <a:gd name="T23" fmla="*/ 120 h 923"/>
                  <a:gd name="T24" fmla="*/ 532 w 1250"/>
                  <a:gd name="T25" fmla="*/ 228 h 923"/>
                  <a:gd name="T26" fmla="*/ 509 w 1250"/>
                  <a:gd name="T27" fmla="*/ 348 h 923"/>
                  <a:gd name="T28" fmla="*/ 431 w 1250"/>
                  <a:gd name="T29" fmla="*/ 479 h 923"/>
                  <a:gd name="T30" fmla="*/ 413 w 1250"/>
                  <a:gd name="T31" fmla="*/ 539 h 923"/>
                  <a:gd name="T32" fmla="*/ 353 w 1250"/>
                  <a:gd name="T33" fmla="*/ 599 h 923"/>
                  <a:gd name="T34" fmla="*/ 305 w 1250"/>
                  <a:gd name="T35" fmla="*/ 629 h 923"/>
                  <a:gd name="T36" fmla="*/ 293 w 1250"/>
                  <a:gd name="T37" fmla="*/ 635 h 923"/>
                  <a:gd name="T38" fmla="*/ 257 w 1250"/>
                  <a:gd name="T39" fmla="*/ 677 h 923"/>
                  <a:gd name="T40" fmla="*/ 150 w 1250"/>
                  <a:gd name="T41" fmla="*/ 797 h 923"/>
                  <a:gd name="T42" fmla="*/ 54 w 1250"/>
                  <a:gd name="T43" fmla="*/ 839 h 923"/>
                  <a:gd name="T44" fmla="*/ 156 w 1250"/>
                  <a:gd name="T45" fmla="*/ 905 h 923"/>
                  <a:gd name="T46" fmla="*/ 240 w 1250"/>
                  <a:gd name="T47" fmla="*/ 869 h 923"/>
                  <a:gd name="T48" fmla="*/ 640 w 1250"/>
                  <a:gd name="T49" fmla="*/ 827 h 923"/>
                  <a:gd name="T50" fmla="*/ 700 w 1250"/>
                  <a:gd name="T51" fmla="*/ 725 h 923"/>
                  <a:gd name="T52" fmla="*/ 694 w 1250"/>
                  <a:gd name="T53" fmla="*/ 611 h 923"/>
                  <a:gd name="T54" fmla="*/ 778 w 1250"/>
                  <a:gd name="T55" fmla="*/ 551 h 923"/>
                  <a:gd name="T56" fmla="*/ 879 w 1250"/>
                  <a:gd name="T57" fmla="*/ 449 h 923"/>
                  <a:gd name="T58" fmla="*/ 909 w 1250"/>
                  <a:gd name="T59" fmla="*/ 414 h 923"/>
                  <a:gd name="T60" fmla="*/ 975 w 1250"/>
                  <a:gd name="T61" fmla="*/ 318 h 923"/>
                  <a:gd name="T62" fmla="*/ 1023 w 1250"/>
                  <a:gd name="T63" fmla="*/ 336 h 923"/>
                  <a:gd name="T64" fmla="*/ 1118 w 1250"/>
                  <a:gd name="T65" fmla="*/ 617 h 923"/>
                  <a:gd name="T66" fmla="*/ 1112 w 1250"/>
                  <a:gd name="T67" fmla="*/ 689 h 923"/>
                  <a:gd name="T68" fmla="*/ 1148 w 1250"/>
                  <a:gd name="T69" fmla="*/ 749 h 923"/>
                  <a:gd name="T70" fmla="*/ 1202 w 1250"/>
                  <a:gd name="T71" fmla="*/ 713 h 923"/>
                  <a:gd name="T72" fmla="*/ 1238 w 1250"/>
                  <a:gd name="T73" fmla="*/ 749 h 923"/>
                  <a:gd name="T74" fmla="*/ 1250 w 1250"/>
                  <a:gd name="T75" fmla="*/ 743 h 923"/>
                  <a:gd name="T76" fmla="*/ 694 w 1250"/>
                  <a:gd name="T77" fmla="*/ 264 h 923"/>
                  <a:gd name="T78" fmla="*/ 784 w 1250"/>
                  <a:gd name="T79" fmla="*/ 372 h 923"/>
                  <a:gd name="T80" fmla="*/ 766 w 1250"/>
                  <a:gd name="T81" fmla="*/ 443 h 923"/>
                  <a:gd name="T82" fmla="*/ 706 w 1250"/>
                  <a:gd name="T83" fmla="*/ 515 h 923"/>
                  <a:gd name="T84" fmla="*/ 658 w 1250"/>
                  <a:gd name="T85" fmla="*/ 569 h 923"/>
                  <a:gd name="T86" fmla="*/ 616 w 1250"/>
                  <a:gd name="T87" fmla="*/ 593 h 923"/>
                  <a:gd name="T88" fmla="*/ 574 w 1250"/>
                  <a:gd name="T89" fmla="*/ 617 h 923"/>
                  <a:gd name="T90" fmla="*/ 562 w 1250"/>
                  <a:gd name="T91" fmla="*/ 707 h 923"/>
                  <a:gd name="T92" fmla="*/ 353 w 1250"/>
                  <a:gd name="T93" fmla="*/ 755 h 923"/>
                  <a:gd name="T94" fmla="*/ 389 w 1250"/>
                  <a:gd name="T95" fmla="*/ 641 h 923"/>
                  <a:gd name="T96" fmla="*/ 425 w 1250"/>
                  <a:gd name="T97" fmla="*/ 647 h 923"/>
                  <a:gd name="T98" fmla="*/ 443 w 1250"/>
                  <a:gd name="T99" fmla="*/ 617 h 923"/>
                  <a:gd name="T100" fmla="*/ 568 w 1250"/>
                  <a:gd name="T101" fmla="*/ 515 h 923"/>
                  <a:gd name="T102" fmla="*/ 616 w 1250"/>
                  <a:gd name="T103" fmla="*/ 473 h 923"/>
                  <a:gd name="T104" fmla="*/ 640 w 1250"/>
                  <a:gd name="T105" fmla="*/ 396 h 923"/>
                  <a:gd name="T106" fmla="*/ 640 w 1250"/>
                  <a:gd name="T107" fmla="*/ 378 h 923"/>
                  <a:gd name="T108" fmla="*/ 664 w 1250"/>
                  <a:gd name="T109" fmla="*/ 270 h 923"/>
                  <a:gd name="T110" fmla="*/ 682 w 1250"/>
                  <a:gd name="T111" fmla="*/ 192 h 923"/>
                  <a:gd name="T112" fmla="*/ 694 w 1250"/>
                  <a:gd name="T113" fmla="*/ 264 h 923"/>
                  <a:gd name="T114" fmla="*/ 532 w 1250"/>
                  <a:gd name="T115" fmla="*/ 455 h 923"/>
                  <a:gd name="T116" fmla="*/ 634 w 1250"/>
                  <a:gd name="T117" fmla="*/ 803 h 92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50" h="923">
                    <a:moveTo>
                      <a:pt x="1244" y="713"/>
                    </a:moveTo>
                    <a:lnTo>
                      <a:pt x="1214" y="68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353" y="599"/>
                    </a:lnTo>
                    <a:lnTo>
                      <a:pt x="347" y="599"/>
                    </a:lnTo>
                    <a:lnTo>
                      <a:pt x="341" y="599"/>
                    </a:lnTo>
                    <a:lnTo>
                      <a:pt x="335" y="611"/>
                    </a:lnTo>
                    <a:lnTo>
                      <a:pt x="311" y="629"/>
                    </a:lnTo>
                    <a:lnTo>
                      <a:pt x="305" y="629"/>
                    </a:lnTo>
                    <a:lnTo>
                      <a:pt x="299" y="629"/>
                    </a:lnTo>
                    <a:lnTo>
                      <a:pt x="299" y="635"/>
                    </a:lnTo>
                    <a:lnTo>
                      <a:pt x="293" y="635"/>
                    </a:lnTo>
                    <a:lnTo>
                      <a:pt x="257" y="659"/>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700" y="725"/>
                    </a:lnTo>
                    <a:lnTo>
                      <a:pt x="658" y="719"/>
                    </a:lnTo>
                    <a:lnTo>
                      <a:pt x="664" y="653"/>
                    </a:lnTo>
                    <a:lnTo>
                      <a:pt x="670" y="623"/>
                    </a:lnTo>
                    <a:lnTo>
                      <a:pt x="694" y="611"/>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close/>
                    <a:moveTo>
                      <a:pt x="694" y="264"/>
                    </a:moveTo>
                    <a:lnTo>
                      <a:pt x="700" y="276"/>
                    </a:lnTo>
                    <a:lnTo>
                      <a:pt x="712" y="288"/>
                    </a:lnTo>
                    <a:lnTo>
                      <a:pt x="742" y="330"/>
                    </a:lnTo>
                    <a:lnTo>
                      <a:pt x="778" y="360"/>
                    </a:lnTo>
                    <a:lnTo>
                      <a:pt x="784" y="372"/>
                    </a:lnTo>
                    <a:lnTo>
                      <a:pt x="790" y="378"/>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2" y="569"/>
                    </a:lnTo>
                    <a:lnTo>
                      <a:pt x="652" y="575"/>
                    </a:lnTo>
                    <a:lnTo>
                      <a:pt x="640" y="581"/>
                    </a:lnTo>
                    <a:lnTo>
                      <a:pt x="616" y="593"/>
                    </a:lnTo>
                    <a:lnTo>
                      <a:pt x="604" y="599"/>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close/>
                    <a:moveTo>
                      <a:pt x="532" y="455"/>
                    </a:moveTo>
                    <a:lnTo>
                      <a:pt x="527" y="461"/>
                    </a:lnTo>
                    <a:lnTo>
                      <a:pt x="532" y="449"/>
                    </a:lnTo>
                    <a:lnTo>
                      <a:pt x="532" y="455"/>
                    </a:lnTo>
                    <a:close/>
                    <a:moveTo>
                      <a:pt x="634" y="803"/>
                    </a:moveTo>
                    <a:lnTo>
                      <a:pt x="634" y="80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19"/>
              <p:cNvSpPr>
                <a:spLocks/>
              </p:cNvSpPr>
              <p:nvPr/>
            </p:nvSpPr>
            <p:spPr bwMode="hidden">
              <a:xfrm>
                <a:off x="684" y="2709"/>
                <a:ext cx="47" cy="78"/>
              </a:xfrm>
              <a:custGeom>
                <a:avLst/>
                <a:gdLst>
                  <a:gd name="T0" fmla="*/ 12 w 47"/>
                  <a:gd name="T1" fmla="*/ 72 h 78"/>
                  <a:gd name="T2" fmla="*/ 18 w 47"/>
                  <a:gd name="T3" fmla="*/ 60 h 78"/>
                  <a:gd name="T4" fmla="*/ 24 w 47"/>
                  <a:gd name="T5" fmla="*/ 54 h 78"/>
                  <a:gd name="T6" fmla="*/ 47 w 47"/>
                  <a:gd name="T7" fmla="*/ 0 h 78"/>
                  <a:gd name="T8" fmla="*/ 0 w 47"/>
                  <a:gd name="T9" fmla="*/ 78 h 78"/>
                  <a:gd name="T10" fmla="*/ 12 w 47"/>
                  <a:gd name="T11" fmla="*/ 72 h 78"/>
                  <a:gd name="T12" fmla="*/ 12 w 47"/>
                  <a:gd name="T13" fmla="*/ 72 h 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 h="78">
                    <a:moveTo>
                      <a:pt x="12" y="72"/>
                    </a:moveTo>
                    <a:lnTo>
                      <a:pt x="18" y="60"/>
                    </a:lnTo>
                    <a:lnTo>
                      <a:pt x="24" y="54"/>
                    </a:lnTo>
                    <a:lnTo>
                      <a:pt x="47" y="0"/>
                    </a:lnTo>
                    <a:lnTo>
                      <a:pt x="0" y="78"/>
                    </a:lnTo>
                    <a:lnTo>
                      <a:pt x="12" y="72"/>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20"/>
              <p:cNvSpPr>
                <a:spLocks/>
              </p:cNvSpPr>
              <p:nvPr/>
            </p:nvSpPr>
            <p:spPr bwMode="hidden">
              <a:xfrm>
                <a:off x="1284" y="2572"/>
                <a:ext cx="149" cy="419"/>
              </a:xfrm>
              <a:custGeom>
                <a:avLst/>
                <a:gdLst>
                  <a:gd name="T0" fmla="*/ 29 w 149"/>
                  <a:gd name="T1" fmla="*/ 96 h 419"/>
                  <a:gd name="T2" fmla="*/ 41 w 149"/>
                  <a:gd name="T3" fmla="*/ 126 h 419"/>
                  <a:gd name="T4" fmla="*/ 29 w 149"/>
                  <a:gd name="T5" fmla="*/ 161 h 419"/>
                  <a:gd name="T6" fmla="*/ 47 w 149"/>
                  <a:gd name="T7" fmla="*/ 149 h 419"/>
                  <a:gd name="T8" fmla="*/ 53 w 149"/>
                  <a:gd name="T9" fmla="*/ 347 h 419"/>
                  <a:gd name="T10" fmla="*/ 65 w 149"/>
                  <a:gd name="T11" fmla="*/ 371 h 419"/>
                  <a:gd name="T12" fmla="*/ 65 w 149"/>
                  <a:gd name="T13" fmla="*/ 377 h 419"/>
                  <a:gd name="T14" fmla="*/ 65 w 149"/>
                  <a:gd name="T15" fmla="*/ 389 h 419"/>
                  <a:gd name="T16" fmla="*/ 77 w 149"/>
                  <a:gd name="T17" fmla="*/ 395 h 419"/>
                  <a:gd name="T18" fmla="*/ 101 w 149"/>
                  <a:gd name="T19" fmla="*/ 407 h 419"/>
                  <a:gd name="T20" fmla="*/ 125 w 149"/>
                  <a:gd name="T21" fmla="*/ 413 h 419"/>
                  <a:gd name="T22" fmla="*/ 149 w 149"/>
                  <a:gd name="T23" fmla="*/ 419 h 419"/>
                  <a:gd name="T24" fmla="*/ 125 w 149"/>
                  <a:gd name="T25" fmla="*/ 395 h 419"/>
                  <a:gd name="T26" fmla="*/ 77 w 149"/>
                  <a:gd name="T27" fmla="*/ 365 h 419"/>
                  <a:gd name="T28" fmla="*/ 77 w 149"/>
                  <a:gd name="T29" fmla="*/ 365 h 419"/>
                  <a:gd name="T30" fmla="*/ 77 w 149"/>
                  <a:gd name="T31" fmla="*/ 353 h 419"/>
                  <a:gd name="T32" fmla="*/ 83 w 149"/>
                  <a:gd name="T33" fmla="*/ 329 h 419"/>
                  <a:gd name="T34" fmla="*/ 83 w 149"/>
                  <a:gd name="T35" fmla="*/ 293 h 419"/>
                  <a:gd name="T36" fmla="*/ 83 w 149"/>
                  <a:gd name="T37" fmla="*/ 257 h 419"/>
                  <a:gd name="T38" fmla="*/ 83 w 149"/>
                  <a:gd name="T39" fmla="*/ 221 h 419"/>
                  <a:gd name="T40" fmla="*/ 77 w 149"/>
                  <a:gd name="T41" fmla="*/ 185 h 419"/>
                  <a:gd name="T42" fmla="*/ 65 w 149"/>
                  <a:gd name="T43" fmla="*/ 155 h 419"/>
                  <a:gd name="T44" fmla="*/ 59 w 149"/>
                  <a:gd name="T45" fmla="*/ 143 h 419"/>
                  <a:gd name="T46" fmla="*/ 53 w 149"/>
                  <a:gd name="T47" fmla="*/ 137 h 419"/>
                  <a:gd name="T48" fmla="*/ 53 w 149"/>
                  <a:gd name="T49" fmla="*/ 120 h 419"/>
                  <a:gd name="T50" fmla="*/ 53 w 149"/>
                  <a:gd name="T51" fmla="*/ 108 h 419"/>
                  <a:gd name="T52" fmla="*/ 47 w 149"/>
                  <a:gd name="T53" fmla="*/ 90 h 419"/>
                  <a:gd name="T54" fmla="*/ 35 w 149"/>
                  <a:gd name="T55" fmla="*/ 54 h 419"/>
                  <a:gd name="T56" fmla="*/ 23 w 149"/>
                  <a:gd name="T57" fmla="*/ 18 h 419"/>
                  <a:gd name="T58" fmla="*/ 17 w 149"/>
                  <a:gd name="T59" fmla="*/ 6 h 419"/>
                  <a:gd name="T60" fmla="*/ 17 w 149"/>
                  <a:gd name="T61" fmla="*/ 0 h 419"/>
                  <a:gd name="T62" fmla="*/ 0 w 149"/>
                  <a:gd name="T63" fmla="*/ 6 h 419"/>
                  <a:gd name="T64" fmla="*/ 6 w 149"/>
                  <a:gd name="T65" fmla="*/ 114 h 419"/>
                  <a:gd name="T66" fmla="*/ 29 w 149"/>
                  <a:gd name="T67" fmla="*/ 96 h 419"/>
                  <a:gd name="T68" fmla="*/ 29 w 149"/>
                  <a:gd name="T69" fmla="*/ 96 h 41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21"/>
              <p:cNvSpPr>
                <a:spLocks/>
              </p:cNvSpPr>
              <p:nvPr/>
            </p:nvSpPr>
            <p:spPr bwMode="hidden">
              <a:xfrm>
                <a:off x="1140" y="2434"/>
                <a:ext cx="167" cy="138"/>
              </a:xfrm>
              <a:custGeom>
                <a:avLst/>
                <a:gdLst>
                  <a:gd name="T0" fmla="*/ 102 w 167"/>
                  <a:gd name="T1" fmla="*/ 18 h 138"/>
                  <a:gd name="T2" fmla="*/ 96 w 167"/>
                  <a:gd name="T3" fmla="*/ 12 h 138"/>
                  <a:gd name="T4" fmla="*/ 90 w 167"/>
                  <a:gd name="T5" fmla="*/ 0 h 138"/>
                  <a:gd name="T6" fmla="*/ 78 w 167"/>
                  <a:gd name="T7" fmla="*/ 0 h 138"/>
                  <a:gd name="T8" fmla="*/ 66 w 167"/>
                  <a:gd name="T9" fmla="*/ 0 h 138"/>
                  <a:gd name="T10" fmla="*/ 60 w 167"/>
                  <a:gd name="T11" fmla="*/ 0 h 138"/>
                  <a:gd name="T12" fmla="*/ 48 w 167"/>
                  <a:gd name="T13" fmla="*/ 6 h 138"/>
                  <a:gd name="T14" fmla="*/ 36 w 167"/>
                  <a:gd name="T15" fmla="*/ 12 h 138"/>
                  <a:gd name="T16" fmla="*/ 30 w 167"/>
                  <a:gd name="T17" fmla="*/ 12 h 138"/>
                  <a:gd name="T18" fmla="*/ 24 w 167"/>
                  <a:gd name="T19" fmla="*/ 24 h 138"/>
                  <a:gd name="T20" fmla="*/ 18 w 167"/>
                  <a:gd name="T21" fmla="*/ 42 h 138"/>
                  <a:gd name="T22" fmla="*/ 6 w 167"/>
                  <a:gd name="T23" fmla="*/ 66 h 138"/>
                  <a:gd name="T24" fmla="*/ 0 w 167"/>
                  <a:gd name="T25" fmla="*/ 72 h 138"/>
                  <a:gd name="T26" fmla="*/ 42 w 167"/>
                  <a:gd name="T27" fmla="*/ 30 h 138"/>
                  <a:gd name="T28" fmla="*/ 30 w 167"/>
                  <a:gd name="T29" fmla="*/ 66 h 138"/>
                  <a:gd name="T30" fmla="*/ 96 w 167"/>
                  <a:gd name="T31" fmla="*/ 36 h 138"/>
                  <a:gd name="T32" fmla="*/ 120 w 167"/>
                  <a:gd name="T33" fmla="*/ 78 h 138"/>
                  <a:gd name="T34" fmla="*/ 120 w 167"/>
                  <a:gd name="T35" fmla="*/ 54 h 138"/>
                  <a:gd name="T36" fmla="*/ 167 w 167"/>
                  <a:gd name="T37" fmla="*/ 138 h 138"/>
                  <a:gd name="T38" fmla="*/ 167 w 167"/>
                  <a:gd name="T39" fmla="*/ 120 h 138"/>
                  <a:gd name="T40" fmla="*/ 161 w 167"/>
                  <a:gd name="T41" fmla="*/ 102 h 138"/>
                  <a:gd name="T42" fmla="*/ 138 w 167"/>
                  <a:gd name="T43" fmla="*/ 60 h 138"/>
                  <a:gd name="T44" fmla="*/ 114 w 167"/>
                  <a:gd name="T45" fmla="*/ 30 h 138"/>
                  <a:gd name="T46" fmla="*/ 108 w 167"/>
                  <a:gd name="T47" fmla="*/ 24 h 138"/>
                  <a:gd name="T48" fmla="*/ 102 w 167"/>
                  <a:gd name="T49" fmla="*/ 18 h 138"/>
                  <a:gd name="T50" fmla="*/ 102 w 167"/>
                  <a:gd name="T51" fmla="*/ 18 h 13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Freeform 22"/>
              <p:cNvSpPr>
                <a:spLocks/>
              </p:cNvSpPr>
              <p:nvPr/>
            </p:nvSpPr>
            <p:spPr bwMode="hidden">
              <a:xfrm>
                <a:off x="948" y="2314"/>
                <a:ext cx="113" cy="114"/>
              </a:xfrm>
              <a:custGeom>
                <a:avLst/>
                <a:gdLst>
                  <a:gd name="T0" fmla="*/ 0 w 113"/>
                  <a:gd name="T1" fmla="*/ 0 h 114"/>
                  <a:gd name="T2" fmla="*/ 6 w 113"/>
                  <a:gd name="T3" fmla="*/ 0 h 114"/>
                  <a:gd name="T4" fmla="*/ 24 w 113"/>
                  <a:gd name="T5" fmla="*/ 6 h 114"/>
                  <a:gd name="T6" fmla="*/ 48 w 113"/>
                  <a:gd name="T7" fmla="*/ 18 h 114"/>
                  <a:gd name="T8" fmla="*/ 71 w 113"/>
                  <a:gd name="T9" fmla="*/ 36 h 114"/>
                  <a:gd name="T10" fmla="*/ 83 w 113"/>
                  <a:gd name="T11" fmla="*/ 48 h 114"/>
                  <a:gd name="T12" fmla="*/ 95 w 113"/>
                  <a:gd name="T13" fmla="*/ 66 h 114"/>
                  <a:gd name="T14" fmla="*/ 107 w 113"/>
                  <a:gd name="T15" fmla="*/ 90 h 114"/>
                  <a:gd name="T16" fmla="*/ 113 w 113"/>
                  <a:gd name="T17" fmla="*/ 114 h 114"/>
                  <a:gd name="T18" fmla="*/ 83 w 113"/>
                  <a:gd name="T19" fmla="*/ 66 h 114"/>
                  <a:gd name="T20" fmla="*/ 60 w 113"/>
                  <a:gd name="T21" fmla="*/ 78 h 114"/>
                  <a:gd name="T22" fmla="*/ 71 w 113"/>
                  <a:gd name="T23" fmla="*/ 54 h 114"/>
                  <a:gd name="T24" fmla="*/ 12 w 113"/>
                  <a:gd name="T25" fmla="*/ 78 h 114"/>
                  <a:gd name="T26" fmla="*/ 60 w 113"/>
                  <a:gd name="T27" fmla="*/ 48 h 114"/>
                  <a:gd name="T28" fmla="*/ 60 w 113"/>
                  <a:gd name="T29" fmla="*/ 42 h 114"/>
                  <a:gd name="T30" fmla="*/ 54 w 113"/>
                  <a:gd name="T31" fmla="*/ 30 h 114"/>
                  <a:gd name="T32" fmla="*/ 36 w 113"/>
                  <a:gd name="T33" fmla="*/ 18 h 114"/>
                  <a:gd name="T34" fmla="*/ 0 w 113"/>
                  <a:gd name="T35" fmla="*/ 0 h 114"/>
                  <a:gd name="T36" fmla="*/ 0 w 113"/>
                  <a:gd name="T37" fmla="*/ 0 h 1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Freeform 23"/>
              <p:cNvSpPr>
                <a:spLocks/>
              </p:cNvSpPr>
              <p:nvPr/>
            </p:nvSpPr>
            <p:spPr bwMode="hidden">
              <a:xfrm>
                <a:off x="1122" y="2578"/>
                <a:ext cx="66" cy="60"/>
              </a:xfrm>
              <a:custGeom>
                <a:avLst/>
                <a:gdLst>
                  <a:gd name="T0" fmla="*/ 54 w 66"/>
                  <a:gd name="T1" fmla="*/ 0 h 60"/>
                  <a:gd name="T2" fmla="*/ 42 w 66"/>
                  <a:gd name="T3" fmla="*/ 18 h 60"/>
                  <a:gd name="T4" fmla="*/ 36 w 66"/>
                  <a:gd name="T5" fmla="*/ 6 h 60"/>
                  <a:gd name="T6" fmla="*/ 24 w 66"/>
                  <a:gd name="T7" fmla="*/ 30 h 60"/>
                  <a:gd name="T8" fmla="*/ 18 w 66"/>
                  <a:gd name="T9" fmla="*/ 36 h 60"/>
                  <a:gd name="T10" fmla="*/ 6 w 66"/>
                  <a:gd name="T11" fmla="*/ 48 h 60"/>
                  <a:gd name="T12" fmla="*/ 0 w 66"/>
                  <a:gd name="T13" fmla="*/ 60 h 60"/>
                  <a:gd name="T14" fmla="*/ 12 w 66"/>
                  <a:gd name="T15" fmla="*/ 54 h 60"/>
                  <a:gd name="T16" fmla="*/ 30 w 66"/>
                  <a:gd name="T17" fmla="*/ 36 h 60"/>
                  <a:gd name="T18" fmla="*/ 54 w 66"/>
                  <a:gd name="T19" fmla="*/ 18 h 60"/>
                  <a:gd name="T20" fmla="*/ 66 w 66"/>
                  <a:gd name="T21" fmla="*/ 6 h 60"/>
                  <a:gd name="T22" fmla="*/ 54 w 66"/>
                  <a:gd name="T23" fmla="*/ 0 h 60"/>
                  <a:gd name="T24" fmla="*/ 54 w 66"/>
                  <a:gd name="T25" fmla="*/ 0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Freeform 24"/>
              <p:cNvSpPr>
                <a:spLocks/>
              </p:cNvSpPr>
              <p:nvPr/>
            </p:nvSpPr>
            <p:spPr bwMode="hidden">
              <a:xfrm>
                <a:off x="942" y="2674"/>
                <a:ext cx="161" cy="179"/>
              </a:xfrm>
              <a:custGeom>
                <a:avLst/>
                <a:gdLst>
                  <a:gd name="T0" fmla="*/ 131 w 161"/>
                  <a:gd name="T1" fmla="*/ 53 h 179"/>
                  <a:gd name="T2" fmla="*/ 137 w 161"/>
                  <a:gd name="T3" fmla="*/ 53 h 179"/>
                  <a:gd name="T4" fmla="*/ 143 w 161"/>
                  <a:gd name="T5" fmla="*/ 41 h 179"/>
                  <a:gd name="T6" fmla="*/ 155 w 161"/>
                  <a:gd name="T7" fmla="*/ 35 h 179"/>
                  <a:gd name="T8" fmla="*/ 161 w 161"/>
                  <a:gd name="T9" fmla="*/ 24 h 179"/>
                  <a:gd name="T10" fmla="*/ 161 w 161"/>
                  <a:gd name="T11" fmla="*/ 12 h 179"/>
                  <a:gd name="T12" fmla="*/ 161 w 161"/>
                  <a:gd name="T13" fmla="*/ 0 h 179"/>
                  <a:gd name="T14" fmla="*/ 149 w 161"/>
                  <a:gd name="T15" fmla="*/ 24 h 179"/>
                  <a:gd name="T16" fmla="*/ 143 w 161"/>
                  <a:gd name="T17" fmla="*/ 35 h 179"/>
                  <a:gd name="T18" fmla="*/ 131 w 161"/>
                  <a:gd name="T19" fmla="*/ 35 h 179"/>
                  <a:gd name="T20" fmla="*/ 119 w 161"/>
                  <a:gd name="T21" fmla="*/ 41 h 179"/>
                  <a:gd name="T22" fmla="*/ 125 w 161"/>
                  <a:gd name="T23" fmla="*/ 53 h 179"/>
                  <a:gd name="T24" fmla="*/ 95 w 161"/>
                  <a:gd name="T25" fmla="*/ 95 h 179"/>
                  <a:gd name="T26" fmla="*/ 0 w 161"/>
                  <a:gd name="T27" fmla="*/ 137 h 179"/>
                  <a:gd name="T28" fmla="*/ 60 w 161"/>
                  <a:gd name="T29" fmla="*/ 119 h 179"/>
                  <a:gd name="T30" fmla="*/ 54 w 161"/>
                  <a:gd name="T31" fmla="*/ 125 h 179"/>
                  <a:gd name="T32" fmla="*/ 48 w 161"/>
                  <a:gd name="T33" fmla="*/ 131 h 179"/>
                  <a:gd name="T34" fmla="*/ 24 w 161"/>
                  <a:gd name="T35" fmla="*/ 155 h 179"/>
                  <a:gd name="T36" fmla="*/ 12 w 161"/>
                  <a:gd name="T37" fmla="*/ 167 h 179"/>
                  <a:gd name="T38" fmla="*/ 0 w 161"/>
                  <a:gd name="T39" fmla="*/ 173 h 179"/>
                  <a:gd name="T40" fmla="*/ 0 w 161"/>
                  <a:gd name="T41" fmla="*/ 179 h 179"/>
                  <a:gd name="T42" fmla="*/ 6 w 161"/>
                  <a:gd name="T43" fmla="*/ 173 h 179"/>
                  <a:gd name="T44" fmla="*/ 30 w 161"/>
                  <a:gd name="T45" fmla="*/ 155 h 179"/>
                  <a:gd name="T46" fmla="*/ 48 w 161"/>
                  <a:gd name="T47" fmla="*/ 143 h 179"/>
                  <a:gd name="T48" fmla="*/ 71 w 161"/>
                  <a:gd name="T49" fmla="*/ 125 h 179"/>
                  <a:gd name="T50" fmla="*/ 95 w 161"/>
                  <a:gd name="T51" fmla="*/ 107 h 179"/>
                  <a:gd name="T52" fmla="*/ 119 w 161"/>
                  <a:gd name="T53" fmla="*/ 77 h 179"/>
                  <a:gd name="T54" fmla="*/ 131 w 161"/>
                  <a:gd name="T55" fmla="*/ 59 h 179"/>
                  <a:gd name="T56" fmla="*/ 131 w 161"/>
                  <a:gd name="T57" fmla="*/ 53 h 179"/>
                  <a:gd name="T58" fmla="*/ 131 w 161"/>
                  <a:gd name="T59" fmla="*/ 53 h 17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Freeform 25"/>
              <p:cNvSpPr>
                <a:spLocks/>
              </p:cNvSpPr>
              <p:nvPr/>
            </p:nvSpPr>
            <p:spPr bwMode="hidden">
              <a:xfrm>
                <a:off x="737" y="2763"/>
                <a:ext cx="73" cy="54"/>
              </a:xfrm>
              <a:custGeom>
                <a:avLst/>
                <a:gdLst>
                  <a:gd name="T0" fmla="*/ 24 w 72"/>
                  <a:gd name="T1" fmla="*/ 36 h 54"/>
                  <a:gd name="T2" fmla="*/ 48 w 72"/>
                  <a:gd name="T3" fmla="*/ 24 h 54"/>
                  <a:gd name="T4" fmla="*/ 60 w 72"/>
                  <a:gd name="T5" fmla="*/ 12 h 54"/>
                  <a:gd name="T6" fmla="*/ 66 w 72"/>
                  <a:gd name="T7" fmla="*/ 6 h 54"/>
                  <a:gd name="T8" fmla="*/ 72 w 72"/>
                  <a:gd name="T9" fmla="*/ 0 h 54"/>
                  <a:gd name="T10" fmla="*/ 42 w 72"/>
                  <a:gd name="T11" fmla="*/ 18 h 54"/>
                  <a:gd name="T12" fmla="*/ 30 w 72"/>
                  <a:gd name="T13" fmla="*/ 24 h 54"/>
                  <a:gd name="T14" fmla="*/ 24 w 72"/>
                  <a:gd name="T15" fmla="*/ 24 h 54"/>
                  <a:gd name="T16" fmla="*/ 18 w 72"/>
                  <a:gd name="T17" fmla="*/ 18 h 54"/>
                  <a:gd name="T18" fmla="*/ 12 w 72"/>
                  <a:gd name="T19" fmla="*/ 12 h 54"/>
                  <a:gd name="T20" fmla="*/ 0 w 72"/>
                  <a:gd name="T21" fmla="*/ 54 h 54"/>
                  <a:gd name="T22" fmla="*/ 12 w 72"/>
                  <a:gd name="T23" fmla="*/ 42 h 54"/>
                  <a:gd name="T24" fmla="*/ 24 w 72"/>
                  <a:gd name="T25" fmla="*/ 36 h 54"/>
                  <a:gd name="T26" fmla="*/ 24 w 72"/>
                  <a:gd name="T27" fmla="*/ 36 h 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26"/>
              <p:cNvSpPr>
                <a:spLocks/>
              </p:cNvSpPr>
              <p:nvPr/>
            </p:nvSpPr>
            <p:spPr bwMode="hidden">
              <a:xfrm>
                <a:off x="624" y="2889"/>
                <a:ext cx="12" cy="54"/>
              </a:xfrm>
              <a:custGeom>
                <a:avLst/>
                <a:gdLst>
                  <a:gd name="T0" fmla="*/ 12 w 12"/>
                  <a:gd name="T1" fmla="*/ 0 h 54"/>
                  <a:gd name="T2" fmla="*/ 0 w 12"/>
                  <a:gd name="T3" fmla="*/ 12 h 54"/>
                  <a:gd name="T4" fmla="*/ 0 w 12"/>
                  <a:gd name="T5" fmla="*/ 18 h 54"/>
                  <a:gd name="T6" fmla="*/ 6 w 12"/>
                  <a:gd name="T7" fmla="*/ 54 h 54"/>
                  <a:gd name="T8" fmla="*/ 12 w 12"/>
                  <a:gd name="T9" fmla="*/ 36 h 54"/>
                  <a:gd name="T10" fmla="*/ 12 w 12"/>
                  <a:gd name="T11" fmla="*/ 18 h 54"/>
                  <a:gd name="T12" fmla="*/ 12 w 12"/>
                  <a:gd name="T13" fmla="*/ 6 h 54"/>
                  <a:gd name="T14" fmla="*/ 12 w 12"/>
                  <a:gd name="T15" fmla="*/ 0 h 54"/>
                  <a:gd name="T16" fmla="*/ 12 w 12"/>
                  <a:gd name="T17" fmla="*/ 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54">
                    <a:moveTo>
                      <a:pt x="12" y="0"/>
                    </a:moveTo>
                    <a:lnTo>
                      <a:pt x="0" y="12"/>
                    </a:lnTo>
                    <a:lnTo>
                      <a:pt x="0" y="18"/>
                    </a:lnTo>
                    <a:lnTo>
                      <a:pt x="6" y="54"/>
                    </a:lnTo>
                    <a:lnTo>
                      <a:pt x="12" y="36"/>
                    </a:lnTo>
                    <a:lnTo>
                      <a:pt x="12" y="18"/>
                    </a:lnTo>
                    <a:lnTo>
                      <a:pt x="12" y="6"/>
                    </a:lnTo>
                    <a:lnTo>
                      <a:pt x="12"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27"/>
              <p:cNvSpPr>
                <a:spLocks/>
              </p:cNvSpPr>
              <p:nvPr/>
            </p:nvSpPr>
            <p:spPr bwMode="hidden">
              <a:xfrm>
                <a:off x="492" y="3021"/>
                <a:ext cx="48" cy="72"/>
              </a:xfrm>
              <a:custGeom>
                <a:avLst/>
                <a:gdLst>
                  <a:gd name="T0" fmla="*/ 48 w 48"/>
                  <a:gd name="T1" fmla="*/ 6 h 72"/>
                  <a:gd name="T2" fmla="*/ 48 w 48"/>
                  <a:gd name="T3" fmla="*/ 6 h 72"/>
                  <a:gd name="T4" fmla="*/ 48 w 48"/>
                  <a:gd name="T5" fmla="*/ 6 h 72"/>
                  <a:gd name="T6" fmla="*/ 48 w 48"/>
                  <a:gd name="T7" fmla="*/ 6 h 72"/>
                  <a:gd name="T8" fmla="*/ 6 w 48"/>
                  <a:gd name="T9" fmla="*/ 0 h 72"/>
                  <a:gd name="T10" fmla="*/ 42 w 48"/>
                  <a:gd name="T11" fmla="*/ 12 h 72"/>
                  <a:gd name="T12" fmla="*/ 42 w 48"/>
                  <a:gd name="T13" fmla="*/ 12 h 72"/>
                  <a:gd name="T14" fmla="*/ 0 w 48"/>
                  <a:gd name="T15" fmla="*/ 72 h 72"/>
                  <a:gd name="T16" fmla="*/ 18 w 48"/>
                  <a:gd name="T17" fmla="*/ 54 h 72"/>
                  <a:gd name="T18" fmla="*/ 18 w 48"/>
                  <a:gd name="T19" fmla="*/ 66 h 72"/>
                  <a:gd name="T20" fmla="*/ 48 w 48"/>
                  <a:gd name="T21" fmla="*/ 6 h 72"/>
                  <a:gd name="T22" fmla="*/ 48 w 48"/>
                  <a:gd name="T23" fmla="*/ 6 h 72"/>
                  <a:gd name="T24" fmla="*/ 48 w 48"/>
                  <a:gd name="T25" fmla="*/ 6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8" h="72">
                    <a:moveTo>
                      <a:pt x="48" y="6"/>
                    </a:moveTo>
                    <a:lnTo>
                      <a:pt x="48" y="6"/>
                    </a:lnTo>
                    <a:lnTo>
                      <a:pt x="6" y="0"/>
                    </a:lnTo>
                    <a:lnTo>
                      <a:pt x="42" y="12"/>
                    </a:lnTo>
                    <a:lnTo>
                      <a:pt x="0" y="72"/>
                    </a:lnTo>
                    <a:lnTo>
                      <a:pt x="18" y="54"/>
                    </a:lnTo>
                    <a:lnTo>
                      <a:pt x="18" y="66"/>
                    </a:lnTo>
                    <a:lnTo>
                      <a:pt x="48"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28"/>
              <p:cNvSpPr>
                <a:spLocks/>
              </p:cNvSpPr>
              <p:nvPr/>
            </p:nvSpPr>
            <p:spPr bwMode="hidden">
              <a:xfrm>
                <a:off x="437" y="3027"/>
                <a:ext cx="288" cy="84"/>
              </a:xfrm>
              <a:custGeom>
                <a:avLst/>
                <a:gdLst>
                  <a:gd name="T0" fmla="*/ 287 w 287"/>
                  <a:gd name="T1" fmla="*/ 0 h 84"/>
                  <a:gd name="T2" fmla="*/ 0 w 287"/>
                  <a:gd name="T3" fmla="*/ 84 h 84"/>
                  <a:gd name="T4" fmla="*/ 168 w 287"/>
                  <a:gd name="T5" fmla="*/ 36 h 84"/>
                  <a:gd name="T6" fmla="*/ 114 w 287"/>
                  <a:gd name="T7" fmla="*/ 60 h 84"/>
                  <a:gd name="T8" fmla="*/ 276 w 287"/>
                  <a:gd name="T9" fmla="*/ 18 h 84"/>
                  <a:gd name="T10" fmla="*/ 287 w 287"/>
                  <a:gd name="T11" fmla="*/ 0 h 84"/>
                  <a:gd name="T12" fmla="*/ 287 w 287"/>
                  <a:gd name="T13" fmla="*/ 0 h 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7" h="84">
                    <a:moveTo>
                      <a:pt x="287" y="0"/>
                    </a:moveTo>
                    <a:lnTo>
                      <a:pt x="0" y="84"/>
                    </a:lnTo>
                    <a:lnTo>
                      <a:pt x="168" y="36"/>
                    </a:lnTo>
                    <a:lnTo>
                      <a:pt x="114" y="60"/>
                    </a:lnTo>
                    <a:lnTo>
                      <a:pt x="276" y="18"/>
                    </a:lnTo>
                    <a:lnTo>
                      <a:pt x="287"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29"/>
              <p:cNvSpPr>
                <a:spLocks/>
              </p:cNvSpPr>
              <p:nvPr/>
            </p:nvSpPr>
            <p:spPr bwMode="hidden">
              <a:xfrm>
                <a:off x="828" y="3003"/>
                <a:ext cx="66" cy="108"/>
              </a:xfrm>
              <a:custGeom>
                <a:avLst/>
                <a:gdLst>
                  <a:gd name="T0" fmla="*/ 6 w 66"/>
                  <a:gd name="T1" fmla="*/ 0 h 108"/>
                  <a:gd name="T2" fmla="*/ 66 w 66"/>
                  <a:gd name="T3" fmla="*/ 6 h 108"/>
                  <a:gd name="T4" fmla="*/ 0 w 66"/>
                  <a:gd name="T5" fmla="*/ 84 h 108"/>
                  <a:gd name="T6" fmla="*/ 54 w 66"/>
                  <a:gd name="T7" fmla="*/ 24 h 108"/>
                  <a:gd name="T8" fmla="*/ 6 w 66"/>
                  <a:gd name="T9" fmla="*/ 108 h 108"/>
                  <a:gd name="T10" fmla="*/ 66 w 66"/>
                  <a:gd name="T11" fmla="*/ 6 h 108"/>
                  <a:gd name="T12" fmla="*/ 6 w 66"/>
                  <a:gd name="T13" fmla="*/ 0 h 108"/>
                  <a:gd name="T14" fmla="*/ 6 w 66"/>
                  <a:gd name="T15" fmla="*/ 0 h 1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 h="108">
                    <a:moveTo>
                      <a:pt x="6" y="0"/>
                    </a:moveTo>
                    <a:lnTo>
                      <a:pt x="66" y="6"/>
                    </a:lnTo>
                    <a:lnTo>
                      <a:pt x="0" y="84"/>
                    </a:lnTo>
                    <a:lnTo>
                      <a:pt x="54" y="24"/>
                    </a:lnTo>
                    <a:lnTo>
                      <a:pt x="6" y="108"/>
                    </a:lnTo>
                    <a:lnTo>
                      <a:pt x="66" y="6"/>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30"/>
              <p:cNvSpPr>
                <a:spLocks/>
              </p:cNvSpPr>
              <p:nvPr/>
            </p:nvSpPr>
            <p:spPr bwMode="hidden">
              <a:xfrm>
                <a:off x="366" y="3111"/>
                <a:ext cx="77" cy="42"/>
              </a:xfrm>
              <a:custGeom>
                <a:avLst/>
                <a:gdLst>
                  <a:gd name="T0" fmla="*/ 36 w 77"/>
                  <a:gd name="T1" fmla="*/ 0 h 42"/>
                  <a:gd name="T2" fmla="*/ 42 w 77"/>
                  <a:gd name="T3" fmla="*/ 0 h 42"/>
                  <a:gd name="T4" fmla="*/ 60 w 77"/>
                  <a:gd name="T5" fmla="*/ 6 h 42"/>
                  <a:gd name="T6" fmla="*/ 48 w 77"/>
                  <a:gd name="T7" fmla="*/ 6 h 42"/>
                  <a:gd name="T8" fmla="*/ 42 w 77"/>
                  <a:gd name="T9" fmla="*/ 6 h 42"/>
                  <a:gd name="T10" fmla="*/ 60 w 77"/>
                  <a:gd name="T11" fmla="*/ 6 h 42"/>
                  <a:gd name="T12" fmla="*/ 0 w 77"/>
                  <a:gd name="T13" fmla="*/ 24 h 42"/>
                  <a:gd name="T14" fmla="*/ 71 w 77"/>
                  <a:gd name="T15" fmla="*/ 6 h 42"/>
                  <a:gd name="T16" fmla="*/ 66 w 77"/>
                  <a:gd name="T17" fmla="*/ 42 h 42"/>
                  <a:gd name="T18" fmla="*/ 77 w 77"/>
                  <a:gd name="T19" fmla="*/ 6 h 42"/>
                  <a:gd name="T20" fmla="*/ 36 w 77"/>
                  <a:gd name="T21" fmla="*/ 0 h 42"/>
                  <a:gd name="T22" fmla="*/ 36 w 77"/>
                  <a:gd name="T23" fmla="*/ 0 h 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31"/>
              <p:cNvSpPr>
                <a:spLocks/>
              </p:cNvSpPr>
              <p:nvPr/>
            </p:nvSpPr>
            <p:spPr bwMode="hidden">
              <a:xfrm>
                <a:off x="498" y="3165"/>
                <a:ext cx="66" cy="30"/>
              </a:xfrm>
              <a:custGeom>
                <a:avLst/>
                <a:gdLst>
                  <a:gd name="T0" fmla="*/ 66 w 66"/>
                  <a:gd name="T1" fmla="*/ 6 h 30"/>
                  <a:gd name="T2" fmla="*/ 0 w 66"/>
                  <a:gd name="T3" fmla="*/ 0 h 30"/>
                  <a:gd name="T4" fmla="*/ 54 w 66"/>
                  <a:gd name="T5" fmla="*/ 6 h 30"/>
                  <a:gd name="T6" fmla="*/ 18 w 66"/>
                  <a:gd name="T7" fmla="*/ 18 h 30"/>
                  <a:gd name="T8" fmla="*/ 60 w 66"/>
                  <a:gd name="T9" fmla="*/ 12 h 30"/>
                  <a:gd name="T10" fmla="*/ 60 w 66"/>
                  <a:gd name="T11" fmla="*/ 30 h 30"/>
                  <a:gd name="T12" fmla="*/ 60 w 66"/>
                  <a:gd name="T13" fmla="*/ 30 h 30"/>
                  <a:gd name="T14" fmla="*/ 66 w 66"/>
                  <a:gd name="T15" fmla="*/ 6 h 30"/>
                  <a:gd name="T16" fmla="*/ 66 w 66"/>
                  <a:gd name="T17" fmla="*/ 6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30">
                    <a:moveTo>
                      <a:pt x="66" y="6"/>
                    </a:moveTo>
                    <a:lnTo>
                      <a:pt x="0" y="0"/>
                    </a:lnTo>
                    <a:lnTo>
                      <a:pt x="54" y="6"/>
                    </a:lnTo>
                    <a:lnTo>
                      <a:pt x="18" y="18"/>
                    </a:lnTo>
                    <a:lnTo>
                      <a:pt x="60" y="12"/>
                    </a:lnTo>
                    <a:lnTo>
                      <a:pt x="60" y="30"/>
                    </a:lnTo>
                    <a:lnTo>
                      <a:pt x="66"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32"/>
              <p:cNvSpPr>
                <a:spLocks/>
              </p:cNvSpPr>
              <p:nvPr/>
            </p:nvSpPr>
            <p:spPr bwMode="hidden">
              <a:xfrm>
                <a:off x="840" y="2919"/>
                <a:ext cx="18" cy="60"/>
              </a:xfrm>
              <a:custGeom>
                <a:avLst/>
                <a:gdLst>
                  <a:gd name="T0" fmla="*/ 0 w 18"/>
                  <a:gd name="T1" fmla="*/ 24 h 60"/>
                  <a:gd name="T2" fmla="*/ 12 w 18"/>
                  <a:gd name="T3" fmla="*/ 24 h 60"/>
                  <a:gd name="T4" fmla="*/ 12 w 18"/>
                  <a:gd name="T5" fmla="*/ 60 h 60"/>
                  <a:gd name="T6" fmla="*/ 18 w 18"/>
                  <a:gd name="T7" fmla="*/ 18 h 60"/>
                  <a:gd name="T8" fmla="*/ 18 w 18"/>
                  <a:gd name="T9" fmla="*/ 18 h 60"/>
                  <a:gd name="T10" fmla="*/ 18 w 18"/>
                  <a:gd name="T11" fmla="*/ 0 h 60"/>
                  <a:gd name="T12" fmla="*/ 12 w 18"/>
                  <a:gd name="T13" fmla="*/ 18 h 60"/>
                  <a:gd name="T14" fmla="*/ 0 w 18"/>
                  <a:gd name="T15" fmla="*/ 24 h 60"/>
                  <a:gd name="T16" fmla="*/ 0 w 18"/>
                  <a:gd name="T17" fmla="*/ 24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60">
                    <a:moveTo>
                      <a:pt x="0" y="24"/>
                    </a:moveTo>
                    <a:lnTo>
                      <a:pt x="12" y="24"/>
                    </a:lnTo>
                    <a:lnTo>
                      <a:pt x="12" y="60"/>
                    </a:lnTo>
                    <a:lnTo>
                      <a:pt x="18" y="18"/>
                    </a:lnTo>
                    <a:lnTo>
                      <a:pt x="18" y="0"/>
                    </a:lnTo>
                    <a:lnTo>
                      <a:pt x="12" y="18"/>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33"/>
              <p:cNvSpPr>
                <a:spLocks/>
              </p:cNvSpPr>
              <p:nvPr/>
            </p:nvSpPr>
            <p:spPr bwMode="hidden">
              <a:xfrm>
                <a:off x="546" y="3021"/>
                <a:ext cx="6" cy="18"/>
              </a:xfrm>
              <a:custGeom>
                <a:avLst/>
                <a:gdLst>
                  <a:gd name="T0" fmla="*/ 6 w 6"/>
                  <a:gd name="T1" fmla="*/ 0 h 18"/>
                  <a:gd name="T2" fmla="*/ 0 w 6"/>
                  <a:gd name="T3" fmla="*/ 18 h 18"/>
                  <a:gd name="T4" fmla="*/ 6 w 6"/>
                  <a:gd name="T5" fmla="*/ 12 h 18"/>
                  <a:gd name="T6" fmla="*/ 6 w 6"/>
                  <a:gd name="T7" fmla="*/ 0 h 18"/>
                  <a:gd name="T8" fmla="*/ 6 w 6"/>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18">
                    <a:moveTo>
                      <a:pt x="6" y="0"/>
                    </a:moveTo>
                    <a:lnTo>
                      <a:pt x="0" y="18"/>
                    </a:lnTo>
                    <a:lnTo>
                      <a:pt x="6" y="12"/>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34"/>
              <p:cNvSpPr>
                <a:spLocks/>
              </p:cNvSpPr>
              <p:nvPr/>
            </p:nvSpPr>
            <p:spPr bwMode="hidden">
              <a:xfrm>
                <a:off x="534" y="2943"/>
                <a:ext cx="30" cy="78"/>
              </a:xfrm>
              <a:custGeom>
                <a:avLst/>
                <a:gdLst>
                  <a:gd name="T0" fmla="*/ 24 w 30"/>
                  <a:gd name="T1" fmla="*/ 6 h 78"/>
                  <a:gd name="T2" fmla="*/ 18 w 30"/>
                  <a:gd name="T3" fmla="*/ 24 h 78"/>
                  <a:gd name="T4" fmla="*/ 0 w 30"/>
                  <a:gd name="T5" fmla="*/ 18 h 78"/>
                  <a:gd name="T6" fmla="*/ 12 w 30"/>
                  <a:gd name="T7" fmla="*/ 30 h 78"/>
                  <a:gd name="T8" fmla="*/ 6 w 30"/>
                  <a:gd name="T9" fmla="*/ 42 h 78"/>
                  <a:gd name="T10" fmla="*/ 18 w 30"/>
                  <a:gd name="T11" fmla="*/ 78 h 78"/>
                  <a:gd name="T12" fmla="*/ 18 w 30"/>
                  <a:gd name="T13" fmla="*/ 24 h 78"/>
                  <a:gd name="T14" fmla="*/ 24 w 30"/>
                  <a:gd name="T15" fmla="*/ 12 h 78"/>
                  <a:gd name="T16" fmla="*/ 30 w 30"/>
                  <a:gd name="T17" fmla="*/ 6 h 78"/>
                  <a:gd name="T18" fmla="*/ 30 w 30"/>
                  <a:gd name="T19" fmla="*/ 6 h 78"/>
                  <a:gd name="T20" fmla="*/ 12 w 30"/>
                  <a:gd name="T21" fmla="*/ 0 h 78"/>
                  <a:gd name="T22" fmla="*/ 24 w 30"/>
                  <a:gd name="T23" fmla="*/ 6 h 78"/>
                  <a:gd name="T24" fmla="*/ 24 w 30"/>
                  <a:gd name="T25" fmla="*/ 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12" y="0"/>
                    </a:lnTo>
                    <a:lnTo>
                      <a:pt x="24"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35"/>
              <p:cNvSpPr>
                <a:spLocks/>
              </p:cNvSpPr>
              <p:nvPr/>
            </p:nvSpPr>
            <p:spPr bwMode="hidden">
              <a:xfrm>
                <a:off x="540" y="3039"/>
                <a:ext cx="24" cy="24"/>
              </a:xfrm>
              <a:custGeom>
                <a:avLst/>
                <a:gdLst>
                  <a:gd name="T0" fmla="*/ 6 w 24"/>
                  <a:gd name="T1" fmla="*/ 0 h 24"/>
                  <a:gd name="T2" fmla="*/ 0 w 24"/>
                  <a:gd name="T3" fmla="*/ 0 h 24"/>
                  <a:gd name="T4" fmla="*/ 6 w 24"/>
                  <a:gd name="T5" fmla="*/ 0 h 24"/>
                  <a:gd name="T6" fmla="*/ 12 w 24"/>
                  <a:gd name="T7" fmla="*/ 6 h 24"/>
                  <a:gd name="T8" fmla="*/ 24 w 24"/>
                  <a:gd name="T9" fmla="*/ 24 h 24"/>
                  <a:gd name="T10" fmla="*/ 24 w 24"/>
                  <a:gd name="T11" fmla="*/ 18 h 24"/>
                  <a:gd name="T12" fmla="*/ 18 w 24"/>
                  <a:gd name="T13" fmla="*/ 6 h 24"/>
                  <a:gd name="T14" fmla="*/ 12 w 24"/>
                  <a:gd name="T15" fmla="*/ 0 h 24"/>
                  <a:gd name="T16" fmla="*/ 6 w 24"/>
                  <a:gd name="T17" fmla="*/ 0 h 24"/>
                  <a:gd name="T18" fmla="*/ 6 w 24"/>
                  <a:gd name="T19" fmla="*/ 0 h 24"/>
                  <a:gd name="T20" fmla="*/ 6 w 24"/>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 h="24">
                    <a:moveTo>
                      <a:pt x="6" y="0"/>
                    </a:moveTo>
                    <a:lnTo>
                      <a:pt x="0" y="0"/>
                    </a:lnTo>
                    <a:lnTo>
                      <a:pt x="6" y="0"/>
                    </a:lnTo>
                    <a:lnTo>
                      <a:pt x="12" y="6"/>
                    </a:lnTo>
                    <a:lnTo>
                      <a:pt x="24" y="24"/>
                    </a:lnTo>
                    <a:lnTo>
                      <a:pt x="24" y="18"/>
                    </a:lnTo>
                    <a:lnTo>
                      <a:pt x="18" y="6"/>
                    </a:lnTo>
                    <a:lnTo>
                      <a:pt x="12"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36"/>
              <p:cNvSpPr>
                <a:spLocks/>
              </p:cNvSpPr>
              <p:nvPr/>
            </p:nvSpPr>
            <p:spPr bwMode="hidden">
              <a:xfrm>
                <a:off x="801" y="2681"/>
                <a:ext cx="215" cy="216"/>
              </a:xfrm>
              <a:custGeom>
                <a:avLst/>
                <a:gdLst>
                  <a:gd name="T0" fmla="*/ 215 w 215"/>
                  <a:gd name="T1" fmla="*/ 0 h 216"/>
                  <a:gd name="T2" fmla="*/ 147 w 215"/>
                  <a:gd name="T3" fmla="*/ 36 h 216"/>
                  <a:gd name="T4" fmla="*/ 132 w 215"/>
                  <a:gd name="T5" fmla="*/ 49 h 216"/>
                  <a:gd name="T6" fmla="*/ 104 w 215"/>
                  <a:gd name="T7" fmla="*/ 79 h 216"/>
                  <a:gd name="T8" fmla="*/ 87 w 215"/>
                  <a:gd name="T9" fmla="*/ 114 h 216"/>
                  <a:gd name="T10" fmla="*/ 48 w 215"/>
                  <a:gd name="T11" fmla="*/ 156 h 216"/>
                  <a:gd name="T12" fmla="*/ 42 w 215"/>
                  <a:gd name="T13" fmla="*/ 166 h 216"/>
                  <a:gd name="T14" fmla="*/ 29 w 215"/>
                  <a:gd name="T15" fmla="*/ 177 h 216"/>
                  <a:gd name="T16" fmla="*/ 0 w 215"/>
                  <a:gd name="T17" fmla="*/ 208 h 216"/>
                  <a:gd name="T18" fmla="*/ 48 w 215"/>
                  <a:gd name="T19" fmla="*/ 216 h 216"/>
                  <a:gd name="T20" fmla="*/ 215 w 215"/>
                  <a:gd name="T21" fmla="*/ 0 h 2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37"/>
              <p:cNvSpPr>
                <a:spLocks/>
              </p:cNvSpPr>
              <p:nvPr/>
            </p:nvSpPr>
            <p:spPr bwMode="hidden">
              <a:xfrm>
                <a:off x="536" y="2710"/>
                <a:ext cx="212" cy="179"/>
              </a:xfrm>
              <a:custGeom>
                <a:avLst/>
                <a:gdLst>
                  <a:gd name="T0" fmla="*/ 212 w 212"/>
                  <a:gd name="T1" fmla="*/ 0 h 179"/>
                  <a:gd name="T2" fmla="*/ 144 w 212"/>
                  <a:gd name="T3" fmla="*/ 36 h 179"/>
                  <a:gd name="T4" fmla="*/ 0 w 212"/>
                  <a:gd name="T5" fmla="*/ 179 h 179"/>
                  <a:gd name="T6" fmla="*/ 177 w 212"/>
                  <a:gd name="T7" fmla="*/ 85 h 179"/>
                  <a:gd name="T8" fmla="*/ 212 w 212"/>
                  <a:gd name="T9" fmla="*/ 0 h 1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2" h="179">
                    <a:moveTo>
                      <a:pt x="212" y="0"/>
                    </a:moveTo>
                    <a:lnTo>
                      <a:pt x="144" y="36"/>
                    </a:lnTo>
                    <a:lnTo>
                      <a:pt x="0" y="179"/>
                    </a:lnTo>
                    <a:lnTo>
                      <a:pt x="177" y="85"/>
                    </a:lnTo>
                    <a:lnTo>
                      <a:pt x="212"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38"/>
              <p:cNvSpPr>
                <a:spLocks/>
              </p:cNvSpPr>
              <p:nvPr/>
            </p:nvSpPr>
            <p:spPr bwMode="hidden">
              <a:xfrm>
                <a:off x="1037" y="2609"/>
                <a:ext cx="64" cy="79"/>
              </a:xfrm>
              <a:custGeom>
                <a:avLst/>
                <a:gdLst>
                  <a:gd name="T0" fmla="*/ 0 w 64"/>
                  <a:gd name="T1" fmla="*/ 22 h 79"/>
                  <a:gd name="T2" fmla="*/ 64 w 64"/>
                  <a:gd name="T3" fmla="*/ 79 h 79"/>
                  <a:gd name="T4" fmla="*/ 60 w 64"/>
                  <a:gd name="T5" fmla="*/ 0 h 79"/>
                  <a:gd name="T6" fmla="*/ 0 w 64"/>
                  <a:gd name="T7" fmla="*/ 22 h 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4" h="79">
                    <a:moveTo>
                      <a:pt x="0" y="22"/>
                    </a:moveTo>
                    <a:lnTo>
                      <a:pt x="64" y="79"/>
                    </a:lnTo>
                    <a:lnTo>
                      <a:pt x="60" y="0"/>
                    </a:lnTo>
                    <a:lnTo>
                      <a:pt x="0" y="2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Freeform 39"/>
              <p:cNvSpPr>
                <a:spLocks/>
              </p:cNvSpPr>
              <p:nvPr userDrawn="1"/>
            </p:nvSpPr>
            <p:spPr bwMode="hidden">
              <a:xfrm>
                <a:off x="867" y="2471"/>
                <a:ext cx="137" cy="207"/>
              </a:xfrm>
              <a:custGeom>
                <a:avLst/>
                <a:gdLst>
                  <a:gd name="T0" fmla="*/ 0 w 137"/>
                  <a:gd name="T1" fmla="*/ 0 h 207"/>
                  <a:gd name="T2" fmla="*/ 17 w 137"/>
                  <a:gd name="T3" fmla="*/ 87 h 207"/>
                  <a:gd name="T4" fmla="*/ 69 w 137"/>
                  <a:gd name="T5" fmla="*/ 154 h 207"/>
                  <a:gd name="T6" fmla="*/ 137 w 137"/>
                  <a:gd name="T7" fmla="*/ 207 h 207"/>
                  <a:gd name="T8" fmla="*/ 0 w 137"/>
                  <a:gd name="T9" fmla="*/ 0 h 2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7" h="207">
                    <a:moveTo>
                      <a:pt x="0" y="0"/>
                    </a:moveTo>
                    <a:lnTo>
                      <a:pt x="17" y="87"/>
                    </a:lnTo>
                    <a:lnTo>
                      <a:pt x="69" y="154"/>
                    </a:lnTo>
                    <a:lnTo>
                      <a:pt x="137" y="207"/>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Freeform 40"/>
              <p:cNvSpPr>
                <a:spLocks/>
              </p:cNvSpPr>
              <p:nvPr userDrawn="1"/>
            </p:nvSpPr>
            <p:spPr bwMode="hidden">
              <a:xfrm>
                <a:off x="817" y="2507"/>
                <a:ext cx="65" cy="222"/>
              </a:xfrm>
              <a:custGeom>
                <a:avLst/>
                <a:gdLst>
                  <a:gd name="T0" fmla="*/ 0 w 65"/>
                  <a:gd name="T1" fmla="*/ 222 h 222"/>
                  <a:gd name="T2" fmla="*/ 40 w 65"/>
                  <a:gd name="T3" fmla="*/ 142 h 222"/>
                  <a:gd name="T4" fmla="*/ 65 w 65"/>
                  <a:gd name="T5" fmla="*/ 72 h 222"/>
                  <a:gd name="T6" fmla="*/ 7 w 65"/>
                  <a:gd name="T7" fmla="*/ 0 h 222"/>
                  <a:gd name="T8" fmla="*/ 0 w 65"/>
                  <a:gd name="T9" fmla="*/ 222 h 2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222">
                    <a:moveTo>
                      <a:pt x="0" y="222"/>
                    </a:moveTo>
                    <a:lnTo>
                      <a:pt x="40" y="142"/>
                    </a:lnTo>
                    <a:lnTo>
                      <a:pt x="65" y="72"/>
                    </a:lnTo>
                    <a:lnTo>
                      <a:pt x="7" y="0"/>
                    </a:lnTo>
                    <a:lnTo>
                      <a:pt x="0" y="22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25641" name="Rectangle 41"/>
          <p:cNvSpPr>
            <a:spLocks noGrp="1" noChangeArrowheads="1"/>
          </p:cNvSpPr>
          <p:nvPr>
            <p:ph type="ctrTitle"/>
          </p:nvPr>
        </p:nvSpPr>
        <p:spPr>
          <a:xfrm>
            <a:off x="685800" y="1447800"/>
            <a:ext cx="7772400" cy="1470025"/>
          </a:xfrm>
        </p:spPr>
        <p:txBody>
          <a:bodyPr/>
          <a:lstStyle>
            <a:lvl1pPr>
              <a:defRPr/>
            </a:lvl1pPr>
          </a:lstStyle>
          <a:p>
            <a:r>
              <a:rPr lang="en-US"/>
              <a:t>Click to edit Master title style</a:t>
            </a:r>
          </a:p>
        </p:txBody>
      </p:sp>
      <p:sp>
        <p:nvSpPr>
          <p:cNvPr id="25642" name="Rectangle 42"/>
          <p:cNvSpPr>
            <a:spLocks noGrp="1" noChangeArrowheads="1"/>
          </p:cNvSpPr>
          <p:nvPr>
            <p:ph type="subTitle" idx="1"/>
          </p:nvPr>
        </p:nvSpPr>
        <p:spPr>
          <a:xfrm>
            <a:off x="1371600" y="3203575"/>
            <a:ext cx="6400800" cy="1752600"/>
          </a:xfrm>
        </p:spPr>
        <p:txBody>
          <a:bodyPr/>
          <a:lstStyle>
            <a:lvl1pPr marL="0" indent="0" algn="ctr">
              <a:buFont typeface="Wingdings" pitchFamily="2" charset="2"/>
              <a:buNone/>
              <a:defRPr/>
            </a:lvl1pPr>
          </a:lstStyle>
          <a:p>
            <a:r>
              <a:rPr lang="en-US"/>
              <a:t>Click to edit Master subtitle style</a:t>
            </a:r>
          </a:p>
        </p:txBody>
      </p:sp>
      <p:sp>
        <p:nvSpPr>
          <p:cNvPr id="43" name="Rectangle 43"/>
          <p:cNvSpPr>
            <a:spLocks noGrp="1" noChangeArrowheads="1"/>
          </p:cNvSpPr>
          <p:nvPr>
            <p:ph type="dt" sz="half" idx="10"/>
          </p:nvPr>
        </p:nvSpPr>
        <p:spPr>
          <a:xfrm>
            <a:off x="457200" y="6245225"/>
            <a:ext cx="2133600" cy="476250"/>
          </a:xfrm>
        </p:spPr>
        <p:txBody>
          <a:bodyPr/>
          <a:lstStyle>
            <a:lvl1pPr>
              <a:defRPr/>
            </a:lvl1pPr>
          </a:lstStyle>
          <a:p>
            <a:pPr>
              <a:defRPr/>
            </a:pPr>
            <a:endParaRPr lang="en-US"/>
          </a:p>
        </p:txBody>
      </p:sp>
      <p:sp>
        <p:nvSpPr>
          <p:cNvPr id="44" name="Rectangle 44"/>
          <p:cNvSpPr>
            <a:spLocks noGrp="1" noChangeArrowheads="1"/>
          </p:cNvSpPr>
          <p:nvPr>
            <p:ph type="ftr" sz="quarter" idx="11"/>
          </p:nvPr>
        </p:nvSpPr>
        <p:spPr>
          <a:xfrm>
            <a:off x="3124200" y="6245225"/>
            <a:ext cx="2895600" cy="476250"/>
          </a:xfrm>
        </p:spPr>
        <p:txBody>
          <a:bodyPr/>
          <a:lstStyle>
            <a:lvl1pPr>
              <a:defRPr/>
            </a:lvl1pPr>
          </a:lstStyle>
          <a:p>
            <a:pPr>
              <a:defRPr/>
            </a:pPr>
            <a:endParaRPr lang="en-US"/>
          </a:p>
        </p:txBody>
      </p:sp>
      <p:sp>
        <p:nvSpPr>
          <p:cNvPr id="45" name="Rectangle 45"/>
          <p:cNvSpPr>
            <a:spLocks noGrp="1" noChangeArrowheads="1"/>
          </p:cNvSpPr>
          <p:nvPr>
            <p:ph type="sldNum" sz="quarter" idx="12"/>
          </p:nvPr>
        </p:nvSpPr>
        <p:spPr>
          <a:xfrm>
            <a:off x="6553200" y="6245225"/>
            <a:ext cx="2133600" cy="476250"/>
          </a:xfrm>
        </p:spPr>
        <p:txBody>
          <a:bodyPr/>
          <a:lstStyle>
            <a:lvl1pPr>
              <a:defRPr/>
            </a:lvl1pPr>
          </a:lstStyle>
          <a:p>
            <a:pPr>
              <a:defRPr/>
            </a:pPr>
            <a:fld id="{7AFDBAB7-B2E7-4C93-B949-5C1C071D1165}" type="slidenum">
              <a:rPr lang="en-US"/>
              <a:pPr>
                <a:defRPr/>
              </a:pPr>
              <a:t>‹#›</a:t>
            </a:fld>
            <a:endParaRPr lang="en-US"/>
          </a:p>
        </p:txBody>
      </p:sp>
    </p:spTree>
    <p:extLst>
      <p:ext uri="{BB962C8B-B14F-4D97-AF65-F5344CB8AC3E}">
        <p14:creationId xmlns:p14="http://schemas.microsoft.com/office/powerpoint/2010/main" val="3877719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3"/>
          <p:cNvSpPr>
            <a:spLocks noGrp="1" noChangeArrowheads="1"/>
          </p:cNvSpPr>
          <p:nvPr>
            <p:ph type="dt" sz="half" idx="10"/>
          </p:nvPr>
        </p:nvSpPr>
        <p:spPr>
          <a:ln/>
        </p:spPr>
        <p:txBody>
          <a:bodyPr/>
          <a:lstStyle>
            <a:lvl1pPr>
              <a:defRPr/>
            </a:lvl1pPr>
          </a:lstStyle>
          <a:p>
            <a:pPr>
              <a:defRPr/>
            </a:pPr>
            <a:endParaRPr lang="en-US"/>
          </a:p>
        </p:txBody>
      </p:sp>
      <p:sp>
        <p:nvSpPr>
          <p:cNvPr id="5" name="Rectangle 44"/>
          <p:cNvSpPr>
            <a:spLocks noGrp="1" noChangeArrowheads="1"/>
          </p:cNvSpPr>
          <p:nvPr>
            <p:ph type="ftr" sz="quarter" idx="11"/>
          </p:nvPr>
        </p:nvSpPr>
        <p:spPr>
          <a:ln/>
        </p:spPr>
        <p:txBody>
          <a:bodyPr/>
          <a:lstStyle>
            <a:lvl1pPr>
              <a:defRPr/>
            </a:lvl1pPr>
          </a:lstStyle>
          <a:p>
            <a:pPr>
              <a:defRPr/>
            </a:pPr>
            <a:endParaRPr lang="en-US"/>
          </a:p>
        </p:txBody>
      </p:sp>
      <p:sp>
        <p:nvSpPr>
          <p:cNvPr id="6" name="Rectangle 45"/>
          <p:cNvSpPr>
            <a:spLocks noGrp="1" noChangeArrowheads="1"/>
          </p:cNvSpPr>
          <p:nvPr>
            <p:ph type="sldNum" sz="quarter" idx="12"/>
          </p:nvPr>
        </p:nvSpPr>
        <p:spPr>
          <a:ln/>
        </p:spPr>
        <p:txBody>
          <a:bodyPr/>
          <a:lstStyle>
            <a:lvl1pPr>
              <a:defRPr/>
            </a:lvl1pPr>
          </a:lstStyle>
          <a:p>
            <a:pPr>
              <a:defRPr/>
            </a:pPr>
            <a:fld id="{170E2928-B1A5-4BB1-9FC8-43C9FEB170B0}" type="slidenum">
              <a:rPr lang="en-US"/>
              <a:pPr>
                <a:defRPr/>
              </a:pPr>
              <a:t>‹#›</a:t>
            </a:fld>
            <a:endParaRPr lang="en-US"/>
          </a:p>
        </p:txBody>
      </p:sp>
    </p:spTree>
    <p:extLst>
      <p:ext uri="{BB962C8B-B14F-4D97-AF65-F5344CB8AC3E}">
        <p14:creationId xmlns:p14="http://schemas.microsoft.com/office/powerpoint/2010/main" val="3558960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8750"/>
            <a:ext cx="2057400" cy="59721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8750"/>
            <a:ext cx="6019800" cy="59721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3"/>
          <p:cNvSpPr>
            <a:spLocks noGrp="1" noChangeArrowheads="1"/>
          </p:cNvSpPr>
          <p:nvPr>
            <p:ph type="dt" sz="half" idx="10"/>
          </p:nvPr>
        </p:nvSpPr>
        <p:spPr>
          <a:ln/>
        </p:spPr>
        <p:txBody>
          <a:bodyPr/>
          <a:lstStyle>
            <a:lvl1pPr>
              <a:defRPr/>
            </a:lvl1pPr>
          </a:lstStyle>
          <a:p>
            <a:pPr>
              <a:defRPr/>
            </a:pPr>
            <a:endParaRPr lang="en-US"/>
          </a:p>
        </p:txBody>
      </p:sp>
      <p:sp>
        <p:nvSpPr>
          <p:cNvPr id="5" name="Rectangle 44"/>
          <p:cNvSpPr>
            <a:spLocks noGrp="1" noChangeArrowheads="1"/>
          </p:cNvSpPr>
          <p:nvPr>
            <p:ph type="ftr" sz="quarter" idx="11"/>
          </p:nvPr>
        </p:nvSpPr>
        <p:spPr>
          <a:ln/>
        </p:spPr>
        <p:txBody>
          <a:bodyPr/>
          <a:lstStyle>
            <a:lvl1pPr>
              <a:defRPr/>
            </a:lvl1pPr>
          </a:lstStyle>
          <a:p>
            <a:pPr>
              <a:defRPr/>
            </a:pPr>
            <a:endParaRPr lang="en-US"/>
          </a:p>
        </p:txBody>
      </p:sp>
      <p:sp>
        <p:nvSpPr>
          <p:cNvPr id="6" name="Rectangle 45"/>
          <p:cNvSpPr>
            <a:spLocks noGrp="1" noChangeArrowheads="1"/>
          </p:cNvSpPr>
          <p:nvPr>
            <p:ph type="sldNum" sz="quarter" idx="12"/>
          </p:nvPr>
        </p:nvSpPr>
        <p:spPr>
          <a:ln/>
        </p:spPr>
        <p:txBody>
          <a:bodyPr/>
          <a:lstStyle>
            <a:lvl1pPr>
              <a:defRPr/>
            </a:lvl1pPr>
          </a:lstStyle>
          <a:p>
            <a:pPr>
              <a:defRPr/>
            </a:pPr>
            <a:fld id="{B7DE7575-381A-486B-97BB-02314966A895}" type="slidenum">
              <a:rPr lang="en-US"/>
              <a:pPr>
                <a:defRPr/>
              </a:pPr>
              <a:t>‹#›</a:t>
            </a:fld>
            <a:endParaRPr lang="en-US"/>
          </a:p>
        </p:txBody>
      </p:sp>
    </p:spTree>
    <p:extLst>
      <p:ext uri="{BB962C8B-B14F-4D97-AF65-F5344CB8AC3E}">
        <p14:creationId xmlns:p14="http://schemas.microsoft.com/office/powerpoint/2010/main" val="2870220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3"/>
          <p:cNvSpPr>
            <a:spLocks noGrp="1" noChangeArrowheads="1"/>
          </p:cNvSpPr>
          <p:nvPr>
            <p:ph type="dt" sz="half" idx="10"/>
          </p:nvPr>
        </p:nvSpPr>
        <p:spPr>
          <a:ln/>
        </p:spPr>
        <p:txBody>
          <a:bodyPr/>
          <a:lstStyle>
            <a:lvl1pPr>
              <a:defRPr/>
            </a:lvl1pPr>
          </a:lstStyle>
          <a:p>
            <a:pPr>
              <a:defRPr/>
            </a:pPr>
            <a:endParaRPr lang="en-US"/>
          </a:p>
        </p:txBody>
      </p:sp>
      <p:sp>
        <p:nvSpPr>
          <p:cNvPr id="5" name="Rectangle 44"/>
          <p:cNvSpPr>
            <a:spLocks noGrp="1" noChangeArrowheads="1"/>
          </p:cNvSpPr>
          <p:nvPr>
            <p:ph type="ftr" sz="quarter" idx="11"/>
          </p:nvPr>
        </p:nvSpPr>
        <p:spPr>
          <a:ln/>
        </p:spPr>
        <p:txBody>
          <a:bodyPr/>
          <a:lstStyle>
            <a:lvl1pPr>
              <a:defRPr/>
            </a:lvl1pPr>
          </a:lstStyle>
          <a:p>
            <a:pPr>
              <a:defRPr/>
            </a:pPr>
            <a:endParaRPr lang="en-US"/>
          </a:p>
        </p:txBody>
      </p:sp>
      <p:sp>
        <p:nvSpPr>
          <p:cNvPr id="6" name="Rectangle 45"/>
          <p:cNvSpPr>
            <a:spLocks noGrp="1" noChangeArrowheads="1"/>
          </p:cNvSpPr>
          <p:nvPr>
            <p:ph type="sldNum" sz="quarter" idx="12"/>
          </p:nvPr>
        </p:nvSpPr>
        <p:spPr>
          <a:ln/>
        </p:spPr>
        <p:txBody>
          <a:bodyPr/>
          <a:lstStyle>
            <a:lvl1pPr>
              <a:defRPr/>
            </a:lvl1pPr>
          </a:lstStyle>
          <a:p>
            <a:pPr>
              <a:defRPr/>
            </a:pPr>
            <a:fld id="{D15A2EBF-D150-46BA-A283-C7B7BC55758B}" type="slidenum">
              <a:rPr lang="en-US"/>
              <a:pPr>
                <a:defRPr/>
              </a:pPr>
              <a:t>‹#›</a:t>
            </a:fld>
            <a:endParaRPr lang="en-US"/>
          </a:p>
        </p:txBody>
      </p:sp>
    </p:spTree>
    <p:extLst>
      <p:ext uri="{BB962C8B-B14F-4D97-AF65-F5344CB8AC3E}">
        <p14:creationId xmlns:p14="http://schemas.microsoft.com/office/powerpoint/2010/main" val="3042015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3"/>
          <p:cNvSpPr>
            <a:spLocks noGrp="1" noChangeArrowheads="1"/>
          </p:cNvSpPr>
          <p:nvPr>
            <p:ph type="dt" sz="half" idx="10"/>
          </p:nvPr>
        </p:nvSpPr>
        <p:spPr>
          <a:ln/>
        </p:spPr>
        <p:txBody>
          <a:bodyPr/>
          <a:lstStyle>
            <a:lvl1pPr>
              <a:defRPr/>
            </a:lvl1pPr>
          </a:lstStyle>
          <a:p>
            <a:pPr>
              <a:defRPr/>
            </a:pPr>
            <a:endParaRPr lang="en-US"/>
          </a:p>
        </p:txBody>
      </p:sp>
      <p:sp>
        <p:nvSpPr>
          <p:cNvPr id="5" name="Rectangle 44"/>
          <p:cNvSpPr>
            <a:spLocks noGrp="1" noChangeArrowheads="1"/>
          </p:cNvSpPr>
          <p:nvPr>
            <p:ph type="ftr" sz="quarter" idx="11"/>
          </p:nvPr>
        </p:nvSpPr>
        <p:spPr>
          <a:ln/>
        </p:spPr>
        <p:txBody>
          <a:bodyPr/>
          <a:lstStyle>
            <a:lvl1pPr>
              <a:defRPr/>
            </a:lvl1pPr>
          </a:lstStyle>
          <a:p>
            <a:pPr>
              <a:defRPr/>
            </a:pPr>
            <a:endParaRPr lang="en-US"/>
          </a:p>
        </p:txBody>
      </p:sp>
      <p:sp>
        <p:nvSpPr>
          <p:cNvPr id="6" name="Rectangle 45"/>
          <p:cNvSpPr>
            <a:spLocks noGrp="1" noChangeArrowheads="1"/>
          </p:cNvSpPr>
          <p:nvPr>
            <p:ph type="sldNum" sz="quarter" idx="12"/>
          </p:nvPr>
        </p:nvSpPr>
        <p:spPr>
          <a:ln/>
        </p:spPr>
        <p:txBody>
          <a:bodyPr/>
          <a:lstStyle>
            <a:lvl1pPr>
              <a:defRPr/>
            </a:lvl1pPr>
          </a:lstStyle>
          <a:p>
            <a:pPr>
              <a:defRPr/>
            </a:pPr>
            <a:fld id="{45917DE3-C2A3-4956-860B-698553CA7BFE}" type="slidenum">
              <a:rPr lang="en-US"/>
              <a:pPr>
                <a:defRPr/>
              </a:pPr>
              <a:t>‹#›</a:t>
            </a:fld>
            <a:endParaRPr lang="en-US"/>
          </a:p>
        </p:txBody>
      </p:sp>
    </p:spTree>
    <p:extLst>
      <p:ext uri="{BB962C8B-B14F-4D97-AF65-F5344CB8AC3E}">
        <p14:creationId xmlns:p14="http://schemas.microsoft.com/office/powerpoint/2010/main" val="1085972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3"/>
          <p:cNvSpPr>
            <a:spLocks noGrp="1" noChangeArrowheads="1"/>
          </p:cNvSpPr>
          <p:nvPr>
            <p:ph type="dt" sz="half" idx="10"/>
          </p:nvPr>
        </p:nvSpPr>
        <p:spPr>
          <a:ln/>
        </p:spPr>
        <p:txBody>
          <a:bodyPr/>
          <a:lstStyle>
            <a:lvl1pPr>
              <a:defRPr/>
            </a:lvl1pPr>
          </a:lstStyle>
          <a:p>
            <a:pPr>
              <a:defRPr/>
            </a:pPr>
            <a:endParaRPr lang="en-US"/>
          </a:p>
        </p:txBody>
      </p:sp>
      <p:sp>
        <p:nvSpPr>
          <p:cNvPr id="6" name="Rectangle 44"/>
          <p:cNvSpPr>
            <a:spLocks noGrp="1" noChangeArrowheads="1"/>
          </p:cNvSpPr>
          <p:nvPr>
            <p:ph type="ftr" sz="quarter" idx="11"/>
          </p:nvPr>
        </p:nvSpPr>
        <p:spPr>
          <a:ln/>
        </p:spPr>
        <p:txBody>
          <a:bodyPr/>
          <a:lstStyle>
            <a:lvl1pPr>
              <a:defRPr/>
            </a:lvl1pPr>
          </a:lstStyle>
          <a:p>
            <a:pPr>
              <a:defRPr/>
            </a:pPr>
            <a:endParaRPr lang="en-US"/>
          </a:p>
        </p:txBody>
      </p:sp>
      <p:sp>
        <p:nvSpPr>
          <p:cNvPr id="7" name="Rectangle 45"/>
          <p:cNvSpPr>
            <a:spLocks noGrp="1" noChangeArrowheads="1"/>
          </p:cNvSpPr>
          <p:nvPr>
            <p:ph type="sldNum" sz="quarter" idx="12"/>
          </p:nvPr>
        </p:nvSpPr>
        <p:spPr>
          <a:ln/>
        </p:spPr>
        <p:txBody>
          <a:bodyPr/>
          <a:lstStyle>
            <a:lvl1pPr>
              <a:defRPr/>
            </a:lvl1pPr>
          </a:lstStyle>
          <a:p>
            <a:pPr>
              <a:defRPr/>
            </a:pPr>
            <a:fld id="{D8FAD24A-E3D5-42D2-9822-EFAA67D47A6E}" type="slidenum">
              <a:rPr lang="en-US"/>
              <a:pPr>
                <a:defRPr/>
              </a:pPr>
              <a:t>‹#›</a:t>
            </a:fld>
            <a:endParaRPr lang="en-US"/>
          </a:p>
        </p:txBody>
      </p:sp>
    </p:spTree>
    <p:extLst>
      <p:ext uri="{BB962C8B-B14F-4D97-AF65-F5344CB8AC3E}">
        <p14:creationId xmlns:p14="http://schemas.microsoft.com/office/powerpoint/2010/main" val="2030427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3"/>
          <p:cNvSpPr>
            <a:spLocks noGrp="1" noChangeArrowheads="1"/>
          </p:cNvSpPr>
          <p:nvPr>
            <p:ph type="dt" sz="half" idx="10"/>
          </p:nvPr>
        </p:nvSpPr>
        <p:spPr>
          <a:ln/>
        </p:spPr>
        <p:txBody>
          <a:bodyPr/>
          <a:lstStyle>
            <a:lvl1pPr>
              <a:defRPr/>
            </a:lvl1pPr>
          </a:lstStyle>
          <a:p>
            <a:pPr>
              <a:defRPr/>
            </a:pPr>
            <a:endParaRPr lang="en-US"/>
          </a:p>
        </p:txBody>
      </p:sp>
      <p:sp>
        <p:nvSpPr>
          <p:cNvPr id="8" name="Rectangle 44"/>
          <p:cNvSpPr>
            <a:spLocks noGrp="1" noChangeArrowheads="1"/>
          </p:cNvSpPr>
          <p:nvPr>
            <p:ph type="ftr" sz="quarter" idx="11"/>
          </p:nvPr>
        </p:nvSpPr>
        <p:spPr>
          <a:ln/>
        </p:spPr>
        <p:txBody>
          <a:bodyPr/>
          <a:lstStyle>
            <a:lvl1pPr>
              <a:defRPr/>
            </a:lvl1pPr>
          </a:lstStyle>
          <a:p>
            <a:pPr>
              <a:defRPr/>
            </a:pPr>
            <a:endParaRPr lang="en-US"/>
          </a:p>
        </p:txBody>
      </p:sp>
      <p:sp>
        <p:nvSpPr>
          <p:cNvPr id="9" name="Rectangle 45"/>
          <p:cNvSpPr>
            <a:spLocks noGrp="1" noChangeArrowheads="1"/>
          </p:cNvSpPr>
          <p:nvPr>
            <p:ph type="sldNum" sz="quarter" idx="12"/>
          </p:nvPr>
        </p:nvSpPr>
        <p:spPr>
          <a:ln/>
        </p:spPr>
        <p:txBody>
          <a:bodyPr/>
          <a:lstStyle>
            <a:lvl1pPr>
              <a:defRPr/>
            </a:lvl1pPr>
          </a:lstStyle>
          <a:p>
            <a:pPr>
              <a:defRPr/>
            </a:pPr>
            <a:fld id="{973F0886-7271-4504-84E2-C725D8FD27DC}" type="slidenum">
              <a:rPr lang="en-US"/>
              <a:pPr>
                <a:defRPr/>
              </a:pPr>
              <a:t>‹#›</a:t>
            </a:fld>
            <a:endParaRPr lang="en-US"/>
          </a:p>
        </p:txBody>
      </p:sp>
    </p:spTree>
    <p:extLst>
      <p:ext uri="{BB962C8B-B14F-4D97-AF65-F5344CB8AC3E}">
        <p14:creationId xmlns:p14="http://schemas.microsoft.com/office/powerpoint/2010/main" val="3563068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3"/>
          <p:cNvSpPr>
            <a:spLocks noGrp="1" noChangeArrowheads="1"/>
          </p:cNvSpPr>
          <p:nvPr>
            <p:ph type="dt" sz="half" idx="10"/>
          </p:nvPr>
        </p:nvSpPr>
        <p:spPr>
          <a:ln/>
        </p:spPr>
        <p:txBody>
          <a:bodyPr/>
          <a:lstStyle>
            <a:lvl1pPr>
              <a:defRPr/>
            </a:lvl1pPr>
          </a:lstStyle>
          <a:p>
            <a:pPr>
              <a:defRPr/>
            </a:pPr>
            <a:endParaRPr lang="en-US"/>
          </a:p>
        </p:txBody>
      </p:sp>
      <p:sp>
        <p:nvSpPr>
          <p:cNvPr id="4" name="Rectangle 44"/>
          <p:cNvSpPr>
            <a:spLocks noGrp="1" noChangeArrowheads="1"/>
          </p:cNvSpPr>
          <p:nvPr>
            <p:ph type="ftr" sz="quarter" idx="11"/>
          </p:nvPr>
        </p:nvSpPr>
        <p:spPr>
          <a:ln/>
        </p:spPr>
        <p:txBody>
          <a:bodyPr/>
          <a:lstStyle>
            <a:lvl1pPr>
              <a:defRPr/>
            </a:lvl1pPr>
          </a:lstStyle>
          <a:p>
            <a:pPr>
              <a:defRPr/>
            </a:pPr>
            <a:endParaRPr lang="en-US"/>
          </a:p>
        </p:txBody>
      </p:sp>
      <p:sp>
        <p:nvSpPr>
          <p:cNvPr id="5" name="Rectangle 45"/>
          <p:cNvSpPr>
            <a:spLocks noGrp="1" noChangeArrowheads="1"/>
          </p:cNvSpPr>
          <p:nvPr>
            <p:ph type="sldNum" sz="quarter" idx="12"/>
          </p:nvPr>
        </p:nvSpPr>
        <p:spPr>
          <a:ln/>
        </p:spPr>
        <p:txBody>
          <a:bodyPr/>
          <a:lstStyle>
            <a:lvl1pPr>
              <a:defRPr/>
            </a:lvl1pPr>
          </a:lstStyle>
          <a:p>
            <a:pPr>
              <a:defRPr/>
            </a:pPr>
            <a:fld id="{3BBD7268-BBA2-4D79-976E-D1816FEF9AEB}" type="slidenum">
              <a:rPr lang="en-US"/>
              <a:pPr>
                <a:defRPr/>
              </a:pPr>
              <a:t>‹#›</a:t>
            </a:fld>
            <a:endParaRPr lang="en-US"/>
          </a:p>
        </p:txBody>
      </p:sp>
    </p:spTree>
    <p:extLst>
      <p:ext uri="{BB962C8B-B14F-4D97-AF65-F5344CB8AC3E}">
        <p14:creationId xmlns:p14="http://schemas.microsoft.com/office/powerpoint/2010/main" val="1548440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3"/>
          <p:cNvSpPr>
            <a:spLocks noGrp="1" noChangeArrowheads="1"/>
          </p:cNvSpPr>
          <p:nvPr>
            <p:ph type="dt" sz="half" idx="10"/>
          </p:nvPr>
        </p:nvSpPr>
        <p:spPr>
          <a:ln/>
        </p:spPr>
        <p:txBody>
          <a:bodyPr/>
          <a:lstStyle>
            <a:lvl1pPr>
              <a:defRPr/>
            </a:lvl1pPr>
          </a:lstStyle>
          <a:p>
            <a:pPr>
              <a:defRPr/>
            </a:pPr>
            <a:endParaRPr lang="en-US"/>
          </a:p>
        </p:txBody>
      </p:sp>
      <p:sp>
        <p:nvSpPr>
          <p:cNvPr id="3" name="Rectangle 44"/>
          <p:cNvSpPr>
            <a:spLocks noGrp="1" noChangeArrowheads="1"/>
          </p:cNvSpPr>
          <p:nvPr>
            <p:ph type="ftr" sz="quarter" idx="11"/>
          </p:nvPr>
        </p:nvSpPr>
        <p:spPr>
          <a:ln/>
        </p:spPr>
        <p:txBody>
          <a:bodyPr/>
          <a:lstStyle>
            <a:lvl1pPr>
              <a:defRPr/>
            </a:lvl1pPr>
          </a:lstStyle>
          <a:p>
            <a:pPr>
              <a:defRPr/>
            </a:pPr>
            <a:endParaRPr lang="en-US"/>
          </a:p>
        </p:txBody>
      </p:sp>
      <p:sp>
        <p:nvSpPr>
          <p:cNvPr id="4" name="Rectangle 45"/>
          <p:cNvSpPr>
            <a:spLocks noGrp="1" noChangeArrowheads="1"/>
          </p:cNvSpPr>
          <p:nvPr>
            <p:ph type="sldNum" sz="quarter" idx="12"/>
          </p:nvPr>
        </p:nvSpPr>
        <p:spPr>
          <a:ln/>
        </p:spPr>
        <p:txBody>
          <a:bodyPr/>
          <a:lstStyle>
            <a:lvl1pPr>
              <a:defRPr/>
            </a:lvl1pPr>
          </a:lstStyle>
          <a:p>
            <a:pPr>
              <a:defRPr/>
            </a:pPr>
            <a:fld id="{AF5D71EA-F1E1-47EB-9D33-C098539BC93F}" type="slidenum">
              <a:rPr lang="en-US"/>
              <a:pPr>
                <a:defRPr/>
              </a:pPr>
              <a:t>‹#›</a:t>
            </a:fld>
            <a:endParaRPr lang="en-US"/>
          </a:p>
        </p:txBody>
      </p:sp>
    </p:spTree>
    <p:extLst>
      <p:ext uri="{BB962C8B-B14F-4D97-AF65-F5344CB8AC3E}">
        <p14:creationId xmlns:p14="http://schemas.microsoft.com/office/powerpoint/2010/main" val="2413244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3"/>
          <p:cNvSpPr>
            <a:spLocks noGrp="1" noChangeArrowheads="1"/>
          </p:cNvSpPr>
          <p:nvPr>
            <p:ph type="dt" sz="half" idx="10"/>
          </p:nvPr>
        </p:nvSpPr>
        <p:spPr>
          <a:ln/>
        </p:spPr>
        <p:txBody>
          <a:bodyPr/>
          <a:lstStyle>
            <a:lvl1pPr>
              <a:defRPr/>
            </a:lvl1pPr>
          </a:lstStyle>
          <a:p>
            <a:pPr>
              <a:defRPr/>
            </a:pPr>
            <a:endParaRPr lang="en-US"/>
          </a:p>
        </p:txBody>
      </p:sp>
      <p:sp>
        <p:nvSpPr>
          <p:cNvPr id="6" name="Rectangle 44"/>
          <p:cNvSpPr>
            <a:spLocks noGrp="1" noChangeArrowheads="1"/>
          </p:cNvSpPr>
          <p:nvPr>
            <p:ph type="ftr" sz="quarter" idx="11"/>
          </p:nvPr>
        </p:nvSpPr>
        <p:spPr>
          <a:ln/>
        </p:spPr>
        <p:txBody>
          <a:bodyPr/>
          <a:lstStyle>
            <a:lvl1pPr>
              <a:defRPr/>
            </a:lvl1pPr>
          </a:lstStyle>
          <a:p>
            <a:pPr>
              <a:defRPr/>
            </a:pPr>
            <a:endParaRPr lang="en-US"/>
          </a:p>
        </p:txBody>
      </p:sp>
      <p:sp>
        <p:nvSpPr>
          <p:cNvPr id="7" name="Rectangle 45"/>
          <p:cNvSpPr>
            <a:spLocks noGrp="1" noChangeArrowheads="1"/>
          </p:cNvSpPr>
          <p:nvPr>
            <p:ph type="sldNum" sz="quarter" idx="12"/>
          </p:nvPr>
        </p:nvSpPr>
        <p:spPr>
          <a:ln/>
        </p:spPr>
        <p:txBody>
          <a:bodyPr/>
          <a:lstStyle>
            <a:lvl1pPr>
              <a:defRPr/>
            </a:lvl1pPr>
          </a:lstStyle>
          <a:p>
            <a:pPr>
              <a:defRPr/>
            </a:pPr>
            <a:fld id="{4D3066A8-71C0-4042-AFBB-41C39FA9927D}" type="slidenum">
              <a:rPr lang="en-US"/>
              <a:pPr>
                <a:defRPr/>
              </a:pPr>
              <a:t>‹#›</a:t>
            </a:fld>
            <a:endParaRPr lang="en-US"/>
          </a:p>
        </p:txBody>
      </p:sp>
    </p:spTree>
    <p:extLst>
      <p:ext uri="{BB962C8B-B14F-4D97-AF65-F5344CB8AC3E}">
        <p14:creationId xmlns:p14="http://schemas.microsoft.com/office/powerpoint/2010/main" val="2172464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3"/>
          <p:cNvSpPr>
            <a:spLocks noGrp="1" noChangeArrowheads="1"/>
          </p:cNvSpPr>
          <p:nvPr>
            <p:ph type="dt" sz="half" idx="10"/>
          </p:nvPr>
        </p:nvSpPr>
        <p:spPr>
          <a:ln/>
        </p:spPr>
        <p:txBody>
          <a:bodyPr/>
          <a:lstStyle>
            <a:lvl1pPr>
              <a:defRPr/>
            </a:lvl1pPr>
          </a:lstStyle>
          <a:p>
            <a:pPr>
              <a:defRPr/>
            </a:pPr>
            <a:endParaRPr lang="en-US"/>
          </a:p>
        </p:txBody>
      </p:sp>
      <p:sp>
        <p:nvSpPr>
          <p:cNvPr id="6" name="Rectangle 44"/>
          <p:cNvSpPr>
            <a:spLocks noGrp="1" noChangeArrowheads="1"/>
          </p:cNvSpPr>
          <p:nvPr>
            <p:ph type="ftr" sz="quarter" idx="11"/>
          </p:nvPr>
        </p:nvSpPr>
        <p:spPr>
          <a:ln/>
        </p:spPr>
        <p:txBody>
          <a:bodyPr/>
          <a:lstStyle>
            <a:lvl1pPr>
              <a:defRPr/>
            </a:lvl1pPr>
          </a:lstStyle>
          <a:p>
            <a:pPr>
              <a:defRPr/>
            </a:pPr>
            <a:endParaRPr lang="en-US"/>
          </a:p>
        </p:txBody>
      </p:sp>
      <p:sp>
        <p:nvSpPr>
          <p:cNvPr id="7" name="Rectangle 45"/>
          <p:cNvSpPr>
            <a:spLocks noGrp="1" noChangeArrowheads="1"/>
          </p:cNvSpPr>
          <p:nvPr>
            <p:ph type="sldNum" sz="quarter" idx="12"/>
          </p:nvPr>
        </p:nvSpPr>
        <p:spPr>
          <a:ln/>
        </p:spPr>
        <p:txBody>
          <a:bodyPr/>
          <a:lstStyle>
            <a:lvl1pPr>
              <a:defRPr/>
            </a:lvl1pPr>
          </a:lstStyle>
          <a:p>
            <a:pPr>
              <a:defRPr/>
            </a:pPr>
            <a:fld id="{408634D6-30E5-42F6-8935-D985A8121437}" type="slidenum">
              <a:rPr lang="en-US"/>
              <a:pPr>
                <a:defRPr/>
              </a:pPr>
              <a:t>‹#›</a:t>
            </a:fld>
            <a:endParaRPr lang="en-US"/>
          </a:p>
        </p:txBody>
      </p:sp>
    </p:spTree>
    <p:extLst>
      <p:ext uri="{BB962C8B-B14F-4D97-AF65-F5344CB8AC3E}">
        <p14:creationId xmlns:p14="http://schemas.microsoft.com/office/powerpoint/2010/main" val="569417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189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0825" cy="6851650"/>
            <a:chOff x="0" y="0"/>
            <a:chExt cx="5758" cy="4316"/>
          </a:xfrm>
        </p:grpSpPr>
        <p:sp>
          <p:nvSpPr>
            <p:cNvPr id="1032" name="Freeform 3"/>
            <p:cNvSpPr>
              <a:spLocks/>
            </p:cNvSpPr>
            <p:nvPr/>
          </p:nvSpPr>
          <p:spPr bwMode="hidden">
            <a:xfrm>
              <a:off x="1812" y="2811"/>
              <a:ext cx="3946" cy="1505"/>
            </a:xfrm>
            <a:custGeom>
              <a:avLst/>
              <a:gdLst>
                <a:gd name="T0" fmla="*/ 149 w 3934"/>
                <a:gd name="T1" fmla="*/ 1505 h 1505"/>
                <a:gd name="T2" fmla="*/ 687 w 3934"/>
                <a:gd name="T3" fmla="*/ 1331 h 1505"/>
                <a:gd name="T4" fmla="*/ 1213 w 3934"/>
                <a:gd name="T5" fmla="*/ 1157 h 1505"/>
                <a:gd name="T6" fmla="*/ 1728 w 3934"/>
                <a:gd name="T7" fmla="*/ 977 h 1505"/>
                <a:gd name="T8" fmla="*/ 2218 w 3934"/>
                <a:gd name="T9" fmla="*/ 792 h 1505"/>
                <a:gd name="T10" fmla="*/ 2457 w 3934"/>
                <a:gd name="T11" fmla="*/ 696 h 1505"/>
                <a:gd name="T12" fmla="*/ 2690 w 3934"/>
                <a:gd name="T13" fmla="*/ 606 h 1505"/>
                <a:gd name="T14" fmla="*/ 2918 w 3934"/>
                <a:gd name="T15" fmla="*/ 510 h 1505"/>
                <a:gd name="T16" fmla="*/ 3139 w 3934"/>
                <a:gd name="T17" fmla="*/ 420 h 1505"/>
                <a:gd name="T18" fmla="*/ 3348 w 3934"/>
                <a:gd name="T19" fmla="*/ 324 h 1505"/>
                <a:gd name="T20" fmla="*/ 3551 w 3934"/>
                <a:gd name="T21" fmla="*/ 234 h 1505"/>
                <a:gd name="T22" fmla="*/ 3749 w 3934"/>
                <a:gd name="T23" fmla="*/ 138 h 1505"/>
                <a:gd name="T24" fmla="*/ 3934 w 3934"/>
                <a:gd name="T25" fmla="*/ 48 h 1505"/>
                <a:gd name="T26" fmla="*/ 3934 w 3934"/>
                <a:gd name="T27" fmla="*/ 0 h 1505"/>
                <a:gd name="T28" fmla="*/ 3743 w 3934"/>
                <a:gd name="T29" fmla="*/ 96 h 1505"/>
                <a:gd name="T30" fmla="*/ 3539 w 3934"/>
                <a:gd name="T31" fmla="*/ 192 h 1505"/>
                <a:gd name="T32" fmla="*/ 3330 w 3934"/>
                <a:gd name="T33" fmla="*/ 288 h 1505"/>
                <a:gd name="T34" fmla="*/ 3115 w 3934"/>
                <a:gd name="T35" fmla="*/ 384 h 1505"/>
                <a:gd name="T36" fmla="*/ 2888 w 3934"/>
                <a:gd name="T37" fmla="*/ 480 h 1505"/>
                <a:gd name="T38" fmla="*/ 2654 w 3934"/>
                <a:gd name="T39" fmla="*/ 576 h 1505"/>
                <a:gd name="T40" fmla="*/ 2409 w 3934"/>
                <a:gd name="T41" fmla="*/ 672 h 1505"/>
                <a:gd name="T42" fmla="*/ 2164 w 3934"/>
                <a:gd name="T43" fmla="*/ 768 h 1505"/>
                <a:gd name="T44" fmla="*/ 1907 w 3934"/>
                <a:gd name="T45" fmla="*/ 864 h 1505"/>
                <a:gd name="T46" fmla="*/ 1650 w 3934"/>
                <a:gd name="T47" fmla="*/ 960 h 1505"/>
                <a:gd name="T48" fmla="*/ 1112 w 3934"/>
                <a:gd name="T49" fmla="*/ 1145 h 1505"/>
                <a:gd name="T50" fmla="*/ 562 w 3934"/>
                <a:gd name="T51" fmla="*/ 1331 h 1505"/>
                <a:gd name="T52" fmla="*/ 0 w 3934"/>
                <a:gd name="T53" fmla="*/ 1505 h 1505"/>
                <a:gd name="T54" fmla="*/ 149 w 3934"/>
                <a:gd name="T55" fmla="*/ 1505 h 1505"/>
                <a:gd name="T56" fmla="*/ 149 w 3934"/>
                <a:gd name="T57" fmla="*/ 1505 h 150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3" name="Freeform 4"/>
            <p:cNvSpPr>
              <a:spLocks/>
            </p:cNvSpPr>
            <p:nvPr/>
          </p:nvSpPr>
          <p:spPr bwMode="hidden">
            <a:xfrm>
              <a:off x="4025" y="3627"/>
              <a:ext cx="1733" cy="689"/>
            </a:xfrm>
            <a:custGeom>
              <a:avLst/>
              <a:gdLst>
                <a:gd name="T0" fmla="*/ 132 w 1728"/>
                <a:gd name="T1" fmla="*/ 689 h 689"/>
                <a:gd name="T2" fmla="*/ 550 w 1728"/>
                <a:gd name="T3" fmla="*/ 527 h 689"/>
                <a:gd name="T4" fmla="*/ 963 w 1728"/>
                <a:gd name="T5" fmla="*/ 365 h 689"/>
                <a:gd name="T6" fmla="*/ 1160 w 1728"/>
                <a:gd name="T7" fmla="*/ 287 h 689"/>
                <a:gd name="T8" fmla="*/ 1357 w 1728"/>
                <a:gd name="T9" fmla="*/ 203 h 689"/>
                <a:gd name="T10" fmla="*/ 1549 w 1728"/>
                <a:gd name="T11" fmla="*/ 126 h 689"/>
                <a:gd name="T12" fmla="*/ 1728 w 1728"/>
                <a:gd name="T13" fmla="*/ 48 h 689"/>
                <a:gd name="T14" fmla="*/ 1728 w 1728"/>
                <a:gd name="T15" fmla="*/ 0 h 689"/>
                <a:gd name="T16" fmla="*/ 1531 w 1728"/>
                <a:gd name="T17" fmla="*/ 84 h 689"/>
                <a:gd name="T18" fmla="*/ 1327 w 1728"/>
                <a:gd name="T19" fmla="*/ 167 h 689"/>
                <a:gd name="T20" fmla="*/ 1118 w 1728"/>
                <a:gd name="T21" fmla="*/ 257 h 689"/>
                <a:gd name="T22" fmla="*/ 903 w 1728"/>
                <a:gd name="T23" fmla="*/ 341 h 689"/>
                <a:gd name="T24" fmla="*/ 454 w 1728"/>
                <a:gd name="T25" fmla="*/ 515 h 689"/>
                <a:gd name="T26" fmla="*/ 0 w 1728"/>
                <a:gd name="T27" fmla="*/ 689 h 689"/>
                <a:gd name="T28" fmla="*/ 132 w 1728"/>
                <a:gd name="T29" fmla="*/ 689 h 689"/>
                <a:gd name="T30" fmla="*/ 132 w 1728"/>
                <a:gd name="T31" fmla="*/ 689 h 68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4" name="Freeform 5"/>
            <p:cNvSpPr>
              <a:spLocks/>
            </p:cNvSpPr>
            <p:nvPr/>
          </p:nvSpPr>
          <p:spPr bwMode="hidden">
            <a:xfrm>
              <a:off x="0" y="0"/>
              <a:ext cx="5578" cy="3447"/>
            </a:xfrm>
            <a:custGeom>
              <a:avLst/>
              <a:gdLst>
                <a:gd name="T0" fmla="*/ 5561 w 5561"/>
                <a:gd name="T1" fmla="*/ 929 h 3447"/>
                <a:gd name="T2" fmla="*/ 5537 w 5561"/>
                <a:gd name="T3" fmla="*/ 773 h 3447"/>
                <a:gd name="T4" fmla="*/ 5453 w 5561"/>
                <a:gd name="T5" fmla="*/ 629 h 3447"/>
                <a:gd name="T6" fmla="*/ 5327 w 5561"/>
                <a:gd name="T7" fmla="*/ 492 h 3447"/>
                <a:gd name="T8" fmla="*/ 5148 w 5561"/>
                <a:gd name="T9" fmla="*/ 366 h 3447"/>
                <a:gd name="T10" fmla="*/ 4921 w 5561"/>
                <a:gd name="T11" fmla="*/ 252 h 3447"/>
                <a:gd name="T12" fmla="*/ 4652 w 5561"/>
                <a:gd name="T13" fmla="*/ 144 h 3447"/>
                <a:gd name="T14" fmla="*/ 4341 w 5561"/>
                <a:gd name="T15" fmla="*/ 48 h 3447"/>
                <a:gd name="T16" fmla="*/ 4000 w 5561"/>
                <a:gd name="T17" fmla="*/ 0 h 3447"/>
                <a:gd name="T18" fmla="*/ 4359 w 5561"/>
                <a:gd name="T19" fmla="*/ 90 h 3447"/>
                <a:gd name="T20" fmla="*/ 4670 w 5561"/>
                <a:gd name="T21" fmla="*/ 192 h 3447"/>
                <a:gd name="T22" fmla="*/ 4933 w 5561"/>
                <a:gd name="T23" fmla="*/ 306 h 3447"/>
                <a:gd name="T24" fmla="*/ 5148 w 5561"/>
                <a:gd name="T25" fmla="*/ 426 h 3447"/>
                <a:gd name="T26" fmla="*/ 5315 w 5561"/>
                <a:gd name="T27" fmla="*/ 557 h 3447"/>
                <a:gd name="T28" fmla="*/ 5429 w 5561"/>
                <a:gd name="T29" fmla="*/ 701 h 3447"/>
                <a:gd name="T30" fmla="*/ 5489 w 5561"/>
                <a:gd name="T31" fmla="*/ 851 h 3447"/>
                <a:gd name="T32" fmla="*/ 5489 w 5561"/>
                <a:gd name="T33" fmla="*/ 1013 h 3447"/>
                <a:gd name="T34" fmla="*/ 5441 w 5561"/>
                <a:gd name="T35" fmla="*/ 1163 h 3447"/>
                <a:gd name="T36" fmla="*/ 5345 w 5561"/>
                <a:gd name="T37" fmla="*/ 1319 h 3447"/>
                <a:gd name="T38" fmla="*/ 5202 w 5561"/>
                <a:gd name="T39" fmla="*/ 1475 h 3447"/>
                <a:gd name="T40" fmla="*/ 5017 w 5561"/>
                <a:gd name="T41" fmla="*/ 1630 h 3447"/>
                <a:gd name="T42" fmla="*/ 4789 w 5561"/>
                <a:gd name="T43" fmla="*/ 1786 h 3447"/>
                <a:gd name="T44" fmla="*/ 4526 w 5561"/>
                <a:gd name="T45" fmla="*/ 1948 h 3447"/>
                <a:gd name="T46" fmla="*/ 4215 w 5561"/>
                <a:gd name="T47" fmla="*/ 2104 h 3447"/>
                <a:gd name="T48" fmla="*/ 3875 w 5561"/>
                <a:gd name="T49" fmla="*/ 2260 h 3447"/>
                <a:gd name="T50" fmla="*/ 3498 w 5561"/>
                <a:gd name="T51" fmla="*/ 2416 h 3447"/>
                <a:gd name="T52" fmla="*/ 3085 w 5561"/>
                <a:gd name="T53" fmla="*/ 2566 h 3447"/>
                <a:gd name="T54" fmla="*/ 2643 w 5561"/>
                <a:gd name="T55" fmla="*/ 2715 h 3447"/>
                <a:gd name="T56" fmla="*/ 2164 w 5561"/>
                <a:gd name="T57" fmla="*/ 2865 h 3447"/>
                <a:gd name="T58" fmla="*/ 1662 w 5561"/>
                <a:gd name="T59" fmla="*/ 3009 h 3447"/>
                <a:gd name="T60" fmla="*/ 1136 w 5561"/>
                <a:gd name="T61" fmla="*/ 3147 h 3447"/>
                <a:gd name="T62" fmla="*/ 580 w 5561"/>
                <a:gd name="T63" fmla="*/ 3279 h 3447"/>
                <a:gd name="T64" fmla="*/ 0 w 5561"/>
                <a:gd name="T65" fmla="*/ 3447 h 3447"/>
                <a:gd name="T66" fmla="*/ 867 w 5561"/>
                <a:gd name="T67" fmla="*/ 3249 h 3447"/>
                <a:gd name="T68" fmla="*/ 1417 w 5561"/>
                <a:gd name="T69" fmla="*/ 3105 h 3447"/>
                <a:gd name="T70" fmla="*/ 1937 w 5561"/>
                <a:gd name="T71" fmla="*/ 2961 h 3447"/>
                <a:gd name="T72" fmla="*/ 2434 w 5561"/>
                <a:gd name="T73" fmla="*/ 2817 h 3447"/>
                <a:gd name="T74" fmla="*/ 2900 w 5561"/>
                <a:gd name="T75" fmla="*/ 2668 h 3447"/>
                <a:gd name="T76" fmla="*/ 3330 w 5561"/>
                <a:gd name="T77" fmla="*/ 2512 h 3447"/>
                <a:gd name="T78" fmla="*/ 3731 w 5561"/>
                <a:gd name="T79" fmla="*/ 2356 h 3447"/>
                <a:gd name="T80" fmla="*/ 4096 w 5561"/>
                <a:gd name="T81" fmla="*/ 2200 h 3447"/>
                <a:gd name="T82" fmla="*/ 4425 w 5561"/>
                <a:gd name="T83" fmla="*/ 2038 h 3447"/>
                <a:gd name="T84" fmla="*/ 4718 w 5561"/>
                <a:gd name="T85" fmla="*/ 1876 h 3447"/>
                <a:gd name="T86" fmla="*/ 4969 w 5561"/>
                <a:gd name="T87" fmla="*/ 1720 h 3447"/>
                <a:gd name="T88" fmla="*/ 5178 w 5561"/>
                <a:gd name="T89" fmla="*/ 1559 h 3447"/>
                <a:gd name="T90" fmla="*/ 5339 w 5561"/>
                <a:gd name="T91" fmla="*/ 1397 h 3447"/>
                <a:gd name="T92" fmla="*/ 5459 w 5561"/>
                <a:gd name="T93" fmla="*/ 1241 h 3447"/>
                <a:gd name="T94" fmla="*/ 5537 w 5561"/>
                <a:gd name="T95" fmla="*/ 1085 h 3447"/>
                <a:gd name="T96" fmla="*/ 5555 w 5561"/>
                <a:gd name="T97" fmla="*/ 1007 h 344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82" name="Freeform 6"/>
            <p:cNvSpPr>
              <a:spLocks/>
            </p:cNvSpPr>
            <p:nvPr/>
          </p:nvSpPr>
          <p:spPr bwMode="hidden">
            <a:xfrm>
              <a:off x="4942" y="0"/>
              <a:ext cx="816" cy="276"/>
            </a:xfrm>
            <a:custGeom>
              <a:avLst/>
              <a:gdLst/>
              <a:ahLst/>
              <a:cxnLst>
                <a:cxn ang="0">
                  <a:pos x="813" y="222"/>
                </a:cxn>
                <a:cxn ang="0">
                  <a:pos x="670" y="162"/>
                </a:cxn>
                <a:cxn ang="0">
                  <a:pos x="514" y="108"/>
                </a:cxn>
                <a:cxn ang="0">
                  <a:pos x="347" y="54"/>
                </a:cxn>
                <a:cxn ang="0">
                  <a:pos x="167" y="0"/>
                </a:cxn>
                <a:cxn ang="0">
                  <a:pos x="0" y="0"/>
                </a:cxn>
                <a:cxn ang="0">
                  <a:pos x="227" y="60"/>
                </a:cxn>
                <a:cxn ang="0">
                  <a:pos x="442" y="132"/>
                </a:cxn>
                <a:cxn ang="0">
                  <a:pos x="634" y="204"/>
                </a:cxn>
                <a:cxn ang="0">
                  <a:pos x="813" y="276"/>
                </a:cxn>
                <a:cxn ang="0">
                  <a:pos x="813" y="222"/>
                </a:cxn>
                <a:cxn ang="0">
                  <a:pos x="813" y="222"/>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w="0" cmpd="sng">
              <a:noFill/>
              <a:round/>
              <a:headEnd/>
              <a:tailEnd/>
            </a:ln>
          </p:spPr>
          <p:txBody>
            <a:bodyPr/>
            <a:lstStyle/>
            <a:p>
              <a:pPr>
                <a:defRPr/>
              </a:pPr>
              <a:endParaRPr lang="en-US"/>
            </a:p>
          </p:txBody>
        </p:sp>
        <p:sp>
          <p:nvSpPr>
            <p:cNvPr id="1036" name="Freeform 7"/>
            <p:cNvSpPr>
              <a:spLocks/>
            </p:cNvSpPr>
            <p:nvPr/>
          </p:nvSpPr>
          <p:spPr bwMode="hidden">
            <a:xfrm>
              <a:off x="0" y="1984"/>
              <a:ext cx="5758" cy="2098"/>
            </a:xfrm>
            <a:custGeom>
              <a:avLst/>
              <a:gdLst>
                <a:gd name="T0" fmla="*/ 5740 w 5740"/>
                <a:gd name="T1" fmla="*/ 0 h 2098"/>
                <a:gd name="T2" fmla="*/ 5638 w 5740"/>
                <a:gd name="T3" fmla="*/ 72 h 2098"/>
                <a:gd name="T4" fmla="*/ 5537 w 5740"/>
                <a:gd name="T5" fmla="*/ 138 h 2098"/>
                <a:gd name="T6" fmla="*/ 5423 w 5740"/>
                <a:gd name="T7" fmla="*/ 210 h 2098"/>
                <a:gd name="T8" fmla="*/ 5304 w 5740"/>
                <a:gd name="T9" fmla="*/ 276 h 2098"/>
                <a:gd name="T10" fmla="*/ 5052 w 5740"/>
                <a:gd name="T11" fmla="*/ 414 h 2098"/>
                <a:gd name="T12" fmla="*/ 4777 w 5740"/>
                <a:gd name="T13" fmla="*/ 552 h 2098"/>
                <a:gd name="T14" fmla="*/ 4478 w 5740"/>
                <a:gd name="T15" fmla="*/ 690 h 2098"/>
                <a:gd name="T16" fmla="*/ 4162 w 5740"/>
                <a:gd name="T17" fmla="*/ 827 h 2098"/>
                <a:gd name="T18" fmla="*/ 3827 w 5740"/>
                <a:gd name="T19" fmla="*/ 959 h 2098"/>
                <a:gd name="T20" fmla="*/ 3468 w 5740"/>
                <a:gd name="T21" fmla="*/ 1091 h 2098"/>
                <a:gd name="T22" fmla="*/ 3091 w 5740"/>
                <a:gd name="T23" fmla="*/ 1223 h 2098"/>
                <a:gd name="T24" fmla="*/ 2697 w 5740"/>
                <a:gd name="T25" fmla="*/ 1355 h 2098"/>
                <a:gd name="T26" fmla="*/ 2284 w 5740"/>
                <a:gd name="T27" fmla="*/ 1481 h 2098"/>
                <a:gd name="T28" fmla="*/ 1860 w 5740"/>
                <a:gd name="T29" fmla="*/ 1601 h 2098"/>
                <a:gd name="T30" fmla="*/ 1417 w 5740"/>
                <a:gd name="T31" fmla="*/ 1721 h 2098"/>
                <a:gd name="T32" fmla="*/ 957 w 5740"/>
                <a:gd name="T33" fmla="*/ 1834 h 2098"/>
                <a:gd name="T34" fmla="*/ 484 w 5740"/>
                <a:gd name="T35" fmla="*/ 1948 h 2098"/>
                <a:gd name="T36" fmla="*/ 0 w 5740"/>
                <a:gd name="T37" fmla="*/ 2056 h 2098"/>
                <a:gd name="T38" fmla="*/ 0 w 5740"/>
                <a:gd name="T39" fmla="*/ 2098 h 2098"/>
                <a:gd name="T40" fmla="*/ 478 w 5740"/>
                <a:gd name="T41" fmla="*/ 1990 h 2098"/>
                <a:gd name="T42" fmla="*/ 951 w 5740"/>
                <a:gd name="T43" fmla="*/ 1882 h 2098"/>
                <a:gd name="T44" fmla="*/ 1405 w 5740"/>
                <a:gd name="T45" fmla="*/ 1763 h 2098"/>
                <a:gd name="T46" fmla="*/ 1842 w 5740"/>
                <a:gd name="T47" fmla="*/ 1649 h 2098"/>
                <a:gd name="T48" fmla="*/ 2266 w 5740"/>
                <a:gd name="T49" fmla="*/ 1523 h 2098"/>
                <a:gd name="T50" fmla="*/ 2679 w 5740"/>
                <a:gd name="T51" fmla="*/ 1397 h 2098"/>
                <a:gd name="T52" fmla="*/ 3067 w 5740"/>
                <a:gd name="T53" fmla="*/ 1271 h 2098"/>
                <a:gd name="T54" fmla="*/ 3444 w 5740"/>
                <a:gd name="T55" fmla="*/ 1139 h 2098"/>
                <a:gd name="T56" fmla="*/ 3803 w 5740"/>
                <a:gd name="T57" fmla="*/ 1007 h 2098"/>
                <a:gd name="T58" fmla="*/ 4138 w 5740"/>
                <a:gd name="T59" fmla="*/ 875 h 2098"/>
                <a:gd name="T60" fmla="*/ 4460 w 5740"/>
                <a:gd name="T61" fmla="*/ 737 h 2098"/>
                <a:gd name="T62" fmla="*/ 4759 w 5740"/>
                <a:gd name="T63" fmla="*/ 600 h 2098"/>
                <a:gd name="T64" fmla="*/ 5040 w 5740"/>
                <a:gd name="T65" fmla="*/ 462 h 2098"/>
                <a:gd name="T66" fmla="*/ 5292 w 5740"/>
                <a:gd name="T67" fmla="*/ 324 h 2098"/>
                <a:gd name="T68" fmla="*/ 5531 w 5740"/>
                <a:gd name="T69" fmla="*/ 186 h 2098"/>
                <a:gd name="T70" fmla="*/ 5740 w 5740"/>
                <a:gd name="T71" fmla="*/ 48 h 2098"/>
                <a:gd name="T72" fmla="*/ 5740 w 5740"/>
                <a:gd name="T73" fmla="*/ 0 h 2098"/>
                <a:gd name="T74" fmla="*/ 5740 w 5740"/>
                <a:gd name="T75" fmla="*/ 0 h 209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7" name="Freeform 8"/>
            <p:cNvSpPr>
              <a:spLocks/>
            </p:cNvSpPr>
            <p:nvPr/>
          </p:nvSpPr>
          <p:spPr bwMode="hidden">
            <a:xfrm>
              <a:off x="0" y="102"/>
              <a:ext cx="1961" cy="1265"/>
            </a:xfrm>
            <a:custGeom>
              <a:avLst/>
              <a:gdLst>
                <a:gd name="T0" fmla="*/ 1955 w 1955"/>
                <a:gd name="T1" fmla="*/ 485 h 1265"/>
                <a:gd name="T2" fmla="*/ 1901 w 1955"/>
                <a:gd name="T3" fmla="*/ 390 h 1265"/>
                <a:gd name="T4" fmla="*/ 1770 w 1955"/>
                <a:gd name="T5" fmla="*/ 306 h 1265"/>
                <a:gd name="T6" fmla="*/ 1579 w 1955"/>
                <a:gd name="T7" fmla="*/ 228 h 1265"/>
                <a:gd name="T8" fmla="*/ 1327 w 1955"/>
                <a:gd name="T9" fmla="*/ 162 h 1265"/>
                <a:gd name="T10" fmla="*/ 1010 w 1955"/>
                <a:gd name="T11" fmla="*/ 102 h 1265"/>
                <a:gd name="T12" fmla="*/ 646 w 1955"/>
                <a:gd name="T13" fmla="*/ 54 h 1265"/>
                <a:gd name="T14" fmla="*/ 227 w 1955"/>
                <a:gd name="T15" fmla="*/ 18 h 1265"/>
                <a:gd name="T16" fmla="*/ 0 w 1955"/>
                <a:gd name="T17" fmla="*/ 12 h 1265"/>
                <a:gd name="T18" fmla="*/ 431 w 1955"/>
                <a:gd name="T19" fmla="*/ 48 h 1265"/>
                <a:gd name="T20" fmla="*/ 813 w 1955"/>
                <a:gd name="T21" fmla="*/ 90 h 1265"/>
                <a:gd name="T22" fmla="*/ 1148 w 1955"/>
                <a:gd name="T23" fmla="*/ 144 h 1265"/>
                <a:gd name="T24" fmla="*/ 1423 w 1955"/>
                <a:gd name="T25" fmla="*/ 204 h 1265"/>
                <a:gd name="T26" fmla="*/ 1638 w 1955"/>
                <a:gd name="T27" fmla="*/ 276 h 1265"/>
                <a:gd name="T28" fmla="*/ 1794 w 1955"/>
                <a:gd name="T29" fmla="*/ 360 h 1265"/>
                <a:gd name="T30" fmla="*/ 1883 w 1955"/>
                <a:gd name="T31" fmla="*/ 443 h 1265"/>
                <a:gd name="T32" fmla="*/ 1901 w 1955"/>
                <a:gd name="T33" fmla="*/ 539 h 1265"/>
                <a:gd name="T34" fmla="*/ 1854 w 1955"/>
                <a:gd name="T35" fmla="*/ 629 h 1265"/>
                <a:gd name="T36" fmla="*/ 1746 w 1955"/>
                <a:gd name="T37" fmla="*/ 719 h 1265"/>
                <a:gd name="T38" fmla="*/ 1579 w 1955"/>
                <a:gd name="T39" fmla="*/ 809 h 1265"/>
                <a:gd name="T40" fmla="*/ 1357 w 1955"/>
                <a:gd name="T41" fmla="*/ 899 h 1265"/>
                <a:gd name="T42" fmla="*/ 1088 w 1955"/>
                <a:gd name="T43" fmla="*/ 989 h 1265"/>
                <a:gd name="T44" fmla="*/ 765 w 1955"/>
                <a:gd name="T45" fmla="*/ 1073 h 1265"/>
                <a:gd name="T46" fmla="*/ 407 w 1955"/>
                <a:gd name="T47" fmla="*/ 1157 h 1265"/>
                <a:gd name="T48" fmla="*/ 0 w 1955"/>
                <a:gd name="T49" fmla="*/ 1241 h 1265"/>
                <a:gd name="T50" fmla="*/ 215 w 1955"/>
                <a:gd name="T51" fmla="*/ 1223 h 1265"/>
                <a:gd name="T52" fmla="*/ 610 w 1955"/>
                <a:gd name="T53" fmla="*/ 1139 h 1265"/>
                <a:gd name="T54" fmla="*/ 957 w 1955"/>
                <a:gd name="T55" fmla="*/ 1049 h 1265"/>
                <a:gd name="T56" fmla="*/ 1262 w 1955"/>
                <a:gd name="T57" fmla="*/ 959 h 1265"/>
                <a:gd name="T58" fmla="*/ 1513 w 1955"/>
                <a:gd name="T59" fmla="*/ 863 h 1265"/>
                <a:gd name="T60" fmla="*/ 1716 w 1955"/>
                <a:gd name="T61" fmla="*/ 767 h 1265"/>
                <a:gd name="T62" fmla="*/ 1860 w 1955"/>
                <a:gd name="T63" fmla="*/ 677 h 1265"/>
                <a:gd name="T64" fmla="*/ 1937 w 1955"/>
                <a:gd name="T65" fmla="*/ 581 h 1265"/>
                <a:gd name="T66" fmla="*/ 1955 w 1955"/>
                <a:gd name="T67" fmla="*/ 533 h 126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8" name="Freeform 9"/>
            <p:cNvSpPr>
              <a:spLocks/>
            </p:cNvSpPr>
            <p:nvPr/>
          </p:nvSpPr>
          <p:spPr bwMode="hidden">
            <a:xfrm>
              <a:off x="0" y="0"/>
              <a:ext cx="4709" cy="2901"/>
            </a:xfrm>
            <a:custGeom>
              <a:avLst/>
              <a:gdLst>
                <a:gd name="T0" fmla="*/ 4694 w 4694"/>
                <a:gd name="T1" fmla="*/ 797 h 2901"/>
                <a:gd name="T2" fmla="*/ 4664 w 4694"/>
                <a:gd name="T3" fmla="*/ 665 h 2901"/>
                <a:gd name="T4" fmla="*/ 4586 w 4694"/>
                <a:gd name="T5" fmla="*/ 540 h 2901"/>
                <a:gd name="T6" fmla="*/ 4466 w 4694"/>
                <a:gd name="T7" fmla="*/ 426 h 2901"/>
                <a:gd name="T8" fmla="*/ 4299 w 4694"/>
                <a:gd name="T9" fmla="*/ 312 h 2901"/>
                <a:gd name="T10" fmla="*/ 4084 w 4694"/>
                <a:gd name="T11" fmla="*/ 216 h 2901"/>
                <a:gd name="T12" fmla="*/ 3833 w 4694"/>
                <a:gd name="T13" fmla="*/ 120 h 2901"/>
                <a:gd name="T14" fmla="*/ 3540 w 4694"/>
                <a:gd name="T15" fmla="*/ 36 h 2901"/>
                <a:gd name="T16" fmla="*/ 3205 w 4694"/>
                <a:gd name="T17" fmla="*/ 0 h 2901"/>
                <a:gd name="T18" fmla="*/ 3540 w 4694"/>
                <a:gd name="T19" fmla="*/ 78 h 2901"/>
                <a:gd name="T20" fmla="*/ 3833 w 4694"/>
                <a:gd name="T21" fmla="*/ 162 h 2901"/>
                <a:gd name="T22" fmla="*/ 4084 w 4694"/>
                <a:gd name="T23" fmla="*/ 258 h 2901"/>
                <a:gd name="T24" fmla="*/ 4287 w 4694"/>
                <a:gd name="T25" fmla="*/ 366 h 2901"/>
                <a:gd name="T26" fmla="*/ 4443 w 4694"/>
                <a:gd name="T27" fmla="*/ 480 h 2901"/>
                <a:gd name="T28" fmla="*/ 4550 w 4694"/>
                <a:gd name="T29" fmla="*/ 605 h 2901"/>
                <a:gd name="T30" fmla="*/ 4610 w 4694"/>
                <a:gd name="T31" fmla="*/ 737 h 2901"/>
                <a:gd name="T32" fmla="*/ 4610 w 4694"/>
                <a:gd name="T33" fmla="*/ 875 h 2901"/>
                <a:gd name="T34" fmla="*/ 4568 w 4694"/>
                <a:gd name="T35" fmla="*/ 1001 h 2901"/>
                <a:gd name="T36" fmla="*/ 4490 w 4694"/>
                <a:gd name="T37" fmla="*/ 1127 h 2901"/>
                <a:gd name="T38" fmla="*/ 4371 w 4694"/>
                <a:gd name="T39" fmla="*/ 1259 h 2901"/>
                <a:gd name="T40" fmla="*/ 4215 w 4694"/>
                <a:gd name="T41" fmla="*/ 1385 h 2901"/>
                <a:gd name="T42" fmla="*/ 4024 w 4694"/>
                <a:gd name="T43" fmla="*/ 1517 h 2901"/>
                <a:gd name="T44" fmla="*/ 3803 w 4694"/>
                <a:gd name="T45" fmla="*/ 1648 h 2901"/>
                <a:gd name="T46" fmla="*/ 3546 w 4694"/>
                <a:gd name="T47" fmla="*/ 1774 h 2901"/>
                <a:gd name="T48" fmla="*/ 3259 w 4694"/>
                <a:gd name="T49" fmla="*/ 1906 h 2901"/>
                <a:gd name="T50" fmla="*/ 2942 w 4694"/>
                <a:gd name="T51" fmla="*/ 2032 h 2901"/>
                <a:gd name="T52" fmla="*/ 2595 w 4694"/>
                <a:gd name="T53" fmla="*/ 2164 h 2901"/>
                <a:gd name="T54" fmla="*/ 2224 w 4694"/>
                <a:gd name="T55" fmla="*/ 2284 h 2901"/>
                <a:gd name="T56" fmla="*/ 1824 w 4694"/>
                <a:gd name="T57" fmla="*/ 2410 h 2901"/>
                <a:gd name="T58" fmla="*/ 1399 w 4694"/>
                <a:gd name="T59" fmla="*/ 2530 h 2901"/>
                <a:gd name="T60" fmla="*/ 484 w 4694"/>
                <a:gd name="T61" fmla="*/ 2757 h 2901"/>
                <a:gd name="T62" fmla="*/ 0 w 4694"/>
                <a:gd name="T63" fmla="*/ 2901 h 2901"/>
                <a:gd name="T64" fmla="*/ 969 w 4694"/>
                <a:gd name="T65" fmla="*/ 2674 h 2901"/>
                <a:gd name="T66" fmla="*/ 1638 w 4694"/>
                <a:gd name="T67" fmla="*/ 2494 h 2901"/>
                <a:gd name="T68" fmla="*/ 2057 w 4694"/>
                <a:gd name="T69" fmla="*/ 2374 h 2901"/>
                <a:gd name="T70" fmla="*/ 2451 w 4694"/>
                <a:gd name="T71" fmla="*/ 2248 h 2901"/>
                <a:gd name="T72" fmla="*/ 2816 w 4694"/>
                <a:gd name="T73" fmla="*/ 2116 h 2901"/>
                <a:gd name="T74" fmla="*/ 3151 w 4694"/>
                <a:gd name="T75" fmla="*/ 1984 h 2901"/>
                <a:gd name="T76" fmla="*/ 3462 w 4694"/>
                <a:gd name="T77" fmla="*/ 1858 h 2901"/>
                <a:gd name="T78" fmla="*/ 3737 w 4694"/>
                <a:gd name="T79" fmla="*/ 1720 h 2901"/>
                <a:gd name="T80" fmla="*/ 3982 w 4694"/>
                <a:gd name="T81" fmla="*/ 1589 h 2901"/>
                <a:gd name="T82" fmla="*/ 4191 w 4694"/>
                <a:gd name="T83" fmla="*/ 1457 h 2901"/>
                <a:gd name="T84" fmla="*/ 4371 w 4694"/>
                <a:gd name="T85" fmla="*/ 1325 h 2901"/>
                <a:gd name="T86" fmla="*/ 4508 w 4694"/>
                <a:gd name="T87" fmla="*/ 1193 h 2901"/>
                <a:gd name="T88" fmla="*/ 4610 w 4694"/>
                <a:gd name="T89" fmla="*/ 1061 h 2901"/>
                <a:gd name="T90" fmla="*/ 4670 w 4694"/>
                <a:gd name="T91" fmla="*/ 935 h 2901"/>
                <a:gd name="T92" fmla="*/ 4688 w 4694"/>
                <a:gd name="T93" fmla="*/ 869 h 290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9" name="Freeform 10"/>
            <p:cNvSpPr>
              <a:spLocks/>
            </p:cNvSpPr>
            <p:nvPr/>
          </p:nvSpPr>
          <p:spPr bwMode="hidden">
            <a:xfrm>
              <a:off x="0" y="0"/>
              <a:ext cx="3773" cy="2356"/>
            </a:xfrm>
            <a:custGeom>
              <a:avLst/>
              <a:gdLst>
                <a:gd name="T0" fmla="*/ 3761 w 3761"/>
                <a:gd name="T1" fmla="*/ 719 h 2356"/>
                <a:gd name="T2" fmla="*/ 3731 w 3761"/>
                <a:gd name="T3" fmla="*/ 599 h 2356"/>
                <a:gd name="T4" fmla="*/ 3653 w 3761"/>
                <a:gd name="T5" fmla="*/ 486 h 2356"/>
                <a:gd name="T6" fmla="*/ 3522 w 3761"/>
                <a:gd name="T7" fmla="*/ 378 h 2356"/>
                <a:gd name="T8" fmla="*/ 3348 w 3761"/>
                <a:gd name="T9" fmla="*/ 282 h 2356"/>
                <a:gd name="T10" fmla="*/ 3127 w 3761"/>
                <a:gd name="T11" fmla="*/ 192 h 2356"/>
                <a:gd name="T12" fmla="*/ 2864 w 3761"/>
                <a:gd name="T13" fmla="*/ 108 h 2356"/>
                <a:gd name="T14" fmla="*/ 2559 w 3761"/>
                <a:gd name="T15" fmla="*/ 36 h 2356"/>
                <a:gd name="T16" fmla="*/ 2230 w 3761"/>
                <a:gd name="T17" fmla="*/ 0 h 2356"/>
                <a:gd name="T18" fmla="*/ 2577 w 3761"/>
                <a:gd name="T19" fmla="*/ 72 h 2356"/>
                <a:gd name="T20" fmla="*/ 2876 w 3761"/>
                <a:gd name="T21" fmla="*/ 150 h 2356"/>
                <a:gd name="T22" fmla="*/ 3139 w 3761"/>
                <a:gd name="T23" fmla="*/ 234 h 2356"/>
                <a:gd name="T24" fmla="*/ 3348 w 3761"/>
                <a:gd name="T25" fmla="*/ 330 h 2356"/>
                <a:gd name="T26" fmla="*/ 3516 w 3761"/>
                <a:gd name="T27" fmla="*/ 432 h 2356"/>
                <a:gd name="T28" fmla="*/ 3623 w 3761"/>
                <a:gd name="T29" fmla="*/ 545 h 2356"/>
                <a:gd name="T30" fmla="*/ 3683 w 3761"/>
                <a:gd name="T31" fmla="*/ 665 h 2356"/>
                <a:gd name="T32" fmla="*/ 3689 w 3761"/>
                <a:gd name="T33" fmla="*/ 791 h 2356"/>
                <a:gd name="T34" fmla="*/ 3653 w 3761"/>
                <a:gd name="T35" fmla="*/ 887 h 2356"/>
                <a:gd name="T36" fmla="*/ 3593 w 3761"/>
                <a:gd name="T37" fmla="*/ 989 h 2356"/>
                <a:gd name="T38" fmla="*/ 3498 w 3761"/>
                <a:gd name="T39" fmla="*/ 1091 h 2356"/>
                <a:gd name="T40" fmla="*/ 3372 w 3761"/>
                <a:gd name="T41" fmla="*/ 1187 h 2356"/>
                <a:gd name="T42" fmla="*/ 3223 w 3761"/>
                <a:gd name="T43" fmla="*/ 1289 h 2356"/>
                <a:gd name="T44" fmla="*/ 3043 w 3761"/>
                <a:gd name="T45" fmla="*/ 1391 h 2356"/>
                <a:gd name="T46" fmla="*/ 2834 w 3761"/>
                <a:gd name="T47" fmla="*/ 1493 h 2356"/>
                <a:gd name="T48" fmla="*/ 2607 w 3761"/>
                <a:gd name="T49" fmla="*/ 1589 h 2356"/>
                <a:gd name="T50" fmla="*/ 2075 w 3761"/>
                <a:gd name="T51" fmla="*/ 1786 h 2356"/>
                <a:gd name="T52" fmla="*/ 1459 w 3761"/>
                <a:gd name="T53" fmla="*/ 1972 h 2356"/>
                <a:gd name="T54" fmla="*/ 765 w 3761"/>
                <a:gd name="T55" fmla="*/ 2158 h 2356"/>
                <a:gd name="T56" fmla="*/ 0 w 3761"/>
                <a:gd name="T57" fmla="*/ 2326 h 2356"/>
                <a:gd name="T58" fmla="*/ 401 w 3761"/>
                <a:gd name="T59" fmla="*/ 2272 h 2356"/>
                <a:gd name="T60" fmla="*/ 1142 w 3761"/>
                <a:gd name="T61" fmla="*/ 2092 h 2356"/>
                <a:gd name="T62" fmla="*/ 1812 w 3761"/>
                <a:gd name="T63" fmla="*/ 1900 h 2356"/>
                <a:gd name="T64" fmla="*/ 2392 w 3761"/>
                <a:gd name="T65" fmla="*/ 1702 h 2356"/>
                <a:gd name="T66" fmla="*/ 2649 w 3761"/>
                <a:gd name="T67" fmla="*/ 1607 h 2356"/>
                <a:gd name="T68" fmla="*/ 2882 w 3761"/>
                <a:gd name="T69" fmla="*/ 1505 h 2356"/>
                <a:gd name="T70" fmla="*/ 3091 w 3761"/>
                <a:gd name="T71" fmla="*/ 1403 h 2356"/>
                <a:gd name="T72" fmla="*/ 3277 w 3761"/>
                <a:gd name="T73" fmla="*/ 1301 h 2356"/>
                <a:gd name="T74" fmla="*/ 3432 w 3761"/>
                <a:gd name="T75" fmla="*/ 1193 h 2356"/>
                <a:gd name="T76" fmla="*/ 3558 w 3761"/>
                <a:gd name="T77" fmla="*/ 1091 h 2356"/>
                <a:gd name="T78" fmla="*/ 3653 w 3761"/>
                <a:gd name="T79" fmla="*/ 989 h 2356"/>
                <a:gd name="T80" fmla="*/ 3719 w 3761"/>
                <a:gd name="T81" fmla="*/ 887 h 2356"/>
                <a:gd name="T82" fmla="*/ 3755 w 3761"/>
                <a:gd name="T83" fmla="*/ 785 h 235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0" name="Freeform 11"/>
            <p:cNvSpPr>
              <a:spLocks/>
            </p:cNvSpPr>
            <p:nvPr/>
          </p:nvSpPr>
          <p:spPr bwMode="hidden">
            <a:xfrm>
              <a:off x="0" y="0"/>
              <a:ext cx="2933" cy="1846"/>
            </a:xfrm>
            <a:custGeom>
              <a:avLst/>
              <a:gdLst>
                <a:gd name="T0" fmla="*/ 2924 w 2924"/>
                <a:gd name="T1" fmla="*/ 647 h 1846"/>
                <a:gd name="T2" fmla="*/ 2876 w 2924"/>
                <a:gd name="T3" fmla="*/ 528 h 1846"/>
                <a:gd name="T4" fmla="*/ 2750 w 2924"/>
                <a:gd name="T5" fmla="*/ 414 h 1846"/>
                <a:gd name="T6" fmla="*/ 2559 w 2924"/>
                <a:gd name="T7" fmla="*/ 318 h 1846"/>
                <a:gd name="T8" fmla="*/ 2302 w 2924"/>
                <a:gd name="T9" fmla="*/ 228 h 1846"/>
                <a:gd name="T10" fmla="*/ 1985 w 2924"/>
                <a:gd name="T11" fmla="*/ 150 h 1846"/>
                <a:gd name="T12" fmla="*/ 1608 w 2924"/>
                <a:gd name="T13" fmla="*/ 78 h 1846"/>
                <a:gd name="T14" fmla="*/ 1178 w 2924"/>
                <a:gd name="T15" fmla="*/ 24 h 1846"/>
                <a:gd name="T16" fmla="*/ 694 w 2924"/>
                <a:gd name="T17" fmla="*/ 0 h 1846"/>
                <a:gd name="T18" fmla="*/ 1190 w 2924"/>
                <a:gd name="T19" fmla="*/ 48 h 1846"/>
                <a:gd name="T20" fmla="*/ 1626 w 2924"/>
                <a:gd name="T21" fmla="*/ 108 h 1846"/>
                <a:gd name="T22" fmla="*/ 2009 w 2924"/>
                <a:gd name="T23" fmla="*/ 180 h 1846"/>
                <a:gd name="T24" fmla="*/ 2326 w 2924"/>
                <a:gd name="T25" fmla="*/ 264 h 1846"/>
                <a:gd name="T26" fmla="*/ 2571 w 2924"/>
                <a:gd name="T27" fmla="*/ 360 h 1846"/>
                <a:gd name="T28" fmla="*/ 2750 w 2924"/>
                <a:gd name="T29" fmla="*/ 468 h 1846"/>
                <a:gd name="T30" fmla="*/ 2846 w 2924"/>
                <a:gd name="T31" fmla="*/ 587 h 1846"/>
                <a:gd name="T32" fmla="*/ 2864 w 2924"/>
                <a:gd name="T33" fmla="*/ 713 h 1846"/>
                <a:gd name="T34" fmla="*/ 2840 w 2924"/>
                <a:gd name="T35" fmla="*/ 785 h 1846"/>
                <a:gd name="T36" fmla="*/ 2792 w 2924"/>
                <a:gd name="T37" fmla="*/ 857 h 1846"/>
                <a:gd name="T38" fmla="*/ 2625 w 2924"/>
                <a:gd name="T39" fmla="*/ 1001 h 1846"/>
                <a:gd name="T40" fmla="*/ 2368 w 2924"/>
                <a:gd name="T41" fmla="*/ 1145 h 1846"/>
                <a:gd name="T42" fmla="*/ 2033 w 2924"/>
                <a:gd name="T43" fmla="*/ 1289 h 1846"/>
                <a:gd name="T44" fmla="*/ 1626 w 2924"/>
                <a:gd name="T45" fmla="*/ 1433 h 1846"/>
                <a:gd name="T46" fmla="*/ 1142 w 2924"/>
                <a:gd name="T47" fmla="*/ 1571 h 1846"/>
                <a:gd name="T48" fmla="*/ 604 w 2924"/>
                <a:gd name="T49" fmla="*/ 1702 h 1846"/>
                <a:gd name="T50" fmla="*/ 0 w 2924"/>
                <a:gd name="T51" fmla="*/ 1828 h 1846"/>
                <a:gd name="T52" fmla="*/ 311 w 2924"/>
                <a:gd name="T53" fmla="*/ 1780 h 1846"/>
                <a:gd name="T54" fmla="*/ 897 w 2924"/>
                <a:gd name="T55" fmla="*/ 1648 h 1846"/>
                <a:gd name="T56" fmla="*/ 1417 w 2924"/>
                <a:gd name="T57" fmla="*/ 1511 h 1846"/>
                <a:gd name="T58" fmla="*/ 1871 w 2924"/>
                <a:gd name="T59" fmla="*/ 1367 h 1846"/>
                <a:gd name="T60" fmla="*/ 2254 w 2924"/>
                <a:gd name="T61" fmla="*/ 1223 h 1846"/>
                <a:gd name="T62" fmla="*/ 2559 w 2924"/>
                <a:gd name="T63" fmla="*/ 1079 h 1846"/>
                <a:gd name="T64" fmla="*/ 2774 w 2924"/>
                <a:gd name="T65" fmla="*/ 929 h 1846"/>
                <a:gd name="T66" fmla="*/ 2876 w 2924"/>
                <a:gd name="T67" fmla="*/ 815 h 1846"/>
                <a:gd name="T68" fmla="*/ 2912 w 2924"/>
                <a:gd name="T69" fmla="*/ 743 h 1846"/>
                <a:gd name="T70" fmla="*/ 2924 w 2924"/>
                <a:gd name="T71" fmla="*/ 707 h 18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1" name="Freeform 12"/>
            <p:cNvSpPr>
              <a:spLocks/>
            </p:cNvSpPr>
            <p:nvPr/>
          </p:nvSpPr>
          <p:spPr bwMode="hidden">
            <a:xfrm>
              <a:off x="114" y="2847"/>
              <a:ext cx="1493" cy="204"/>
            </a:xfrm>
            <a:custGeom>
              <a:avLst/>
              <a:gdLst>
                <a:gd name="T0" fmla="*/ 1399 w 1488"/>
                <a:gd name="T1" fmla="*/ 204 h 204"/>
                <a:gd name="T2" fmla="*/ 0 w 1488"/>
                <a:gd name="T3" fmla="*/ 18 h 204"/>
                <a:gd name="T4" fmla="*/ 77 w 1488"/>
                <a:gd name="T5" fmla="*/ 0 h 204"/>
                <a:gd name="T6" fmla="*/ 1488 w 1488"/>
                <a:gd name="T7" fmla="*/ 186 h 204"/>
                <a:gd name="T8" fmla="*/ 1399 w 1488"/>
                <a:gd name="T9" fmla="*/ 204 h 204"/>
                <a:gd name="T10" fmla="*/ 1399 w 1488"/>
                <a:gd name="T11" fmla="*/ 204 h 2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88" h="204">
                  <a:moveTo>
                    <a:pt x="1399" y="204"/>
                  </a:moveTo>
                  <a:lnTo>
                    <a:pt x="0" y="18"/>
                  </a:lnTo>
                  <a:lnTo>
                    <a:pt x="77" y="0"/>
                  </a:lnTo>
                  <a:lnTo>
                    <a:pt x="1488" y="186"/>
                  </a:lnTo>
                  <a:lnTo>
                    <a:pt x="1399" y="20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2" name="Rectangle 13"/>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43" name="Rectangle 14"/>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1044" name="Group 15"/>
            <p:cNvGrpSpPr>
              <a:grpSpLocks/>
            </p:cNvGrpSpPr>
            <p:nvPr/>
          </p:nvGrpSpPr>
          <p:grpSpPr bwMode="auto">
            <a:xfrm>
              <a:off x="192" y="2284"/>
              <a:ext cx="1254" cy="923"/>
              <a:chOff x="192" y="2284"/>
              <a:chExt cx="1254" cy="923"/>
            </a:xfrm>
          </p:grpSpPr>
          <p:sp>
            <p:nvSpPr>
              <p:cNvPr id="1045" name="Freeform 16"/>
              <p:cNvSpPr>
                <a:spLocks/>
              </p:cNvSpPr>
              <p:nvPr/>
            </p:nvSpPr>
            <p:spPr bwMode="hidden">
              <a:xfrm>
                <a:off x="408" y="3009"/>
                <a:ext cx="47" cy="6"/>
              </a:xfrm>
              <a:custGeom>
                <a:avLst/>
                <a:gdLst>
                  <a:gd name="T0" fmla="*/ 47 w 47"/>
                  <a:gd name="T1" fmla="*/ 6 h 6"/>
                  <a:gd name="T2" fmla="*/ 0 w 47"/>
                  <a:gd name="T3" fmla="*/ 0 h 6"/>
                  <a:gd name="T4" fmla="*/ 0 w 47"/>
                  <a:gd name="T5" fmla="*/ 0 h 6"/>
                  <a:gd name="T6" fmla="*/ 47 w 47"/>
                  <a:gd name="T7" fmla="*/ 6 h 6"/>
                  <a:gd name="T8" fmla="*/ 47 w 47"/>
                  <a:gd name="T9" fmla="*/ 6 h 6"/>
                  <a:gd name="T10" fmla="*/ 47 w 47"/>
                  <a:gd name="T11" fmla="*/ 6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 h="6">
                    <a:moveTo>
                      <a:pt x="47" y="6"/>
                    </a:moveTo>
                    <a:lnTo>
                      <a:pt x="0" y="0"/>
                    </a:lnTo>
                    <a:lnTo>
                      <a:pt x="47" y="6"/>
                    </a:lnTo>
                    <a:close/>
                  </a:path>
                </a:pathLst>
              </a:custGeom>
              <a:solidFill>
                <a:srgbClr val="1414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6" name="Freeform 17"/>
              <p:cNvSpPr>
                <a:spLocks/>
              </p:cNvSpPr>
              <p:nvPr/>
            </p:nvSpPr>
            <p:spPr bwMode="hidden">
              <a:xfrm>
                <a:off x="912" y="2284"/>
                <a:ext cx="324" cy="162"/>
              </a:xfrm>
              <a:custGeom>
                <a:avLst/>
                <a:gdLst>
                  <a:gd name="T0" fmla="*/ 0 w 323"/>
                  <a:gd name="T1" fmla="*/ 24 h 162"/>
                  <a:gd name="T2" fmla="*/ 6 w 323"/>
                  <a:gd name="T3" fmla="*/ 24 h 162"/>
                  <a:gd name="T4" fmla="*/ 12 w 323"/>
                  <a:gd name="T5" fmla="*/ 18 h 162"/>
                  <a:gd name="T6" fmla="*/ 48 w 323"/>
                  <a:gd name="T7" fmla="*/ 6 h 162"/>
                  <a:gd name="T8" fmla="*/ 101 w 323"/>
                  <a:gd name="T9" fmla="*/ 0 h 162"/>
                  <a:gd name="T10" fmla="*/ 137 w 323"/>
                  <a:gd name="T11" fmla="*/ 6 h 162"/>
                  <a:gd name="T12" fmla="*/ 173 w 323"/>
                  <a:gd name="T13" fmla="*/ 18 h 162"/>
                  <a:gd name="T14" fmla="*/ 239 w 323"/>
                  <a:gd name="T15" fmla="*/ 54 h 162"/>
                  <a:gd name="T16" fmla="*/ 287 w 323"/>
                  <a:gd name="T17" fmla="*/ 90 h 162"/>
                  <a:gd name="T18" fmla="*/ 317 w 323"/>
                  <a:gd name="T19" fmla="*/ 114 h 162"/>
                  <a:gd name="T20" fmla="*/ 323 w 323"/>
                  <a:gd name="T21" fmla="*/ 126 h 162"/>
                  <a:gd name="T22" fmla="*/ 323 w 323"/>
                  <a:gd name="T23" fmla="*/ 126 h 162"/>
                  <a:gd name="T24" fmla="*/ 221 w 323"/>
                  <a:gd name="T25" fmla="*/ 162 h 162"/>
                  <a:gd name="T26" fmla="*/ 0 w 323"/>
                  <a:gd name="T27" fmla="*/ 24 h 162"/>
                  <a:gd name="T28" fmla="*/ 0 w 323"/>
                  <a:gd name="T29" fmla="*/ 24 h 1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221" y="162"/>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7" name="Freeform 18"/>
              <p:cNvSpPr>
                <a:spLocks noEditPoints="1"/>
              </p:cNvSpPr>
              <p:nvPr/>
            </p:nvSpPr>
            <p:spPr bwMode="hidden">
              <a:xfrm>
                <a:off x="192" y="2284"/>
                <a:ext cx="1254" cy="923"/>
              </a:xfrm>
              <a:custGeom>
                <a:avLst/>
                <a:gdLst>
                  <a:gd name="T0" fmla="*/ 1166 w 1250"/>
                  <a:gd name="T1" fmla="*/ 641 h 923"/>
                  <a:gd name="T2" fmla="*/ 1166 w 1250"/>
                  <a:gd name="T3" fmla="*/ 473 h 923"/>
                  <a:gd name="T4" fmla="*/ 1136 w 1250"/>
                  <a:gd name="T5" fmla="*/ 384 h 923"/>
                  <a:gd name="T6" fmla="*/ 1112 w 1250"/>
                  <a:gd name="T7" fmla="*/ 288 h 923"/>
                  <a:gd name="T8" fmla="*/ 1053 w 1250"/>
                  <a:gd name="T9" fmla="*/ 174 h 923"/>
                  <a:gd name="T10" fmla="*/ 981 w 1250"/>
                  <a:gd name="T11" fmla="*/ 96 h 923"/>
                  <a:gd name="T12" fmla="*/ 963 w 1250"/>
                  <a:gd name="T13" fmla="*/ 72 h 923"/>
                  <a:gd name="T14" fmla="*/ 891 w 1250"/>
                  <a:gd name="T15" fmla="*/ 18 h 923"/>
                  <a:gd name="T16" fmla="*/ 819 w 1250"/>
                  <a:gd name="T17" fmla="*/ 6 h 923"/>
                  <a:gd name="T18" fmla="*/ 712 w 1250"/>
                  <a:gd name="T19" fmla="*/ 24 h 923"/>
                  <a:gd name="T20" fmla="*/ 664 w 1250"/>
                  <a:gd name="T21" fmla="*/ 42 h 923"/>
                  <a:gd name="T22" fmla="*/ 568 w 1250"/>
                  <a:gd name="T23" fmla="*/ 120 h 923"/>
                  <a:gd name="T24" fmla="*/ 532 w 1250"/>
                  <a:gd name="T25" fmla="*/ 228 h 923"/>
                  <a:gd name="T26" fmla="*/ 509 w 1250"/>
                  <a:gd name="T27" fmla="*/ 348 h 923"/>
                  <a:gd name="T28" fmla="*/ 431 w 1250"/>
                  <a:gd name="T29" fmla="*/ 479 h 923"/>
                  <a:gd name="T30" fmla="*/ 413 w 1250"/>
                  <a:gd name="T31" fmla="*/ 539 h 923"/>
                  <a:gd name="T32" fmla="*/ 353 w 1250"/>
                  <a:gd name="T33" fmla="*/ 599 h 923"/>
                  <a:gd name="T34" fmla="*/ 305 w 1250"/>
                  <a:gd name="T35" fmla="*/ 629 h 923"/>
                  <a:gd name="T36" fmla="*/ 293 w 1250"/>
                  <a:gd name="T37" fmla="*/ 635 h 923"/>
                  <a:gd name="T38" fmla="*/ 257 w 1250"/>
                  <a:gd name="T39" fmla="*/ 677 h 923"/>
                  <a:gd name="T40" fmla="*/ 150 w 1250"/>
                  <a:gd name="T41" fmla="*/ 797 h 923"/>
                  <a:gd name="T42" fmla="*/ 54 w 1250"/>
                  <a:gd name="T43" fmla="*/ 839 h 923"/>
                  <a:gd name="T44" fmla="*/ 156 w 1250"/>
                  <a:gd name="T45" fmla="*/ 905 h 923"/>
                  <a:gd name="T46" fmla="*/ 240 w 1250"/>
                  <a:gd name="T47" fmla="*/ 869 h 923"/>
                  <a:gd name="T48" fmla="*/ 640 w 1250"/>
                  <a:gd name="T49" fmla="*/ 827 h 923"/>
                  <a:gd name="T50" fmla="*/ 700 w 1250"/>
                  <a:gd name="T51" fmla="*/ 725 h 923"/>
                  <a:gd name="T52" fmla="*/ 694 w 1250"/>
                  <a:gd name="T53" fmla="*/ 611 h 923"/>
                  <a:gd name="T54" fmla="*/ 778 w 1250"/>
                  <a:gd name="T55" fmla="*/ 551 h 923"/>
                  <a:gd name="T56" fmla="*/ 879 w 1250"/>
                  <a:gd name="T57" fmla="*/ 449 h 923"/>
                  <a:gd name="T58" fmla="*/ 909 w 1250"/>
                  <a:gd name="T59" fmla="*/ 414 h 923"/>
                  <a:gd name="T60" fmla="*/ 975 w 1250"/>
                  <a:gd name="T61" fmla="*/ 318 h 923"/>
                  <a:gd name="T62" fmla="*/ 1023 w 1250"/>
                  <a:gd name="T63" fmla="*/ 336 h 923"/>
                  <a:gd name="T64" fmla="*/ 1118 w 1250"/>
                  <a:gd name="T65" fmla="*/ 617 h 923"/>
                  <a:gd name="T66" fmla="*/ 1112 w 1250"/>
                  <a:gd name="T67" fmla="*/ 689 h 923"/>
                  <a:gd name="T68" fmla="*/ 1148 w 1250"/>
                  <a:gd name="T69" fmla="*/ 749 h 923"/>
                  <a:gd name="T70" fmla="*/ 1202 w 1250"/>
                  <a:gd name="T71" fmla="*/ 713 h 923"/>
                  <a:gd name="T72" fmla="*/ 1238 w 1250"/>
                  <a:gd name="T73" fmla="*/ 749 h 923"/>
                  <a:gd name="T74" fmla="*/ 1250 w 1250"/>
                  <a:gd name="T75" fmla="*/ 743 h 923"/>
                  <a:gd name="T76" fmla="*/ 694 w 1250"/>
                  <a:gd name="T77" fmla="*/ 264 h 923"/>
                  <a:gd name="T78" fmla="*/ 784 w 1250"/>
                  <a:gd name="T79" fmla="*/ 372 h 923"/>
                  <a:gd name="T80" fmla="*/ 766 w 1250"/>
                  <a:gd name="T81" fmla="*/ 443 h 923"/>
                  <a:gd name="T82" fmla="*/ 706 w 1250"/>
                  <a:gd name="T83" fmla="*/ 515 h 923"/>
                  <a:gd name="T84" fmla="*/ 658 w 1250"/>
                  <a:gd name="T85" fmla="*/ 569 h 923"/>
                  <a:gd name="T86" fmla="*/ 616 w 1250"/>
                  <a:gd name="T87" fmla="*/ 593 h 923"/>
                  <a:gd name="T88" fmla="*/ 574 w 1250"/>
                  <a:gd name="T89" fmla="*/ 617 h 923"/>
                  <a:gd name="T90" fmla="*/ 562 w 1250"/>
                  <a:gd name="T91" fmla="*/ 707 h 923"/>
                  <a:gd name="T92" fmla="*/ 353 w 1250"/>
                  <a:gd name="T93" fmla="*/ 755 h 923"/>
                  <a:gd name="T94" fmla="*/ 389 w 1250"/>
                  <a:gd name="T95" fmla="*/ 641 h 923"/>
                  <a:gd name="T96" fmla="*/ 425 w 1250"/>
                  <a:gd name="T97" fmla="*/ 647 h 923"/>
                  <a:gd name="T98" fmla="*/ 443 w 1250"/>
                  <a:gd name="T99" fmla="*/ 617 h 923"/>
                  <a:gd name="T100" fmla="*/ 568 w 1250"/>
                  <a:gd name="T101" fmla="*/ 515 h 923"/>
                  <a:gd name="T102" fmla="*/ 616 w 1250"/>
                  <a:gd name="T103" fmla="*/ 473 h 923"/>
                  <a:gd name="T104" fmla="*/ 640 w 1250"/>
                  <a:gd name="T105" fmla="*/ 396 h 923"/>
                  <a:gd name="T106" fmla="*/ 640 w 1250"/>
                  <a:gd name="T107" fmla="*/ 378 h 923"/>
                  <a:gd name="T108" fmla="*/ 664 w 1250"/>
                  <a:gd name="T109" fmla="*/ 270 h 923"/>
                  <a:gd name="T110" fmla="*/ 682 w 1250"/>
                  <a:gd name="T111" fmla="*/ 192 h 923"/>
                  <a:gd name="T112" fmla="*/ 694 w 1250"/>
                  <a:gd name="T113" fmla="*/ 264 h 923"/>
                  <a:gd name="T114" fmla="*/ 532 w 1250"/>
                  <a:gd name="T115" fmla="*/ 455 h 923"/>
                  <a:gd name="T116" fmla="*/ 634 w 1250"/>
                  <a:gd name="T117" fmla="*/ 803 h 92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50" h="923">
                    <a:moveTo>
                      <a:pt x="1244" y="713"/>
                    </a:moveTo>
                    <a:lnTo>
                      <a:pt x="1214" y="68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353" y="599"/>
                    </a:lnTo>
                    <a:lnTo>
                      <a:pt x="347" y="599"/>
                    </a:lnTo>
                    <a:lnTo>
                      <a:pt x="341" y="599"/>
                    </a:lnTo>
                    <a:lnTo>
                      <a:pt x="335" y="611"/>
                    </a:lnTo>
                    <a:lnTo>
                      <a:pt x="311" y="629"/>
                    </a:lnTo>
                    <a:lnTo>
                      <a:pt x="305" y="629"/>
                    </a:lnTo>
                    <a:lnTo>
                      <a:pt x="299" y="629"/>
                    </a:lnTo>
                    <a:lnTo>
                      <a:pt x="299" y="635"/>
                    </a:lnTo>
                    <a:lnTo>
                      <a:pt x="293" y="635"/>
                    </a:lnTo>
                    <a:lnTo>
                      <a:pt x="257" y="659"/>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700" y="725"/>
                    </a:lnTo>
                    <a:lnTo>
                      <a:pt x="658" y="719"/>
                    </a:lnTo>
                    <a:lnTo>
                      <a:pt x="664" y="653"/>
                    </a:lnTo>
                    <a:lnTo>
                      <a:pt x="670" y="623"/>
                    </a:lnTo>
                    <a:lnTo>
                      <a:pt x="694" y="611"/>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close/>
                    <a:moveTo>
                      <a:pt x="694" y="264"/>
                    </a:moveTo>
                    <a:lnTo>
                      <a:pt x="700" y="276"/>
                    </a:lnTo>
                    <a:lnTo>
                      <a:pt x="712" y="288"/>
                    </a:lnTo>
                    <a:lnTo>
                      <a:pt x="742" y="330"/>
                    </a:lnTo>
                    <a:lnTo>
                      <a:pt x="778" y="360"/>
                    </a:lnTo>
                    <a:lnTo>
                      <a:pt x="784" y="372"/>
                    </a:lnTo>
                    <a:lnTo>
                      <a:pt x="790" y="378"/>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2" y="569"/>
                    </a:lnTo>
                    <a:lnTo>
                      <a:pt x="652" y="575"/>
                    </a:lnTo>
                    <a:lnTo>
                      <a:pt x="640" y="581"/>
                    </a:lnTo>
                    <a:lnTo>
                      <a:pt x="616" y="593"/>
                    </a:lnTo>
                    <a:lnTo>
                      <a:pt x="604" y="599"/>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close/>
                    <a:moveTo>
                      <a:pt x="532" y="455"/>
                    </a:moveTo>
                    <a:lnTo>
                      <a:pt x="527" y="461"/>
                    </a:lnTo>
                    <a:lnTo>
                      <a:pt x="532" y="449"/>
                    </a:lnTo>
                    <a:lnTo>
                      <a:pt x="532" y="455"/>
                    </a:lnTo>
                    <a:close/>
                    <a:moveTo>
                      <a:pt x="634" y="803"/>
                    </a:moveTo>
                    <a:lnTo>
                      <a:pt x="634" y="80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8" name="Freeform 19"/>
              <p:cNvSpPr>
                <a:spLocks/>
              </p:cNvSpPr>
              <p:nvPr/>
            </p:nvSpPr>
            <p:spPr bwMode="hidden">
              <a:xfrm>
                <a:off x="684" y="2709"/>
                <a:ext cx="47" cy="78"/>
              </a:xfrm>
              <a:custGeom>
                <a:avLst/>
                <a:gdLst>
                  <a:gd name="T0" fmla="*/ 12 w 47"/>
                  <a:gd name="T1" fmla="*/ 72 h 78"/>
                  <a:gd name="T2" fmla="*/ 18 w 47"/>
                  <a:gd name="T3" fmla="*/ 60 h 78"/>
                  <a:gd name="T4" fmla="*/ 24 w 47"/>
                  <a:gd name="T5" fmla="*/ 54 h 78"/>
                  <a:gd name="T6" fmla="*/ 47 w 47"/>
                  <a:gd name="T7" fmla="*/ 0 h 78"/>
                  <a:gd name="T8" fmla="*/ 0 w 47"/>
                  <a:gd name="T9" fmla="*/ 78 h 78"/>
                  <a:gd name="T10" fmla="*/ 12 w 47"/>
                  <a:gd name="T11" fmla="*/ 72 h 78"/>
                  <a:gd name="T12" fmla="*/ 12 w 47"/>
                  <a:gd name="T13" fmla="*/ 72 h 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 h="78">
                    <a:moveTo>
                      <a:pt x="12" y="72"/>
                    </a:moveTo>
                    <a:lnTo>
                      <a:pt x="18" y="60"/>
                    </a:lnTo>
                    <a:lnTo>
                      <a:pt x="24" y="54"/>
                    </a:lnTo>
                    <a:lnTo>
                      <a:pt x="47" y="0"/>
                    </a:lnTo>
                    <a:lnTo>
                      <a:pt x="0" y="78"/>
                    </a:lnTo>
                    <a:lnTo>
                      <a:pt x="12" y="72"/>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9" name="Freeform 20"/>
              <p:cNvSpPr>
                <a:spLocks/>
              </p:cNvSpPr>
              <p:nvPr/>
            </p:nvSpPr>
            <p:spPr bwMode="hidden">
              <a:xfrm>
                <a:off x="1284" y="2572"/>
                <a:ext cx="149" cy="419"/>
              </a:xfrm>
              <a:custGeom>
                <a:avLst/>
                <a:gdLst>
                  <a:gd name="T0" fmla="*/ 29 w 149"/>
                  <a:gd name="T1" fmla="*/ 96 h 419"/>
                  <a:gd name="T2" fmla="*/ 41 w 149"/>
                  <a:gd name="T3" fmla="*/ 126 h 419"/>
                  <a:gd name="T4" fmla="*/ 29 w 149"/>
                  <a:gd name="T5" fmla="*/ 161 h 419"/>
                  <a:gd name="T6" fmla="*/ 47 w 149"/>
                  <a:gd name="T7" fmla="*/ 149 h 419"/>
                  <a:gd name="T8" fmla="*/ 53 w 149"/>
                  <a:gd name="T9" fmla="*/ 347 h 419"/>
                  <a:gd name="T10" fmla="*/ 65 w 149"/>
                  <a:gd name="T11" fmla="*/ 371 h 419"/>
                  <a:gd name="T12" fmla="*/ 65 w 149"/>
                  <a:gd name="T13" fmla="*/ 377 h 419"/>
                  <a:gd name="T14" fmla="*/ 65 w 149"/>
                  <a:gd name="T15" fmla="*/ 389 h 419"/>
                  <a:gd name="T16" fmla="*/ 77 w 149"/>
                  <a:gd name="T17" fmla="*/ 395 h 419"/>
                  <a:gd name="T18" fmla="*/ 101 w 149"/>
                  <a:gd name="T19" fmla="*/ 407 h 419"/>
                  <a:gd name="T20" fmla="*/ 125 w 149"/>
                  <a:gd name="T21" fmla="*/ 413 h 419"/>
                  <a:gd name="T22" fmla="*/ 149 w 149"/>
                  <a:gd name="T23" fmla="*/ 419 h 419"/>
                  <a:gd name="T24" fmla="*/ 125 w 149"/>
                  <a:gd name="T25" fmla="*/ 395 h 419"/>
                  <a:gd name="T26" fmla="*/ 77 w 149"/>
                  <a:gd name="T27" fmla="*/ 365 h 419"/>
                  <a:gd name="T28" fmla="*/ 77 w 149"/>
                  <a:gd name="T29" fmla="*/ 365 h 419"/>
                  <a:gd name="T30" fmla="*/ 77 w 149"/>
                  <a:gd name="T31" fmla="*/ 353 h 419"/>
                  <a:gd name="T32" fmla="*/ 83 w 149"/>
                  <a:gd name="T33" fmla="*/ 329 h 419"/>
                  <a:gd name="T34" fmla="*/ 83 w 149"/>
                  <a:gd name="T35" fmla="*/ 293 h 419"/>
                  <a:gd name="T36" fmla="*/ 83 w 149"/>
                  <a:gd name="T37" fmla="*/ 257 h 419"/>
                  <a:gd name="T38" fmla="*/ 83 w 149"/>
                  <a:gd name="T39" fmla="*/ 221 h 419"/>
                  <a:gd name="T40" fmla="*/ 77 w 149"/>
                  <a:gd name="T41" fmla="*/ 185 h 419"/>
                  <a:gd name="T42" fmla="*/ 65 w 149"/>
                  <a:gd name="T43" fmla="*/ 155 h 419"/>
                  <a:gd name="T44" fmla="*/ 59 w 149"/>
                  <a:gd name="T45" fmla="*/ 143 h 419"/>
                  <a:gd name="T46" fmla="*/ 53 w 149"/>
                  <a:gd name="T47" fmla="*/ 137 h 419"/>
                  <a:gd name="T48" fmla="*/ 53 w 149"/>
                  <a:gd name="T49" fmla="*/ 120 h 419"/>
                  <a:gd name="T50" fmla="*/ 53 w 149"/>
                  <a:gd name="T51" fmla="*/ 108 h 419"/>
                  <a:gd name="T52" fmla="*/ 47 w 149"/>
                  <a:gd name="T53" fmla="*/ 90 h 419"/>
                  <a:gd name="T54" fmla="*/ 35 w 149"/>
                  <a:gd name="T55" fmla="*/ 54 h 419"/>
                  <a:gd name="T56" fmla="*/ 23 w 149"/>
                  <a:gd name="T57" fmla="*/ 18 h 419"/>
                  <a:gd name="T58" fmla="*/ 17 w 149"/>
                  <a:gd name="T59" fmla="*/ 6 h 419"/>
                  <a:gd name="T60" fmla="*/ 17 w 149"/>
                  <a:gd name="T61" fmla="*/ 0 h 419"/>
                  <a:gd name="T62" fmla="*/ 0 w 149"/>
                  <a:gd name="T63" fmla="*/ 6 h 419"/>
                  <a:gd name="T64" fmla="*/ 6 w 149"/>
                  <a:gd name="T65" fmla="*/ 114 h 419"/>
                  <a:gd name="T66" fmla="*/ 29 w 149"/>
                  <a:gd name="T67" fmla="*/ 96 h 419"/>
                  <a:gd name="T68" fmla="*/ 29 w 149"/>
                  <a:gd name="T69" fmla="*/ 96 h 41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0" name="Freeform 21"/>
              <p:cNvSpPr>
                <a:spLocks/>
              </p:cNvSpPr>
              <p:nvPr/>
            </p:nvSpPr>
            <p:spPr bwMode="hidden">
              <a:xfrm>
                <a:off x="1140" y="2434"/>
                <a:ext cx="167" cy="138"/>
              </a:xfrm>
              <a:custGeom>
                <a:avLst/>
                <a:gdLst>
                  <a:gd name="T0" fmla="*/ 102 w 167"/>
                  <a:gd name="T1" fmla="*/ 18 h 138"/>
                  <a:gd name="T2" fmla="*/ 96 w 167"/>
                  <a:gd name="T3" fmla="*/ 12 h 138"/>
                  <a:gd name="T4" fmla="*/ 90 w 167"/>
                  <a:gd name="T5" fmla="*/ 0 h 138"/>
                  <a:gd name="T6" fmla="*/ 78 w 167"/>
                  <a:gd name="T7" fmla="*/ 0 h 138"/>
                  <a:gd name="T8" fmla="*/ 66 w 167"/>
                  <a:gd name="T9" fmla="*/ 0 h 138"/>
                  <a:gd name="T10" fmla="*/ 60 w 167"/>
                  <a:gd name="T11" fmla="*/ 0 h 138"/>
                  <a:gd name="T12" fmla="*/ 48 w 167"/>
                  <a:gd name="T13" fmla="*/ 6 h 138"/>
                  <a:gd name="T14" fmla="*/ 36 w 167"/>
                  <a:gd name="T15" fmla="*/ 12 h 138"/>
                  <a:gd name="T16" fmla="*/ 30 w 167"/>
                  <a:gd name="T17" fmla="*/ 12 h 138"/>
                  <a:gd name="T18" fmla="*/ 24 w 167"/>
                  <a:gd name="T19" fmla="*/ 24 h 138"/>
                  <a:gd name="T20" fmla="*/ 18 w 167"/>
                  <a:gd name="T21" fmla="*/ 42 h 138"/>
                  <a:gd name="T22" fmla="*/ 6 w 167"/>
                  <a:gd name="T23" fmla="*/ 66 h 138"/>
                  <a:gd name="T24" fmla="*/ 0 w 167"/>
                  <a:gd name="T25" fmla="*/ 72 h 138"/>
                  <a:gd name="T26" fmla="*/ 42 w 167"/>
                  <a:gd name="T27" fmla="*/ 30 h 138"/>
                  <a:gd name="T28" fmla="*/ 30 w 167"/>
                  <a:gd name="T29" fmla="*/ 66 h 138"/>
                  <a:gd name="T30" fmla="*/ 96 w 167"/>
                  <a:gd name="T31" fmla="*/ 36 h 138"/>
                  <a:gd name="T32" fmla="*/ 120 w 167"/>
                  <a:gd name="T33" fmla="*/ 78 h 138"/>
                  <a:gd name="T34" fmla="*/ 120 w 167"/>
                  <a:gd name="T35" fmla="*/ 54 h 138"/>
                  <a:gd name="T36" fmla="*/ 167 w 167"/>
                  <a:gd name="T37" fmla="*/ 138 h 138"/>
                  <a:gd name="T38" fmla="*/ 167 w 167"/>
                  <a:gd name="T39" fmla="*/ 120 h 138"/>
                  <a:gd name="T40" fmla="*/ 161 w 167"/>
                  <a:gd name="T41" fmla="*/ 102 h 138"/>
                  <a:gd name="T42" fmla="*/ 138 w 167"/>
                  <a:gd name="T43" fmla="*/ 60 h 138"/>
                  <a:gd name="T44" fmla="*/ 114 w 167"/>
                  <a:gd name="T45" fmla="*/ 30 h 138"/>
                  <a:gd name="T46" fmla="*/ 108 w 167"/>
                  <a:gd name="T47" fmla="*/ 24 h 138"/>
                  <a:gd name="T48" fmla="*/ 102 w 167"/>
                  <a:gd name="T49" fmla="*/ 18 h 138"/>
                  <a:gd name="T50" fmla="*/ 102 w 167"/>
                  <a:gd name="T51" fmla="*/ 18 h 13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1" name="Freeform 22"/>
              <p:cNvSpPr>
                <a:spLocks/>
              </p:cNvSpPr>
              <p:nvPr/>
            </p:nvSpPr>
            <p:spPr bwMode="hidden">
              <a:xfrm>
                <a:off x="948" y="2314"/>
                <a:ext cx="113" cy="114"/>
              </a:xfrm>
              <a:custGeom>
                <a:avLst/>
                <a:gdLst>
                  <a:gd name="T0" fmla="*/ 0 w 113"/>
                  <a:gd name="T1" fmla="*/ 0 h 114"/>
                  <a:gd name="T2" fmla="*/ 6 w 113"/>
                  <a:gd name="T3" fmla="*/ 0 h 114"/>
                  <a:gd name="T4" fmla="*/ 24 w 113"/>
                  <a:gd name="T5" fmla="*/ 6 h 114"/>
                  <a:gd name="T6" fmla="*/ 48 w 113"/>
                  <a:gd name="T7" fmla="*/ 18 h 114"/>
                  <a:gd name="T8" fmla="*/ 71 w 113"/>
                  <a:gd name="T9" fmla="*/ 36 h 114"/>
                  <a:gd name="T10" fmla="*/ 83 w 113"/>
                  <a:gd name="T11" fmla="*/ 48 h 114"/>
                  <a:gd name="T12" fmla="*/ 95 w 113"/>
                  <a:gd name="T13" fmla="*/ 66 h 114"/>
                  <a:gd name="T14" fmla="*/ 107 w 113"/>
                  <a:gd name="T15" fmla="*/ 90 h 114"/>
                  <a:gd name="T16" fmla="*/ 113 w 113"/>
                  <a:gd name="T17" fmla="*/ 114 h 114"/>
                  <a:gd name="T18" fmla="*/ 83 w 113"/>
                  <a:gd name="T19" fmla="*/ 66 h 114"/>
                  <a:gd name="T20" fmla="*/ 60 w 113"/>
                  <a:gd name="T21" fmla="*/ 78 h 114"/>
                  <a:gd name="T22" fmla="*/ 71 w 113"/>
                  <a:gd name="T23" fmla="*/ 54 h 114"/>
                  <a:gd name="T24" fmla="*/ 12 w 113"/>
                  <a:gd name="T25" fmla="*/ 78 h 114"/>
                  <a:gd name="T26" fmla="*/ 60 w 113"/>
                  <a:gd name="T27" fmla="*/ 48 h 114"/>
                  <a:gd name="T28" fmla="*/ 60 w 113"/>
                  <a:gd name="T29" fmla="*/ 42 h 114"/>
                  <a:gd name="T30" fmla="*/ 54 w 113"/>
                  <a:gd name="T31" fmla="*/ 30 h 114"/>
                  <a:gd name="T32" fmla="*/ 36 w 113"/>
                  <a:gd name="T33" fmla="*/ 18 h 114"/>
                  <a:gd name="T34" fmla="*/ 0 w 113"/>
                  <a:gd name="T35" fmla="*/ 0 h 114"/>
                  <a:gd name="T36" fmla="*/ 0 w 113"/>
                  <a:gd name="T37" fmla="*/ 0 h 1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2" name="Freeform 23"/>
              <p:cNvSpPr>
                <a:spLocks/>
              </p:cNvSpPr>
              <p:nvPr/>
            </p:nvSpPr>
            <p:spPr bwMode="hidden">
              <a:xfrm>
                <a:off x="1122" y="2578"/>
                <a:ext cx="66" cy="60"/>
              </a:xfrm>
              <a:custGeom>
                <a:avLst/>
                <a:gdLst>
                  <a:gd name="T0" fmla="*/ 54 w 66"/>
                  <a:gd name="T1" fmla="*/ 0 h 60"/>
                  <a:gd name="T2" fmla="*/ 42 w 66"/>
                  <a:gd name="T3" fmla="*/ 18 h 60"/>
                  <a:gd name="T4" fmla="*/ 36 w 66"/>
                  <a:gd name="T5" fmla="*/ 6 h 60"/>
                  <a:gd name="T6" fmla="*/ 24 w 66"/>
                  <a:gd name="T7" fmla="*/ 30 h 60"/>
                  <a:gd name="T8" fmla="*/ 18 w 66"/>
                  <a:gd name="T9" fmla="*/ 36 h 60"/>
                  <a:gd name="T10" fmla="*/ 6 w 66"/>
                  <a:gd name="T11" fmla="*/ 48 h 60"/>
                  <a:gd name="T12" fmla="*/ 0 w 66"/>
                  <a:gd name="T13" fmla="*/ 60 h 60"/>
                  <a:gd name="T14" fmla="*/ 12 w 66"/>
                  <a:gd name="T15" fmla="*/ 54 h 60"/>
                  <a:gd name="T16" fmla="*/ 30 w 66"/>
                  <a:gd name="T17" fmla="*/ 36 h 60"/>
                  <a:gd name="T18" fmla="*/ 54 w 66"/>
                  <a:gd name="T19" fmla="*/ 18 h 60"/>
                  <a:gd name="T20" fmla="*/ 66 w 66"/>
                  <a:gd name="T21" fmla="*/ 6 h 60"/>
                  <a:gd name="T22" fmla="*/ 54 w 66"/>
                  <a:gd name="T23" fmla="*/ 0 h 60"/>
                  <a:gd name="T24" fmla="*/ 54 w 66"/>
                  <a:gd name="T25" fmla="*/ 0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3" name="Freeform 24"/>
              <p:cNvSpPr>
                <a:spLocks/>
              </p:cNvSpPr>
              <p:nvPr/>
            </p:nvSpPr>
            <p:spPr bwMode="hidden">
              <a:xfrm>
                <a:off x="942" y="2674"/>
                <a:ext cx="161" cy="179"/>
              </a:xfrm>
              <a:custGeom>
                <a:avLst/>
                <a:gdLst>
                  <a:gd name="T0" fmla="*/ 131 w 161"/>
                  <a:gd name="T1" fmla="*/ 53 h 179"/>
                  <a:gd name="T2" fmla="*/ 137 w 161"/>
                  <a:gd name="T3" fmla="*/ 53 h 179"/>
                  <a:gd name="T4" fmla="*/ 143 w 161"/>
                  <a:gd name="T5" fmla="*/ 41 h 179"/>
                  <a:gd name="T6" fmla="*/ 155 w 161"/>
                  <a:gd name="T7" fmla="*/ 35 h 179"/>
                  <a:gd name="T8" fmla="*/ 161 w 161"/>
                  <a:gd name="T9" fmla="*/ 24 h 179"/>
                  <a:gd name="T10" fmla="*/ 161 w 161"/>
                  <a:gd name="T11" fmla="*/ 12 h 179"/>
                  <a:gd name="T12" fmla="*/ 161 w 161"/>
                  <a:gd name="T13" fmla="*/ 0 h 179"/>
                  <a:gd name="T14" fmla="*/ 149 w 161"/>
                  <a:gd name="T15" fmla="*/ 24 h 179"/>
                  <a:gd name="T16" fmla="*/ 143 w 161"/>
                  <a:gd name="T17" fmla="*/ 35 h 179"/>
                  <a:gd name="T18" fmla="*/ 131 w 161"/>
                  <a:gd name="T19" fmla="*/ 35 h 179"/>
                  <a:gd name="T20" fmla="*/ 119 w 161"/>
                  <a:gd name="T21" fmla="*/ 41 h 179"/>
                  <a:gd name="T22" fmla="*/ 125 w 161"/>
                  <a:gd name="T23" fmla="*/ 53 h 179"/>
                  <a:gd name="T24" fmla="*/ 95 w 161"/>
                  <a:gd name="T25" fmla="*/ 95 h 179"/>
                  <a:gd name="T26" fmla="*/ 0 w 161"/>
                  <a:gd name="T27" fmla="*/ 137 h 179"/>
                  <a:gd name="T28" fmla="*/ 60 w 161"/>
                  <a:gd name="T29" fmla="*/ 119 h 179"/>
                  <a:gd name="T30" fmla="*/ 54 w 161"/>
                  <a:gd name="T31" fmla="*/ 125 h 179"/>
                  <a:gd name="T32" fmla="*/ 48 w 161"/>
                  <a:gd name="T33" fmla="*/ 131 h 179"/>
                  <a:gd name="T34" fmla="*/ 24 w 161"/>
                  <a:gd name="T35" fmla="*/ 155 h 179"/>
                  <a:gd name="T36" fmla="*/ 12 w 161"/>
                  <a:gd name="T37" fmla="*/ 167 h 179"/>
                  <a:gd name="T38" fmla="*/ 0 w 161"/>
                  <a:gd name="T39" fmla="*/ 173 h 179"/>
                  <a:gd name="T40" fmla="*/ 0 w 161"/>
                  <a:gd name="T41" fmla="*/ 179 h 179"/>
                  <a:gd name="T42" fmla="*/ 6 w 161"/>
                  <a:gd name="T43" fmla="*/ 173 h 179"/>
                  <a:gd name="T44" fmla="*/ 30 w 161"/>
                  <a:gd name="T45" fmla="*/ 155 h 179"/>
                  <a:gd name="T46" fmla="*/ 48 w 161"/>
                  <a:gd name="T47" fmla="*/ 143 h 179"/>
                  <a:gd name="T48" fmla="*/ 71 w 161"/>
                  <a:gd name="T49" fmla="*/ 125 h 179"/>
                  <a:gd name="T50" fmla="*/ 95 w 161"/>
                  <a:gd name="T51" fmla="*/ 107 h 179"/>
                  <a:gd name="T52" fmla="*/ 119 w 161"/>
                  <a:gd name="T53" fmla="*/ 77 h 179"/>
                  <a:gd name="T54" fmla="*/ 131 w 161"/>
                  <a:gd name="T55" fmla="*/ 59 h 179"/>
                  <a:gd name="T56" fmla="*/ 131 w 161"/>
                  <a:gd name="T57" fmla="*/ 53 h 179"/>
                  <a:gd name="T58" fmla="*/ 131 w 161"/>
                  <a:gd name="T59" fmla="*/ 53 h 17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4" name="Freeform 25"/>
              <p:cNvSpPr>
                <a:spLocks/>
              </p:cNvSpPr>
              <p:nvPr/>
            </p:nvSpPr>
            <p:spPr bwMode="hidden">
              <a:xfrm>
                <a:off x="737" y="2763"/>
                <a:ext cx="73" cy="54"/>
              </a:xfrm>
              <a:custGeom>
                <a:avLst/>
                <a:gdLst>
                  <a:gd name="T0" fmla="*/ 24 w 72"/>
                  <a:gd name="T1" fmla="*/ 36 h 54"/>
                  <a:gd name="T2" fmla="*/ 48 w 72"/>
                  <a:gd name="T3" fmla="*/ 24 h 54"/>
                  <a:gd name="T4" fmla="*/ 60 w 72"/>
                  <a:gd name="T5" fmla="*/ 12 h 54"/>
                  <a:gd name="T6" fmla="*/ 66 w 72"/>
                  <a:gd name="T7" fmla="*/ 6 h 54"/>
                  <a:gd name="T8" fmla="*/ 72 w 72"/>
                  <a:gd name="T9" fmla="*/ 0 h 54"/>
                  <a:gd name="T10" fmla="*/ 42 w 72"/>
                  <a:gd name="T11" fmla="*/ 18 h 54"/>
                  <a:gd name="T12" fmla="*/ 30 w 72"/>
                  <a:gd name="T13" fmla="*/ 24 h 54"/>
                  <a:gd name="T14" fmla="*/ 24 w 72"/>
                  <a:gd name="T15" fmla="*/ 24 h 54"/>
                  <a:gd name="T16" fmla="*/ 18 w 72"/>
                  <a:gd name="T17" fmla="*/ 18 h 54"/>
                  <a:gd name="T18" fmla="*/ 12 w 72"/>
                  <a:gd name="T19" fmla="*/ 12 h 54"/>
                  <a:gd name="T20" fmla="*/ 0 w 72"/>
                  <a:gd name="T21" fmla="*/ 54 h 54"/>
                  <a:gd name="T22" fmla="*/ 12 w 72"/>
                  <a:gd name="T23" fmla="*/ 42 h 54"/>
                  <a:gd name="T24" fmla="*/ 24 w 72"/>
                  <a:gd name="T25" fmla="*/ 36 h 54"/>
                  <a:gd name="T26" fmla="*/ 24 w 72"/>
                  <a:gd name="T27" fmla="*/ 36 h 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5" name="Freeform 26"/>
              <p:cNvSpPr>
                <a:spLocks/>
              </p:cNvSpPr>
              <p:nvPr/>
            </p:nvSpPr>
            <p:spPr bwMode="hidden">
              <a:xfrm>
                <a:off x="624" y="2889"/>
                <a:ext cx="12" cy="54"/>
              </a:xfrm>
              <a:custGeom>
                <a:avLst/>
                <a:gdLst>
                  <a:gd name="T0" fmla="*/ 12 w 12"/>
                  <a:gd name="T1" fmla="*/ 0 h 54"/>
                  <a:gd name="T2" fmla="*/ 0 w 12"/>
                  <a:gd name="T3" fmla="*/ 12 h 54"/>
                  <a:gd name="T4" fmla="*/ 0 w 12"/>
                  <a:gd name="T5" fmla="*/ 18 h 54"/>
                  <a:gd name="T6" fmla="*/ 6 w 12"/>
                  <a:gd name="T7" fmla="*/ 54 h 54"/>
                  <a:gd name="T8" fmla="*/ 12 w 12"/>
                  <a:gd name="T9" fmla="*/ 36 h 54"/>
                  <a:gd name="T10" fmla="*/ 12 w 12"/>
                  <a:gd name="T11" fmla="*/ 18 h 54"/>
                  <a:gd name="T12" fmla="*/ 12 w 12"/>
                  <a:gd name="T13" fmla="*/ 6 h 54"/>
                  <a:gd name="T14" fmla="*/ 12 w 12"/>
                  <a:gd name="T15" fmla="*/ 0 h 54"/>
                  <a:gd name="T16" fmla="*/ 12 w 12"/>
                  <a:gd name="T17" fmla="*/ 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54">
                    <a:moveTo>
                      <a:pt x="12" y="0"/>
                    </a:moveTo>
                    <a:lnTo>
                      <a:pt x="0" y="12"/>
                    </a:lnTo>
                    <a:lnTo>
                      <a:pt x="0" y="18"/>
                    </a:lnTo>
                    <a:lnTo>
                      <a:pt x="6" y="54"/>
                    </a:lnTo>
                    <a:lnTo>
                      <a:pt x="12" y="36"/>
                    </a:lnTo>
                    <a:lnTo>
                      <a:pt x="12" y="18"/>
                    </a:lnTo>
                    <a:lnTo>
                      <a:pt x="12" y="6"/>
                    </a:lnTo>
                    <a:lnTo>
                      <a:pt x="12"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6" name="Freeform 27"/>
              <p:cNvSpPr>
                <a:spLocks/>
              </p:cNvSpPr>
              <p:nvPr/>
            </p:nvSpPr>
            <p:spPr bwMode="hidden">
              <a:xfrm>
                <a:off x="492" y="3021"/>
                <a:ext cx="48" cy="72"/>
              </a:xfrm>
              <a:custGeom>
                <a:avLst/>
                <a:gdLst>
                  <a:gd name="T0" fmla="*/ 48 w 48"/>
                  <a:gd name="T1" fmla="*/ 6 h 72"/>
                  <a:gd name="T2" fmla="*/ 48 w 48"/>
                  <a:gd name="T3" fmla="*/ 6 h 72"/>
                  <a:gd name="T4" fmla="*/ 48 w 48"/>
                  <a:gd name="T5" fmla="*/ 6 h 72"/>
                  <a:gd name="T6" fmla="*/ 48 w 48"/>
                  <a:gd name="T7" fmla="*/ 6 h 72"/>
                  <a:gd name="T8" fmla="*/ 6 w 48"/>
                  <a:gd name="T9" fmla="*/ 0 h 72"/>
                  <a:gd name="T10" fmla="*/ 42 w 48"/>
                  <a:gd name="T11" fmla="*/ 12 h 72"/>
                  <a:gd name="T12" fmla="*/ 42 w 48"/>
                  <a:gd name="T13" fmla="*/ 12 h 72"/>
                  <a:gd name="T14" fmla="*/ 0 w 48"/>
                  <a:gd name="T15" fmla="*/ 72 h 72"/>
                  <a:gd name="T16" fmla="*/ 18 w 48"/>
                  <a:gd name="T17" fmla="*/ 54 h 72"/>
                  <a:gd name="T18" fmla="*/ 18 w 48"/>
                  <a:gd name="T19" fmla="*/ 66 h 72"/>
                  <a:gd name="T20" fmla="*/ 48 w 48"/>
                  <a:gd name="T21" fmla="*/ 6 h 72"/>
                  <a:gd name="T22" fmla="*/ 48 w 48"/>
                  <a:gd name="T23" fmla="*/ 6 h 72"/>
                  <a:gd name="T24" fmla="*/ 48 w 48"/>
                  <a:gd name="T25" fmla="*/ 6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8" h="72">
                    <a:moveTo>
                      <a:pt x="48" y="6"/>
                    </a:moveTo>
                    <a:lnTo>
                      <a:pt x="48" y="6"/>
                    </a:lnTo>
                    <a:lnTo>
                      <a:pt x="6" y="0"/>
                    </a:lnTo>
                    <a:lnTo>
                      <a:pt x="42" y="12"/>
                    </a:lnTo>
                    <a:lnTo>
                      <a:pt x="0" y="72"/>
                    </a:lnTo>
                    <a:lnTo>
                      <a:pt x="18" y="54"/>
                    </a:lnTo>
                    <a:lnTo>
                      <a:pt x="18" y="66"/>
                    </a:lnTo>
                    <a:lnTo>
                      <a:pt x="48"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7" name="Freeform 28"/>
              <p:cNvSpPr>
                <a:spLocks/>
              </p:cNvSpPr>
              <p:nvPr/>
            </p:nvSpPr>
            <p:spPr bwMode="hidden">
              <a:xfrm>
                <a:off x="437" y="3027"/>
                <a:ext cx="288" cy="84"/>
              </a:xfrm>
              <a:custGeom>
                <a:avLst/>
                <a:gdLst>
                  <a:gd name="T0" fmla="*/ 287 w 287"/>
                  <a:gd name="T1" fmla="*/ 0 h 84"/>
                  <a:gd name="T2" fmla="*/ 0 w 287"/>
                  <a:gd name="T3" fmla="*/ 84 h 84"/>
                  <a:gd name="T4" fmla="*/ 168 w 287"/>
                  <a:gd name="T5" fmla="*/ 36 h 84"/>
                  <a:gd name="T6" fmla="*/ 114 w 287"/>
                  <a:gd name="T7" fmla="*/ 60 h 84"/>
                  <a:gd name="T8" fmla="*/ 276 w 287"/>
                  <a:gd name="T9" fmla="*/ 18 h 84"/>
                  <a:gd name="T10" fmla="*/ 287 w 287"/>
                  <a:gd name="T11" fmla="*/ 0 h 84"/>
                  <a:gd name="T12" fmla="*/ 287 w 287"/>
                  <a:gd name="T13" fmla="*/ 0 h 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7" h="84">
                    <a:moveTo>
                      <a:pt x="287" y="0"/>
                    </a:moveTo>
                    <a:lnTo>
                      <a:pt x="0" y="84"/>
                    </a:lnTo>
                    <a:lnTo>
                      <a:pt x="168" y="36"/>
                    </a:lnTo>
                    <a:lnTo>
                      <a:pt x="114" y="60"/>
                    </a:lnTo>
                    <a:lnTo>
                      <a:pt x="276" y="18"/>
                    </a:lnTo>
                    <a:lnTo>
                      <a:pt x="287"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8" name="Freeform 29"/>
              <p:cNvSpPr>
                <a:spLocks/>
              </p:cNvSpPr>
              <p:nvPr/>
            </p:nvSpPr>
            <p:spPr bwMode="hidden">
              <a:xfrm>
                <a:off x="828" y="3003"/>
                <a:ext cx="66" cy="108"/>
              </a:xfrm>
              <a:custGeom>
                <a:avLst/>
                <a:gdLst>
                  <a:gd name="T0" fmla="*/ 6 w 66"/>
                  <a:gd name="T1" fmla="*/ 0 h 108"/>
                  <a:gd name="T2" fmla="*/ 66 w 66"/>
                  <a:gd name="T3" fmla="*/ 6 h 108"/>
                  <a:gd name="T4" fmla="*/ 0 w 66"/>
                  <a:gd name="T5" fmla="*/ 84 h 108"/>
                  <a:gd name="T6" fmla="*/ 54 w 66"/>
                  <a:gd name="T7" fmla="*/ 24 h 108"/>
                  <a:gd name="T8" fmla="*/ 6 w 66"/>
                  <a:gd name="T9" fmla="*/ 108 h 108"/>
                  <a:gd name="T10" fmla="*/ 66 w 66"/>
                  <a:gd name="T11" fmla="*/ 6 h 108"/>
                  <a:gd name="T12" fmla="*/ 6 w 66"/>
                  <a:gd name="T13" fmla="*/ 0 h 108"/>
                  <a:gd name="T14" fmla="*/ 6 w 66"/>
                  <a:gd name="T15" fmla="*/ 0 h 1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 h="108">
                    <a:moveTo>
                      <a:pt x="6" y="0"/>
                    </a:moveTo>
                    <a:lnTo>
                      <a:pt x="66" y="6"/>
                    </a:lnTo>
                    <a:lnTo>
                      <a:pt x="0" y="84"/>
                    </a:lnTo>
                    <a:lnTo>
                      <a:pt x="54" y="24"/>
                    </a:lnTo>
                    <a:lnTo>
                      <a:pt x="6" y="108"/>
                    </a:lnTo>
                    <a:lnTo>
                      <a:pt x="66" y="6"/>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9" name="Freeform 30"/>
              <p:cNvSpPr>
                <a:spLocks/>
              </p:cNvSpPr>
              <p:nvPr/>
            </p:nvSpPr>
            <p:spPr bwMode="hidden">
              <a:xfrm>
                <a:off x="366" y="3111"/>
                <a:ext cx="77" cy="42"/>
              </a:xfrm>
              <a:custGeom>
                <a:avLst/>
                <a:gdLst>
                  <a:gd name="T0" fmla="*/ 36 w 77"/>
                  <a:gd name="T1" fmla="*/ 0 h 42"/>
                  <a:gd name="T2" fmla="*/ 42 w 77"/>
                  <a:gd name="T3" fmla="*/ 0 h 42"/>
                  <a:gd name="T4" fmla="*/ 60 w 77"/>
                  <a:gd name="T5" fmla="*/ 6 h 42"/>
                  <a:gd name="T6" fmla="*/ 48 w 77"/>
                  <a:gd name="T7" fmla="*/ 6 h 42"/>
                  <a:gd name="T8" fmla="*/ 42 w 77"/>
                  <a:gd name="T9" fmla="*/ 6 h 42"/>
                  <a:gd name="T10" fmla="*/ 60 w 77"/>
                  <a:gd name="T11" fmla="*/ 6 h 42"/>
                  <a:gd name="T12" fmla="*/ 0 w 77"/>
                  <a:gd name="T13" fmla="*/ 24 h 42"/>
                  <a:gd name="T14" fmla="*/ 71 w 77"/>
                  <a:gd name="T15" fmla="*/ 6 h 42"/>
                  <a:gd name="T16" fmla="*/ 66 w 77"/>
                  <a:gd name="T17" fmla="*/ 42 h 42"/>
                  <a:gd name="T18" fmla="*/ 77 w 77"/>
                  <a:gd name="T19" fmla="*/ 6 h 42"/>
                  <a:gd name="T20" fmla="*/ 36 w 77"/>
                  <a:gd name="T21" fmla="*/ 0 h 42"/>
                  <a:gd name="T22" fmla="*/ 36 w 77"/>
                  <a:gd name="T23" fmla="*/ 0 h 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0" name="Freeform 31"/>
              <p:cNvSpPr>
                <a:spLocks/>
              </p:cNvSpPr>
              <p:nvPr/>
            </p:nvSpPr>
            <p:spPr bwMode="hidden">
              <a:xfrm>
                <a:off x="498" y="3165"/>
                <a:ext cx="66" cy="30"/>
              </a:xfrm>
              <a:custGeom>
                <a:avLst/>
                <a:gdLst>
                  <a:gd name="T0" fmla="*/ 66 w 66"/>
                  <a:gd name="T1" fmla="*/ 6 h 30"/>
                  <a:gd name="T2" fmla="*/ 0 w 66"/>
                  <a:gd name="T3" fmla="*/ 0 h 30"/>
                  <a:gd name="T4" fmla="*/ 54 w 66"/>
                  <a:gd name="T5" fmla="*/ 6 h 30"/>
                  <a:gd name="T6" fmla="*/ 18 w 66"/>
                  <a:gd name="T7" fmla="*/ 18 h 30"/>
                  <a:gd name="T8" fmla="*/ 60 w 66"/>
                  <a:gd name="T9" fmla="*/ 12 h 30"/>
                  <a:gd name="T10" fmla="*/ 60 w 66"/>
                  <a:gd name="T11" fmla="*/ 30 h 30"/>
                  <a:gd name="T12" fmla="*/ 60 w 66"/>
                  <a:gd name="T13" fmla="*/ 30 h 30"/>
                  <a:gd name="T14" fmla="*/ 66 w 66"/>
                  <a:gd name="T15" fmla="*/ 6 h 30"/>
                  <a:gd name="T16" fmla="*/ 66 w 66"/>
                  <a:gd name="T17" fmla="*/ 6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30">
                    <a:moveTo>
                      <a:pt x="66" y="6"/>
                    </a:moveTo>
                    <a:lnTo>
                      <a:pt x="0" y="0"/>
                    </a:lnTo>
                    <a:lnTo>
                      <a:pt x="54" y="6"/>
                    </a:lnTo>
                    <a:lnTo>
                      <a:pt x="18" y="18"/>
                    </a:lnTo>
                    <a:lnTo>
                      <a:pt x="60" y="12"/>
                    </a:lnTo>
                    <a:lnTo>
                      <a:pt x="60" y="30"/>
                    </a:lnTo>
                    <a:lnTo>
                      <a:pt x="66"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1" name="Freeform 32"/>
              <p:cNvSpPr>
                <a:spLocks/>
              </p:cNvSpPr>
              <p:nvPr/>
            </p:nvSpPr>
            <p:spPr bwMode="hidden">
              <a:xfrm>
                <a:off x="840" y="2919"/>
                <a:ext cx="18" cy="60"/>
              </a:xfrm>
              <a:custGeom>
                <a:avLst/>
                <a:gdLst>
                  <a:gd name="T0" fmla="*/ 0 w 18"/>
                  <a:gd name="T1" fmla="*/ 24 h 60"/>
                  <a:gd name="T2" fmla="*/ 12 w 18"/>
                  <a:gd name="T3" fmla="*/ 24 h 60"/>
                  <a:gd name="T4" fmla="*/ 12 w 18"/>
                  <a:gd name="T5" fmla="*/ 60 h 60"/>
                  <a:gd name="T6" fmla="*/ 18 w 18"/>
                  <a:gd name="T7" fmla="*/ 18 h 60"/>
                  <a:gd name="T8" fmla="*/ 18 w 18"/>
                  <a:gd name="T9" fmla="*/ 18 h 60"/>
                  <a:gd name="T10" fmla="*/ 18 w 18"/>
                  <a:gd name="T11" fmla="*/ 0 h 60"/>
                  <a:gd name="T12" fmla="*/ 12 w 18"/>
                  <a:gd name="T13" fmla="*/ 18 h 60"/>
                  <a:gd name="T14" fmla="*/ 0 w 18"/>
                  <a:gd name="T15" fmla="*/ 24 h 60"/>
                  <a:gd name="T16" fmla="*/ 0 w 18"/>
                  <a:gd name="T17" fmla="*/ 24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60">
                    <a:moveTo>
                      <a:pt x="0" y="24"/>
                    </a:moveTo>
                    <a:lnTo>
                      <a:pt x="12" y="24"/>
                    </a:lnTo>
                    <a:lnTo>
                      <a:pt x="12" y="60"/>
                    </a:lnTo>
                    <a:lnTo>
                      <a:pt x="18" y="18"/>
                    </a:lnTo>
                    <a:lnTo>
                      <a:pt x="18" y="0"/>
                    </a:lnTo>
                    <a:lnTo>
                      <a:pt x="12" y="18"/>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2" name="Freeform 33"/>
              <p:cNvSpPr>
                <a:spLocks/>
              </p:cNvSpPr>
              <p:nvPr/>
            </p:nvSpPr>
            <p:spPr bwMode="hidden">
              <a:xfrm>
                <a:off x="546" y="3021"/>
                <a:ext cx="6" cy="18"/>
              </a:xfrm>
              <a:custGeom>
                <a:avLst/>
                <a:gdLst>
                  <a:gd name="T0" fmla="*/ 6 w 6"/>
                  <a:gd name="T1" fmla="*/ 0 h 18"/>
                  <a:gd name="T2" fmla="*/ 0 w 6"/>
                  <a:gd name="T3" fmla="*/ 18 h 18"/>
                  <a:gd name="T4" fmla="*/ 6 w 6"/>
                  <a:gd name="T5" fmla="*/ 12 h 18"/>
                  <a:gd name="T6" fmla="*/ 6 w 6"/>
                  <a:gd name="T7" fmla="*/ 0 h 18"/>
                  <a:gd name="T8" fmla="*/ 6 w 6"/>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18">
                    <a:moveTo>
                      <a:pt x="6" y="0"/>
                    </a:moveTo>
                    <a:lnTo>
                      <a:pt x="0" y="18"/>
                    </a:lnTo>
                    <a:lnTo>
                      <a:pt x="6" y="12"/>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3" name="Freeform 34"/>
              <p:cNvSpPr>
                <a:spLocks/>
              </p:cNvSpPr>
              <p:nvPr/>
            </p:nvSpPr>
            <p:spPr bwMode="hidden">
              <a:xfrm>
                <a:off x="534" y="2943"/>
                <a:ext cx="30" cy="78"/>
              </a:xfrm>
              <a:custGeom>
                <a:avLst/>
                <a:gdLst>
                  <a:gd name="T0" fmla="*/ 24 w 30"/>
                  <a:gd name="T1" fmla="*/ 6 h 78"/>
                  <a:gd name="T2" fmla="*/ 18 w 30"/>
                  <a:gd name="T3" fmla="*/ 24 h 78"/>
                  <a:gd name="T4" fmla="*/ 0 w 30"/>
                  <a:gd name="T5" fmla="*/ 18 h 78"/>
                  <a:gd name="T6" fmla="*/ 12 w 30"/>
                  <a:gd name="T7" fmla="*/ 30 h 78"/>
                  <a:gd name="T8" fmla="*/ 6 w 30"/>
                  <a:gd name="T9" fmla="*/ 42 h 78"/>
                  <a:gd name="T10" fmla="*/ 18 w 30"/>
                  <a:gd name="T11" fmla="*/ 78 h 78"/>
                  <a:gd name="T12" fmla="*/ 18 w 30"/>
                  <a:gd name="T13" fmla="*/ 24 h 78"/>
                  <a:gd name="T14" fmla="*/ 24 w 30"/>
                  <a:gd name="T15" fmla="*/ 12 h 78"/>
                  <a:gd name="T16" fmla="*/ 30 w 30"/>
                  <a:gd name="T17" fmla="*/ 6 h 78"/>
                  <a:gd name="T18" fmla="*/ 30 w 30"/>
                  <a:gd name="T19" fmla="*/ 6 h 78"/>
                  <a:gd name="T20" fmla="*/ 12 w 30"/>
                  <a:gd name="T21" fmla="*/ 0 h 78"/>
                  <a:gd name="T22" fmla="*/ 24 w 30"/>
                  <a:gd name="T23" fmla="*/ 6 h 78"/>
                  <a:gd name="T24" fmla="*/ 24 w 30"/>
                  <a:gd name="T25" fmla="*/ 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12" y="0"/>
                    </a:lnTo>
                    <a:lnTo>
                      <a:pt x="24"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4" name="Freeform 35"/>
              <p:cNvSpPr>
                <a:spLocks/>
              </p:cNvSpPr>
              <p:nvPr/>
            </p:nvSpPr>
            <p:spPr bwMode="hidden">
              <a:xfrm>
                <a:off x="540" y="3039"/>
                <a:ext cx="24" cy="24"/>
              </a:xfrm>
              <a:custGeom>
                <a:avLst/>
                <a:gdLst>
                  <a:gd name="T0" fmla="*/ 6 w 24"/>
                  <a:gd name="T1" fmla="*/ 0 h 24"/>
                  <a:gd name="T2" fmla="*/ 0 w 24"/>
                  <a:gd name="T3" fmla="*/ 0 h 24"/>
                  <a:gd name="T4" fmla="*/ 6 w 24"/>
                  <a:gd name="T5" fmla="*/ 0 h 24"/>
                  <a:gd name="T6" fmla="*/ 12 w 24"/>
                  <a:gd name="T7" fmla="*/ 6 h 24"/>
                  <a:gd name="T8" fmla="*/ 24 w 24"/>
                  <a:gd name="T9" fmla="*/ 24 h 24"/>
                  <a:gd name="T10" fmla="*/ 24 w 24"/>
                  <a:gd name="T11" fmla="*/ 18 h 24"/>
                  <a:gd name="T12" fmla="*/ 18 w 24"/>
                  <a:gd name="T13" fmla="*/ 6 h 24"/>
                  <a:gd name="T14" fmla="*/ 12 w 24"/>
                  <a:gd name="T15" fmla="*/ 0 h 24"/>
                  <a:gd name="T16" fmla="*/ 6 w 24"/>
                  <a:gd name="T17" fmla="*/ 0 h 24"/>
                  <a:gd name="T18" fmla="*/ 6 w 24"/>
                  <a:gd name="T19" fmla="*/ 0 h 24"/>
                  <a:gd name="T20" fmla="*/ 6 w 24"/>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 h="24">
                    <a:moveTo>
                      <a:pt x="6" y="0"/>
                    </a:moveTo>
                    <a:lnTo>
                      <a:pt x="0" y="0"/>
                    </a:lnTo>
                    <a:lnTo>
                      <a:pt x="6" y="0"/>
                    </a:lnTo>
                    <a:lnTo>
                      <a:pt x="12" y="6"/>
                    </a:lnTo>
                    <a:lnTo>
                      <a:pt x="24" y="24"/>
                    </a:lnTo>
                    <a:lnTo>
                      <a:pt x="24" y="18"/>
                    </a:lnTo>
                    <a:lnTo>
                      <a:pt x="18" y="6"/>
                    </a:lnTo>
                    <a:lnTo>
                      <a:pt x="12"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5" name="Freeform 36"/>
              <p:cNvSpPr>
                <a:spLocks/>
              </p:cNvSpPr>
              <p:nvPr/>
            </p:nvSpPr>
            <p:spPr bwMode="hidden">
              <a:xfrm>
                <a:off x="801" y="2681"/>
                <a:ext cx="215" cy="216"/>
              </a:xfrm>
              <a:custGeom>
                <a:avLst/>
                <a:gdLst>
                  <a:gd name="T0" fmla="*/ 215 w 215"/>
                  <a:gd name="T1" fmla="*/ 0 h 216"/>
                  <a:gd name="T2" fmla="*/ 147 w 215"/>
                  <a:gd name="T3" fmla="*/ 36 h 216"/>
                  <a:gd name="T4" fmla="*/ 132 w 215"/>
                  <a:gd name="T5" fmla="*/ 49 h 216"/>
                  <a:gd name="T6" fmla="*/ 104 w 215"/>
                  <a:gd name="T7" fmla="*/ 79 h 216"/>
                  <a:gd name="T8" fmla="*/ 87 w 215"/>
                  <a:gd name="T9" fmla="*/ 114 h 216"/>
                  <a:gd name="T10" fmla="*/ 48 w 215"/>
                  <a:gd name="T11" fmla="*/ 156 h 216"/>
                  <a:gd name="T12" fmla="*/ 42 w 215"/>
                  <a:gd name="T13" fmla="*/ 166 h 216"/>
                  <a:gd name="T14" fmla="*/ 29 w 215"/>
                  <a:gd name="T15" fmla="*/ 177 h 216"/>
                  <a:gd name="T16" fmla="*/ 0 w 215"/>
                  <a:gd name="T17" fmla="*/ 208 h 216"/>
                  <a:gd name="T18" fmla="*/ 48 w 215"/>
                  <a:gd name="T19" fmla="*/ 216 h 216"/>
                  <a:gd name="T20" fmla="*/ 215 w 215"/>
                  <a:gd name="T21" fmla="*/ 0 h 2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6" name="Freeform 37"/>
              <p:cNvSpPr>
                <a:spLocks/>
              </p:cNvSpPr>
              <p:nvPr/>
            </p:nvSpPr>
            <p:spPr bwMode="hidden">
              <a:xfrm>
                <a:off x="536" y="2710"/>
                <a:ext cx="212" cy="179"/>
              </a:xfrm>
              <a:custGeom>
                <a:avLst/>
                <a:gdLst>
                  <a:gd name="T0" fmla="*/ 212 w 212"/>
                  <a:gd name="T1" fmla="*/ 0 h 179"/>
                  <a:gd name="T2" fmla="*/ 144 w 212"/>
                  <a:gd name="T3" fmla="*/ 36 h 179"/>
                  <a:gd name="T4" fmla="*/ 0 w 212"/>
                  <a:gd name="T5" fmla="*/ 179 h 179"/>
                  <a:gd name="T6" fmla="*/ 177 w 212"/>
                  <a:gd name="T7" fmla="*/ 85 h 179"/>
                  <a:gd name="T8" fmla="*/ 212 w 212"/>
                  <a:gd name="T9" fmla="*/ 0 h 1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2" h="179">
                    <a:moveTo>
                      <a:pt x="212" y="0"/>
                    </a:moveTo>
                    <a:lnTo>
                      <a:pt x="144" y="36"/>
                    </a:lnTo>
                    <a:lnTo>
                      <a:pt x="0" y="179"/>
                    </a:lnTo>
                    <a:lnTo>
                      <a:pt x="177" y="85"/>
                    </a:lnTo>
                    <a:lnTo>
                      <a:pt x="212"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7" name="Freeform 38"/>
              <p:cNvSpPr>
                <a:spLocks/>
              </p:cNvSpPr>
              <p:nvPr/>
            </p:nvSpPr>
            <p:spPr bwMode="hidden">
              <a:xfrm>
                <a:off x="1037" y="2609"/>
                <a:ext cx="64" cy="79"/>
              </a:xfrm>
              <a:custGeom>
                <a:avLst/>
                <a:gdLst>
                  <a:gd name="T0" fmla="*/ 0 w 64"/>
                  <a:gd name="T1" fmla="*/ 22 h 79"/>
                  <a:gd name="T2" fmla="*/ 64 w 64"/>
                  <a:gd name="T3" fmla="*/ 79 h 79"/>
                  <a:gd name="T4" fmla="*/ 60 w 64"/>
                  <a:gd name="T5" fmla="*/ 0 h 79"/>
                  <a:gd name="T6" fmla="*/ 0 w 64"/>
                  <a:gd name="T7" fmla="*/ 22 h 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4" h="79">
                    <a:moveTo>
                      <a:pt x="0" y="22"/>
                    </a:moveTo>
                    <a:lnTo>
                      <a:pt x="64" y="79"/>
                    </a:lnTo>
                    <a:lnTo>
                      <a:pt x="60" y="0"/>
                    </a:lnTo>
                    <a:lnTo>
                      <a:pt x="0" y="2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8" name="Freeform 39"/>
              <p:cNvSpPr>
                <a:spLocks/>
              </p:cNvSpPr>
              <p:nvPr userDrawn="1"/>
            </p:nvSpPr>
            <p:spPr bwMode="hidden">
              <a:xfrm>
                <a:off x="867" y="2471"/>
                <a:ext cx="137" cy="207"/>
              </a:xfrm>
              <a:custGeom>
                <a:avLst/>
                <a:gdLst>
                  <a:gd name="T0" fmla="*/ 0 w 137"/>
                  <a:gd name="T1" fmla="*/ 0 h 207"/>
                  <a:gd name="T2" fmla="*/ 17 w 137"/>
                  <a:gd name="T3" fmla="*/ 87 h 207"/>
                  <a:gd name="T4" fmla="*/ 69 w 137"/>
                  <a:gd name="T5" fmla="*/ 154 h 207"/>
                  <a:gd name="T6" fmla="*/ 137 w 137"/>
                  <a:gd name="T7" fmla="*/ 207 h 207"/>
                  <a:gd name="T8" fmla="*/ 0 w 137"/>
                  <a:gd name="T9" fmla="*/ 0 h 2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7" h="207">
                    <a:moveTo>
                      <a:pt x="0" y="0"/>
                    </a:moveTo>
                    <a:lnTo>
                      <a:pt x="17" y="87"/>
                    </a:lnTo>
                    <a:lnTo>
                      <a:pt x="69" y="154"/>
                    </a:lnTo>
                    <a:lnTo>
                      <a:pt x="137" y="207"/>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9" name="Freeform 40"/>
              <p:cNvSpPr>
                <a:spLocks/>
              </p:cNvSpPr>
              <p:nvPr userDrawn="1"/>
            </p:nvSpPr>
            <p:spPr bwMode="hidden">
              <a:xfrm>
                <a:off x="817" y="2507"/>
                <a:ext cx="65" cy="222"/>
              </a:xfrm>
              <a:custGeom>
                <a:avLst/>
                <a:gdLst>
                  <a:gd name="T0" fmla="*/ 0 w 65"/>
                  <a:gd name="T1" fmla="*/ 222 h 222"/>
                  <a:gd name="T2" fmla="*/ 40 w 65"/>
                  <a:gd name="T3" fmla="*/ 142 h 222"/>
                  <a:gd name="T4" fmla="*/ 65 w 65"/>
                  <a:gd name="T5" fmla="*/ 72 h 222"/>
                  <a:gd name="T6" fmla="*/ 7 w 65"/>
                  <a:gd name="T7" fmla="*/ 0 h 222"/>
                  <a:gd name="T8" fmla="*/ 0 w 65"/>
                  <a:gd name="T9" fmla="*/ 222 h 2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222">
                    <a:moveTo>
                      <a:pt x="0" y="222"/>
                    </a:moveTo>
                    <a:lnTo>
                      <a:pt x="40" y="142"/>
                    </a:lnTo>
                    <a:lnTo>
                      <a:pt x="65" y="72"/>
                    </a:lnTo>
                    <a:lnTo>
                      <a:pt x="7" y="0"/>
                    </a:lnTo>
                    <a:lnTo>
                      <a:pt x="0" y="22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24617" name="Rectangle 41"/>
          <p:cNvSpPr>
            <a:spLocks noGrp="1" noChangeArrowheads="1"/>
          </p:cNvSpPr>
          <p:nvPr>
            <p:ph type="title"/>
          </p:nvPr>
        </p:nvSpPr>
        <p:spPr bwMode="auto">
          <a:xfrm>
            <a:off x="457200" y="158750"/>
            <a:ext cx="8229600" cy="1258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24618" name="Rectangle 42"/>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619" name="Rectangle 43"/>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b="0">
                <a:effectLst>
                  <a:outerShdw blurRad="38100" dist="38100" dir="2700000" algn="tl">
                    <a:srgbClr val="000000"/>
                  </a:outerShdw>
                </a:effectLst>
              </a:defRPr>
            </a:lvl1pPr>
          </a:lstStyle>
          <a:p>
            <a:pPr>
              <a:defRPr/>
            </a:pPr>
            <a:endParaRPr lang="en-US"/>
          </a:p>
        </p:txBody>
      </p:sp>
      <p:sp>
        <p:nvSpPr>
          <p:cNvPr id="24620" name="Rectangle 4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b="0">
                <a:effectLst>
                  <a:outerShdw blurRad="38100" dist="38100" dir="2700000" algn="tl">
                    <a:srgbClr val="000000"/>
                  </a:outerShdw>
                </a:effectLst>
              </a:defRPr>
            </a:lvl1pPr>
          </a:lstStyle>
          <a:p>
            <a:pPr>
              <a:defRPr/>
            </a:pPr>
            <a:endParaRPr lang="en-US"/>
          </a:p>
        </p:txBody>
      </p:sp>
      <p:sp>
        <p:nvSpPr>
          <p:cNvPr id="24621" name="Rectangle 45"/>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b="0">
                <a:effectLst>
                  <a:outerShdw blurRad="38100" dist="38100" dir="2700000" algn="tl">
                    <a:srgbClr val="000000"/>
                  </a:outerShdw>
                </a:effectLst>
              </a:defRPr>
            </a:lvl1pPr>
          </a:lstStyle>
          <a:p>
            <a:pPr>
              <a:defRPr/>
            </a:pPr>
            <a:fld id="{F770E990-6CA4-4522-B2ED-8E2DDD9D9BFE}"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03"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Blip>
          <a:blip r:embed="rId1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Blip>
          <a:blip r:embed="rId13"/>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defRPr/>
            </a:pPr>
            <a:r>
              <a:rPr lang="en-US" sz="4800" b="1"/>
              <a:t>PIA 2528</a:t>
            </a:r>
          </a:p>
        </p:txBody>
      </p:sp>
      <p:sp>
        <p:nvSpPr>
          <p:cNvPr id="2051" name="Rectangle 3"/>
          <p:cNvSpPr>
            <a:spLocks noGrp="1" noChangeArrowheads="1"/>
          </p:cNvSpPr>
          <p:nvPr>
            <p:ph type="subTitle" idx="1"/>
          </p:nvPr>
        </p:nvSpPr>
        <p:spPr/>
        <p:txBody>
          <a:bodyPr/>
          <a:lstStyle/>
          <a:p>
            <a:pPr eaLnBrk="1" hangingPunct="1">
              <a:lnSpc>
                <a:spcPct val="90000"/>
              </a:lnSpc>
              <a:defRPr/>
            </a:pPr>
            <a:r>
              <a:rPr lang="en-US" sz="4000" b="1" dirty="0"/>
              <a:t>International Donors</a:t>
            </a:r>
            <a:r>
              <a:rPr lang="en-US" sz="4000" b="1"/>
              <a:t>, Governance </a:t>
            </a:r>
            <a:r>
              <a:rPr lang="en-US" sz="4000" b="1" dirty="0"/>
              <a:t>and Civil Society</a:t>
            </a:r>
            <a:endParaRPr lang="en-US" sz="2800"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defRPr/>
            </a:pPr>
            <a:r>
              <a:rPr lang="en-US" b="1"/>
              <a:t>II. Patron-Client Issues</a:t>
            </a:r>
          </a:p>
        </p:txBody>
      </p:sp>
      <p:sp>
        <p:nvSpPr>
          <p:cNvPr id="90115" name="Rectangle 3"/>
          <p:cNvSpPr>
            <a:spLocks noGrp="1" noChangeArrowheads="1"/>
          </p:cNvSpPr>
          <p:nvPr>
            <p:ph type="body" idx="1"/>
          </p:nvPr>
        </p:nvSpPr>
        <p:spPr/>
        <p:txBody>
          <a:bodyPr/>
          <a:lstStyle/>
          <a:p>
            <a:pPr eaLnBrk="1" hangingPunct="1">
              <a:buFont typeface="Wingdings" pitchFamily="2" charset="2"/>
              <a:buNone/>
              <a:defRPr/>
            </a:pPr>
            <a:endParaRPr lang="en-US" b="1"/>
          </a:p>
          <a:p>
            <a:pPr eaLnBrk="1" hangingPunct="1">
              <a:buFont typeface="Wingdings" pitchFamily="2" charset="2"/>
              <a:buNone/>
              <a:defRPr/>
            </a:pPr>
            <a:endParaRPr lang="en-US" b="1"/>
          </a:p>
          <a:p>
            <a:pPr eaLnBrk="1" hangingPunct="1">
              <a:buFont typeface="Wingdings" pitchFamily="2" charset="2"/>
              <a:buNone/>
              <a:defRPr/>
            </a:pPr>
            <a:r>
              <a:rPr lang="en-US" b="1"/>
              <a:t>	"The patron-client relationship  [is] an exchange relationship between roles."</a:t>
            </a:r>
          </a:p>
          <a:p>
            <a:pPr eaLnBrk="1" hangingPunct="1">
              <a:buFont typeface="Wingdings" pitchFamily="2" charset="2"/>
              <a:buNone/>
              <a:defRPr/>
            </a:pPr>
            <a:endParaRPr lang="en-US" b="1"/>
          </a:p>
          <a:p>
            <a:pPr eaLnBrk="1" hangingPunct="1">
              <a:buFont typeface="Wingdings" pitchFamily="2" charset="2"/>
              <a:buNone/>
              <a:defRPr/>
            </a:pPr>
            <a:r>
              <a:rPr lang="en-US" b="1"/>
              <a:t>					James C. Scott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pPr eaLnBrk="1" hangingPunct="1">
              <a:defRPr/>
            </a:pPr>
            <a:r>
              <a:rPr lang="en-US" sz="2800" b="1"/>
              <a:t>James C. Scott (born 2 December 1936) is Professor of Political Science at Yale University</a:t>
            </a:r>
          </a:p>
        </p:txBody>
      </p:sp>
      <p:pic>
        <p:nvPicPr>
          <p:cNvPr id="15363"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158750"/>
            <a:ext cx="9144000" cy="1258888"/>
          </a:xfrm>
        </p:spPr>
        <p:txBody>
          <a:bodyPr/>
          <a:lstStyle/>
          <a:p>
            <a:pPr eaLnBrk="1" hangingPunct="1">
              <a:defRPr/>
            </a:pPr>
            <a:r>
              <a:rPr lang="en-US" sz="3600" b="1"/>
              <a:t>Theories of agricultural development: Issue: Peasant farmer as decision-maker</a:t>
            </a:r>
            <a:r>
              <a:rPr lang="en-US" sz="4000"/>
              <a:t> </a:t>
            </a:r>
          </a:p>
        </p:txBody>
      </p:sp>
      <p:sp>
        <p:nvSpPr>
          <p:cNvPr id="31747" name="Rectangle 3"/>
          <p:cNvSpPr>
            <a:spLocks noGrp="1" noChangeArrowheads="1"/>
          </p:cNvSpPr>
          <p:nvPr>
            <p:ph type="body" idx="1"/>
          </p:nvPr>
        </p:nvSpPr>
        <p:spPr>
          <a:xfrm>
            <a:off x="457200" y="1600200"/>
            <a:ext cx="8229600" cy="5257800"/>
          </a:xfrm>
        </p:spPr>
        <p:txBody>
          <a:bodyPr/>
          <a:lstStyle/>
          <a:p>
            <a:pPr eaLnBrk="1" hangingPunct="1">
              <a:lnSpc>
                <a:spcPct val="80000"/>
              </a:lnSpc>
              <a:buFont typeface="Wingdings" pitchFamily="2" charset="2"/>
              <a:buNone/>
              <a:defRPr/>
            </a:pPr>
            <a:r>
              <a:rPr lang="en-US" sz="2800" b="1"/>
              <a:t>	</a:t>
            </a:r>
            <a:r>
              <a:rPr lang="en-US" b="1"/>
              <a:t>1. Moral Economy- social and family obligations predominate</a:t>
            </a:r>
          </a:p>
          <a:p>
            <a:pPr eaLnBrk="1" hangingPunct="1">
              <a:lnSpc>
                <a:spcPct val="80000"/>
              </a:lnSpc>
              <a:buFont typeface="Wingdings" pitchFamily="2" charset="2"/>
              <a:buNone/>
              <a:defRPr/>
            </a:pPr>
            <a:endParaRPr lang="en-US" b="1"/>
          </a:p>
          <a:p>
            <a:pPr eaLnBrk="1" hangingPunct="1">
              <a:lnSpc>
                <a:spcPct val="80000"/>
              </a:lnSpc>
              <a:buFont typeface="Wingdings" pitchFamily="2" charset="2"/>
              <a:buNone/>
              <a:defRPr/>
            </a:pPr>
            <a:r>
              <a:rPr lang="en-US" b="1"/>
              <a:t>	2. Rational Economy- peasants are economically rational- self serving</a:t>
            </a:r>
          </a:p>
          <a:p>
            <a:pPr eaLnBrk="1" hangingPunct="1">
              <a:lnSpc>
                <a:spcPct val="80000"/>
              </a:lnSpc>
              <a:buFont typeface="Wingdings" pitchFamily="2" charset="2"/>
              <a:buNone/>
              <a:defRPr/>
            </a:pPr>
            <a:endParaRPr lang="en-US" b="1"/>
          </a:p>
          <a:p>
            <a:pPr eaLnBrk="1" hangingPunct="1">
              <a:lnSpc>
                <a:spcPct val="80000"/>
              </a:lnSpc>
              <a:buFont typeface="Wingdings" pitchFamily="2" charset="2"/>
              <a:buNone/>
              <a:defRPr/>
            </a:pPr>
            <a:r>
              <a:rPr lang="en-US" b="1"/>
              <a:t>	3. Patronage and Exchange Theory-rural dwellers seek protection in Zero Sum political Games (James Scott)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819150"/>
            <a:ext cx="7543800" cy="565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mystudios.com/manet/1860/manet-execu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9075"/>
            <a:ext cx="9144000" cy="730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eaLnBrk="1" hangingPunct="1">
              <a:defRPr/>
            </a:pPr>
            <a:r>
              <a:rPr lang="en-US"/>
              <a:t>Review: Land Tenure</a:t>
            </a:r>
          </a:p>
        </p:txBody>
      </p:sp>
      <p:pic>
        <p:nvPicPr>
          <p:cNvPr id="19459" name="Picture 3"/>
          <p:cNvPicPr>
            <a:picLocks noGrp="1" noChangeAspect="1" noChangeArrowheads="1"/>
          </p:cNvPicPr>
          <p:nvPr>
            <p:ph type="body" sz="half" idx="1"/>
          </p:nvPr>
        </p:nvPicPr>
        <p:blipFill>
          <a:blip r:embed="rId2">
            <a:extLst>
              <a:ext uri="{28A0092B-C50C-407E-A947-70E740481C1C}">
                <a14:useLocalDpi xmlns:a14="http://schemas.microsoft.com/office/drawing/2010/main" val="0"/>
              </a:ext>
            </a:extLst>
          </a:blip>
          <a:srcRect/>
          <a:stretch>
            <a:fillRect/>
          </a:stretch>
        </p:blipFill>
        <p:spPr/>
      </p:pic>
      <p:sp>
        <p:nvSpPr>
          <p:cNvPr id="103428" name="Rectangle 4"/>
          <p:cNvSpPr>
            <a:spLocks noGrp="1" noChangeArrowheads="1"/>
          </p:cNvSpPr>
          <p:nvPr>
            <p:ph type="body" sz="half" idx="2"/>
          </p:nvPr>
        </p:nvSpPr>
        <p:spPr>
          <a:xfrm>
            <a:off x="4648200" y="1295400"/>
            <a:ext cx="4038600" cy="5562600"/>
          </a:xfrm>
          <a:solidFill>
            <a:srgbClr val="0066CC"/>
          </a:solidFill>
        </p:spPr>
        <p:txBody>
          <a:bodyPr/>
          <a:lstStyle/>
          <a:p>
            <a:pPr eaLnBrk="1" hangingPunct="1">
              <a:lnSpc>
                <a:spcPct val="90000"/>
              </a:lnSpc>
              <a:defRPr/>
            </a:pPr>
            <a:endParaRPr lang="en-US" sz="2400" dirty="0"/>
          </a:p>
          <a:p>
            <a:pPr eaLnBrk="1" hangingPunct="1">
              <a:lnSpc>
                <a:spcPct val="90000"/>
              </a:lnSpc>
              <a:defRPr/>
            </a:pPr>
            <a:r>
              <a:rPr lang="en-US" sz="2400" b="1" dirty="0"/>
              <a:t>Usufruct</a:t>
            </a:r>
          </a:p>
          <a:p>
            <a:pPr eaLnBrk="1" hangingPunct="1">
              <a:lnSpc>
                <a:spcPct val="90000"/>
              </a:lnSpc>
              <a:defRPr/>
            </a:pPr>
            <a:endParaRPr lang="en-US" sz="2400" b="1" dirty="0"/>
          </a:p>
          <a:p>
            <a:pPr eaLnBrk="1" hangingPunct="1">
              <a:lnSpc>
                <a:spcPct val="90000"/>
              </a:lnSpc>
              <a:defRPr/>
            </a:pPr>
            <a:r>
              <a:rPr lang="en-US" sz="2400" b="1" dirty="0"/>
              <a:t>Legal</a:t>
            </a:r>
          </a:p>
          <a:p>
            <a:pPr eaLnBrk="1" hangingPunct="1">
              <a:lnSpc>
                <a:spcPct val="90000"/>
              </a:lnSpc>
              <a:defRPr/>
            </a:pPr>
            <a:endParaRPr lang="en-US" sz="2400" b="1" dirty="0"/>
          </a:p>
          <a:p>
            <a:pPr eaLnBrk="1" hangingPunct="1">
              <a:lnSpc>
                <a:spcPct val="90000"/>
              </a:lnSpc>
              <a:defRPr/>
            </a:pPr>
            <a:r>
              <a:rPr lang="en-US" sz="2400" b="1" dirty="0"/>
              <a:t>Individual Access but no ownership</a:t>
            </a:r>
          </a:p>
          <a:p>
            <a:pPr eaLnBrk="1" hangingPunct="1">
              <a:lnSpc>
                <a:spcPct val="90000"/>
              </a:lnSpc>
              <a:defRPr/>
            </a:pPr>
            <a:endParaRPr lang="en-US" sz="2400" b="1" dirty="0"/>
          </a:p>
          <a:p>
            <a:pPr eaLnBrk="1" hangingPunct="1">
              <a:lnSpc>
                <a:spcPct val="90000"/>
              </a:lnSpc>
              <a:defRPr/>
            </a:pPr>
            <a:r>
              <a:rPr lang="en-US" sz="2400" b="1" dirty="0"/>
              <a:t>Common Access</a:t>
            </a:r>
          </a:p>
          <a:p>
            <a:pPr eaLnBrk="1" hangingPunct="1">
              <a:lnSpc>
                <a:spcPct val="90000"/>
              </a:lnSpc>
              <a:defRPr/>
            </a:pPr>
            <a:endParaRPr lang="en-US" sz="2400" b="1" dirty="0"/>
          </a:p>
          <a:p>
            <a:pPr eaLnBrk="1" hangingPunct="1">
              <a:lnSpc>
                <a:spcPct val="90000"/>
              </a:lnSpc>
              <a:defRPr/>
            </a:pPr>
            <a:r>
              <a:rPr lang="en-US" sz="2400" b="1" dirty="0"/>
              <a:t>Issue of Credit</a:t>
            </a:r>
          </a:p>
          <a:p>
            <a:pPr eaLnBrk="1" hangingPunct="1">
              <a:lnSpc>
                <a:spcPct val="90000"/>
              </a:lnSpc>
              <a:defRPr/>
            </a:pPr>
            <a:endParaRPr lang="en-US" sz="2400" b="1" dirty="0"/>
          </a:p>
          <a:p>
            <a:pPr eaLnBrk="1" hangingPunct="1">
              <a:lnSpc>
                <a:spcPct val="90000"/>
              </a:lnSpc>
              <a:defRPr/>
            </a:pPr>
            <a:r>
              <a:rPr lang="en-US" sz="2400" b="1" dirty="0"/>
              <a:t>Debate about Property Rights</a:t>
            </a:r>
          </a:p>
          <a:p>
            <a:pPr eaLnBrk="1" hangingPunct="1">
              <a:lnSpc>
                <a:spcPct val="90000"/>
              </a:lnSpc>
              <a:defRPr/>
            </a:pPr>
            <a:endParaRPr lang="en-US" sz="2400" b="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solidFill>
                  <a:srgbClr val="FF0000"/>
                </a:solidFill>
              </a:rPr>
              <a:t>Usufruct Debates</a:t>
            </a:r>
          </a:p>
        </p:txBody>
      </p:sp>
      <p:sp>
        <p:nvSpPr>
          <p:cNvPr id="3" name="Content Placeholder 2"/>
          <p:cNvSpPr>
            <a:spLocks noGrp="1"/>
          </p:cNvSpPr>
          <p:nvPr>
            <p:ph sz="half" idx="1"/>
          </p:nvPr>
        </p:nvSpPr>
        <p:spPr/>
        <p:txBody>
          <a:bodyPr/>
          <a:lstStyle/>
          <a:p>
            <a:pPr eaLnBrk="1" hangingPunct="1">
              <a:defRPr/>
            </a:pPr>
            <a:endParaRPr lang="en-US"/>
          </a:p>
        </p:txBody>
      </p:sp>
      <p:sp>
        <p:nvSpPr>
          <p:cNvPr id="4" name="Content Placeholder 3"/>
          <p:cNvSpPr>
            <a:spLocks noGrp="1"/>
          </p:cNvSpPr>
          <p:nvPr>
            <p:ph sz="half" idx="2"/>
          </p:nvPr>
        </p:nvSpPr>
        <p:spPr/>
        <p:txBody>
          <a:bodyPr/>
          <a:lstStyle/>
          <a:p>
            <a:pPr eaLnBrk="1" hangingPunct="1">
              <a:defRPr/>
            </a:pPr>
            <a:endParaRPr lang="en-US" dirty="0"/>
          </a:p>
          <a:p>
            <a:pPr eaLnBrk="1" hangingPunct="1">
              <a:defRPr/>
            </a:pPr>
            <a:r>
              <a:rPr lang="en-US" b="1" dirty="0">
                <a:solidFill>
                  <a:srgbClr val="FF0000"/>
                </a:solidFill>
              </a:rPr>
              <a:t>Usufruct</a:t>
            </a:r>
            <a:r>
              <a:rPr lang="en-US" dirty="0"/>
              <a:t> </a:t>
            </a:r>
            <a:r>
              <a:rPr lang="en-US" b="1" dirty="0"/>
              <a:t>is the right of a person to derive profit or benefit from property that either is titled to another person or which is held in common ownership</a:t>
            </a:r>
          </a:p>
          <a:p>
            <a:pPr eaLnBrk="1" hangingPunct="1">
              <a:defRPr/>
            </a:pPr>
            <a:endParaRPr lang="en-US" b="1" dirty="0"/>
          </a:p>
        </p:txBody>
      </p:sp>
      <p:pic>
        <p:nvPicPr>
          <p:cNvPr id="20485" name="Picture 2" descr="http://courses.cit.cornell.edu/vicosperu/vicos-site/images/interior/full_size/rmc2004_5201_l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600200"/>
            <a:ext cx="3781425"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1828800"/>
            <a:ext cx="4876800" cy="425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Rectangle 5"/>
          <p:cNvSpPr>
            <a:spLocks noGrp="1" noChangeArrowheads="1"/>
          </p:cNvSpPr>
          <p:nvPr>
            <p:ph type="title"/>
          </p:nvPr>
        </p:nvSpPr>
        <p:spPr/>
        <p:txBody>
          <a:bodyPr/>
          <a:lstStyle/>
          <a:p>
            <a:pPr eaLnBrk="1" hangingPunct="1">
              <a:defRPr/>
            </a:pPr>
            <a:r>
              <a:rPr lang="en-US" b="1" dirty="0"/>
              <a:t>Moral Economy</a:t>
            </a:r>
          </a:p>
        </p:txBody>
      </p:sp>
      <p:sp>
        <p:nvSpPr>
          <p:cNvPr id="6" name="Content Placeholder 5"/>
          <p:cNvSpPr>
            <a:spLocks noGrp="1"/>
          </p:cNvSpPr>
          <p:nvPr>
            <p:ph sz="half" idx="1"/>
          </p:nvPr>
        </p:nvSpPr>
        <p:spPr>
          <a:xfrm>
            <a:off x="0" y="1600200"/>
            <a:ext cx="4038600" cy="4530725"/>
          </a:xfrm>
        </p:spPr>
        <p:txBody>
          <a:bodyPr/>
          <a:lstStyle/>
          <a:p>
            <a:pPr eaLnBrk="1" hangingPunct="1">
              <a:defRPr/>
            </a:pPr>
            <a:endParaRPr lang="en-US" b="1" dirty="0">
              <a:solidFill>
                <a:srgbClr val="FF0000"/>
              </a:solidFill>
            </a:endParaRPr>
          </a:p>
          <a:p>
            <a:pPr eaLnBrk="1" hangingPunct="1">
              <a:defRPr/>
            </a:pPr>
            <a:endParaRPr lang="en-US" b="1" dirty="0">
              <a:solidFill>
                <a:srgbClr val="FF0000"/>
              </a:solidFill>
            </a:endParaRPr>
          </a:p>
          <a:p>
            <a:pPr eaLnBrk="1" hangingPunct="1">
              <a:defRPr/>
            </a:pPr>
            <a:r>
              <a:rPr lang="en-US" b="1" dirty="0">
                <a:solidFill>
                  <a:srgbClr val="FF0000"/>
                </a:solidFill>
              </a:rPr>
              <a:t>The need to</a:t>
            </a:r>
          </a:p>
          <a:p>
            <a:pPr eaLnBrk="1" hangingPunct="1">
              <a:buFont typeface="Wingdings" pitchFamily="2" charset="2"/>
              <a:buNone/>
              <a:defRPr/>
            </a:pPr>
            <a:r>
              <a:rPr lang="en-US" b="1" dirty="0">
                <a:solidFill>
                  <a:srgbClr val="FF0000"/>
                </a:solidFill>
              </a:rPr>
              <a:t>   work collectively</a:t>
            </a:r>
          </a:p>
          <a:p>
            <a:pPr eaLnBrk="1" hangingPunct="1">
              <a:buFont typeface="Wingdings" pitchFamily="2" charset="2"/>
              <a:buNone/>
              <a:defRPr/>
            </a:pPr>
            <a:r>
              <a:rPr lang="en-US" b="1" dirty="0">
                <a:solidFill>
                  <a:srgbClr val="FF0000"/>
                </a:solidFill>
              </a:rPr>
              <a:t>	to meet common</a:t>
            </a:r>
          </a:p>
          <a:p>
            <a:pPr eaLnBrk="1" hangingPunct="1">
              <a:buFont typeface="Wingdings" pitchFamily="2" charset="2"/>
              <a:buNone/>
              <a:defRPr/>
            </a:pPr>
            <a:r>
              <a:rPr lang="en-US" b="1" dirty="0">
                <a:solidFill>
                  <a:srgbClr val="FF0000"/>
                </a:solidFill>
              </a:rPr>
              <a:t>	needs</a:t>
            </a:r>
          </a:p>
          <a:p>
            <a:pPr eaLnBrk="1" hangingPunct="1">
              <a:buFont typeface="Wingdings" pitchFamily="2" charset="2"/>
              <a:buNone/>
              <a:defRPr/>
            </a:pPr>
            <a:endParaRPr lang="en-US" dirty="0">
              <a:solidFill>
                <a:srgbClr val="FF0000"/>
              </a:solidFill>
            </a:endParaRPr>
          </a:p>
        </p:txBody>
      </p:sp>
      <p:sp>
        <p:nvSpPr>
          <p:cNvPr id="7" name="Content Placeholder 6"/>
          <p:cNvSpPr>
            <a:spLocks noGrp="1"/>
          </p:cNvSpPr>
          <p:nvPr>
            <p:ph sz="half" idx="2"/>
          </p:nvPr>
        </p:nvSpPr>
        <p:spPr/>
        <p:txBody>
          <a:bodyPr/>
          <a:lstStyle/>
          <a:p>
            <a:pPr eaLnBrk="1" hangingPunct="1">
              <a:defRPr/>
            </a:pP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defRPr/>
            </a:pPr>
            <a:r>
              <a:rPr lang="en-US" sz="4000" b="1" dirty="0"/>
              <a:t>III. Role of Agriculture in development: Seven Views</a:t>
            </a:r>
          </a:p>
        </p:txBody>
      </p:sp>
      <p:sp>
        <p:nvSpPr>
          <p:cNvPr id="32771" name="Rectangle 3"/>
          <p:cNvSpPr>
            <a:spLocks noGrp="1" noChangeArrowheads="1"/>
          </p:cNvSpPr>
          <p:nvPr>
            <p:ph type="body" idx="1"/>
          </p:nvPr>
        </p:nvSpPr>
        <p:spPr>
          <a:xfrm>
            <a:off x="457200" y="1600200"/>
            <a:ext cx="8229600" cy="5257800"/>
          </a:xfrm>
        </p:spPr>
        <p:txBody>
          <a:bodyPr/>
          <a:lstStyle/>
          <a:p>
            <a:pPr marL="514350" indent="-514350" eaLnBrk="1" hangingPunct="1">
              <a:buFont typeface="+mj-lt"/>
              <a:buAutoNum type="arabicPeriod"/>
              <a:defRPr/>
            </a:pPr>
            <a:r>
              <a:rPr lang="en-US" b="1" dirty="0"/>
              <a:t>Source of economic surplus</a:t>
            </a:r>
          </a:p>
          <a:p>
            <a:pPr marL="514350" indent="-514350" eaLnBrk="1" hangingPunct="1">
              <a:buFont typeface="+mj-lt"/>
              <a:buAutoNum type="arabicPeriod"/>
              <a:defRPr/>
            </a:pPr>
            <a:endParaRPr lang="en-US" b="1" dirty="0"/>
          </a:p>
          <a:p>
            <a:pPr marL="514350" indent="-514350" eaLnBrk="1" hangingPunct="1">
              <a:buFont typeface="+mj-lt"/>
              <a:buAutoNum type="arabicPeriod"/>
              <a:defRPr/>
            </a:pPr>
            <a:r>
              <a:rPr lang="en-US" b="1" dirty="0"/>
              <a:t>Obstacle to growth</a:t>
            </a:r>
          </a:p>
          <a:p>
            <a:pPr marL="514350" indent="-514350" eaLnBrk="1" hangingPunct="1">
              <a:buFont typeface="+mj-lt"/>
              <a:buAutoNum type="arabicPeriod"/>
              <a:defRPr/>
            </a:pPr>
            <a:endParaRPr lang="en-US" b="1" dirty="0"/>
          </a:p>
          <a:p>
            <a:pPr marL="514350" indent="-514350" eaLnBrk="1" hangingPunct="1">
              <a:buFont typeface="+mj-lt"/>
              <a:buAutoNum type="arabicPeriod"/>
              <a:defRPr/>
            </a:pPr>
            <a:r>
              <a:rPr lang="en-US" b="1" dirty="0"/>
              <a:t>Necessary pre-requisite to modernization</a:t>
            </a:r>
          </a:p>
          <a:p>
            <a:pPr marL="514350" indent="-514350" eaLnBrk="1" hangingPunct="1">
              <a:buFont typeface="+mj-lt"/>
              <a:buAutoNum type="arabicPeriod"/>
              <a:defRPr/>
            </a:pPr>
            <a:endParaRPr lang="en-US" b="1" dirty="0"/>
          </a:p>
          <a:p>
            <a:pPr marL="514350" indent="-514350" eaLnBrk="1" hangingPunct="1">
              <a:buFont typeface="+mj-lt"/>
              <a:buAutoNum type="arabicPeriod"/>
              <a:defRPr/>
            </a:pPr>
            <a:r>
              <a:rPr lang="en-US" b="1" dirty="0"/>
              <a:t>Key to development but suffers from urban bias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158750"/>
            <a:ext cx="8229600" cy="755650"/>
          </a:xfrm>
        </p:spPr>
        <p:txBody>
          <a:bodyPr/>
          <a:lstStyle/>
          <a:p>
            <a:pPr eaLnBrk="1" hangingPunct="1">
              <a:defRPr/>
            </a:pPr>
            <a:r>
              <a:rPr lang="en-US" sz="4000" b="1"/>
              <a:t>Lack of Economic Surplus</a:t>
            </a:r>
          </a:p>
        </p:txBody>
      </p:sp>
      <p:pic>
        <p:nvPicPr>
          <p:cNvPr id="23555" name="Picture 3"/>
          <p:cNvPicPr>
            <a:picLocks noGrp="1" noChangeAspect="1" noChangeArrowheads="1"/>
          </p:cNvPicPr>
          <p:nvPr>
            <p:ph type="body" idx="1"/>
          </p:nvPr>
        </p:nvPicPr>
        <p:blipFill>
          <a:blip>
            <a:extLst>
              <a:ext uri="{28A0092B-C50C-407E-A947-70E740481C1C}">
                <a14:useLocalDpi xmlns:a14="http://schemas.microsoft.com/office/drawing/2010/main" val="0"/>
              </a:ext>
            </a:extLst>
          </a:blip>
          <a:srcRect/>
          <a:stretch>
            <a:fillRect/>
          </a:stretch>
        </p:blipFill>
        <p:spPr>
          <a:xfrm>
            <a:off x="457200" y="914400"/>
            <a:ext cx="8229600" cy="5943600"/>
          </a:xfrm>
        </p:spPr>
      </p:pic>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447800"/>
            <a:ext cx="7617791" cy="5256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609600"/>
            <a:ext cx="8229600" cy="1258888"/>
          </a:xfrm>
        </p:spPr>
        <p:txBody>
          <a:bodyPr/>
          <a:lstStyle/>
          <a:p>
            <a:pPr eaLnBrk="1" hangingPunct="1">
              <a:defRPr/>
            </a:pPr>
            <a:r>
              <a:rPr lang="en-US" sz="4000" dirty="0"/>
              <a:t>PIA 2528</a:t>
            </a:r>
            <a:br>
              <a:rPr lang="en-US" sz="4000" dirty="0"/>
            </a:br>
            <a:r>
              <a:rPr lang="en-US" sz="4000" dirty="0"/>
              <a:t>Governance, Local Government and Civil Society</a:t>
            </a:r>
          </a:p>
        </p:txBody>
      </p:sp>
      <p:sp>
        <p:nvSpPr>
          <p:cNvPr id="26627" name="Rectangle 3"/>
          <p:cNvSpPr>
            <a:spLocks noGrp="1" noChangeArrowheads="1"/>
          </p:cNvSpPr>
          <p:nvPr>
            <p:ph type="body" idx="1"/>
          </p:nvPr>
        </p:nvSpPr>
        <p:spPr>
          <a:xfrm>
            <a:off x="457200" y="617957"/>
            <a:ext cx="8229600" cy="4530725"/>
          </a:xfrm>
        </p:spPr>
        <p:txBody>
          <a:bodyPr/>
          <a:lstStyle/>
          <a:p>
            <a:pPr algn="ctr" eaLnBrk="1" hangingPunct="1">
              <a:defRPr/>
            </a:pPr>
            <a:endParaRPr lang="en-US" b="1" dirty="0"/>
          </a:p>
          <a:p>
            <a:pPr algn="ctr" eaLnBrk="1" hangingPunct="1">
              <a:defRPr/>
            </a:pPr>
            <a:endParaRPr lang="en-US" b="1" dirty="0"/>
          </a:p>
          <a:p>
            <a:pPr marL="0" indent="0" algn="ctr" eaLnBrk="1" hangingPunct="1">
              <a:buNone/>
              <a:defRPr/>
            </a:pPr>
            <a:endParaRPr lang="en-US" sz="4400" b="1" dirty="0"/>
          </a:p>
          <a:p>
            <a:pPr marL="0" indent="0" algn="ctr" eaLnBrk="1" hangingPunct="1">
              <a:buNone/>
              <a:defRPr/>
            </a:pPr>
            <a:endParaRPr lang="en-US" sz="4400" b="1" dirty="0"/>
          </a:p>
          <a:p>
            <a:pPr marL="0" indent="0" algn="ctr" eaLnBrk="1" hangingPunct="1">
              <a:buNone/>
              <a:defRPr/>
            </a:pPr>
            <a:r>
              <a:rPr lang="en-US" sz="4400" b="1" dirty="0"/>
              <a:t>Debates about Rural Development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pPr eaLnBrk="1" hangingPunct="1">
              <a:defRPr/>
            </a:pPr>
            <a:r>
              <a:rPr lang="en-US"/>
              <a:t>Urban Bias</a:t>
            </a:r>
          </a:p>
        </p:txBody>
      </p:sp>
      <p:pic>
        <p:nvPicPr>
          <p:cNvPr id="24579" name="Picture 3"/>
          <p:cNvPicPr>
            <a:picLocks noGrp="1" noChangeAspect="1" noChangeArrowheads="1"/>
          </p:cNvPicPr>
          <p:nvPr>
            <p:ph type="body" idx="1"/>
          </p:nvPr>
        </p:nvPicPr>
        <p:blipFill>
          <a:blip>
            <a:extLst>
              <a:ext uri="{28A0092B-C50C-407E-A947-70E740481C1C}">
                <a14:useLocalDpi xmlns:a14="http://schemas.microsoft.com/office/drawing/2010/main" val="0"/>
              </a:ext>
            </a:extLst>
          </a:blip>
          <a:srcRect/>
          <a:stretch>
            <a:fillRect/>
          </a:stretch>
        </p:blipFill>
        <p:spPr/>
      </p:pic>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1179" y="1828800"/>
            <a:ext cx="4972050" cy="453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defRPr/>
            </a:pPr>
            <a:r>
              <a:rPr lang="en-US" sz="4000" b="1"/>
              <a:t>Role of Agriculture in development- </a:t>
            </a:r>
          </a:p>
        </p:txBody>
      </p:sp>
      <p:sp>
        <p:nvSpPr>
          <p:cNvPr id="33795" name="Rectangle 3"/>
          <p:cNvSpPr>
            <a:spLocks noGrp="1" noChangeArrowheads="1"/>
          </p:cNvSpPr>
          <p:nvPr>
            <p:ph type="body" idx="1"/>
          </p:nvPr>
        </p:nvSpPr>
        <p:spPr>
          <a:xfrm>
            <a:off x="457200" y="1600200"/>
            <a:ext cx="8229600" cy="5257800"/>
          </a:xfrm>
        </p:spPr>
        <p:txBody>
          <a:bodyPr/>
          <a:lstStyle/>
          <a:p>
            <a:pPr marL="514350" indent="-514350" eaLnBrk="1" hangingPunct="1">
              <a:buFont typeface="+mj-lt"/>
              <a:buAutoNum type="arabicPeriod" startAt="5"/>
              <a:defRPr/>
            </a:pPr>
            <a:r>
              <a:rPr lang="en-US" sz="2800" b="1" dirty="0"/>
              <a:t>Potentially leading sector- </a:t>
            </a:r>
            <a:r>
              <a:rPr lang="en-US" sz="2800" b="1" dirty="0" err="1"/>
              <a:t>eg</a:t>
            </a:r>
            <a:r>
              <a:rPr lang="en-US" sz="2800" b="1" dirty="0"/>
              <a:t>. France and Denmark</a:t>
            </a:r>
          </a:p>
          <a:p>
            <a:pPr marL="514350" indent="-514350" eaLnBrk="1" hangingPunct="1">
              <a:buFont typeface="+mj-lt"/>
              <a:buAutoNum type="arabicPeriod" startAt="5"/>
              <a:defRPr/>
            </a:pPr>
            <a:endParaRPr lang="en-US" sz="2800" b="1" dirty="0"/>
          </a:p>
          <a:p>
            <a:pPr marL="514350" indent="-514350" eaLnBrk="1" hangingPunct="1">
              <a:buFont typeface="+mj-lt"/>
              <a:buAutoNum type="arabicPeriod" startAt="5"/>
              <a:defRPr/>
            </a:pPr>
            <a:r>
              <a:rPr lang="en-US" sz="2800" b="1" dirty="0"/>
              <a:t>Related to environmental degradation- problems of resource consumption  -re. population</a:t>
            </a:r>
          </a:p>
          <a:p>
            <a:pPr marL="514350" indent="-514350" eaLnBrk="1" hangingPunct="1">
              <a:buFont typeface="+mj-lt"/>
              <a:buAutoNum type="arabicPeriod" startAt="5"/>
              <a:defRPr/>
            </a:pPr>
            <a:endParaRPr lang="en-US" sz="2800" b="1" dirty="0"/>
          </a:p>
          <a:p>
            <a:pPr marL="514350" indent="-514350" eaLnBrk="1" hangingPunct="1">
              <a:buFont typeface="+mj-lt"/>
              <a:buAutoNum type="arabicPeriod" startAt="5"/>
              <a:defRPr/>
            </a:pPr>
            <a:r>
              <a:rPr lang="en-US" sz="2800" b="1" dirty="0"/>
              <a:t>Controversy sustainable development and "ecological</a:t>
            </a:r>
          </a:p>
          <a:p>
            <a:pPr marL="514350" indent="-514350" eaLnBrk="1" hangingPunct="1">
              <a:buFont typeface="Wingdings" pitchFamily="2" charset="2"/>
              <a:buNone/>
              <a:defRPr/>
            </a:pPr>
            <a:r>
              <a:rPr lang="en-US" sz="2800" b="1" dirty="0"/>
              <a:t>	balance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defRPr/>
            </a:pPr>
            <a:r>
              <a:rPr lang="en-US" sz="4000" b="1"/>
              <a:t>Lurpak- Danish Dairy Production</a:t>
            </a:r>
          </a:p>
        </p:txBody>
      </p:sp>
      <p:pic>
        <p:nvPicPr>
          <p:cNvPr id="26627" name="Picture 3"/>
          <p:cNvPicPr>
            <a:picLocks noGrp="1" noChangeAspect="1" noChangeArrowheads="1"/>
          </p:cNvPicPr>
          <p:nvPr>
            <p:ph type="body" sz="half" idx="1"/>
          </p:nvPr>
        </p:nvPicPr>
        <p:blipFill>
          <a:blip>
            <a:extLst>
              <a:ext uri="{28A0092B-C50C-407E-A947-70E740481C1C}">
                <a14:useLocalDpi xmlns:a14="http://schemas.microsoft.com/office/drawing/2010/main" val="0"/>
              </a:ext>
            </a:extLst>
          </a:blip>
          <a:srcRect/>
          <a:stretch>
            <a:fillRect/>
          </a:stretch>
        </p:blipFill>
        <p:spPr>
          <a:xfrm>
            <a:off x="381000" y="2895600"/>
            <a:ext cx="4038600" cy="3635375"/>
          </a:xfrm>
        </p:spPr>
      </p:pic>
      <p:sp>
        <p:nvSpPr>
          <p:cNvPr id="49156" name="Rectangle 4"/>
          <p:cNvSpPr>
            <a:spLocks noGrp="1" noChangeArrowheads="1"/>
          </p:cNvSpPr>
          <p:nvPr>
            <p:ph type="body" sz="half" idx="2"/>
          </p:nvPr>
        </p:nvSpPr>
        <p:spPr>
          <a:xfrm>
            <a:off x="0" y="1600200"/>
            <a:ext cx="4648200" cy="5257800"/>
          </a:xfrm>
        </p:spPr>
        <p:txBody>
          <a:bodyPr/>
          <a:lstStyle/>
          <a:p>
            <a:pPr eaLnBrk="1" hangingPunct="1">
              <a:defRPr/>
            </a:pPr>
            <a:r>
              <a:rPr lang="en-US" dirty="0"/>
              <a:t>1880-2021</a:t>
            </a: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2914650"/>
            <a:ext cx="38100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882099"/>
            <a:ext cx="4267200" cy="3413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algn="l" eaLnBrk="1" hangingPunct="1">
              <a:defRPr/>
            </a:pPr>
            <a:r>
              <a:rPr lang="en-US" sz="3600" b="1" dirty="0"/>
              <a:t>IV. Service Delivery: NGOs, agriculture and the Private Sector </a:t>
            </a:r>
          </a:p>
        </p:txBody>
      </p:sp>
      <p:sp>
        <p:nvSpPr>
          <p:cNvPr id="35843" name="Rectangle 3"/>
          <p:cNvSpPr>
            <a:spLocks noGrp="1" noChangeArrowheads="1"/>
          </p:cNvSpPr>
          <p:nvPr>
            <p:ph type="body" idx="1"/>
          </p:nvPr>
        </p:nvSpPr>
        <p:spPr>
          <a:xfrm>
            <a:off x="0" y="1600200"/>
            <a:ext cx="8686800" cy="5257800"/>
          </a:xfrm>
        </p:spPr>
        <p:txBody>
          <a:bodyPr/>
          <a:lstStyle/>
          <a:p>
            <a:pPr eaLnBrk="1" hangingPunct="1">
              <a:lnSpc>
                <a:spcPct val="80000"/>
              </a:lnSpc>
              <a:buFont typeface="Wingdings" pitchFamily="2" charset="2"/>
              <a:buNone/>
              <a:defRPr/>
            </a:pPr>
            <a:r>
              <a:rPr lang="en-US" b="1" dirty="0"/>
              <a:t>	</a:t>
            </a:r>
          </a:p>
          <a:p>
            <a:pPr eaLnBrk="1" hangingPunct="1">
              <a:lnSpc>
                <a:spcPct val="80000"/>
              </a:lnSpc>
              <a:buFont typeface="Wingdings" pitchFamily="2" charset="2"/>
              <a:buNone/>
              <a:defRPr/>
            </a:pPr>
            <a:r>
              <a:rPr lang="en-US" b="1" dirty="0"/>
              <a:t>	a. The role of government vs. the role of private sector, cooperatives and NGOs</a:t>
            </a:r>
          </a:p>
          <a:p>
            <a:pPr eaLnBrk="1" hangingPunct="1">
              <a:lnSpc>
                <a:spcPct val="80000"/>
              </a:lnSpc>
              <a:defRPr/>
            </a:pPr>
            <a:endParaRPr lang="en-US" b="1" dirty="0"/>
          </a:p>
          <a:p>
            <a:pPr eaLnBrk="1" hangingPunct="1">
              <a:lnSpc>
                <a:spcPct val="80000"/>
              </a:lnSpc>
              <a:buFont typeface="Wingdings" pitchFamily="2" charset="2"/>
              <a:buNone/>
              <a:defRPr/>
            </a:pPr>
            <a:r>
              <a:rPr lang="en-US" b="1" dirty="0"/>
              <a:t>	b. Agriculture the cornerstone of rural areas</a:t>
            </a:r>
          </a:p>
          <a:p>
            <a:pPr eaLnBrk="1" hangingPunct="1">
              <a:lnSpc>
                <a:spcPct val="80000"/>
              </a:lnSpc>
              <a:defRPr/>
            </a:pPr>
            <a:endParaRPr lang="en-US" b="1" dirty="0"/>
          </a:p>
          <a:p>
            <a:pPr eaLnBrk="1" hangingPunct="1">
              <a:lnSpc>
                <a:spcPct val="80000"/>
              </a:lnSpc>
              <a:buFont typeface="Wingdings" pitchFamily="2" charset="2"/>
              <a:buNone/>
              <a:defRPr/>
            </a:pPr>
            <a:r>
              <a:rPr lang="en-US" b="1" dirty="0"/>
              <a:t>	C. Development external to the country (Agribusiness)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pPr eaLnBrk="1" hangingPunct="1">
              <a:defRPr/>
            </a:pPr>
            <a:r>
              <a:rPr lang="en-US"/>
              <a:t>A Biased View?</a:t>
            </a:r>
          </a:p>
        </p:txBody>
      </p:sp>
      <p:pic>
        <p:nvPicPr>
          <p:cNvPr id="29699" name="Picture 3"/>
          <p:cNvPicPr>
            <a:picLocks noGrp="1" noChangeAspect="1" noChangeArrowheads="1"/>
          </p:cNvPicPr>
          <p:nvPr>
            <p:ph type="body" idx="1"/>
          </p:nvPr>
        </p:nvPicPr>
        <p:blipFill>
          <a:blip>
            <a:extLst>
              <a:ext uri="{28A0092B-C50C-407E-A947-70E740481C1C}">
                <a14:useLocalDpi xmlns:a14="http://schemas.microsoft.com/office/drawing/2010/main" val="0"/>
              </a:ext>
            </a:extLst>
          </a:blip>
          <a:srcRect/>
          <a:stretch>
            <a:fillRect/>
          </a:stretch>
        </p:blipFill>
        <p:spPr>
          <a:xfrm>
            <a:off x="0" y="1600200"/>
            <a:ext cx="9144000" cy="5257800"/>
          </a:xfrm>
        </p:spPr>
      </p:pic>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676400"/>
            <a:ext cx="7401196" cy="4922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defRPr/>
            </a:pPr>
            <a:r>
              <a:rPr lang="en-US" b="1"/>
              <a:t>Service Delivery-2</a:t>
            </a:r>
          </a:p>
        </p:txBody>
      </p:sp>
      <p:sp>
        <p:nvSpPr>
          <p:cNvPr id="61443" name="Rectangle 3"/>
          <p:cNvSpPr>
            <a:spLocks noGrp="1" noChangeArrowheads="1"/>
          </p:cNvSpPr>
          <p:nvPr>
            <p:ph type="body" idx="1"/>
          </p:nvPr>
        </p:nvSpPr>
        <p:spPr>
          <a:solidFill>
            <a:schemeClr val="bg2"/>
          </a:solidFill>
        </p:spPr>
        <p:txBody>
          <a:bodyPr/>
          <a:lstStyle/>
          <a:p>
            <a:pPr eaLnBrk="1" hangingPunct="1">
              <a:lnSpc>
                <a:spcPct val="90000"/>
              </a:lnSpc>
              <a:buFont typeface="Wingdings" pitchFamily="2" charset="2"/>
              <a:buNone/>
              <a:defRPr/>
            </a:pPr>
            <a:r>
              <a:rPr lang="en-US" b="1" dirty="0"/>
              <a:t>	</a:t>
            </a:r>
          </a:p>
          <a:p>
            <a:pPr eaLnBrk="1" hangingPunct="1">
              <a:lnSpc>
                <a:spcPct val="90000"/>
              </a:lnSpc>
              <a:buFont typeface="Wingdings" pitchFamily="2" charset="2"/>
              <a:buNone/>
              <a:defRPr/>
            </a:pPr>
            <a:r>
              <a:rPr lang="en-US" b="1" dirty="0"/>
              <a:t>	d. Controversy over export based agriculture.  Add on value </a:t>
            </a:r>
          </a:p>
          <a:p>
            <a:pPr eaLnBrk="1" hangingPunct="1">
              <a:lnSpc>
                <a:spcPct val="90000"/>
              </a:lnSpc>
              <a:buFont typeface="Wingdings" pitchFamily="2" charset="2"/>
              <a:buNone/>
              <a:defRPr/>
            </a:pPr>
            <a:endParaRPr lang="en-US" b="1" dirty="0"/>
          </a:p>
          <a:p>
            <a:pPr eaLnBrk="1" hangingPunct="1">
              <a:lnSpc>
                <a:spcPct val="90000"/>
              </a:lnSpc>
              <a:buFont typeface="Wingdings" pitchFamily="2" charset="2"/>
              <a:buNone/>
              <a:defRPr/>
            </a:pPr>
            <a:r>
              <a:rPr lang="en-US" b="1" dirty="0"/>
              <a:t>	e. Issue: subsistence agriculture, little income generation or job creation vs. Commercial Agriculture</a:t>
            </a:r>
          </a:p>
          <a:p>
            <a:pPr eaLnBrk="1" hangingPunct="1">
              <a:lnSpc>
                <a:spcPct val="90000"/>
              </a:lnSpc>
              <a:defRPr/>
            </a:pPr>
            <a:endParaRPr lang="en-US" b="1" dirty="0"/>
          </a:p>
          <a:p>
            <a:pPr eaLnBrk="1" hangingPunct="1">
              <a:lnSpc>
                <a:spcPct val="90000"/>
              </a:lnSpc>
              <a:buFont typeface="Wingdings" pitchFamily="2" charset="2"/>
              <a:buNone/>
              <a:defRPr/>
            </a:pPr>
            <a:r>
              <a:rPr lang="en-US" b="1" dirty="0"/>
              <a:t>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158750"/>
            <a:ext cx="8229600" cy="831850"/>
          </a:xfrm>
        </p:spPr>
        <p:txBody>
          <a:bodyPr/>
          <a:lstStyle/>
          <a:p>
            <a:pPr eaLnBrk="1" hangingPunct="1">
              <a:defRPr/>
            </a:pPr>
            <a:r>
              <a:rPr lang="en-US" b="1"/>
              <a:t>Tea Plantation</a:t>
            </a:r>
          </a:p>
        </p:txBody>
      </p:sp>
      <p:pic>
        <p:nvPicPr>
          <p:cNvPr id="31747" name="Picture 3"/>
          <p:cNvPicPr>
            <a:picLocks noGrp="1" noChangeAspect="1" noChangeArrowheads="1"/>
          </p:cNvPicPr>
          <p:nvPr>
            <p:ph type="body" idx="1"/>
          </p:nvPr>
        </p:nvPicPr>
        <p:blipFill>
          <a:blip>
            <a:extLst>
              <a:ext uri="{28A0092B-C50C-407E-A947-70E740481C1C}">
                <a14:useLocalDpi xmlns:a14="http://schemas.microsoft.com/office/drawing/2010/main" val="0"/>
              </a:ext>
            </a:extLst>
          </a:blip>
          <a:srcRect/>
          <a:stretch>
            <a:fillRect/>
          </a:stretch>
        </p:blipFill>
        <p:spPr>
          <a:xfrm>
            <a:off x="457200" y="1143000"/>
            <a:ext cx="8229600" cy="5715000"/>
          </a:xfrm>
        </p:spPr>
      </p:pic>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211709"/>
            <a:ext cx="5943600" cy="562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defRPr/>
            </a:pPr>
            <a:r>
              <a:rPr lang="en-US"/>
              <a:t>Service Delivery-3</a:t>
            </a:r>
          </a:p>
        </p:txBody>
      </p:sp>
      <p:sp>
        <p:nvSpPr>
          <p:cNvPr id="36867" name="Rectangle 3"/>
          <p:cNvSpPr>
            <a:spLocks noGrp="1" noChangeArrowheads="1"/>
          </p:cNvSpPr>
          <p:nvPr>
            <p:ph type="body" idx="1"/>
          </p:nvPr>
        </p:nvSpPr>
        <p:spPr>
          <a:xfrm>
            <a:off x="457200" y="1600200"/>
            <a:ext cx="8229600" cy="5257800"/>
          </a:xfrm>
          <a:solidFill>
            <a:schemeClr val="bg2"/>
          </a:solidFill>
        </p:spPr>
        <p:txBody>
          <a:bodyPr/>
          <a:lstStyle/>
          <a:p>
            <a:pPr eaLnBrk="1" hangingPunct="1">
              <a:lnSpc>
                <a:spcPct val="90000"/>
              </a:lnSpc>
              <a:buFont typeface="Wingdings" pitchFamily="2" charset="2"/>
              <a:buNone/>
              <a:defRPr/>
            </a:pPr>
            <a:r>
              <a:rPr lang="en-US" sz="2400" b="1"/>
              <a:t>	f. Women and the effect of subsistence vs. cash crops</a:t>
            </a:r>
          </a:p>
          <a:p>
            <a:pPr eaLnBrk="1" hangingPunct="1">
              <a:lnSpc>
                <a:spcPct val="90000"/>
              </a:lnSpc>
              <a:buFont typeface="Wingdings" pitchFamily="2" charset="2"/>
              <a:buNone/>
              <a:defRPr/>
            </a:pPr>
            <a:endParaRPr lang="en-US" sz="2400" b="1"/>
          </a:p>
          <a:p>
            <a:pPr eaLnBrk="1" hangingPunct="1">
              <a:lnSpc>
                <a:spcPct val="90000"/>
              </a:lnSpc>
              <a:buFont typeface="Wingdings" pitchFamily="2" charset="2"/>
              <a:buNone/>
              <a:defRPr/>
            </a:pPr>
            <a:r>
              <a:rPr lang="en-US" sz="2400" b="1"/>
              <a:t>	g. Land reform, land tenure and usufruct- The failure of Land Tenure Changes</a:t>
            </a:r>
          </a:p>
          <a:p>
            <a:pPr eaLnBrk="1" hangingPunct="1">
              <a:lnSpc>
                <a:spcPct val="90000"/>
              </a:lnSpc>
              <a:buFont typeface="Wingdings" pitchFamily="2" charset="2"/>
              <a:buNone/>
              <a:defRPr/>
            </a:pPr>
            <a:endParaRPr lang="en-US" sz="2400" b="1"/>
          </a:p>
          <a:p>
            <a:pPr eaLnBrk="1" hangingPunct="1">
              <a:lnSpc>
                <a:spcPct val="90000"/>
              </a:lnSpc>
              <a:buFont typeface="Wingdings" pitchFamily="2" charset="2"/>
              <a:buNone/>
              <a:defRPr/>
            </a:pPr>
            <a:r>
              <a:rPr lang="en-US" sz="2400" b="1"/>
              <a:t>	h. Government: (Bates) Marketing Boards, prices and urban bias and the exploitation of Farmers</a:t>
            </a:r>
          </a:p>
          <a:p>
            <a:pPr eaLnBrk="1" hangingPunct="1">
              <a:lnSpc>
                <a:spcPct val="90000"/>
              </a:lnSpc>
              <a:buFont typeface="Wingdings" pitchFamily="2" charset="2"/>
              <a:buNone/>
              <a:defRPr/>
            </a:pPr>
            <a:endParaRPr lang="en-US" sz="2400" b="1"/>
          </a:p>
          <a:p>
            <a:pPr eaLnBrk="1" hangingPunct="1">
              <a:lnSpc>
                <a:spcPct val="90000"/>
              </a:lnSpc>
              <a:buFont typeface="Wingdings" pitchFamily="2" charset="2"/>
              <a:buNone/>
              <a:defRPr/>
            </a:pPr>
            <a:r>
              <a:rPr lang="en-US" sz="2400" b="1"/>
              <a:t>	i. The faded glory of integrated rural development.  From Social Development to Social Funds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158750"/>
            <a:ext cx="8229600" cy="1517650"/>
          </a:xfrm>
        </p:spPr>
        <p:txBody>
          <a:bodyPr/>
          <a:lstStyle/>
          <a:p>
            <a:pPr eaLnBrk="1" hangingPunct="1">
              <a:defRPr/>
            </a:pPr>
            <a:r>
              <a:rPr lang="en-US" sz="3200" b="1" dirty="0"/>
              <a:t>Models:  Agriculture and private and non-profit sector</a:t>
            </a:r>
          </a:p>
        </p:txBody>
      </p:sp>
      <p:sp>
        <p:nvSpPr>
          <p:cNvPr id="37891" name="Rectangle 3"/>
          <p:cNvSpPr>
            <a:spLocks noGrp="1" noChangeArrowheads="1"/>
          </p:cNvSpPr>
          <p:nvPr>
            <p:ph type="body" idx="1"/>
          </p:nvPr>
        </p:nvSpPr>
        <p:spPr/>
        <p:txBody>
          <a:bodyPr/>
          <a:lstStyle/>
          <a:p>
            <a:pPr eaLnBrk="1" hangingPunct="1">
              <a:lnSpc>
                <a:spcPct val="90000"/>
              </a:lnSpc>
              <a:buFont typeface="Wingdings" pitchFamily="2" charset="2"/>
              <a:buNone/>
              <a:defRPr/>
            </a:pPr>
            <a:r>
              <a:rPr lang="en-US" b="1" dirty="0"/>
              <a:t>	</a:t>
            </a:r>
          </a:p>
          <a:p>
            <a:pPr eaLnBrk="1" hangingPunct="1">
              <a:lnSpc>
                <a:spcPct val="90000"/>
              </a:lnSpc>
              <a:buFont typeface="Wingdings" pitchFamily="2" charset="2"/>
              <a:buNone/>
              <a:defRPr/>
            </a:pPr>
            <a:r>
              <a:rPr lang="en-US" b="1" dirty="0"/>
              <a:t>	1. Public-Private partnerships (collaboration)</a:t>
            </a:r>
          </a:p>
          <a:p>
            <a:pPr eaLnBrk="1" hangingPunct="1">
              <a:lnSpc>
                <a:spcPct val="90000"/>
              </a:lnSpc>
              <a:buFont typeface="Wingdings" pitchFamily="2" charset="2"/>
              <a:buNone/>
              <a:defRPr/>
            </a:pPr>
            <a:r>
              <a:rPr lang="en-US" b="1" dirty="0"/>
              <a:t>	</a:t>
            </a:r>
          </a:p>
          <a:p>
            <a:pPr eaLnBrk="1" hangingPunct="1">
              <a:lnSpc>
                <a:spcPct val="90000"/>
              </a:lnSpc>
              <a:buFont typeface="Wingdings" pitchFamily="2" charset="2"/>
              <a:buNone/>
              <a:defRPr/>
            </a:pPr>
            <a:r>
              <a:rPr lang="en-US" b="1" dirty="0"/>
              <a:t>	2. Associations as local appointed agents of peasants- not directly representative in a self- governance sense (Cooperatives)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828800" y="1941513"/>
            <a:ext cx="5305425" cy="399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1" name="Rectangle 5"/>
          <p:cNvSpPr>
            <a:spLocks noGrp="1" noChangeArrowheads="1"/>
          </p:cNvSpPr>
          <p:nvPr>
            <p:ph type="title" idx="4294967295"/>
          </p:nvPr>
        </p:nvSpPr>
        <p:spPr>
          <a:xfrm>
            <a:off x="0" y="158750"/>
            <a:ext cx="8915400" cy="1258888"/>
          </a:xfrm>
        </p:spPr>
        <p:txBody>
          <a:bodyPr/>
          <a:lstStyle/>
          <a:p>
            <a:pPr eaLnBrk="1" hangingPunct="1">
              <a:defRPr/>
            </a:pPr>
            <a:r>
              <a:rPr lang="en-US" sz="4000" b="1"/>
              <a:t>Community Based Rural Association</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524000"/>
            <a:ext cx="68580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eaLnBrk="1" hangingPunct="1">
              <a:defRPr/>
            </a:pPr>
            <a:r>
              <a:rPr lang="en-US" b="1" dirty="0"/>
              <a:t>Overview Themes</a:t>
            </a:r>
          </a:p>
        </p:txBody>
      </p:sp>
      <p:sp>
        <p:nvSpPr>
          <p:cNvPr id="95235" name="Rectangle 3"/>
          <p:cNvSpPr>
            <a:spLocks noGrp="1" noChangeArrowheads="1"/>
          </p:cNvSpPr>
          <p:nvPr>
            <p:ph type="body" idx="1"/>
          </p:nvPr>
        </p:nvSpPr>
        <p:spPr/>
        <p:txBody>
          <a:bodyPr/>
          <a:lstStyle/>
          <a:p>
            <a:pPr marL="609600" indent="-609600" eaLnBrk="1" hangingPunct="1">
              <a:buFont typeface="Wingdings" pitchFamily="2" charset="2"/>
              <a:buAutoNum type="arabicPeriod"/>
              <a:defRPr/>
            </a:pPr>
            <a:endParaRPr lang="en-US" sz="2800" b="1"/>
          </a:p>
          <a:p>
            <a:pPr marL="609600" indent="-609600" eaLnBrk="1" hangingPunct="1">
              <a:lnSpc>
                <a:spcPct val="135000"/>
              </a:lnSpc>
              <a:buFont typeface="Wingdings" pitchFamily="2" charset="2"/>
              <a:buAutoNum type="arabicPeriod"/>
              <a:defRPr/>
            </a:pPr>
            <a:r>
              <a:rPr lang="en-US" sz="2800" b="1"/>
              <a:t>Modernization (Review)</a:t>
            </a:r>
          </a:p>
          <a:p>
            <a:pPr marL="609600" indent="-609600" eaLnBrk="1" hangingPunct="1">
              <a:lnSpc>
                <a:spcPct val="135000"/>
              </a:lnSpc>
              <a:buFont typeface="Wingdings" pitchFamily="2" charset="2"/>
              <a:buAutoNum type="arabicPeriod"/>
              <a:defRPr/>
            </a:pPr>
            <a:r>
              <a:rPr lang="en-US" sz="2800" b="1"/>
              <a:t>Patron-Client Issues</a:t>
            </a:r>
          </a:p>
          <a:p>
            <a:pPr marL="609600" indent="-609600" eaLnBrk="1" hangingPunct="1">
              <a:lnSpc>
                <a:spcPct val="135000"/>
              </a:lnSpc>
              <a:buFont typeface="Wingdings" pitchFamily="2" charset="2"/>
              <a:buAutoNum type="arabicPeriod"/>
              <a:defRPr/>
            </a:pPr>
            <a:r>
              <a:rPr lang="en-US" sz="2800" b="1"/>
              <a:t>Role of Agriculture in development</a:t>
            </a:r>
          </a:p>
          <a:p>
            <a:pPr marL="609600" indent="-609600" eaLnBrk="1" hangingPunct="1">
              <a:lnSpc>
                <a:spcPct val="135000"/>
              </a:lnSpc>
              <a:buFont typeface="Wingdings" pitchFamily="2" charset="2"/>
              <a:buAutoNum type="arabicPeriod"/>
              <a:defRPr/>
            </a:pPr>
            <a:r>
              <a:rPr lang="en-US" sz="2800" b="1"/>
              <a:t>Service Delivery</a:t>
            </a:r>
            <a:r>
              <a:rPr lang="en-US" sz="2800"/>
              <a:t> </a:t>
            </a:r>
          </a:p>
          <a:p>
            <a:pPr marL="609600" indent="-609600" eaLnBrk="1" hangingPunct="1">
              <a:lnSpc>
                <a:spcPct val="135000"/>
              </a:lnSpc>
              <a:buFont typeface="Wingdings" pitchFamily="2" charset="2"/>
              <a:buAutoNum type="arabicPeriod"/>
              <a:defRPr/>
            </a:pPr>
            <a:r>
              <a:rPr lang="en-US" sz="2800" b="1"/>
              <a:t>People Centered Development</a:t>
            </a:r>
          </a:p>
          <a:p>
            <a:pPr marL="609600" indent="-609600" eaLnBrk="1" hangingPunct="1">
              <a:lnSpc>
                <a:spcPct val="135000"/>
              </a:lnSpc>
              <a:buFont typeface="Wingdings" pitchFamily="2" charset="2"/>
              <a:buAutoNum type="arabicPeriod"/>
              <a:defRPr/>
            </a:pPr>
            <a:r>
              <a:rPr lang="en-US" sz="2800" b="1"/>
              <a:t>Public Choice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defRPr/>
            </a:pPr>
            <a:r>
              <a:rPr lang="en-US" b="1"/>
              <a:t>Models-2: Continued</a:t>
            </a:r>
          </a:p>
        </p:txBody>
      </p:sp>
      <p:sp>
        <p:nvSpPr>
          <p:cNvPr id="38915" name="Rectangle 3"/>
          <p:cNvSpPr>
            <a:spLocks noGrp="1" noChangeArrowheads="1"/>
          </p:cNvSpPr>
          <p:nvPr>
            <p:ph type="body" idx="1"/>
          </p:nvPr>
        </p:nvSpPr>
        <p:spPr/>
        <p:txBody>
          <a:bodyPr/>
          <a:lstStyle/>
          <a:p>
            <a:pPr eaLnBrk="1" hangingPunct="1">
              <a:buFont typeface="Wingdings" pitchFamily="2" charset="2"/>
              <a:buNone/>
              <a:defRPr/>
            </a:pPr>
            <a:r>
              <a:rPr lang="en-US" b="1" dirty="0"/>
              <a:t>	3.  Direct involvement </a:t>
            </a:r>
          </a:p>
          <a:p>
            <a:pPr eaLnBrk="1" hangingPunct="1">
              <a:buFont typeface="Wingdings" pitchFamily="2" charset="2"/>
              <a:buNone/>
              <a:defRPr/>
            </a:pPr>
            <a:r>
              <a:rPr lang="en-US" b="1" dirty="0"/>
              <a:t>			(</a:t>
            </a:r>
            <a:r>
              <a:rPr lang="en-US" b="1" dirty="0" err="1"/>
              <a:t>eg</a:t>
            </a:r>
            <a:r>
              <a:rPr lang="en-US" b="1" dirty="0"/>
              <a:t>. water groups, 				producers cooperatives)</a:t>
            </a:r>
          </a:p>
          <a:p>
            <a:pPr eaLnBrk="1" hangingPunct="1">
              <a:buFont typeface="Wingdings" pitchFamily="2" charset="2"/>
              <a:buNone/>
              <a:defRPr/>
            </a:pPr>
            <a:endParaRPr lang="en-US" b="1" dirty="0"/>
          </a:p>
          <a:p>
            <a:pPr eaLnBrk="1" hangingPunct="1">
              <a:buFont typeface="Wingdings" pitchFamily="2" charset="2"/>
              <a:buNone/>
              <a:defRPr/>
            </a:pPr>
            <a:r>
              <a:rPr lang="en-US" b="1" dirty="0"/>
              <a:t>			Issue: Representation and 		problems of scale (</a:t>
            </a:r>
            <a:r>
              <a:rPr lang="en-US" b="1" dirty="0" err="1"/>
              <a:t>eg</a:t>
            </a:r>
            <a:r>
              <a:rPr lang="en-US" b="1" dirty="0"/>
              <a:t>. 			</a:t>
            </a:r>
            <a:r>
              <a:rPr lang="en-US" b="1" dirty="0" err="1"/>
              <a:t>Elinor</a:t>
            </a:r>
            <a:r>
              <a:rPr lang="en-US" b="1" dirty="0"/>
              <a:t> </a:t>
            </a:r>
            <a:r>
              <a:rPr lang="en-US" b="1" dirty="0" err="1"/>
              <a:t>Ostrom</a:t>
            </a:r>
            <a:r>
              <a:rPr lang="en-US" b="1" dirty="0"/>
              <a: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defRPr/>
            </a:pPr>
            <a:r>
              <a:rPr lang="en-US" b="1" dirty="0"/>
              <a:t>Direct Self Governance?</a:t>
            </a:r>
          </a:p>
        </p:txBody>
      </p:sp>
      <p:pic>
        <p:nvPicPr>
          <p:cNvPr id="36867" name="Picture 4"/>
          <p:cNvPicPr>
            <a:picLocks noGrp="1" noChangeAspect="1" noChangeArrowheads="1"/>
          </p:cNvPicPr>
          <p:nvPr>
            <p:ph type="body" idx="1"/>
          </p:nvPr>
        </p:nvPicPr>
        <p:blipFill>
          <a:blip>
            <a:extLst>
              <a:ext uri="{28A0092B-C50C-407E-A947-70E740481C1C}">
                <a14:useLocalDpi xmlns:a14="http://schemas.microsoft.com/office/drawing/2010/main" val="0"/>
              </a:ext>
            </a:extLst>
          </a:blip>
          <a:srcRect/>
          <a:stretch>
            <a:fillRect/>
          </a:stretch>
        </p:blipFill>
        <p:spPr/>
      </p:pic>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202" y="1676400"/>
            <a:ext cx="7458678" cy="4713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defRPr/>
            </a:pPr>
            <a:r>
              <a:rPr lang="en-US" b="1"/>
              <a:t>Models-3</a:t>
            </a:r>
          </a:p>
        </p:txBody>
      </p:sp>
      <p:sp>
        <p:nvSpPr>
          <p:cNvPr id="39939" name="Rectangle 3"/>
          <p:cNvSpPr>
            <a:spLocks noGrp="1" noChangeArrowheads="1"/>
          </p:cNvSpPr>
          <p:nvPr>
            <p:ph type="body" idx="1"/>
          </p:nvPr>
        </p:nvSpPr>
        <p:spPr>
          <a:xfrm>
            <a:off x="0" y="1295400"/>
            <a:ext cx="9144000" cy="5867400"/>
          </a:xfrm>
        </p:spPr>
        <p:txBody>
          <a:bodyPr/>
          <a:lstStyle/>
          <a:p>
            <a:pPr eaLnBrk="1" hangingPunct="1">
              <a:buFont typeface="Wingdings" pitchFamily="2" charset="2"/>
              <a:buNone/>
              <a:defRPr/>
            </a:pPr>
            <a:r>
              <a:rPr lang="en-US" b="1" dirty="0"/>
              <a:t>	4. Issue of service delivery which is non-hierarchical</a:t>
            </a:r>
          </a:p>
          <a:p>
            <a:pPr eaLnBrk="1" hangingPunct="1">
              <a:buFont typeface="Wingdings" pitchFamily="2" charset="2"/>
              <a:buNone/>
              <a:defRPr/>
            </a:pPr>
            <a:endParaRPr lang="en-US" b="1" dirty="0"/>
          </a:p>
          <a:p>
            <a:pPr eaLnBrk="1" hangingPunct="1">
              <a:buFont typeface="Wingdings" pitchFamily="2" charset="2"/>
              <a:buNone/>
              <a:defRPr/>
            </a:pPr>
            <a:r>
              <a:rPr lang="en-US" b="1" dirty="0"/>
              <a:t>		</a:t>
            </a:r>
            <a:r>
              <a:rPr lang="en-US" b="1" dirty="0" err="1"/>
              <a:t>i</a:t>
            </a:r>
            <a:r>
              <a:rPr lang="en-US" b="1" dirty="0"/>
              <a:t>. Need to adapt to the 			field (manual water 			pumps)</a:t>
            </a:r>
          </a:p>
          <a:p>
            <a:pPr eaLnBrk="1" hangingPunct="1">
              <a:buFont typeface="Wingdings" pitchFamily="2" charset="2"/>
              <a:buNone/>
              <a:defRPr/>
            </a:pPr>
            <a:endParaRPr lang="en-US" b="1" dirty="0"/>
          </a:p>
          <a:p>
            <a:pPr eaLnBrk="1" hangingPunct="1">
              <a:buFont typeface="Wingdings" pitchFamily="2" charset="2"/>
              <a:buNone/>
              <a:defRPr/>
            </a:pPr>
            <a:r>
              <a:rPr lang="en-US" b="1" dirty="0"/>
              <a:t>		ii. The Farms systems 			research and training and 		visit (T &amp; V) techniques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defRPr/>
            </a:pPr>
            <a:r>
              <a:rPr lang="en-US" dirty="0"/>
              <a:t>Training and Visit System (T&amp;V)</a:t>
            </a:r>
            <a:br>
              <a:rPr lang="en-US" dirty="0"/>
            </a:br>
            <a:r>
              <a:rPr lang="en-US" dirty="0" err="1"/>
              <a:t>Southest</a:t>
            </a:r>
            <a:r>
              <a:rPr lang="en-US" dirty="0"/>
              <a:t> Asia</a:t>
            </a:r>
          </a:p>
        </p:txBody>
      </p:sp>
      <p:pic>
        <p:nvPicPr>
          <p:cNvPr id="38915" name="Picture 3"/>
          <p:cNvPicPr>
            <a:picLocks noGrp="1" noChangeAspect="1" noChangeArrowheads="1"/>
          </p:cNvPicPr>
          <p:nvPr>
            <p:ph type="body" idx="1"/>
          </p:nvPr>
        </p:nvPicPr>
        <p:blipFill>
          <a:blip>
            <a:extLst>
              <a:ext uri="{28A0092B-C50C-407E-A947-70E740481C1C}">
                <a14:useLocalDpi xmlns:a14="http://schemas.microsoft.com/office/drawing/2010/main" val="0"/>
              </a:ext>
            </a:extLst>
          </a:blip>
          <a:srcRect/>
          <a:stretch>
            <a:fillRect/>
          </a:stretch>
        </p:blipFill>
        <p:spPr>
          <a:xfrm>
            <a:off x="457200" y="1600200"/>
            <a:ext cx="8229600" cy="5257800"/>
          </a:xfrm>
        </p:spPr>
      </p:pic>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716472"/>
            <a:ext cx="6267450" cy="51393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defRPr/>
            </a:pPr>
            <a:r>
              <a:rPr lang="en-US" b="1"/>
              <a:t>Models-4</a:t>
            </a:r>
          </a:p>
        </p:txBody>
      </p:sp>
      <p:sp>
        <p:nvSpPr>
          <p:cNvPr id="40963" name="Rectangle 3"/>
          <p:cNvSpPr>
            <a:spLocks noGrp="1" noChangeArrowheads="1"/>
          </p:cNvSpPr>
          <p:nvPr>
            <p:ph type="body" idx="1"/>
          </p:nvPr>
        </p:nvSpPr>
        <p:spPr/>
        <p:txBody>
          <a:bodyPr/>
          <a:lstStyle/>
          <a:p>
            <a:pPr eaLnBrk="1" hangingPunct="1">
              <a:defRPr/>
            </a:pPr>
            <a:endParaRPr lang="en-US" b="1" dirty="0"/>
          </a:p>
          <a:p>
            <a:pPr eaLnBrk="1" hangingPunct="1">
              <a:buFont typeface="Wingdings" pitchFamily="2" charset="2"/>
              <a:buNone/>
              <a:defRPr/>
            </a:pPr>
            <a:r>
              <a:rPr lang="en-US" b="1" dirty="0"/>
              <a:t>	5. The role of incentives for farmers: self-organization, self-management, and its alternatives</a:t>
            </a:r>
          </a:p>
          <a:p>
            <a:pPr eaLnBrk="1" hangingPunct="1">
              <a:defRPr/>
            </a:pPr>
            <a:endParaRPr lang="en-US" b="1" dirty="0"/>
          </a:p>
          <a:p>
            <a:pPr eaLnBrk="1" hangingPunct="1">
              <a:defRPr/>
            </a:pPr>
            <a:endParaRPr lang="en-US" b="1" dirty="0"/>
          </a:p>
          <a:p>
            <a:pPr eaLnBrk="1" hangingPunct="1">
              <a:buFont typeface="Wingdings" pitchFamily="2" charset="2"/>
              <a:buNone/>
              <a:defRPr/>
            </a:pPr>
            <a:r>
              <a:rPr lang="en-US" b="1" dirty="0"/>
              <a:t>	6. NGOs as Foreign Aid contractors (Beltway Bandits)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www.myggsa.co.za/img/library/categories/entrepreneurial_development/440/entrepreneur_01.jpg"/>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676400" y="2057400"/>
            <a:ext cx="6021388" cy="401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b="1" dirty="0"/>
              <a:t>National Endowment for Democracy</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3822" y="1828800"/>
            <a:ext cx="8130618"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idx="4294967295"/>
          </p:nvPr>
        </p:nvSpPr>
        <p:spPr/>
        <p:txBody>
          <a:bodyPr/>
          <a:lstStyle/>
          <a:p>
            <a:pPr eaLnBrk="1" hangingPunct="1">
              <a:defRPr/>
            </a:pPr>
            <a:r>
              <a:rPr lang="en-US" sz="4000" b="1"/>
              <a:t>V. People Centered Development</a:t>
            </a:r>
          </a:p>
        </p:txBody>
      </p:sp>
      <p:sp>
        <p:nvSpPr>
          <p:cNvPr id="3" name="Content Placeholder 2"/>
          <p:cNvSpPr>
            <a:spLocks noGrp="1"/>
          </p:cNvSpPr>
          <p:nvPr>
            <p:ph sz="quarter" idx="4294967295"/>
          </p:nvPr>
        </p:nvSpPr>
        <p:spPr>
          <a:xfrm>
            <a:off x="301625" y="1219200"/>
            <a:ext cx="8504238" cy="6172200"/>
          </a:xfrm>
        </p:spPr>
        <p:txBody>
          <a:bodyPr>
            <a:normAutofit/>
          </a:bodyPr>
          <a:lstStyle/>
          <a:p>
            <a:pPr marL="273050" indent="-273050" eaLnBrk="1" hangingPunct="1">
              <a:lnSpc>
                <a:spcPct val="80000"/>
              </a:lnSpc>
              <a:defRPr/>
            </a:pPr>
            <a:endParaRPr lang="en-US" sz="2800"/>
          </a:p>
          <a:p>
            <a:pPr marL="273050" indent="-273050" eaLnBrk="1" hangingPunct="1">
              <a:lnSpc>
                <a:spcPct val="80000"/>
              </a:lnSpc>
              <a:buFont typeface="Wingdings" pitchFamily="2" charset="2"/>
              <a:buNone/>
              <a:defRPr/>
            </a:pPr>
            <a:r>
              <a:rPr lang="en-US" sz="2800" b="1"/>
              <a:t>			a. Bottom Up</a:t>
            </a:r>
            <a:endParaRPr lang="en-US" sz="2800"/>
          </a:p>
          <a:p>
            <a:pPr marL="273050" indent="-273050" eaLnBrk="1" hangingPunct="1">
              <a:lnSpc>
                <a:spcPct val="80000"/>
              </a:lnSpc>
              <a:buFont typeface="Wingdings" pitchFamily="2" charset="2"/>
              <a:buNone/>
              <a:defRPr/>
            </a:pPr>
            <a:r>
              <a:rPr lang="en-US" sz="2800" b="1"/>
              <a:t> </a:t>
            </a:r>
            <a:endParaRPr lang="en-US" sz="2800"/>
          </a:p>
          <a:p>
            <a:pPr marL="273050" indent="-273050" eaLnBrk="1" hangingPunct="1">
              <a:lnSpc>
                <a:spcPct val="80000"/>
              </a:lnSpc>
              <a:buFont typeface="Wingdings" pitchFamily="2" charset="2"/>
              <a:buNone/>
              <a:defRPr/>
            </a:pPr>
            <a:r>
              <a:rPr lang="en-US" sz="2800" b="1"/>
              <a:t> </a:t>
            </a:r>
            <a:endParaRPr lang="en-US" sz="2800"/>
          </a:p>
          <a:p>
            <a:pPr marL="273050" indent="-273050" eaLnBrk="1" hangingPunct="1">
              <a:lnSpc>
                <a:spcPct val="80000"/>
              </a:lnSpc>
              <a:buFont typeface="Wingdings" pitchFamily="2" charset="2"/>
              <a:buNone/>
              <a:defRPr/>
            </a:pPr>
            <a:r>
              <a:rPr lang="en-US" sz="2800" b="1"/>
              <a:t>			b. Community Development</a:t>
            </a:r>
            <a:endParaRPr lang="en-US" sz="2800"/>
          </a:p>
          <a:p>
            <a:pPr marL="273050" indent="-273050" eaLnBrk="1" hangingPunct="1">
              <a:lnSpc>
                <a:spcPct val="80000"/>
              </a:lnSpc>
              <a:buFont typeface="Wingdings" pitchFamily="2" charset="2"/>
              <a:buNone/>
              <a:defRPr/>
            </a:pPr>
            <a:r>
              <a:rPr lang="en-US" sz="2800" b="1"/>
              <a:t> </a:t>
            </a:r>
            <a:endParaRPr lang="en-US" sz="2800"/>
          </a:p>
          <a:p>
            <a:pPr marL="273050" indent="-273050" eaLnBrk="1" hangingPunct="1">
              <a:lnSpc>
                <a:spcPct val="80000"/>
              </a:lnSpc>
              <a:buFont typeface="Wingdings" pitchFamily="2" charset="2"/>
              <a:buNone/>
              <a:defRPr/>
            </a:pPr>
            <a:r>
              <a:rPr lang="en-US" sz="2800" b="1"/>
              <a:t> </a:t>
            </a:r>
            <a:endParaRPr lang="en-US" sz="2800"/>
          </a:p>
          <a:p>
            <a:pPr marL="273050" indent="-273050" eaLnBrk="1" hangingPunct="1">
              <a:lnSpc>
                <a:spcPct val="80000"/>
              </a:lnSpc>
              <a:buFont typeface="Wingdings" pitchFamily="2" charset="2"/>
              <a:buNone/>
              <a:defRPr/>
            </a:pPr>
            <a:r>
              <a:rPr lang="en-US" sz="2800" b="1"/>
              <a:t>			c. Micro-enterprises and 				micro-credit</a:t>
            </a:r>
            <a:endParaRPr lang="en-US" sz="2800"/>
          </a:p>
          <a:p>
            <a:pPr marL="273050" indent="-273050" eaLnBrk="1" hangingPunct="1">
              <a:lnSpc>
                <a:spcPct val="80000"/>
              </a:lnSpc>
              <a:buFont typeface="Wingdings" pitchFamily="2" charset="2"/>
              <a:buNone/>
              <a:defRPr/>
            </a:pPr>
            <a:r>
              <a:rPr lang="en-US" sz="2800" b="1"/>
              <a:t> </a:t>
            </a:r>
            <a:endParaRPr lang="en-US" sz="2800"/>
          </a:p>
          <a:p>
            <a:pPr marL="273050" indent="-273050" eaLnBrk="1" hangingPunct="1">
              <a:lnSpc>
                <a:spcPct val="80000"/>
              </a:lnSpc>
              <a:buFont typeface="Wingdings" pitchFamily="2" charset="2"/>
              <a:buNone/>
              <a:defRPr/>
            </a:pPr>
            <a:r>
              <a:rPr lang="en-US" sz="2800" b="1"/>
              <a:t> </a:t>
            </a:r>
            <a:endParaRPr lang="en-US" sz="2800"/>
          </a:p>
          <a:p>
            <a:pPr marL="273050" indent="-273050" eaLnBrk="1" hangingPunct="1">
              <a:lnSpc>
                <a:spcPct val="80000"/>
              </a:lnSpc>
              <a:buFont typeface="Wingdings" pitchFamily="2" charset="2"/>
              <a:buNone/>
              <a:defRPr/>
            </a:pPr>
            <a:r>
              <a:rPr lang="en-US" sz="2800" b="1"/>
              <a:t>			d. Rapid Rural Appraisal</a:t>
            </a:r>
            <a:endParaRPr lang="en-US" sz="28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defRPr/>
            </a:pPr>
            <a:r>
              <a:rPr lang="en-US" b="1" dirty="0"/>
              <a:t>VI. Debates: Public Choice</a:t>
            </a:r>
          </a:p>
        </p:txBody>
      </p:sp>
      <p:sp>
        <p:nvSpPr>
          <p:cNvPr id="28675" name="Rectangle 3"/>
          <p:cNvSpPr>
            <a:spLocks noGrp="1" noChangeArrowheads="1"/>
          </p:cNvSpPr>
          <p:nvPr>
            <p:ph type="body" idx="1"/>
          </p:nvPr>
        </p:nvSpPr>
        <p:spPr/>
        <p:txBody>
          <a:bodyPr/>
          <a:lstStyle/>
          <a:p>
            <a:pPr eaLnBrk="1" hangingPunct="1">
              <a:defRPr/>
            </a:pPr>
            <a:r>
              <a:rPr lang="en-US" b="1" dirty="0"/>
              <a:t>“Agriculture is about ‘getting the prices right’“</a:t>
            </a:r>
          </a:p>
          <a:p>
            <a:pPr eaLnBrk="1" hangingPunct="1">
              <a:buFont typeface="Wingdings" pitchFamily="2" charset="2"/>
              <a:buNone/>
              <a:defRPr/>
            </a:pPr>
            <a:endParaRPr lang="en-US" b="1" dirty="0"/>
          </a:p>
          <a:p>
            <a:pPr eaLnBrk="1" hangingPunct="1">
              <a:buFont typeface="Wingdings" pitchFamily="2" charset="2"/>
              <a:buNone/>
              <a:defRPr/>
            </a:pPr>
            <a:r>
              <a:rPr lang="en-US" b="1" dirty="0"/>
              <a:t>A Public Choice </a:t>
            </a:r>
          </a:p>
          <a:p>
            <a:pPr eaLnBrk="1" hangingPunct="1">
              <a:buFont typeface="Wingdings" pitchFamily="2" charset="2"/>
              <a:buNone/>
              <a:defRPr/>
            </a:pPr>
            <a:r>
              <a:rPr lang="en-US" b="1" dirty="0"/>
              <a:t>Mantra- </a:t>
            </a:r>
          </a:p>
          <a:p>
            <a:pPr eaLnBrk="1" hangingPunct="1">
              <a:buFont typeface="Wingdings" pitchFamily="2" charset="2"/>
              <a:buNone/>
              <a:defRPr/>
            </a:pPr>
            <a:r>
              <a:rPr lang="en-US" b="1" dirty="0"/>
              <a:t>Robert H. Bates                     </a:t>
            </a:r>
            <a:endParaRPr lang="en-US" dirty="0"/>
          </a:p>
          <a:p>
            <a:pPr eaLnBrk="1" hangingPunct="1">
              <a:buFont typeface="Wingdings" pitchFamily="2" charset="2"/>
              <a:buNone/>
              <a:defRPr/>
            </a:pPr>
            <a:endParaRPr lang="en-US" dirty="0"/>
          </a:p>
          <a:p>
            <a:pPr eaLnBrk="1" hangingPunct="1">
              <a:buFont typeface="Wingdings" pitchFamily="2" charset="2"/>
              <a:buNone/>
              <a:defRPr/>
            </a:pPr>
            <a:endParaRPr lang="en-US" dirty="0"/>
          </a:p>
          <a:p>
            <a:pPr eaLnBrk="1" hangingPunct="1">
              <a:buFont typeface="Wingdings" pitchFamily="2" charset="2"/>
              <a:buNone/>
              <a:defRPr/>
            </a:pPr>
            <a:endParaRPr lang="en-US" dirty="0"/>
          </a:p>
        </p:txBody>
      </p:sp>
      <p:pic>
        <p:nvPicPr>
          <p:cNvPr id="46084" name="Picture 4"/>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5257800" y="2420938"/>
            <a:ext cx="3352800"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2341843"/>
            <a:ext cx="2857500" cy="431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defRPr/>
            </a:pPr>
            <a:r>
              <a:rPr lang="en-US" b="1"/>
              <a:t>Robert Bates</a:t>
            </a:r>
          </a:p>
        </p:txBody>
      </p:sp>
      <p:sp>
        <p:nvSpPr>
          <p:cNvPr id="73731" name="Rectangle 3"/>
          <p:cNvSpPr>
            <a:spLocks noGrp="1" noChangeArrowheads="1"/>
          </p:cNvSpPr>
          <p:nvPr>
            <p:ph type="body" idx="1"/>
          </p:nvPr>
        </p:nvSpPr>
        <p:spPr/>
        <p:txBody>
          <a:bodyPr/>
          <a:lstStyle/>
          <a:p>
            <a:pPr marL="609600" indent="-609600" eaLnBrk="1" hangingPunct="1">
              <a:lnSpc>
                <a:spcPct val="90000"/>
              </a:lnSpc>
              <a:defRPr/>
            </a:pPr>
            <a:r>
              <a:rPr lang="en-US" b="1"/>
              <a:t>The state distorts agricultural marketing structures to divert gains to be had from commercial agriculture to other interest groups (the organizational bourgeoisie) employed in the state and in state controlled industries.</a:t>
            </a:r>
          </a:p>
          <a:p>
            <a:pPr marL="609600" indent="-609600" eaLnBrk="1" hangingPunct="1">
              <a:lnSpc>
                <a:spcPct val="90000"/>
              </a:lnSpc>
              <a:defRPr/>
            </a:pPr>
            <a:endParaRPr lang="en-US" b="1"/>
          </a:p>
          <a:p>
            <a:pPr marL="609600" indent="-609600" eaLnBrk="1" hangingPunct="1">
              <a:lnSpc>
                <a:spcPct val="90000"/>
              </a:lnSpc>
              <a:defRPr/>
            </a:pPr>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defRPr/>
            </a:pPr>
            <a:r>
              <a:rPr lang="en-US" sz="4000" b="1"/>
              <a:t>Author of the Week- Robert Bates</a:t>
            </a:r>
            <a:r>
              <a:rPr lang="en-US" sz="4000"/>
              <a:t> </a:t>
            </a:r>
          </a:p>
        </p:txBody>
      </p:sp>
      <p:sp>
        <p:nvSpPr>
          <p:cNvPr id="70659" name="Rectangle 3"/>
          <p:cNvSpPr>
            <a:spLocks noGrp="1" noChangeArrowheads="1"/>
          </p:cNvSpPr>
          <p:nvPr>
            <p:ph type="body" idx="1"/>
          </p:nvPr>
        </p:nvSpPr>
        <p:spPr/>
        <p:txBody>
          <a:bodyPr/>
          <a:lstStyle/>
          <a:p>
            <a:pPr marL="609600" indent="-609600" eaLnBrk="1" hangingPunct="1">
              <a:lnSpc>
                <a:spcPct val="80000"/>
              </a:lnSpc>
              <a:buFont typeface="Wingdings" pitchFamily="2" charset="2"/>
              <a:buNone/>
              <a:defRPr/>
            </a:pPr>
            <a:endParaRPr lang="en-US" sz="2800" u="sng"/>
          </a:p>
          <a:p>
            <a:pPr marL="609600" indent="-609600" eaLnBrk="1" hangingPunct="1">
              <a:lnSpc>
                <a:spcPct val="80000"/>
              </a:lnSpc>
              <a:buFont typeface="Wingdings" pitchFamily="2" charset="2"/>
              <a:buNone/>
              <a:defRPr/>
            </a:pPr>
            <a:r>
              <a:rPr lang="en-US" sz="2800" b="1" u="sng"/>
              <a:t>Markets and States in Tropical Africa</a:t>
            </a:r>
            <a:r>
              <a:rPr lang="en-US" sz="2800" b="1"/>
              <a:t> </a:t>
            </a:r>
          </a:p>
          <a:p>
            <a:pPr marL="609600" indent="-609600" eaLnBrk="1" hangingPunct="1">
              <a:lnSpc>
                <a:spcPct val="80000"/>
              </a:lnSpc>
              <a:buFont typeface="Wingdings" pitchFamily="2" charset="2"/>
              <a:buNone/>
              <a:defRPr/>
            </a:pPr>
            <a:endParaRPr lang="en-US" sz="2800" b="1"/>
          </a:p>
          <a:p>
            <a:pPr marL="609600" indent="-609600" eaLnBrk="1" hangingPunct="1">
              <a:lnSpc>
                <a:spcPct val="80000"/>
              </a:lnSpc>
              <a:buFont typeface="Wingdings" pitchFamily="2" charset="2"/>
              <a:buNone/>
              <a:defRPr/>
            </a:pPr>
            <a:r>
              <a:rPr lang="en-US" sz="2800" b="1"/>
              <a:t>Important influence on rational choice theory</a:t>
            </a:r>
            <a:r>
              <a:rPr lang="en-US" sz="2800"/>
              <a:t> </a:t>
            </a:r>
          </a:p>
          <a:p>
            <a:pPr marL="609600" indent="-609600" eaLnBrk="1" hangingPunct="1">
              <a:lnSpc>
                <a:spcPct val="80000"/>
              </a:lnSpc>
              <a:buFont typeface="Wingdings" pitchFamily="2" charset="2"/>
              <a:buNone/>
              <a:defRPr/>
            </a:pPr>
            <a:endParaRPr lang="en-US" sz="2800"/>
          </a:p>
          <a:p>
            <a:pPr marL="609600" indent="-609600" eaLnBrk="1" hangingPunct="1">
              <a:lnSpc>
                <a:spcPct val="80000"/>
              </a:lnSpc>
              <a:buFont typeface="Wingdings" pitchFamily="2" charset="2"/>
              <a:buNone/>
              <a:defRPr/>
            </a:pPr>
            <a:r>
              <a:rPr lang="en-US" sz="2800" b="1"/>
              <a:t>THESIS-</a:t>
            </a:r>
          </a:p>
          <a:p>
            <a:pPr marL="609600" indent="-609600" eaLnBrk="1" hangingPunct="1">
              <a:lnSpc>
                <a:spcPct val="80000"/>
              </a:lnSpc>
              <a:buFont typeface="Wingdings" pitchFamily="2" charset="2"/>
              <a:buNone/>
              <a:defRPr/>
            </a:pPr>
            <a:r>
              <a:rPr lang="en-US" sz="2800" b="1"/>
              <a:t>	Need to consider markets and how they can 	be distorted by state decisions in terms of producers and prices, consumer goods and 	factors of production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eaLnBrk="1" hangingPunct="1">
              <a:defRPr/>
            </a:pPr>
            <a:r>
              <a:rPr lang="en-US" b="1" dirty="0"/>
              <a:t>Choices?</a:t>
            </a:r>
          </a:p>
        </p:txBody>
      </p:sp>
      <p:pic>
        <p:nvPicPr>
          <p:cNvPr id="8195"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685800" y="1676400"/>
            <a:ext cx="8229600" cy="4911725"/>
          </a:xfr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pPr eaLnBrk="1" hangingPunct="1">
              <a:defRPr/>
            </a:pPr>
            <a:r>
              <a:rPr lang="en-US" dirty="0"/>
              <a:t>Supply and Demand Principles</a:t>
            </a:r>
          </a:p>
        </p:txBody>
      </p:sp>
      <p:pic>
        <p:nvPicPr>
          <p:cNvPr id="49155" name="Picture 3"/>
          <p:cNvPicPr>
            <a:picLocks noGrp="1" noChangeAspect="1" noChangeArrowheads="1"/>
          </p:cNvPicPr>
          <p:nvPr>
            <p:ph type="body" idx="1"/>
          </p:nvPr>
        </p:nvPicPr>
        <p:blipFill>
          <a:blip>
            <a:extLst>
              <a:ext uri="{28A0092B-C50C-407E-A947-70E740481C1C}">
                <a14:useLocalDpi xmlns:a14="http://schemas.microsoft.com/office/drawing/2010/main" val="0"/>
              </a:ext>
            </a:extLst>
          </a:blip>
          <a:srcRect/>
          <a:stretch>
            <a:fillRect/>
          </a:stretch>
        </p:blipFill>
        <p:spPr>
          <a:xfrm>
            <a:off x="152400" y="1600200"/>
            <a:ext cx="8991600" cy="5257800"/>
          </a:xfrm>
        </p:spPr>
      </p:pic>
      <p:pic>
        <p:nvPicPr>
          <p:cNvPr id="7170" name="Picture 2" descr="http://3.bp.blogspot.com/-ge1rNofD0f4/TgWh_1LtzeI/AAAAAAAAADY/LDKwCsBdVeU/s1600/africa-mark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600200"/>
            <a:ext cx="6918325" cy="46214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defRPr/>
            </a:pPr>
            <a:r>
              <a:rPr lang="en-US" b="1"/>
              <a:t>Robert Bates</a:t>
            </a:r>
          </a:p>
        </p:txBody>
      </p:sp>
      <p:sp>
        <p:nvSpPr>
          <p:cNvPr id="71683" name="Rectangle 3"/>
          <p:cNvSpPr>
            <a:spLocks noGrp="1" noChangeArrowheads="1"/>
          </p:cNvSpPr>
          <p:nvPr>
            <p:ph type="body" idx="1"/>
          </p:nvPr>
        </p:nvSpPr>
        <p:spPr/>
        <p:txBody>
          <a:bodyPr/>
          <a:lstStyle/>
          <a:p>
            <a:pPr marL="609600" indent="-609600" eaLnBrk="1" hangingPunct="1">
              <a:defRPr/>
            </a:pPr>
            <a:r>
              <a:rPr lang="en-US" b="1"/>
              <a:t>Government policy subsidizes urban dwellers</a:t>
            </a:r>
          </a:p>
          <a:p>
            <a:pPr marL="609600" indent="-609600" eaLnBrk="1" hangingPunct="1">
              <a:defRPr/>
            </a:pPr>
            <a:r>
              <a:rPr lang="en-US" b="1"/>
              <a:t>Agricultural production used (or misused) to fund urban capital accumulation and/or capital flight</a:t>
            </a:r>
          </a:p>
          <a:p>
            <a:pPr marL="609600" indent="-609600" eaLnBrk="1" hangingPunct="1">
              <a:defRPr/>
            </a:pPr>
            <a:r>
              <a:rPr lang="en-US" b="1"/>
              <a:t>The state, in effect taxes farmers for state sponsored “crony capitalism” and excessive access “rents”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b="1" dirty="0">
                <a:solidFill>
                  <a:srgbClr val="FF0000"/>
                </a:solidFill>
              </a:rPr>
              <a:t>Recent South African Cartoon</a:t>
            </a:r>
          </a:p>
        </p:txBody>
      </p:sp>
      <p:sp>
        <p:nvSpPr>
          <p:cNvPr id="3" name="Content Placeholder 2"/>
          <p:cNvSpPr>
            <a:spLocks noGrp="1"/>
          </p:cNvSpPr>
          <p:nvPr>
            <p:ph idx="1"/>
          </p:nvPr>
        </p:nvSpPr>
        <p:spPr/>
        <p:txBody>
          <a:bodyPr/>
          <a:lstStyle/>
          <a:p>
            <a:pPr eaLnBrk="1" hangingPunct="1">
              <a:defRPr/>
            </a:pPr>
            <a:endParaRPr lang="en-US"/>
          </a:p>
        </p:txBody>
      </p:sp>
      <p:pic>
        <p:nvPicPr>
          <p:cNvPr id="51204" name="Picture 2" descr="http://www.zapiro.com/Cartoons/m_110407tt.jpg"/>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990600" y="1447800"/>
            <a:ext cx="72136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 name="Picture 2" descr="http://africaanswerman.com/wp-content/uploads/2009/11/Zapiro.Corrup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3955" y="1676399"/>
            <a:ext cx="7049445" cy="48724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457200" y="158750"/>
            <a:ext cx="8229600" cy="984250"/>
          </a:xfrm>
        </p:spPr>
        <p:txBody>
          <a:bodyPr/>
          <a:lstStyle/>
          <a:p>
            <a:pPr eaLnBrk="1" hangingPunct="1">
              <a:defRPr/>
            </a:pPr>
            <a:r>
              <a:rPr lang="en-US" b="1"/>
              <a:t>Robert Bates</a:t>
            </a:r>
          </a:p>
        </p:txBody>
      </p:sp>
      <p:sp>
        <p:nvSpPr>
          <p:cNvPr id="72707" name="Rectangle 3"/>
          <p:cNvSpPr>
            <a:spLocks noGrp="1" noChangeArrowheads="1"/>
          </p:cNvSpPr>
          <p:nvPr>
            <p:ph type="body" idx="1"/>
          </p:nvPr>
        </p:nvSpPr>
        <p:spPr>
          <a:xfrm>
            <a:off x="0" y="1295400"/>
            <a:ext cx="9144000" cy="4835525"/>
          </a:xfrm>
        </p:spPr>
        <p:txBody>
          <a:bodyPr/>
          <a:lstStyle/>
          <a:p>
            <a:pPr marL="609600" indent="-609600" eaLnBrk="1" hangingPunct="1">
              <a:defRPr/>
            </a:pPr>
            <a:r>
              <a:rPr lang="en-US" sz="2800" b="1" dirty="0"/>
              <a:t>The result is the depression of prices for cash crops</a:t>
            </a:r>
          </a:p>
          <a:p>
            <a:pPr marL="609600" indent="-609600" eaLnBrk="1" hangingPunct="1">
              <a:defRPr/>
            </a:pPr>
            <a:endParaRPr lang="en-US" sz="2800" b="1" dirty="0"/>
          </a:p>
          <a:p>
            <a:pPr marL="609600" indent="-609600" eaLnBrk="1" hangingPunct="1">
              <a:defRPr/>
            </a:pPr>
            <a:r>
              <a:rPr lang="en-US" sz="2800" b="1" dirty="0"/>
              <a:t>The key to understanding the economic system in Africa is in historical patterns of prices depression that goes back to the colonial period. </a:t>
            </a:r>
          </a:p>
          <a:p>
            <a:pPr marL="609600" indent="-609600" eaLnBrk="1" hangingPunct="1">
              <a:defRPr/>
            </a:pPr>
            <a:endParaRPr lang="en-US" sz="2800" b="1" dirty="0"/>
          </a:p>
          <a:p>
            <a:pPr marL="609600" indent="-609600" eaLnBrk="1" hangingPunct="1">
              <a:defRPr/>
            </a:pPr>
            <a:r>
              <a:rPr lang="en-US" sz="2800" b="1" dirty="0" err="1"/>
              <a:t>Monsopsonies</a:t>
            </a:r>
            <a:r>
              <a:rPr lang="en-US" sz="2800" b="1" dirty="0"/>
              <a:t>- use of state agencies (often called marketing boards) to control marketing and sales of agricultural products.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b="1" dirty="0">
                <a:solidFill>
                  <a:srgbClr val="FF0000"/>
                </a:solidFill>
              </a:rPr>
              <a:t>Odisha Agricultural Marketing Board (India)</a:t>
            </a:r>
          </a:p>
        </p:txBody>
      </p:sp>
      <p:sp>
        <p:nvSpPr>
          <p:cNvPr id="3" name="Content Placeholder 2"/>
          <p:cNvSpPr>
            <a:spLocks noGrp="1"/>
          </p:cNvSpPr>
          <p:nvPr>
            <p:ph idx="1"/>
          </p:nvPr>
        </p:nvSpPr>
        <p:spPr/>
        <p:txBody>
          <a:bodyPr/>
          <a:lstStyle/>
          <a:p>
            <a:pPr eaLnBrk="1" hangingPunct="1">
              <a:defRPr/>
            </a:pPr>
            <a:endParaRPr lang="en-US" dirty="0"/>
          </a:p>
        </p:txBody>
      </p:sp>
      <p:pic>
        <p:nvPicPr>
          <p:cNvPr id="53252" name="Picture 2" descr="http://www.rtiorissa.gov.in/writereaddata/photo/photo-435_photo.jpg"/>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1524000"/>
            <a:ext cx="6553200" cy="526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2" descr="http://www.osamboard.org/images/organogra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417128"/>
            <a:ext cx="7233082" cy="547789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483747" y="-304800"/>
            <a:ext cx="8229600" cy="1258888"/>
          </a:xfrm>
        </p:spPr>
        <p:txBody>
          <a:bodyPr/>
          <a:lstStyle/>
          <a:p>
            <a:pPr eaLnBrk="1" hangingPunct="1">
              <a:defRPr/>
            </a:pPr>
            <a:r>
              <a:rPr lang="en-US" dirty="0"/>
              <a:t>Exit Option: India</a:t>
            </a:r>
          </a:p>
        </p:txBody>
      </p:sp>
      <p:sp>
        <p:nvSpPr>
          <p:cNvPr id="115715" name="Rectangle 3"/>
          <p:cNvSpPr>
            <a:spLocks noGrp="1" noChangeArrowheads="1"/>
          </p:cNvSpPr>
          <p:nvPr>
            <p:ph type="body" idx="1"/>
          </p:nvPr>
        </p:nvSpPr>
        <p:spPr>
          <a:xfrm>
            <a:off x="519143" y="990600"/>
            <a:ext cx="8229600" cy="4530725"/>
          </a:xfrm>
        </p:spPr>
        <p:txBody>
          <a:bodyPr/>
          <a:lstStyle/>
          <a:p>
            <a:pPr eaLnBrk="1" hangingPunct="1">
              <a:defRPr/>
            </a:pPr>
            <a:r>
              <a:rPr lang="en-US" b="1" dirty="0"/>
              <a:t>Result: the “Exit Option” for rural dwellers.  Red </a:t>
            </a:r>
            <a:r>
              <a:rPr lang="en-US" b="1" dirty="0" err="1"/>
              <a:t>Sandlewood</a:t>
            </a:r>
            <a:r>
              <a:rPr lang="en-US" b="1" dirty="0"/>
              <a:t> Smuggling</a:t>
            </a:r>
          </a:p>
          <a:p>
            <a:pPr eaLnBrk="1" hangingPunct="1">
              <a:defRPr/>
            </a:pPr>
            <a:endParaRPr lang="en-US" b="1" dirty="0"/>
          </a:p>
          <a:p>
            <a:pPr eaLnBrk="1" hangingPunct="1">
              <a:defRPr/>
            </a:pPr>
            <a:endParaRPr lang="en-US" b="1" dirty="0"/>
          </a:p>
          <a:p>
            <a:pPr eaLnBrk="1" hangingPunct="1">
              <a:defRPr/>
            </a:pPr>
            <a:endParaRPr lang="en-US" b="1" dirty="0"/>
          </a:p>
          <a:p>
            <a:pPr eaLnBrk="1" hangingPunct="1">
              <a:buFont typeface="Wingdings" pitchFamily="2" charset="2"/>
              <a:buNone/>
              <a:defRPr/>
            </a:pPr>
            <a:endParaRPr lang="en-US" b="1" dirty="0"/>
          </a:p>
          <a:p>
            <a:pPr eaLnBrk="1" hangingPunct="1">
              <a:defRPr/>
            </a:pPr>
            <a:endParaRPr lang="en-US" b="1" dirty="0"/>
          </a:p>
          <a:p>
            <a:pPr eaLnBrk="1" hangingPunct="1">
              <a:defRPr/>
            </a:pPr>
            <a:endParaRPr lang="en-US" b="1" dirty="0"/>
          </a:p>
          <a:p>
            <a:pPr eaLnBrk="1" hangingPunct="1">
              <a:defRPr/>
            </a:pPr>
            <a:r>
              <a:rPr lang="en-US" b="1" dirty="0"/>
              <a:t>Result- Structural Adjustment</a:t>
            </a:r>
          </a:p>
          <a:p>
            <a:pPr eaLnBrk="1" hangingPunct="1">
              <a:defRPr/>
            </a:pPr>
            <a:endParaRPr lang="en-US" dirty="0"/>
          </a:p>
        </p:txBody>
      </p:sp>
      <p:pic>
        <p:nvPicPr>
          <p:cNvPr id="4098" name="Picture 2" descr="http://static.indianexpress.com/m-images/Tue%20Jul%2023%202013,%2002:56%20hrs/M_Id_404093_sandalwoo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2438400"/>
            <a:ext cx="5372100" cy="32558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defRPr/>
            </a:pPr>
            <a:r>
              <a:rPr lang="en-US" b="1" dirty="0"/>
              <a:t>The Debate</a:t>
            </a:r>
          </a:p>
        </p:txBody>
      </p:sp>
      <p:sp>
        <p:nvSpPr>
          <p:cNvPr id="29699" name="Rectangle 3"/>
          <p:cNvSpPr>
            <a:spLocks noGrp="1" noChangeArrowheads="1"/>
          </p:cNvSpPr>
          <p:nvPr>
            <p:ph type="body" idx="1"/>
          </p:nvPr>
        </p:nvSpPr>
        <p:spPr/>
        <p:txBody>
          <a:bodyPr/>
          <a:lstStyle/>
          <a:p>
            <a:pPr eaLnBrk="1" hangingPunct="1">
              <a:buFont typeface="Wingdings" pitchFamily="2" charset="2"/>
              <a:buNone/>
              <a:defRPr/>
            </a:pPr>
            <a:r>
              <a:rPr lang="en-US" b="1"/>
              <a:t>	</a:t>
            </a:r>
          </a:p>
          <a:p>
            <a:pPr eaLnBrk="1" hangingPunct="1">
              <a:buFont typeface="Wingdings" pitchFamily="2" charset="2"/>
              <a:buNone/>
              <a:defRPr/>
            </a:pPr>
            <a:r>
              <a:rPr lang="en-US" b="1"/>
              <a:t>	"Collective self-management of the resources is a socially and culturally embedded institutional arrangement..."</a:t>
            </a:r>
          </a:p>
          <a:p>
            <a:pPr eaLnBrk="1" hangingPunct="1">
              <a:buFont typeface="Wingdings" pitchFamily="2" charset="2"/>
              <a:buNone/>
              <a:defRPr/>
            </a:pPr>
            <a:r>
              <a:rPr lang="en-US" b="1"/>
              <a:t>	</a:t>
            </a:r>
          </a:p>
          <a:p>
            <a:pPr eaLnBrk="1" hangingPunct="1">
              <a:buFont typeface="Wingdings" pitchFamily="2" charset="2"/>
              <a:buNone/>
              <a:defRPr/>
            </a:pPr>
            <a:r>
              <a:rPr lang="en-US" b="1"/>
              <a:t>			Martinussen on Ostrom</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a:xfrm>
            <a:off x="457200" y="0"/>
            <a:ext cx="8229600" cy="1258888"/>
          </a:xfrm>
        </p:spPr>
        <p:txBody>
          <a:bodyPr/>
          <a:lstStyle/>
          <a:p>
            <a:pPr eaLnBrk="1" hangingPunct="1">
              <a:defRPr/>
            </a:pPr>
            <a:r>
              <a:rPr lang="en-US" dirty="0"/>
              <a:t>Example: Elinor Ostrom</a:t>
            </a:r>
          </a:p>
        </p:txBody>
      </p:sp>
      <p:sp>
        <p:nvSpPr>
          <p:cNvPr id="79875" name="Content Placeholder 2"/>
          <p:cNvSpPr>
            <a:spLocks noGrp="1"/>
          </p:cNvSpPr>
          <p:nvPr>
            <p:ph type="body" sz="half" idx="1"/>
          </p:nvPr>
        </p:nvSpPr>
        <p:spPr>
          <a:xfrm>
            <a:off x="204787" y="1524000"/>
            <a:ext cx="4038600" cy="4530725"/>
          </a:xfrm>
        </p:spPr>
        <p:txBody>
          <a:bodyPr/>
          <a:lstStyle/>
          <a:p>
            <a:pPr marL="273050" indent="-273050" eaLnBrk="1" hangingPunct="1">
              <a:lnSpc>
                <a:spcPct val="80000"/>
              </a:lnSpc>
              <a:buFont typeface="Wingdings" pitchFamily="2" charset="2"/>
              <a:buNone/>
              <a:defRPr/>
            </a:pPr>
            <a:r>
              <a:rPr lang="en-US" sz="3200" b="1" dirty="0"/>
              <a:t>	Essentialist- </a:t>
            </a:r>
            <a:r>
              <a:rPr lang="en-US" sz="3200" b="1" dirty="0" err="1"/>
              <a:t>Ostrom</a:t>
            </a:r>
            <a:r>
              <a:rPr lang="en-US" sz="3200" b="1" dirty="0"/>
              <a:t>: commons vs. individuals. Inability to manage public goods </a:t>
            </a:r>
            <a:r>
              <a:rPr lang="en-US" sz="3200" b="1" u="sng" dirty="0"/>
              <a:t>without individual direct interest involvement</a:t>
            </a:r>
            <a:r>
              <a:rPr lang="en-US" sz="3200" b="1" dirty="0"/>
              <a:t>.  </a:t>
            </a:r>
            <a:endParaRPr lang="en-US" sz="3200" dirty="0"/>
          </a:p>
          <a:p>
            <a:pPr marL="273050" indent="-273050" eaLnBrk="1" hangingPunct="1">
              <a:lnSpc>
                <a:spcPct val="80000"/>
              </a:lnSpc>
              <a:buFont typeface="Wingdings" pitchFamily="2" charset="2"/>
              <a:buNone/>
              <a:defRPr/>
            </a:pPr>
            <a:r>
              <a:rPr lang="en-US" sz="3200" b="1" dirty="0"/>
              <a:t> </a:t>
            </a:r>
            <a:endParaRPr lang="en-US" sz="3200" dirty="0"/>
          </a:p>
          <a:p>
            <a:pPr marL="273050" indent="-273050" eaLnBrk="1" hangingPunct="1">
              <a:lnSpc>
                <a:spcPct val="80000"/>
              </a:lnSpc>
              <a:buFont typeface="Wingdings" pitchFamily="2" charset="2"/>
              <a:buNone/>
              <a:defRPr/>
            </a:pPr>
            <a:endParaRPr lang="en-US" sz="3200" dirty="0"/>
          </a:p>
        </p:txBody>
      </p:sp>
      <p:sp>
        <p:nvSpPr>
          <p:cNvPr id="79877" name="Rectangle 5"/>
          <p:cNvSpPr>
            <a:spLocks noGrp="1" noChangeArrowheads="1"/>
          </p:cNvSpPr>
          <p:nvPr>
            <p:ph type="body" sz="half" idx="2"/>
          </p:nvPr>
        </p:nvSpPr>
        <p:spPr/>
        <p:txBody>
          <a:bodyPr/>
          <a:lstStyle/>
          <a:p>
            <a:pPr eaLnBrk="1" hangingPunct="1">
              <a:lnSpc>
                <a:spcPct val="80000"/>
              </a:lnSpc>
              <a:defRPr/>
            </a:pPr>
            <a:endParaRPr lang="en-US" sz="2400"/>
          </a:p>
        </p:txBody>
      </p:sp>
      <p:pic>
        <p:nvPicPr>
          <p:cNvPr id="56325" name="Picture 4"/>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5029200" y="1524000"/>
            <a:ext cx="3333750" cy="48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descr="http://www.nobelprize.org/nobel_prizes/economic-sciences/laureates/2009/williamson_ostrom_royal_family_phot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3387" y="1711325"/>
            <a:ext cx="4905375" cy="36957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idx="4294967295"/>
          </p:nvPr>
        </p:nvSpPr>
        <p:spPr/>
        <p:txBody>
          <a:bodyPr/>
          <a:lstStyle/>
          <a:p>
            <a:pPr eaLnBrk="1" hangingPunct="1">
              <a:defRPr/>
            </a:pPr>
            <a:r>
              <a:rPr lang="en-US" dirty="0"/>
              <a:t>Public Choice and Rationalism</a:t>
            </a:r>
          </a:p>
        </p:txBody>
      </p:sp>
      <p:sp>
        <p:nvSpPr>
          <p:cNvPr id="3" name="Content Placeholder 2"/>
          <p:cNvSpPr>
            <a:spLocks noGrp="1"/>
          </p:cNvSpPr>
          <p:nvPr>
            <p:ph sz="quarter" idx="4294967295"/>
          </p:nvPr>
        </p:nvSpPr>
        <p:spPr>
          <a:xfrm>
            <a:off x="457200" y="1603375"/>
            <a:ext cx="8201025" cy="4503738"/>
          </a:xfrm>
        </p:spPr>
        <p:txBody>
          <a:bodyPr>
            <a:normAutofit lnSpcReduction="10000"/>
          </a:bodyPr>
          <a:lstStyle/>
          <a:p>
            <a:pPr marL="273050" indent="-273050" eaLnBrk="1" hangingPunct="1">
              <a:lnSpc>
                <a:spcPct val="90000"/>
              </a:lnSpc>
              <a:buFont typeface="Wingdings" pitchFamily="2" charset="2"/>
              <a:buNone/>
              <a:defRPr/>
            </a:pPr>
            <a:r>
              <a:rPr lang="en-US" sz="2900" b="1" dirty="0"/>
              <a:t>	Public Choice: Peasant Organizations, Popkin and The Free Rider Problem</a:t>
            </a:r>
            <a:endParaRPr lang="en-US" sz="2900" dirty="0"/>
          </a:p>
          <a:p>
            <a:pPr marL="273050" indent="-273050" eaLnBrk="1" hangingPunct="1">
              <a:lnSpc>
                <a:spcPct val="90000"/>
              </a:lnSpc>
              <a:buFont typeface="Wingdings" pitchFamily="2" charset="2"/>
              <a:buNone/>
              <a:defRPr/>
            </a:pPr>
            <a:r>
              <a:rPr lang="en-US" sz="2900" b="1" dirty="0"/>
              <a:t> </a:t>
            </a:r>
            <a:endParaRPr lang="en-US" sz="2900" dirty="0"/>
          </a:p>
          <a:p>
            <a:pPr marL="273050" indent="-273050" eaLnBrk="1" hangingPunct="1">
              <a:lnSpc>
                <a:spcPct val="90000"/>
              </a:lnSpc>
              <a:buFont typeface="Wingdings" pitchFamily="2" charset="2"/>
              <a:buNone/>
              <a:defRPr/>
            </a:pPr>
            <a:r>
              <a:rPr lang="en-US" sz="2900" b="1" dirty="0"/>
              <a:t> 		=The overall issue is that of Collective Action vs. individual choice</a:t>
            </a:r>
            <a:endParaRPr lang="en-US" sz="2900" dirty="0"/>
          </a:p>
          <a:p>
            <a:pPr marL="273050" indent="-273050" eaLnBrk="1" hangingPunct="1">
              <a:lnSpc>
                <a:spcPct val="90000"/>
              </a:lnSpc>
              <a:buFont typeface="Wingdings" pitchFamily="2" charset="2"/>
              <a:buNone/>
              <a:defRPr/>
            </a:pPr>
            <a:r>
              <a:rPr lang="en-US" sz="2900" b="1" dirty="0"/>
              <a:t> </a:t>
            </a:r>
            <a:endParaRPr lang="en-US" sz="2900" dirty="0"/>
          </a:p>
          <a:p>
            <a:pPr marL="273050" indent="-273050" eaLnBrk="1" hangingPunct="1">
              <a:lnSpc>
                <a:spcPct val="90000"/>
              </a:lnSpc>
              <a:buFont typeface="Wingdings" pitchFamily="2" charset="2"/>
              <a:buNone/>
              <a:defRPr/>
            </a:pPr>
            <a:r>
              <a:rPr lang="en-US" sz="2900" b="1" dirty="0"/>
              <a:t>		=Question: What is there between collectivization and privatization</a:t>
            </a:r>
            <a:endParaRPr lang="en-US" sz="2900" dirty="0"/>
          </a:p>
          <a:p>
            <a:pPr marL="273050" indent="-273050" eaLnBrk="1" hangingPunct="1">
              <a:lnSpc>
                <a:spcPct val="90000"/>
              </a:lnSpc>
              <a:defRPr/>
            </a:pPr>
            <a:endParaRPr lang="en-US" sz="2900" dirty="0"/>
          </a:p>
          <a:p>
            <a:pPr marL="273050" indent="-273050" eaLnBrk="1" hangingPunct="1">
              <a:lnSpc>
                <a:spcPct val="90000"/>
              </a:lnSpc>
              <a:buFont typeface="Wingdings" pitchFamily="2" charset="2"/>
              <a:buNone/>
              <a:defRPr/>
            </a:pPr>
            <a:endParaRPr lang="en-US" sz="29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pPr eaLnBrk="1" hangingPunct="1">
              <a:defRPr/>
            </a:pPr>
            <a:r>
              <a:rPr lang="en-US" sz="4000"/>
              <a:t>Samuel L. Popkin University of California- San Diego</a:t>
            </a:r>
          </a:p>
        </p:txBody>
      </p:sp>
      <p:pic>
        <p:nvPicPr>
          <p:cNvPr id="59395" name="Picture 3"/>
          <p:cNvPicPr>
            <a:picLocks noGrp="1" noChangeAspect="1" noChangeArrowheads="1"/>
          </p:cNvPicPr>
          <p:nvPr>
            <p:ph type="body" idx="1"/>
          </p:nvPr>
        </p:nvPicPr>
        <p:blipFill>
          <a:blip>
            <a:extLst>
              <a:ext uri="{28A0092B-C50C-407E-A947-70E740481C1C}">
                <a14:useLocalDpi xmlns:a14="http://schemas.microsoft.com/office/drawing/2010/main" val="0"/>
              </a:ext>
            </a:extLst>
          </a:blip>
          <a:srcRect/>
          <a:stretch>
            <a:fillRect/>
          </a:stretch>
        </p:blipFill>
        <p:spPr>
          <a:xfrm>
            <a:off x="1981200" y="1295400"/>
            <a:ext cx="4800600" cy="5562600"/>
          </a:xfrm>
        </p:spPr>
      </p:pic>
      <p:pic>
        <p:nvPicPr>
          <p:cNvPr id="2050" name="Picture 2" descr="Samuel Popk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905000"/>
            <a:ext cx="6743700" cy="4495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idx="4294967295"/>
          </p:nvPr>
        </p:nvSpPr>
        <p:spPr/>
        <p:txBody>
          <a:bodyPr anchor="ctr"/>
          <a:lstStyle/>
          <a:p>
            <a:pPr eaLnBrk="1" hangingPunct="1">
              <a:defRPr/>
            </a:pPr>
            <a:r>
              <a:rPr lang="en-US" b="1"/>
              <a:t>I. Theories of Modernizaton</a:t>
            </a:r>
          </a:p>
        </p:txBody>
      </p:sp>
      <p:sp>
        <p:nvSpPr>
          <p:cNvPr id="91139" name="Rectangle 3"/>
          <p:cNvSpPr>
            <a:spLocks noGrp="1" noChangeArrowheads="1"/>
          </p:cNvSpPr>
          <p:nvPr>
            <p:ph type="body" idx="4294967295"/>
          </p:nvPr>
        </p:nvSpPr>
        <p:spPr/>
        <p:txBody>
          <a:bodyPr/>
          <a:lstStyle/>
          <a:p>
            <a:pPr eaLnBrk="1" hangingPunct="1">
              <a:defRPr/>
            </a:pPr>
            <a:endParaRPr lang="en-US"/>
          </a:p>
          <a:p>
            <a:pPr eaLnBrk="1" hangingPunct="1">
              <a:defRPr/>
            </a:pPr>
            <a:endParaRPr lang="en-US"/>
          </a:p>
          <a:p>
            <a:pPr eaLnBrk="1" hangingPunct="1">
              <a:buFont typeface="Wingdings" pitchFamily="2" charset="2"/>
              <a:buNone/>
              <a:defRPr/>
            </a:pPr>
            <a:r>
              <a:rPr lang="en-US" sz="6000"/>
              <a:t>		MODERNIZATION: 		Major Theme</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1625" y="-304800"/>
            <a:ext cx="8534400" cy="1600200"/>
          </a:xfrm>
        </p:spPr>
        <p:txBody>
          <a:bodyPr>
            <a:normAutofit fontScale="90000"/>
          </a:bodyPr>
          <a:lstStyle/>
          <a:p>
            <a:pPr eaLnBrk="1" hangingPunct="1">
              <a:defRPr/>
            </a:pPr>
            <a:br>
              <a:rPr lang="en-US" sz="4200" b="1"/>
            </a:br>
            <a:br>
              <a:rPr lang="en-US" sz="4200" b="1"/>
            </a:br>
            <a:br>
              <a:rPr lang="en-US" sz="4200" b="1"/>
            </a:br>
            <a:r>
              <a:rPr lang="en-US" sz="4200" b="1"/>
              <a:t>The Motivation of Conservative Discourse “Debates”</a:t>
            </a:r>
          </a:p>
        </p:txBody>
      </p:sp>
      <p:sp>
        <p:nvSpPr>
          <p:cNvPr id="4" name="Content Placeholder 3"/>
          <p:cNvSpPr>
            <a:spLocks noGrp="1"/>
          </p:cNvSpPr>
          <p:nvPr>
            <p:ph sz="quarter" idx="4294967295"/>
          </p:nvPr>
        </p:nvSpPr>
        <p:spPr>
          <a:xfrm>
            <a:off x="301625" y="1066800"/>
            <a:ext cx="8504238" cy="5032375"/>
          </a:xfrm>
        </p:spPr>
        <p:txBody>
          <a:bodyPr>
            <a:normAutofit lnSpcReduction="10000"/>
          </a:bodyPr>
          <a:lstStyle/>
          <a:p>
            <a:pPr marL="514350" indent="0" eaLnBrk="1" hangingPunct="1">
              <a:lnSpc>
                <a:spcPct val="90000"/>
              </a:lnSpc>
              <a:spcBef>
                <a:spcPct val="0"/>
              </a:spcBef>
              <a:buClrTx/>
              <a:buFont typeface="Wingdings" pitchFamily="2" charset="2"/>
              <a:buNone/>
              <a:defRPr/>
            </a:pPr>
            <a:endParaRPr lang="en-US" sz="3000" b="1">
              <a:latin typeface="Times New Roman" pitchFamily="18" charset="0"/>
              <a:ea typeface="MS Mincho" pitchFamily="49" charset="-128"/>
              <a:cs typeface="Times New Roman" pitchFamily="18" charset="0"/>
            </a:endParaRPr>
          </a:p>
          <a:p>
            <a:pPr marL="514350" indent="0" eaLnBrk="1" hangingPunct="1">
              <a:lnSpc>
                <a:spcPct val="90000"/>
              </a:lnSpc>
              <a:spcBef>
                <a:spcPct val="0"/>
              </a:spcBef>
              <a:buClrTx/>
              <a:buFont typeface="Wingdings" pitchFamily="2" charset="2"/>
              <a:buNone/>
              <a:defRPr/>
            </a:pPr>
            <a:r>
              <a:rPr lang="en-US" b="1">
                <a:latin typeface="Times New Roman" pitchFamily="18" charset="0"/>
                <a:ea typeface="MS Mincho" pitchFamily="49" charset="-128"/>
                <a:cs typeface="Times New Roman" pitchFamily="18" charset="0"/>
              </a:rPr>
              <a:t>Tendency is to avoid collective responsibility or collective action</a:t>
            </a:r>
          </a:p>
          <a:p>
            <a:pPr marL="514350" indent="0" eaLnBrk="1" hangingPunct="1">
              <a:lnSpc>
                <a:spcPct val="90000"/>
              </a:lnSpc>
              <a:spcBef>
                <a:spcPct val="0"/>
              </a:spcBef>
              <a:buClrTx/>
              <a:buFont typeface="Wingdings" pitchFamily="2" charset="2"/>
              <a:buNone/>
              <a:defRPr/>
            </a:pPr>
            <a:endParaRPr lang="en-US" b="1">
              <a:latin typeface="Times New Roman" pitchFamily="18" charset="0"/>
              <a:ea typeface="MS Mincho" pitchFamily="49" charset="-128"/>
              <a:cs typeface="Times New Roman" pitchFamily="18" charset="0"/>
            </a:endParaRPr>
          </a:p>
          <a:p>
            <a:pPr marL="514350" indent="0" eaLnBrk="1" hangingPunct="1">
              <a:lnSpc>
                <a:spcPct val="90000"/>
              </a:lnSpc>
              <a:spcBef>
                <a:spcPct val="0"/>
              </a:spcBef>
              <a:buClrTx/>
              <a:buFont typeface="Wingdings" pitchFamily="2" charset="2"/>
              <a:buNone/>
              <a:defRPr/>
            </a:pPr>
            <a:r>
              <a:rPr lang="en-US" sz="3000" b="1">
                <a:latin typeface="Times New Roman" pitchFamily="18" charset="0"/>
                <a:ea typeface="MS Mincho" pitchFamily="49" charset="-128"/>
                <a:cs typeface="Times New Roman" pitchFamily="18" charset="0"/>
              </a:rPr>
              <a:t>1.  Common Pool Resources Problem</a:t>
            </a:r>
          </a:p>
          <a:p>
            <a:pPr marL="514350" indent="0" eaLnBrk="1" hangingPunct="1">
              <a:lnSpc>
                <a:spcPct val="90000"/>
              </a:lnSpc>
              <a:spcBef>
                <a:spcPct val="0"/>
              </a:spcBef>
              <a:buClrTx/>
              <a:buFont typeface="Wingdings 2" pitchFamily="18" charset="2"/>
              <a:buAutoNum type="arabicPeriod"/>
              <a:defRPr/>
            </a:pPr>
            <a:endParaRPr lang="en-US" sz="3000" b="1">
              <a:latin typeface="Times New Roman" pitchFamily="18" charset="0"/>
              <a:ea typeface="MS Mincho" pitchFamily="49" charset="-128"/>
              <a:cs typeface="Times New Roman" pitchFamily="18" charset="0"/>
            </a:endParaRPr>
          </a:p>
          <a:p>
            <a:pPr marL="514350" indent="0" eaLnBrk="1" hangingPunct="1">
              <a:lnSpc>
                <a:spcPct val="90000"/>
              </a:lnSpc>
              <a:spcBef>
                <a:spcPct val="0"/>
              </a:spcBef>
              <a:buClrTx/>
              <a:buFont typeface="Wingdings 2" pitchFamily="18" charset="2"/>
              <a:buAutoNum type="arabicPeriod"/>
              <a:defRPr/>
            </a:pPr>
            <a:endParaRPr lang="en-US" sz="1200">
              <a:latin typeface="Arial" charset="0"/>
              <a:cs typeface="Arial" charset="0"/>
            </a:endParaRPr>
          </a:p>
          <a:p>
            <a:pPr marL="514350" indent="0" eaLnBrk="1" hangingPunct="1">
              <a:lnSpc>
                <a:spcPct val="90000"/>
              </a:lnSpc>
              <a:spcBef>
                <a:spcPct val="0"/>
              </a:spcBef>
              <a:buClrTx/>
              <a:buFont typeface="Wingdings" pitchFamily="2" charset="2"/>
              <a:buNone/>
              <a:defRPr/>
            </a:pPr>
            <a:r>
              <a:rPr lang="en-US" sz="3000" b="1">
                <a:latin typeface="Times New Roman" pitchFamily="18" charset="0"/>
                <a:ea typeface="MS Mincho" pitchFamily="49" charset="-128"/>
              </a:rPr>
              <a:t>2. Prisoners dilemma- can never get to optimal</a:t>
            </a:r>
          </a:p>
          <a:p>
            <a:pPr marL="514350" indent="0" eaLnBrk="1" hangingPunct="1">
              <a:lnSpc>
                <a:spcPct val="90000"/>
              </a:lnSpc>
              <a:spcBef>
                <a:spcPct val="0"/>
              </a:spcBef>
              <a:buClrTx/>
              <a:buFont typeface="Wingdings" pitchFamily="2" charset="2"/>
              <a:buNone/>
              <a:defRPr/>
            </a:pPr>
            <a:endParaRPr lang="en-US" sz="3000" b="1">
              <a:latin typeface="Times New Roman" pitchFamily="18" charset="0"/>
              <a:ea typeface="MS Mincho" pitchFamily="49" charset="-128"/>
            </a:endParaRPr>
          </a:p>
          <a:p>
            <a:pPr marL="514350" indent="0" eaLnBrk="1" hangingPunct="1">
              <a:lnSpc>
                <a:spcPct val="90000"/>
              </a:lnSpc>
              <a:spcBef>
                <a:spcPct val="0"/>
              </a:spcBef>
              <a:buClrTx/>
              <a:buFont typeface="Wingdings" pitchFamily="2" charset="2"/>
              <a:buNone/>
              <a:defRPr/>
            </a:pPr>
            <a:endParaRPr lang="en-US" sz="1200">
              <a:latin typeface="Arial" charset="0"/>
              <a:cs typeface="Arial" charset="0"/>
            </a:endParaRPr>
          </a:p>
          <a:p>
            <a:pPr marL="514350" indent="0" eaLnBrk="1" hangingPunct="1">
              <a:lnSpc>
                <a:spcPct val="90000"/>
              </a:lnSpc>
              <a:spcBef>
                <a:spcPct val="0"/>
              </a:spcBef>
              <a:buClrTx/>
              <a:buFont typeface="Wingdings" pitchFamily="2" charset="2"/>
              <a:buNone/>
              <a:defRPr/>
            </a:pPr>
            <a:r>
              <a:rPr lang="en-US" sz="3000" b="1">
                <a:latin typeface="Times New Roman" pitchFamily="18" charset="0"/>
                <a:ea typeface="MS Mincho" pitchFamily="49" charset="-128"/>
              </a:rPr>
              <a:t>3. Change the rules of the game” and “getting 	the institutions right”</a:t>
            </a:r>
          </a:p>
          <a:p>
            <a:pPr marL="514350" indent="0" eaLnBrk="1" hangingPunct="1">
              <a:lnSpc>
                <a:spcPct val="90000"/>
              </a:lnSpc>
              <a:spcBef>
                <a:spcPct val="0"/>
              </a:spcBef>
              <a:buClrTx/>
              <a:buFont typeface="Wingdings" pitchFamily="2" charset="2"/>
              <a:buNone/>
              <a:defRPr/>
            </a:pPr>
            <a:endParaRPr lang="en-US" sz="3000" b="1">
              <a:latin typeface="Times New Roman" pitchFamily="18" charset="0"/>
              <a:ea typeface="MS Mincho" pitchFamily="49" charset="-128"/>
            </a:endParaRPr>
          </a:p>
          <a:p>
            <a:pPr marL="514350" indent="0" eaLnBrk="1" hangingPunct="1">
              <a:lnSpc>
                <a:spcPct val="90000"/>
              </a:lnSpc>
              <a:spcBef>
                <a:spcPct val="0"/>
              </a:spcBef>
              <a:buClrTx/>
              <a:buFont typeface="Wingdings" pitchFamily="2" charset="2"/>
              <a:buNone/>
              <a:defRPr/>
            </a:pPr>
            <a:endParaRPr lang="en-US" sz="1200">
              <a:latin typeface="Arial" charset="0"/>
              <a:cs typeface="Arial" charset="0"/>
            </a:endParaRPr>
          </a:p>
          <a:p>
            <a:pPr marL="514350" indent="0" eaLnBrk="1" hangingPunct="1">
              <a:lnSpc>
                <a:spcPct val="90000"/>
              </a:lnSpc>
              <a:spcBef>
                <a:spcPct val="0"/>
              </a:spcBef>
              <a:buClrTx/>
              <a:buFont typeface="Wingdings" pitchFamily="2" charset="2"/>
              <a:buNone/>
              <a:defRPr/>
            </a:pPr>
            <a:r>
              <a:rPr lang="en-US" sz="3000" b="1">
                <a:latin typeface="Times New Roman" pitchFamily="18" charset="0"/>
                <a:ea typeface="MS Mincho" pitchFamily="49" charset="-128"/>
              </a:rPr>
              <a:t>4. Key: getting direct involvement (Ostrom)</a:t>
            </a:r>
            <a:endParaRPr lang="en-US" sz="2600">
              <a:latin typeface="Arial" charset="0"/>
              <a:cs typeface="Arial" charset="0"/>
            </a:endParaRPr>
          </a:p>
          <a:p>
            <a:pPr marL="514350" indent="0" eaLnBrk="1" hangingPunct="1">
              <a:lnSpc>
                <a:spcPct val="90000"/>
              </a:lnSpc>
              <a:defRPr/>
            </a:pPr>
            <a:endParaRPr lang="en-US" sz="290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idx="4294967295"/>
          </p:nvPr>
        </p:nvSpPr>
        <p:spPr/>
        <p:txBody>
          <a:bodyPr/>
          <a:lstStyle/>
          <a:p>
            <a:pPr eaLnBrk="1" hangingPunct="1">
              <a:defRPr/>
            </a:pPr>
            <a:r>
              <a:rPr lang="en-US" b="1"/>
              <a:t>More Motivations</a:t>
            </a:r>
          </a:p>
        </p:txBody>
      </p:sp>
      <p:sp>
        <p:nvSpPr>
          <p:cNvPr id="3" name="Content Placeholder 2"/>
          <p:cNvSpPr>
            <a:spLocks noGrp="1"/>
          </p:cNvSpPr>
          <p:nvPr>
            <p:ph sz="quarter" idx="4294967295"/>
          </p:nvPr>
        </p:nvSpPr>
        <p:spPr>
          <a:xfrm>
            <a:off x="301625" y="1527175"/>
            <a:ext cx="8504238" cy="5102225"/>
          </a:xfrm>
        </p:spPr>
        <p:txBody>
          <a:bodyPr>
            <a:normAutofit fontScale="92500" lnSpcReduction="10000"/>
          </a:bodyPr>
          <a:lstStyle/>
          <a:p>
            <a:pPr marL="273050" indent="-273050" eaLnBrk="1" hangingPunct="1">
              <a:lnSpc>
                <a:spcPct val="80000"/>
              </a:lnSpc>
              <a:buFont typeface="Wingdings" pitchFamily="2" charset="2"/>
              <a:buNone/>
              <a:defRPr/>
            </a:pPr>
            <a:r>
              <a:rPr lang="en-US" sz="2900" b="1"/>
              <a:t>	</a:t>
            </a:r>
          </a:p>
          <a:p>
            <a:pPr marL="273050" indent="-273050" eaLnBrk="1" hangingPunct="1">
              <a:lnSpc>
                <a:spcPct val="80000"/>
              </a:lnSpc>
              <a:buFont typeface="Wingdings" pitchFamily="2" charset="2"/>
              <a:buNone/>
              <a:defRPr/>
            </a:pPr>
            <a:endParaRPr lang="en-US" sz="2900" b="1"/>
          </a:p>
          <a:p>
            <a:pPr marL="273050" indent="-273050" eaLnBrk="1" hangingPunct="1">
              <a:lnSpc>
                <a:spcPct val="80000"/>
              </a:lnSpc>
              <a:buFont typeface="Wingdings" pitchFamily="2" charset="2"/>
              <a:buNone/>
              <a:defRPr/>
            </a:pPr>
            <a:r>
              <a:rPr lang="en-US" sz="2900" b="1"/>
              <a:t>	5. Designing their own contract with your neighbors in Mass Society</a:t>
            </a:r>
            <a:endParaRPr lang="en-US" sz="2900"/>
          </a:p>
          <a:p>
            <a:pPr marL="273050" indent="-273050" eaLnBrk="1" hangingPunct="1">
              <a:lnSpc>
                <a:spcPct val="80000"/>
              </a:lnSpc>
              <a:buFont typeface="Wingdings" pitchFamily="2" charset="2"/>
              <a:buNone/>
              <a:defRPr/>
            </a:pPr>
            <a:r>
              <a:rPr lang="en-US" sz="2900" b="1"/>
              <a:t> </a:t>
            </a:r>
            <a:endParaRPr lang="en-US" sz="2900"/>
          </a:p>
          <a:p>
            <a:pPr marL="273050" indent="-273050" eaLnBrk="1" hangingPunct="1">
              <a:lnSpc>
                <a:spcPct val="80000"/>
              </a:lnSpc>
              <a:buFont typeface="Wingdings" pitchFamily="2" charset="2"/>
              <a:buNone/>
              <a:defRPr/>
            </a:pPr>
            <a:r>
              <a:rPr lang="en-US" sz="2900" b="1"/>
              <a:t> </a:t>
            </a:r>
            <a:endParaRPr lang="en-US" sz="2900"/>
          </a:p>
          <a:p>
            <a:pPr marL="273050" indent="-273050" eaLnBrk="1" hangingPunct="1">
              <a:lnSpc>
                <a:spcPct val="80000"/>
              </a:lnSpc>
              <a:buFont typeface="Wingdings" pitchFamily="2" charset="2"/>
              <a:buNone/>
              <a:defRPr/>
            </a:pPr>
            <a:r>
              <a:rPr lang="en-US" sz="2900" b="1"/>
              <a:t>	6. Critique: How does one ratchet up from local communities (and direct democracy) to cities, intermediate governments and nations and (lesson) avoid collective responsibility?</a:t>
            </a:r>
            <a:endParaRPr lang="en-US" sz="2900"/>
          </a:p>
          <a:p>
            <a:pPr marL="273050" indent="-273050" eaLnBrk="1" hangingPunct="1">
              <a:lnSpc>
                <a:spcPct val="80000"/>
              </a:lnSpc>
              <a:buFont typeface="Wingdings" pitchFamily="2" charset="2"/>
              <a:buNone/>
              <a:defRPr/>
            </a:pPr>
            <a:r>
              <a:rPr lang="en-US" sz="2900" b="1"/>
              <a:t> </a:t>
            </a:r>
            <a:endParaRPr lang="en-US" sz="2900"/>
          </a:p>
          <a:p>
            <a:pPr marL="273050" indent="-273050" eaLnBrk="1" hangingPunct="1">
              <a:lnSpc>
                <a:spcPct val="80000"/>
              </a:lnSpc>
              <a:buFont typeface="Wingdings" pitchFamily="2" charset="2"/>
              <a:buNone/>
              <a:defRPr/>
            </a:pPr>
            <a:r>
              <a:rPr lang="en-US" sz="2900"/>
              <a:t> </a:t>
            </a:r>
          </a:p>
          <a:p>
            <a:pPr marL="273050" indent="-273050" eaLnBrk="1" hangingPunct="1">
              <a:lnSpc>
                <a:spcPct val="80000"/>
              </a:lnSpc>
              <a:buFont typeface="Wingdings" pitchFamily="2" charset="2"/>
              <a:buNone/>
              <a:defRPr/>
            </a:pPr>
            <a:r>
              <a:rPr lang="en-US" sz="2900"/>
              <a:t> </a:t>
            </a:r>
          </a:p>
          <a:p>
            <a:pPr marL="273050" indent="-273050" eaLnBrk="1" hangingPunct="1">
              <a:lnSpc>
                <a:spcPct val="80000"/>
              </a:lnSpc>
              <a:defRPr/>
            </a:pPr>
            <a:endParaRPr lang="en-US" sz="290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p:txBody>
          <a:bodyPr/>
          <a:lstStyle/>
          <a:p>
            <a:pPr eaLnBrk="1" hangingPunct="1">
              <a:defRPr/>
            </a:pPr>
            <a:r>
              <a:rPr lang="en-US" b="1"/>
              <a:t>Motivations and an Issue</a:t>
            </a:r>
          </a:p>
        </p:txBody>
      </p:sp>
      <p:sp>
        <p:nvSpPr>
          <p:cNvPr id="3" name="Content Placeholder 2"/>
          <p:cNvSpPr>
            <a:spLocks noGrp="1"/>
          </p:cNvSpPr>
          <p:nvPr>
            <p:ph sz="quarter" idx="4294967295"/>
          </p:nvPr>
        </p:nvSpPr>
        <p:spPr>
          <a:xfrm>
            <a:off x="0" y="1600200"/>
            <a:ext cx="3810000" cy="5257800"/>
          </a:xfrm>
        </p:spPr>
        <p:txBody>
          <a:bodyPr>
            <a:normAutofit lnSpcReduction="10000"/>
          </a:bodyPr>
          <a:lstStyle/>
          <a:p>
            <a:pPr marL="457200" indent="-457200" eaLnBrk="1" hangingPunct="1">
              <a:lnSpc>
                <a:spcPct val="80000"/>
              </a:lnSpc>
              <a:buFont typeface="Wingdings" pitchFamily="2" charset="2"/>
              <a:buNone/>
              <a:defRPr/>
            </a:pPr>
            <a:endParaRPr lang="en-US" sz="1300" b="1" dirty="0"/>
          </a:p>
          <a:p>
            <a:pPr marL="457200" indent="-457200" eaLnBrk="1" hangingPunct="1">
              <a:lnSpc>
                <a:spcPct val="80000"/>
              </a:lnSpc>
              <a:buFont typeface="Wingdings" pitchFamily="2" charset="2"/>
              <a:buNone/>
              <a:defRPr/>
            </a:pPr>
            <a:endParaRPr lang="en-US" sz="1300" b="1" dirty="0"/>
          </a:p>
          <a:p>
            <a:pPr marL="457200" indent="-457200" eaLnBrk="1" hangingPunct="1">
              <a:lnSpc>
                <a:spcPct val="80000"/>
              </a:lnSpc>
              <a:buFont typeface="Wingdings" pitchFamily="2" charset="2"/>
              <a:buNone/>
              <a:defRPr/>
            </a:pPr>
            <a:endParaRPr lang="en-US" sz="1300" b="1" dirty="0"/>
          </a:p>
          <a:p>
            <a:pPr marL="457200" indent="-457200" eaLnBrk="1" hangingPunct="1">
              <a:lnSpc>
                <a:spcPct val="80000"/>
              </a:lnSpc>
              <a:buFont typeface="Wingdings" pitchFamily="2" charset="2"/>
              <a:buAutoNum type="arabicPeriod" startAt="7"/>
              <a:defRPr/>
            </a:pPr>
            <a:r>
              <a:rPr lang="en-US" sz="2000" b="1" dirty="0"/>
              <a:t>Historical Antecedents for Collective Action: </a:t>
            </a:r>
          </a:p>
          <a:p>
            <a:pPr marL="457200" indent="-457200" eaLnBrk="1" hangingPunct="1">
              <a:lnSpc>
                <a:spcPct val="80000"/>
              </a:lnSpc>
              <a:buFont typeface="Wingdings" pitchFamily="2" charset="2"/>
              <a:buNone/>
              <a:defRPr/>
            </a:pPr>
            <a:endParaRPr lang="en-US" sz="2000" b="1" dirty="0"/>
          </a:p>
          <a:p>
            <a:pPr marL="457200" indent="-457200" eaLnBrk="1" hangingPunct="1">
              <a:lnSpc>
                <a:spcPct val="80000"/>
              </a:lnSpc>
              <a:defRPr/>
            </a:pPr>
            <a:r>
              <a:rPr lang="en-US" sz="2000" b="1" dirty="0"/>
              <a:t>Max Weber and complex bureaucratic systems</a:t>
            </a:r>
          </a:p>
          <a:p>
            <a:pPr marL="457200" indent="-457200" eaLnBrk="1" hangingPunct="1">
              <a:lnSpc>
                <a:spcPct val="80000"/>
              </a:lnSpc>
              <a:defRPr/>
            </a:pPr>
            <a:endParaRPr lang="en-US" sz="2000" b="1" dirty="0"/>
          </a:p>
          <a:p>
            <a:pPr marL="457200" indent="-457200" eaLnBrk="1" hangingPunct="1">
              <a:lnSpc>
                <a:spcPct val="80000"/>
              </a:lnSpc>
              <a:defRPr/>
            </a:pPr>
            <a:r>
              <a:rPr lang="en-US" sz="2000" b="1" dirty="0"/>
              <a:t> Maintain power and control through exclusive control over access to water </a:t>
            </a:r>
          </a:p>
          <a:p>
            <a:pPr marL="457200" indent="-457200" eaLnBrk="1" hangingPunct="1">
              <a:lnSpc>
                <a:spcPct val="80000"/>
              </a:lnSpc>
              <a:buFont typeface="Wingdings" pitchFamily="2" charset="2"/>
              <a:buNone/>
              <a:defRPr/>
            </a:pPr>
            <a:endParaRPr lang="en-US" sz="2000" b="1" dirty="0"/>
          </a:p>
          <a:p>
            <a:pPr marL="457200" indent="-457200" eaLnBrk="1" hangingPunct="1">
              <a:lnSpc>
                <a:spcPct val="80000"/>
              </a:lnSpc>
              <a:defRPr/>
            </a:pPr>
            <a:r>
              <a:rPr lang="en-US" sz="2000" b="1" dirty="0"/>
              <a:t> Water the Key to local development</a:t>
            </a:r>
          </a:p>
          <a:p>
            <a:pPr marL="457200" indent="-457200" eaLnBrk="1" hangingPunct="1">
              <a:lnSpc>
                <a:spcPct val="80000"/>
              </a:lnSpc>
              <a:buFont typeface="Wingdings" pitchFamily="2" charset="2"/>
              <a:buNone/>
              <a:defRPr/>
            </a:pPr>
            <a:r>
              <a:rPr lang="en-US" sz="1300" b="1" dirty="0"/>
              <a:t> </a:t>
            </a:r>
            <a:endParaRPr lang="en-US" sz="1300" dirty="0"/>
          </a:p>
          <a:p>
            <a:pPr marL="457200" indent="-457200" eaLnBrk="1" hangingPunct="1">
              <a:lnSpc>
                <a:spcPct val="80000"/>
              </a:lnSpc>
              <a:buFont typeface="Wingdings" pitchFamily="2" charset="2"/>
              <a:buNone/>
              <a:defRPr/>
            </a:pPr>
            <a:r>
              <a:rPr lang="en-US" sz="1300" b="1" dirty="0"/>
              <a:t>	 </a:t>
            </a:r>
            <a:endParaRPr lang="en-US" sz="1300" dirty="0"/>
          </a:p>
          <a:p>
            <a:pPr marL="457200" indent="-457200" eaLnBrk="1" hangingPunct="1">
              <a:lnSpc>
                <a:spcPct val="80000"/>
              </a:lnSpc>
              <a:buFont typeface="Wingdings" pitchFamily="2" charset="2"/>
              <a:buNone/>
              <a:defRPr/>
            </a:pPr>
            <a:r>
              <a:rPr lang="en-US" sz="1300" b="1" dirty="0"/>
              <a:t>	</a:t>
            </a:r>
          </a:p>
        </p:txBody>
      </p:sp>
      <p:pic>
        <p:nvPicPr>
          <p:cNvPr id="62468" name="Picture 4"/>
          <p:cNvPicPr>
            <a:picLocks noGrp="1" noChangeAspect="1" noChangeArrowheads="1"/>
          </p:cNvPicPr>
          <p:nvPr>
            <p:ph type="body" sz="half" idx="2"/>
          </p:nvPr>
        </p:nvPicPr>
        <p:blipFill>
          <a:blip>
            <a:extLst>
              <a:ext uri="{28A0092B-C50C-407E-A947-70E740481C1C}">
                <a14:useLocalDpi xmlns:a14="http://schemas.microsoft.com/office/drawing/2010/main" val="0"/>
              </a:ext>
            </a:extLst>
          </a:blip>
          <a:srcRect/>
          <a:stretch>
            <a:fillRect/>
          </a:stretch>
        </p:blipFill>
        <p:spPr>
          <a:xfrm>
            <a:off x="3733800" y="1371600"/>
            <a:ext cx="5410200" cy="5257800"/>
          </a:xfrm>
        </p:spPr>
      </p:pic>
      <p:pic>
        <p:nvPicPr>
          <p:cNvPr id="1032" name="Picture 8" descr="http://img.docstoccdn.com/thumb/orig/10618203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84600" y="1524000"/>
            <a:ext cx="5384800" cy="4038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pPr eaLnBrk="1" hangingPunct="1">
              <a:defRPr/>
            </a:pPr>
            <a:r>
              <a:rPr lang="en-US"/>
              <a:t>Pre-Keynesian State Planning</a:t>
            </a:r>
          </a:p>
        </p:txBody>
      </p:sp>
      <p:sp>
        <p:nvSpPr>
          <p:cNvPr id="119811" name="Rectangle 3"/>
          <p:cNvSpPr>
            <a:spLocks noGrp="1" noChangeArrowheads="1"/>
          </p:cNvSpPr>
          <p:nvPr>
            <p:ph type="body" idx="1"/>
          </p:nvPr>
        </p:nvSpPr>
        <p:spPr>
          <a:xfrm>
            <a:off x="228600" y="1447800"/>
            <a:ext cx="8229600" cy="5410200"/>
          </a:xfrm>
        </p:spPr>
        <p:txBody>
          <a:bodyPr/>
          <a:lstStyle/>
          <a:p>
            <a:pPr eaLnBrk="1" hangingPunct="1">
              <a:lnSpc>
                <a:spcPct val="80000"/>
              </a:lnSpc>
              <a:buFont typeface="Wingdings" pitchFamily="2" charset="2"/>
              <a:buNone/>
              <a:defRPr/>
            </a:pPr>
            <a:r>
              <a:rPr lang="en-US" sz="2500" b="1" dirty="0"/>
              <a:t>	a. "Hydraulic Societies" and centralized bureaucratic empires (China, Egypt and Rome)</a:t>
            </a:r>
            <a:endParaRPr lang="en-US" sz="2500" dirty="0"/>
          </a:p>
          <a:p>
            <a:pPr eaLnBrk="1" hangingPunct="1">
              <a:lnSpc>
                <a:spcPct val="80000"/>
              </a:lnSpc>
              <a:buFont typeface="Wingdings" pitchFamily="2" charset="2"/>
              <a:buNone/>
              <a:defRPr/>
            </a:pPr>
            <a:r>
              <a:rPr lang="en-US" sz="2500" b="1" dirty="0"/>
              <a:t> </a:t>
            </a:r>
            <a:endParaRPr lang="en-US" sz="2500" dirty="0"/>
          </a:p>
          <a:p>
            <a:pPr eaLnBrk="1" hangingPunct="1">
              <a:lnSpc>
                <a:spcPct val="80000"/>
              </a:lnSpc>
              <a:buFont typeface="Wingdings" pitchFamily="2" charset="2"/>
              <a:buNone/>
              <a:defRPr/>
            </a:pPr>
            <a:r>
              <a:rPr lang="en-US" sz="2500" b="1" dirty="0"/>
              <a:t>	b. Classic administrative systems elitist, hierarchical and rational vs. state roles in industrialization (Late developers- Germany and Japan)</a:t>
            </a:r>
            <a:endParaRPr lang="en-US" sz="2500" dirty="0"/>
          </a:p>
          <a:p>
            <a:pPr eaLnBrk="1" hangingPunct="1">
              <a:lnSpc>
                <a:spcPct val="80000"/>
              </a:lnSpc>
              <a:buFont typeface="Wingdings" pitchFamily="2" charset="2"/>
              <a:buNone/>
              <a:defRPr/>
            </a:pPr>
            <a:r>
              <a:rPr lang="en-US" sz="2500" b="1" dirty="0"/>
              <a:t> </a:t>
            </a:r>
            <a:endParaRPr lang="en-US" sz="2500" dirty="0"/>
          </a:p>
          <a:p>
            <a:pPr eaLnBrk="1" hangingPunct="1">
              <a:lnSpc>
                <a:spcPct val="80000"/>
              </a:lnSpc>
              <a:buFont typeface="Wingdings" pitchFamily="2" charset="2"/>
              <a:buNone/>
              <a:defRPr/>
            </a:pPr>
            <a:r>
              <a:rPr lang="en-US" sz="2500" b="1" dirty="0"/>
              <a:t> </a:t>
            </a:r>
            <a:endParaRPr lang="en-US" sz="2500" dirty="0"/>
          </a:p>
          <a:p>
            <a:pPr eaLnBrk="1" hangingPunct="1">
              <a:lnSpc>
                <a:spcPct val="80000"/>
              </a:lnSpc>
              <a:buFont typeface="Wingdings" pitchFamily="2" charset="2"/>
              <a:buNone/>
              <a:defRPr/>
            </a:pPr>
            <a:r>
              <a:rPr lang="en-US" sz="2500" b="1" dirty="0"/>
              <a:t>	c. Public Choice says public organizations require collective responsibility that is almost impossible, yet history shows bureaucracies can be collective (New Deal)</a:t>
            </a:r>
            <a:endParaRPr lang="en-US" sz="2500" dirty="0"/>
          </a:p>
          <a:p>
            <a:pPr eaLnBrk="1" hangingPunct="1">
              <a:lnSpc>
                <a:spcPct val="80000"/>
              </a:lnSpc>
              <a:buFont typeface="Wingdings" pitchFamily="2" charset="2"/>
              <a:buNone/>
              <a:defRPr/>
            </a:pPr>
            <a:endParaRPr lang="en-US" sz="2500" dirty="0"/>
          </a:p>
          <a:p>
            <a:pPr eaLnBrk="1" hangingPunct="1">
              <a:lnSpc>
                <a:spcPct val="90000"/>
              </a:lnSpc>
              <a:defRPr/>
            </a:pPr>
            <a:endParaRPr lang="en-US" sz="24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solidFill>
                  <a:srgbClr val="FF0000"/>
                </a:solidFill>
              </a:rPr>
              <a:t>Public Choice vs. Common Pool Resources</a:t>
            </a:r>
          </a:p>
        </p:txBody>
      </p:sp>
      <p:sp>
        <p:nvSpPr>
          <p:cNvPr id="3" name="Content Placeholder 2"/>
          <p:cNvSpPr>
            <a:spLocks noGrp="1"/>
          </p:cNvSpPr>
          <p:nvPr>
            <p:ph idx="1"/>
          </p:nvPr>
        </p:nvSpPr>
        <p:spPr/>
        <p:txBody>
          <a:bodyPr/>
          <a:lstStyle/>
          <a:p>
            <a:pPr eaLnBrk="1" hangingPunct="1">
              <a:defRPr/>
            </a:pPr>
            <a:endParaRPr lang="en-US" dirty="0">
              <a:hlinkClick r:id="rId2"/>
            </a:endParaRPr>
          </a:p>
          <a:p>
            <a:pPr eaLnBrk="1" hangingPunct="1">
              <a:defRPr/>
            </a:pPr>
            <a:r>
              <a:rPr lang="en-US" dirty="0">
                <a:hlinkClick r:id="rId2"/>
              </a:rPr>
              <a:t>Interview with </a:t>
            </a:r>
            <a:r>
              <a:rPr lang="en-US" dirty="0" err="1">
                <a:hlinkClick r:id="rId2"/>
              </a:rPr>
              <a:t>Elinor</a:t>
            </a:r>
            <a:r>
              <a:rPr lang="en-US" dirty="0">
                <a:hlinkClick r:id="rId2"/>
              </a:rPr>
              <a:t> </a:t>
            </a:r>
            <a:r>
              <a:rPr lang="en-US" dirty="0" err="1">
                <a:hlinkClick r:id="rId2"/>
              </a:rPr>
              <a:t>Ostrom</a:t>
            </a:r>
            <a:endParaRPr lang="en-US" dirty="0"/>
          </a:p>
          <a:p>
            <a:pPr eaLnBrk="1" hangingPunct="1">
              <a:defRPr/>
            </a:pPr>
            <a:endParaRPr lang="en-US" dirty="0"/>
          </a:p>
          <a:p>
            <a:pPr eaLnBrk="1" hangingPunct="1">
              <a:defRPr/>
            </a:pPr>
            <a:r>
              <a:rPr lang="en-US" b="1" dirty="0">
                <a:solidFill>
                  <a:srgbClr val="FF0000"/>
                </a:solidFill>
              </a:rPr>
              <a:t>VIDEO</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Foreign Aid Fix</a:t>
            </a:r>
          </a:p>
        </p:txBody>
      </p:sp>
      <p:sp>
        <p:nvSpPr>
          <p:cNvPr id="3" name="Content Placeholder 2"/>
          <p:cNvSpPr>
            <a:spLocks noGrp="1"/>
          </p:cNvSpPr>
          <p:nvPr>
            <p:ph idx="1"/>
          </p:nvPr>
        </p:nvSpPr>
        <p:spPr/>
        <p:txBody>
          <a:bodyPr/>
          <a:lstStyle/>
          <a:p>
            <a:endParaRPr lang="en-US" dirty="0">
              <a:hlinkClick r:id="rId2"/>
            </a:endParaRPr>
          </a:p>
          <a:p>
            <a:endParaRPr lang="en-US" dirty="0">
              <a:hlinkClick r:id="rId2"/>
            </a:endParaRPr>
          </a:p>
          <a:p>
            <a:endParaRPr lang="en-US" dirty="0">
              <a:hlinkClick r:id="rId2"/>
            </a:endParaRPr>
          </a:p>
          <a:p>
            <a:r>
              <a:rPr lang="en-US" dirty="0">
                <a:hlinkClick r:id="rId2"/>
              </a:rPr>
              <a:t>Saving Africa</a:t>
            </a:r>
            <a:endParaRPr lang="en-US" dirty="0"/>
          </a:p>
        </p:txBody>
      </p:sp>
    </p:spTree>
    <p:extLst>
      <p:ext uri="{BB962C8B-B14F-4D97-AF65-F5344CB8AC3E}">
        <p14:creationId xmlns:p14="http://schemas.microsoft.com/office/powerpoint/2010/main" val="14056774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0" y="158750"/>
            <a:ext cx="8686800" cy="1258888"/>
          </a:xfrm>
        </p:spPr>
        <p:txBody>
          <a:bodyPr/>
          <a:lstStyle/>
          <a:p>
            <a:pPr eaLnBrk="1" hangingPunct="1">
              <a:defRPr/>
            </a:pPr>
            <a:r>
              <a:rPr lang="en-US" sz="3600" b="1" dirty="0">
                <a:hlinkClick r:id="rId2"/>
              </a:rPr>
              <a:t>An Afterthought: Politics, 1964 and the Tom Lehrer “Theory of Governance</a:t>
            </a:r>
            <a:r>
              <a:rPr lang="en-US" sz="3600" b="1" dirty="0"/>
              <a:t>”</a:t>
            </a:r>
          </a:p>
        </p:txBody>
      </p:sp>
      <p:sp>
        <p:nvSpPr>
          <p:cNvPr id="2" name="Content Placeholder 1"/>
          <p:cNvSpPr>
            <a:spLocks noGrp="1"/>
          </p:cNvSpPr>
          <p:nvPr>
            <p:ph idx="1"/>
          </p:nvPr>
        </p:nvSpPr>
        <p:spPr/>
        <p:txBody>
          <a:bodyPr/>
          <a:lstStyle/>
          <a:p>
            <a:endParaRPr lang="en-US" dirty="0"/>
          </a:p>
          <a:p>
            <a:endParaRPr lang="en-US" dirty="0"/>
          </a:p>
          <a:p>
            <a:r>
              <a:rPr lang="en-US" dirty="0">
                <a:hlinkClick r:id="rId3"/>
              </a:rPr>
              <a:t>The Theory</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idx="4294967295"/>
          </p:nvPr>
        </p:nvSpPr>
        <p:spPr/>
        <p:txBody>
          <a:bodyPr anchor="ctr"/>
          <a:lstStyle/>
          <a:p>
            <a:pPr eaLnBrk="1" hangingPunct="1">
              <a:defRPr/>
            </a:pPr>
            <a:r>
              <a:rPr lang="en-US" b="1" dirty="0"/>
              <a:t>Modernization?</a:t>
            </a:r>
          </a:p>
        </p:txBody>
      </p:sp>
      <p:pic>
        <p:nvPicPr>
          <p:cNvPr id="10243" name="Content Placeholder 5" descr="Railway.bmp"/>
          <p:cNvPicPr>
            <a:picLocks noGrp="1" noChangeAspect="1"/>
          </p:cNvPicPr>
          <p:nvPr>
            <p:ph idx="4294967295"/>
          </p:nvPr>
        </p:nvPicPr>
        <p:blipFill>
          <a:blip>
            <a:extLst>
              <a:ext uri="{28A0092B-C50C-407E-A947-70E740481C1C}">
                <a14:useLocalDpi xmlns:a14="http://schemas.microsoft.com/office/drawing/2010/main" val="0"/>
              </a:ext>
            </a:extLst>
          </a:blip>
          <a:srcRect/>
          <a:stretch>
            <a:fillRect/>
          </a:stretch>
        </p:blipFill>
        <p:spPr>
          <a:xfrm>
            <a:off x="914400" y="1371600"/>
            <a:ext cx="7162800" cy="4952404"/>
          </a:xfrm>
        </p:spPr>
      </p:pic>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197291"/>
            <a:ext cx="7696200" cy="53151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idx="4294967295"/>
          </p:nvPr>
        </p:nvSpPr>
        <p:spPr/>
        <p:txBody>
          <a:bodyPr anchor="ctr"/>
          <a:lstStyle/>
          <a:p>
            <a:pPr eaLnBrk="1" hangingPunct="1">
              <a:defRPr/>
            </a:pPr>
            <a:r>
              <a:rPr lang="en-US" sz="4000" b="1"/>
              <a:t>Modernization,  Continued</a:t>
            </a:r>
          </a:p>
        </p:txBody>
      </p:sp>
      <p:sp>
        <p:nvSpPr>
          <p:cNvPr id="96259" name="Rectangle 3"/>
          <p:cNvSpPr>
            <a:spLocks noGrp="1" noChangeArrowheads="1"/>
          </p:cNvSpPr>
          <p:nvPr>
            <p:ph type="body" idx="4294967295"/>
          </p:nvPr>
        </p:nvSpPr>
        <p:spPr>
          <a:solidFill>
            <a:srgbClr val="0066CC"/>
          </a:solidFill>
        </p:spPr>
        <p:txBody>
          <a:bodyPr/>
          <a:lstStyle/>
          <a:p>
            <a:pPr lvl="2" eaLnBrk="1" hangingPunct="1">
              <a:lnSpc>
                <a:spcPct val="90000"/>
              </a:lnSpc>
              <a:buFont typeface="Wingdings" pitchFamily="2" charset="2"/>
              <a:buChar char="Ø"/>
              <a:defRPr/>
            </a:pPr>
            <a:r>
              <a:rPr lang="en-US" b="1">
                <a:cs typeface="Times New Roman" pitchFamily="18" charset="0"/>
              </a:rPr>
              <a:t>Movement from traditional to modern (and rural to urban) in all societies</a:t>
            </a:r>
          </a:p>
          <a:p>
            <a:pPr lvl="2" eaLnBrk="1" hangingPunct="1">
              <a:lnSpc>
                <a:spcPct val="90000"/>
              </a:lnSpc>
              <a:buFont typeface="Wingdings" pitchFamily="2" charset="2"/>
              <a:buChar char="Ø"/>
              <a:defRPr/>
            </a:pPr>
            <a:endParaRPr lang="en-US" b="1">
              <a:cs typeface="Times New Roman" pitchFamily="18" charset="0"/>
            </a:endParaRPr>
          </a:p>
          <a:p>
            <a:pPr lvl="2" eaLnBrk="1" hangingPunct="1">
              <a:lnSpc>
                <a:spcPct val="90000"/>
              </a:lnSpc>
              <a:buFont typeface="Wingdings" pitchFamily="2" charset="2"/>
              <a:buChar char="Ø"/>
              <a:defRPr/>
            </a:pPr>
            <a:r>
              <a:rPr lang="en-US" b="1">
                <a:cs typeface="Times New Roman" pitchFamily="18" charset="0"/>
              </a:rPr>
              <a:t>The </a:t>
            </a:r>
            <a:r>
              <a:rPr lang="en-US" b="1">
                <a:latin typeface="Arial Narrow" pitchFamily="34" charset="0"/>
                <a:cs typeface="Times New Roman" pitchFamily="18" charset="0"/>
              </a:rPr>
              <a:t>“</a:t>
            </a:r>
            <a:r>
              <a:rPr lang="en-US" b="1">
                <a:cs typeface="Times New Roman" pitchFamily="18" charset="0"/>
              </a:rPr>
              <a:t>West</a:t>
            </a:r>
            <a:r>
              <a:rPr lang="en-US" b="1">
                <a:latin typeface="Arial Narrow" pitchFamily="34" charset="0"/>
                <a:cs typeface="Times New Roman" pitchFamily="18" charset="0"/>
              </a:rPr>
              <a:t>”</a:t>
            </a:r>
            <a:r>
              <a:rPr lang="en-US" b="1">
                <a:cs typeface="Times New Roman" pitchFamily="18" charset="0"/>
              </a:rPr>
              <a:t> has distinguishing characteristics which distinguish it from Third World</a:t>
            </a:r>
          </a:p>
          <a:p>
            <a:pPr lvl="2" eaLnBrk="1" hangingPunct="1">
              <a:lnSpc>
                <a:spcPct val="90000"/>
              </a:lnSpc>
              <a:buFont typeface="Wingdings" pitchFamily="2" charset="2"/>
              <a:buChar char="Ø"/>
              <a:defRPr/>
            </a:pPr>
            <a:endParaRPr lang="en-US" b="1">
              <a:cs typeface="Times New Roman" pitchFamily="18" charset="0"/>
            </a:endParaRPr>
          </a:p>
          <a:p>
            <a:pPr lvl="2" eaLnBrk="1" hangingPunct="1">
              <a:lnSpc>
                <a:spcPct val="90000"/>
              </a:lnSpc>
              <a:buFont typeface="Wingdings" pitchFamily="2" charset="2"/>
              <a:buChar char="Ø"/>
              <a:defRPr/>
            </a:pPr>
            <a:r>
              <a:rPr lang="en-US" b="1">
                <a:cs typeface="Times New Roman" pitchFamily="18" charset="0"/>
              </a:rPr>
              <a:t>Result is an assumption of Dichotomy </a:t>
            </a:r>
          </a:p>
          <a:p>
            <a:pPr lvl="2" eaLnBrk="1" hangingPunct="1">
              <a:lnSpc>
                <a:spcPct val="90000"/>
              </a:lnSpc>
              <a:buFont typeface="Wingdings" pitchFamily="2" charset="2"/>
              <a:buChar char="Ø"/>
              <a:defRPr/>
            </a:pPr>
            <a:endParaRPr lang="en-US" b="1">
              <a:cs typeface="Times New Roman" pitchFamily="18" charset="0"/>
            </a:endParaRPr>
          </a:p>
          <a:p>
            <a:pPr lvl="2" eaLnBrk="1" hangingPunct="1">
              <a:lnSpc>
                <a:spcPct val="90000"/>
              </a:lnSpc>
              <a:buFont typeface="Wingdings" pitchFamily="2" charset="2"/>
              <a:buChar char="Ø"/>
              <a:defRPr/>
            </a:pPr>
            <a:r>
              <a:rPr lang="en-US" b="1">
                <a:cs typeface="Times New Roman" pitchFamily="18" charset="0"/>
              </a:rPr>
              <a:t>(references include writing by Talcott Parsons, Marian Levy, Frank Sutton and in modified form Fred Riggs)</a:t>
            </a:r>
          </a:p>
          <a:p>
            <a:pPr eaLnBrk="1" hangingPunct="1">
              <a:lnSpc>
                <a:spcPct val="90000"/>
              </a:lnSpc>
              <a:buFont typeface="Wingdings" pitchFamily="2" charset="2"/>
              <a:buChar char="Ø"/>
              <a:defRPr/>
            </a:pP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idx="4294967295"/>
          </p:nvPr>
        </p:nvSpPr>
        <p:spPr>
          <a:xfrm>
            <a:off x="533400" y="228600"/>
            <a:ext cx="8229600" cy="1143000"/>
          </a:xfrm>
        </p:spPr>
        <p:txBody>
          <a:bodyPr anchor="ctr"/>
          <a:lstStyle/>
          <a:p>
            <a:pPr eaLnBrk="1" hangingPunct="1">
              <a:defRPr/>
            </a:pPr>
            <a:r>
              <a:rPr lang="en-US" sz="4000" b="1"/>
              <a:t> Modernization, Development Theory, and its Critics</a:t>
            </a:r>
          </a:p>
        </p:txBody>
      </p:sp>
      <p:sp>
        <p:nvSpPr>
          <p:cNvPr id="93187" name="Rectangle 3"/>
          <p:cNvSpPr>
            <a:spLocks noGrp="1" noChangeArrowheads="1"/>
          </p:cNvSpPr>
          <p:nvPr>
            <p:ph type="body" idx="4294967295"/>
          </p:nvPr>
        </p:nvSpPr>
        <p:spPr>
          <a:xfrm>
            <a:off x="-228600" y="1676400"/>
            <a:ext cx="9372600" cy="4530725"/>
          </a:xfrm>
        </p:spPr>
        <p:txBody>
          <a:bodyPr/>
          <a:lstStyle/>
          <a:p>
            <a:pPr algn="ctr" eaLnBrk="1" hangingPunct="1">
              <a:buFont typeface="Wingdings" pitchFamily="2" charset="2"/>
              <a:buNone/>
              <a:defRPr/>
            </a:pPr>
            <a:r>
              <a:rPr lang="en-US" sz="3600" b="1" dirty="0"/>
              <a:t>	</a:t>
            </a:r>
            <a:r>
              <a:rPr lang="en-US" sz="3600" b="1" dirty="0" err="1">
                <a:solidFill>
                  <a:srgbClr val="FF0000"/>
                </a:solidFill>
              </a:rPr>
              <a:t>Agraria</a:t>
            </a:r>
            <a:r>
              <a:rPr lang="en-US" sz="3600" b="1" dirty="0">
                <a:solidFill>
                  <a:srgbClr val="FF0000"/>
                </a:solidFill>
              </a:rPr>
              <a:t> vs. </a:t>
            </a:r>
            <a:r>
              <a:rPr lang="en-US" sz="3600" b="1" dirty="0" err="1">
                <a:solidFill>
                  <a:srgbClr val="FF0000"/>
                </a:solidFill>
              </a:rPr>
              <a:t>Industria</a:t>
            </a:r>
            <a:endParaRPr lang="en-US" sz="3600" b="1" dirty="0">
              <a:solidFill>
                <a:srgbClr val="FF0000"/>
              </a:solidFill>
            </a:endParaRPr>
          </a:p>
          <a:p>
            <a:pPr algn="ctr" eaLnBrk="1" hangingPunct="1">
              <a:buFont typeface="Wingdings" pitchFamily="2" charset="2"/>
              <a:buNone/>
              <a:defRPr/>
            </a:pPr>
            <a:endParaRPr lang="en-US" sz="3600" b="1" dirty="0"/>
          </a:p>
          <a:p>
            <a:pPr eaLnBrk="1" hangingPunct="1">
              <a:buFont typeface="Wingdings" pitchFamily="2" charset="2"/>
              <a:buNone/>
              <a:defRPr/>
            </a:pPr>
            <a:r>
              <a:rPr lang="en-US" sz="3600" b="1" dirty="0"/>
              <a:t>	(Popularized by Prof. George </a:t>
            </a:r>
            <a:r>
              <a:rPr lang="en-US" sz="3600" b="1" dirty="0" err="1"/>
              <a:t>Modelski</a:t>
            </a:r>
            <a:r>
              <a:rPr lang="en-US" sz="3600" b="1" dirty="0"/>
              <a:t>-Born in Poznan, Poland) </a:t>
            </a:r>
          </a:p>
          <a:p>
            <a:pPr algn="ctr" eaLnBrk="1" hangingPunct="1">
              <a:buFont typeface="Wingdings" pitchFamily="2" charset="2"/>
              <a:buNone/>
              <a:defRPr/>
            </a:pPr>
            <a:endParaRPr lang="en-US" sz="3600" b="1" dirty="0"/>
          </a:p>
          <a:p>
            <a:pPr eaLnBrk="1" hangingPunct="1">
              <a:buFont typeface="Wingdings" pitchFamily="2" charset="2"/>
              <a:buNone/>
              <a:defRPr/>
            </a:pPr>
            <a:r>
              <a:rPr lang="en-US" sz="3600" b="1" dirty="0"/>
              <a:t>	University of Washington</a:t>
            </a:r>
          </a:p>
        </p:txBody>
      </p:sp>
      <p:pic>
        <p:nvPicPr>
          <p:cNvPr id="12292" name="Picture 5" descr="http://www.janelanaweb.com/vento/imagens/modelski.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4310063"/>
            <a:ext cx="1943100" cy="229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idx="4294967295"/>
          </p:nvPr>
        </p:nvSpPr>
        <p:spPr/>
        <p:txBody>
          <a:bodyPr anchor="ctr"/>
          <a:lstStyle/>
          <a:p>
            <a:pPr eaLnBrk="1" hangingPunct="1">
              <a:defRPr/>
            </a:pPr>
            <a:r>
              <a:rPr lang="en-US" sz="4000"/>
              <a:t>Development: The Modernization Definition</a:t>
            </a:r>
          </a:p>
        </p:txBody>
      </p:sp>
      <p:sp>
        <p:nvSpPr>
          <p:cNvPr id="13315" name="Text Box 3"/>
          <p:cNvSpPr txBox="1">
            <a:spLocks noChangeArrowheads="1"/>
          </p:cNvSpPr>
          <p:nvPr/>
        </p:nvSpPr>
        <p:spPr bwMode="auto">
          <a:xfrm>
            <a:off x="669925" y="125571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endParaRPr lang="en-US" sz="2400" b="0">
              <a:latin typeface="Arial Narrow" pitchFamily="34" charset="0"/>
            </a:endParaRPr>
          </a:p>
        </p:txBody>
      </p:sp>
      <p:sp>
        <p:nvSpPr>
          <p:cNvPr id="13316" name="Text Box 4"/>
          <p:cNvSpPr txBox="1">
            <a:spLocks noChangeArrowheads="1"/>
          </p:cNvSpPr>
          <p:nvPr/>
        </p:nvSpPr>
        <p:spPr bwMode="auto">
          <a:xfrm>
            <a:off x="685800" y="1266825"/>
            <a:ext cx="3992563"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lvl="3" eaLnBrk="1" hangingPunct="1"/>
            <a:r>
              <a:rPr lang="en-US" sz="2000" u="sng">
                <a:latin typeface="Arial" pitchFamily="34" charset="0"/>
              </a:rPr>
              <a:t>Agraria</a:t>
            </a:r>
          </a:p>
          <a:p>
            <a:pPr eaLnBrk="1" hangingPunct="1"/>
            <a:endParaRPr lang="en-US" sz="2000" b="0">
              <a:latin typeface="Arial" pitchFamily="34" charset="0"/>
            </a:endParaRPr>
          </a:p>
          <a:p>
            <a:pPr eaLnBrk="1" hangingPunct="1"/>
            <a:r>
              <a:rPr lang="en-US" sz="2000" b="0">
                <a:latin typeface="Arial" pitchFamily="34" charset="0"/>
              </a:rPr>
              <a:t>Attitudes: parochial – fixed rules</a:t>
            </a:r>
          </a:p>
          <a:p>
            <a:pPr eaLnBrk="1" hangingPunct="1"/>
            <a:r>
              <a:rPr lang="en-US" sz="2000" b="0">
                <a:latin typeface="Arial" pitchFamily="34" charset="0"/>
              </a:rPr>
              <a:t>Customs: particularistic / inherited</a:t>
            </a:r>
          </a:p>
          <a:p>
            <a:pPr eaLnBrk="1" hangingPunct="1"/>
            <a:r>
              <a:rPr lang="en-US" sz="2000" b="0">
                <a:latin typeface="Arial" pitchFamily="34" charset="0"/>
              </a:rPr>
              <a:t>Status: ascriptive</a:t>
            </a:r>
          </a:p>
          <a:p>
            <a:pPr eaLnBrk="1" hangingPunct="1"/>
            <a:r>
              <a:rPr lang="en-US" sz="2000" b="0">
                <a:latin typeface="Arial" pitchFamily="34" charset="0"/>
              </a:rPr>
              <a:t>Functionally: diffuse</a:t>
            </a:r>
          </a:p>
          <a:p>
            <a:pPr eaLnBrk="1" hangingPunct="1"/>
            <a:r>
              <a:rPr lang="en-US" sz="2000" b="0">
                <a:latin typeface="Arial" pitchFamily="34" charset="0"/>
              </a:rPr>
              <a:t>Holistic Change</a:t>
            </a:r>
          </a:p>
          <a:p>
            <a:pPr eaLnBrk="1" hangingPunct="1"/>
            <a:r>
              <a:rPr lang="en-US" sz="2000" b="0">
                <a:latin typeface="Arial" pitchFamily="34" charset="0"/>
              </a:rPr>
              <a:t>Lack of Specialized Roles</a:t>
            </a:r>
          </a:p>
        </p:txBody>
      </p:sp>
      <p:sp>
        <p:nvSpPr>
          <p:cNvPr id="13317" name="Text Box 5"/>
          <p:cNvSpPr txBox="1">
            <a:spLocks noChangeArrowheads="1"/>
          </p:cNvSpPr>
          <p:nvPr/>
        </p:nvSpPr>
        <p:spPr bwMode="auto">
          <a:xfrm>
            <a:off x="4724400" y="1295400"/>
            <a:ext cx="3414713"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sz="2000" i="1">
                <a:latin typeface="Arial" pitchFamily="34" charset="0"/>
              </a:rPr>
              <a:t>Result</a:t>
            </a:r>
          </a:p>
          <a:p>
            <a:pPr eaLnBrk="1" hangingPunct="1"/>
            <a:endParaRPr lang="en-US" sz="2000" i="1">
              <a:latin typeface="Arial" pitchFamily="34" charset="0"/>
            </a:endParaRPr>
          </a:p>
          <a:p>
            <a:pPr eaLnBrk="1" hangingPunct="1"/>
            <a:r>
              <a:rPr lang="en-US" sz="2000" b="0">
                <a:latin typeface="Arial" pitchFamily="34" charset="0"/>
              </a:rPr>
              <a:t>Agricultural, rural, poor</a:t>
            </a:r>
          </a:p>
          <a:p>
            <a:pPr eaLnBrk="1" hangingPunct="1"/>
            <a:r>
              <a:rPr lang="en-US" sz="2000" b="0">
                <a:latin typeface="Arial" pitchFamily="34" charset="0"/>
              </a:rPr>
              <a:t>Oral / illiterate</a:t>
            </a:r>
          </a:p>
          <a:p>
            <a:pPr eaLnBrk="1" hangingPunct="1"/>
            <a:r>
              <a:rPr lang="en-US" sz="2000" b="0">
                <a:latin typeface="Arial" pitchFamily="34" charset="0"/>
              </a:rPr>
              <a:t>Authoritarian instability</a:t>
            </a:r>
          </a:p>
          <a:p>
            <a:pPr eaLnBrk="1" hangingPunct="1"/>
            <a:r>
              <a:rPr lang="en-US" sz="2000" b="0">
                <a:latin typeface="Arial" pitchFamily="34" charset="0"/>
              </a:rPr>
              <a:t>Subsistence – non-monetary</a:t>
            </a:r>
          </a:p>
          <a:p>
            <a:pPr eaLnBrk="1" hangingPunct="1"/>
            <a:r>
              <a:rPr lang="en-US" sz="2000" b="0">
                <a:latin typeface="Arial" pitchFamily="34" charset="0"/>
              </a:rPr>
              <a:t>Revolution and violence</a:t>
            </a:r>
          </a:p>
          <a:p>
            <a:pPr eaLnBrk="1" hangingPunct="1"/>
            <a:r>
              <a:rPr lang="en-US" sz="2000" b="0">
                <a:latin typeface="Arial" pitchFamily="34" charset="0"/>
              </a:rPr>
              <a:t>Occupation fixed</a:t>
            </a:r>
          </a:p>
        </p:txBody>
      </p:sp>
      <p:sp>
        <p:nvSpPr>
          <p:cNvPr id="13318" name="Text Box 6"/>
          <p:cNvSpPr txBox="1">
            <a:spLocks noChangeArrowheads="1"/>
          </p:cNvSpPr>
          <p:nvPr/>
        </p:nvSpPr>
        <p:spPr bwMode="auto">
          <a:xfrm>
            <a:off x="685800" y="3886200"/>
            <a:ext cx="3962400"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tabLst>
                <a:tab pos="509588" algn="l"/>
              </a:tabLst>
              <a:defRPr b="1">
                <a:solidFill>
                  <a:schemeClr val="tx1"/>
                </a:solidFill>
                <a:latin typeface="Verdana" pitchFamily="34" charset="0"/>
              </a:defRPr>
            </a:lvl1pPr>
            <a:lvl2pPr marL="1249363">
              <a:tabLst>
                <a:tab pos="509588" algn="l"/>
              </a:tabLst>
              <a:defRPr b="1">
                <a:solidFill>
                  <a:schemeClr val="tx1"/>
                </a:solidFill>
                <a:latin typeface="Verdana" pitchFamily="34" charset="0"/>
              </a:defRPr>
            </a:lvl2pPr>
            <a:lvl3pPr marL="1143000" indent="-228600">
              <a:tabLst>
                <a:tab pos="509588" algn="l"/>
              </a:tabLst>
              <a:defRPr b="1">
                <a:solidFill>
                  <a:schemeClr val="tx1"/>
                </a:solidFill>
                <a:latin typeface="Verdana" pitchFamily="34" charset="0"/>
              </a:defRPr>
            </a:lvl3pPr>
            <a:lvl4pPr marL="1600200" indent="-228600">
              <a:tabLst>
                <a:tab pos="509588" algn="l"/>
              </a:tabLst>
              <a:defRPr b="1">
                <a:solidFill>
                  <a:schemeClr val="tx1"/>
                </a:solidFill>
                <a:latin typeface="Verdana" pitchFamily="34" charset="0"/>
              </a:defRPr>
            </a:lvl4pPr>
            <a:lvl5pPr marL="2057400" indent="-228600">
              <a:tabLst>
                <a:tab pos="509588" algn="l"/>
              </a:tabLst>
              <a:defRPr b="1">
                <a:solidFill>
                  <a:schemeClr val="tx1"/>
                </a:solidFill>
                <a:latin typeface="Verdana" pitchFamily="34" charset="0"/>
              </a:defRPr>
            </a:lvl5pPr>
            <a:lvl6pPr marL="2514600" indent="-228600" eaLnBrk="0" fontAlgn="base" hangingPunct="0">
              <a:spcBef>
                <a:spcPct val="0"/>
              </a:spcBef>
              <a:spcAft>
                <a:spcPct val="0"/>
              </a:spcAft>
              <a:tabLst>
                <a:tab pos="509588" algn="l"/>
              </a:tabLst>
              <a:defRPr b="1">
                <a:solidFill>
                  <a:schemeClr val="tx1"/>
                </a:solidFill>
                <a:latin typeface="Verdana" pitchFamily="34" charset="0"/>
              </a:defRPr>
            </a:lvl6pPr>
            <a:lvl7pPr marL="2971800" indent="-228600" eaLnBrk="0" fontAlgn="base" hangingPunct="0">
              <a:spcBef>
                <a:spcPct val="0"/>
              </a:spcBef>
              <a:spcAft>
                <a:spcPct val="0"/>
              </a:spcAft>
              <a:tabLst>
                <a:tab pos="509588" algn="l"/>
              </a:tabLst>
              <a:defRPr b="1">
                <a:solidFill>
                  <a:schemeClr val="tx1"/>
                </a:solidFill>
                <a:latin typeface="Verdana" pitchFamily="34" charset="0"/>
              </a:defRPr>
            </a:lvl7pPr>
            <a:lvl8pPr marL="3429000" indent="-228600" eaLnBrk="0" fontAlgn="base" hangingPunct="0">
              <a:spcBef>
                <a:spcPct val="0"/>
              </a:spcBef>
              <a:spcAft>
                <a:spcPct val="0"/>
              </a:spcAft>
              <a:tabLst>
                <a:tab pos="509588" algn="l"/>
              </a:tabLst>
              <a:defRPr b="1">
                <a:solidFill>
                  <a:schemeClr val="tx1"/>
                </a:solidFill>
                <a:latin typeface="Verdana" pitchFamily="34" charset="0"/>
              </a:defRPr>
            </a:lvl8pPr>
            <a:lvl9pPr marL="3886200" indent="-228600" eaLnBrk="0" fontAlgn="base" hangingPunct="0">
              <a:spcBef>
                <a:spcPct val="0"/>
              </a:spcBef>
              <a:spcAft>
                <a:spcPct val="0"/>
              </a:spcAft>
              <a:tabLst>
                <a:tab pos="509588" algn="l"/>
              </a:tabLst>
              <a:defRPr b="1">
                <a:solidFill>
                  <a:schemeClr val="tx1"/>
                </a:solidFill>
                <a:latin typeface="Verdana" pitchFamily="34" charset="0"/>
              </a:defRPr>
            </a:lvl9pPr>
          </a:lstStyle>
          <a:p>
            <a:pPr lvl="1" eaLnBrk="1" hangingPunct="1"/>
            <a:r>
              <a:rPr lang="en-US" sz="2000" u="sng">
                <a:latin typeface="Arial" pitchFamily="34" charset="0"/>
              </a:rPr>
              <a:t>Industria</a:t>
            </a:r>
          </a:p>
          <a:p>
            <a:pPr eaLnBrk="1" hangingPunct="1"/>
            <a:endParaRPr lang="en-US" sz="2000" b="0">
              <a:latin typeface="Arial" pitchFamily="34" charset="0"/>
            </a:endParaRPr>
          </a:p>
          <a:p>
            <a:pPr eaLnBrk="1" hangingPunct="1"/>
            <a:r>
              <a:rPr lang="en-US" sz="2000" b="0">
                <a:latin typeface="Arial" pitchFamily="34" charset="0"/>
              </a:rPr>
              <a:t>Universalistic</a:t>
            </a:r>
          </a:p>
          <a:p>
            <a:pPr eaLnBrk="1" hangingPunct="1"/>
            <a:r>
              <a:rPr lang="en-US" sz="2000" b="0">
                <a:latin typeface="Arial" pitchFamily="34" charset="0"/>
              </a:rPr>
              <a:t>Legal / Rational</a:t>
            </a:r>
          </a:p>
          <a:p>
            <a:pPr eaLnBrk="1" hangingPunct="1"/>
            <a:r>
              <a:rPr lang="en-US" sz="2000" b="0">
                <a:latin typeface="Arial" pitchFamily="34" charset="0"/>
              </a:rPr>
              <a:t>Achievement Oriented</a:t>
            </a:r>
          </a:p>
          <a:p>
            <a:pPr eaLnBrk="1" hangingPunct="1"/>
            <a:r>
              <a:rPr lang="en-US" sz="2000" b="0">
                <a:latin typeface="Arial" pitchFamily="34" charset="0"/>
              </a:rPr>
              <a:t>Roles Functionally Specific</a:t>
            </a:r>
          </a:p>
          <a:p>
            <a:pPr eaLnBrk="1" hangingPunct="1"/>
            <a:r>
              <a:rPr lang="en-US" sz="2000" b="0">
                <a:latin typeface="Arial" pitchFamily="34" charset="0"/>
              </a:rPr>
              <a:t>High Degree of Technology</a:t>
            </a:r>
          </a:p>
          <a:p>
            <a:pPr eaLnBrk="1" hangingPunct="1"/>
            <a:r>
              <a:rPr lang="en-US" sz="2000" b="0">
                <a:latin typeface="Arial" pitchFamily="34" charset="0"/>
              </a:rPr>
              <a:t>Manufacturing and Production </a:t>
            </a:r>
          </a:p>
          <a:p>
            <a:pPr eaLnBrk="1" hangingPunct="1"/>
            <a:r>
              <a:rPr lang="en-US" sz="2000" b="0">
                <a:latin typeface="Arial" pitchFamily="34" charset="0"/>
              </a:rPr>
              <a:t>	Oriented	</a:t>
            </a:r>
          </a:p>
        </p:txBody>
      </p:sp>
      <p:sp>
        <p:nvSpPr>
          <p:cNvPr id="13319" name="Text Box 7"/>
          <p:cNvSpPr txBox="1">
            <a:spLocks noChangeArrowheads="1"/>
          </p:cNvSpPr>
          <p:nvPr/>
        </p:nvSpPr>
        <p:spPr bwMode="auto">
          <a:xfrm>
            <a:off x="4724400" y="3886200"/>
            <a:ext cx="4419600"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tabLst>
                <a:tab pos="509588" algn="l"/>
              </a:tabLst>
              <a:defRPr b="1">
                <a:solidFill>
                  <a:schemeClr val="tx1"/>
                </a:solidFill>
                <a:latin typeface="Verdana" pitchFamily="34" charset="0"/>
              </a:defRPr>
            </a:lvl1pPr>
            <a:lvl2pPr marL="742950" indent="-285750">
              <a:tabLst>
                <a:tab pos="509588" algn="l"/>
              </a:tabLst>
              <a:defRPr b="1">
                <a:solidFill>
                  <a:schemeClr val="tx1"/>
                </a:solidFill>
                <a:latin typeface="Verdana" pitchFamily="34" charset="0"/>
              </a:defRPr>
            </a:lvl2pPr>
            <a:lvl3pPr marL="1143000" indent="-228600">
              <a:tabLst>
                <a:tab pos="509588" algn="l"/>
              </a:tabLst>
              <a:defRPr b="1">
                <a:solidFill>
                  <a:schemeClr val="tx1"/>
                </a:solidFill>
                <a:latin typeface="Verdana" pitchFamily="34" charset="0"/>
              </a:defRPr>
            </a:lvl3pPr>
            <a:lvl4pPr marL="1600200" indent="-228600">
              <a:tabLst>
                <a:tab pos="509588" algn="l"/>
              </a:tabLst>
              <a:defRPr b="1">
                <a:solidFill>
                  <a:schemeClr val="tx1"/>
                </a:solidFill>
                <a:latin typeface="Verdana" pitchFamily="34" charset="0"/>
              </a:defRPr>
            </a:lvl4pPr>
            <a:lvl5pPr marL="2057400" indent="-228600">
              <a:tabLst>
                <a:tab pos="509588" algn="l"/>
              </a:tabLst>
              <a:defRPr b="1">
                <a:solidFill>
                  <a:schemeClr val="tx1"/>
                </a:solidFill>
                <a:latin typeface="Verdana" pitchFamily="34" charset="0"/>
              </a:defRPr>
            </a:lvl5pPr>
            <a:lvl6pPr marL="2514600" indent="-228600" eaLnBrk="0" fontAlgn="base" hangingPunct="0">
              <a:spcBef>
                <a:spcPct val="0"/>
              </a:spcBef>
              <a:spcAft>
                <a:spcPct val="0"/>
              </a:spcAft>
              <a:tabLst>
                <a:tab pos="509588" algn="l"/>
              </a:tabLst>
              <a:defRPr b="1">
                <a:solidFill>
                  <a:schemeClr val="tx1"/>
                </a:solidFill>
                <a:latin typeface="Verdana" pitchFamily="34" charset="0"/>
              </a:defRPr>
            </a:lvl6pPr>
            <a:lvl7pPr marL="2971800" indent="-228600" eaLnBrk="0" fontAlgn="base" hangingPunct="0">
              <a:spcBef>
                <a:spcPct val="0"/>
              </a:spcBef>
              <a:spcAft>
                <a:spcPct val="0"/>
              </a:spcAft>
              <a:tabLst>
                <a:tab pos="509588" algn="l"/>
              </a:tabLst>
              <a:defRPr b="1">
                <a:solidFill>
                  <a:schemeClr val="tx1"/>
                </a:solidFill>
                <a:latin typeface="Verdana" pitchFamily="34" charset="0"/>
              </a:defRPr>
            </a:lvl7pPr>
            <a:lvl8pPr marL="3429000" indent="-228600" eaLnBrk="0" fontAlgn="base" hangingPunct="0">
              <a:spcBef>
                <a:spcPct val="0"/>
              </a:spcBef>
              <a:spcAft>
                <a:spcPct val="0"/>
              </a:spcAft>
              <a:tabLst>
                <a:tab pos="509588" algn="l"/>
              </a:tabLst>
              <a:defRPr b="1">
                <a:solidFill>
                  <a:schemeClr val="tx1"/>
                </a:solidFill>
                <a:latin typeface="Verdana" pitchFamily="34" charset="0"/>
              </a:defRPr>
            </a:lvl8pPr>
            <a:lvl9pPr marL="3886200" indent="-228600" eaLnBrk="0" fontAlgn="base" hangingPunct="0">
              <a:spcBef>
                <a:spcPct val="0"/>
              </a:spcBef>
              <a:spcAft>
                <a:spcPct val="0"/>
              </a:spcAft>
              <a:tabLst>
                <a:tab pos="509588" algn="l"/>
              </a:tabLst>
              <a:defRPr b="1">
                <a:solidFill>
                  <a:schemeClr val="tx1"/>
                </a:solidFill>
                <a:latin typeface="Verdana" pitchFamily="34" charset="0"/>
              </a:defRPr>
            </a:lvl9pPr>
          </a:lstStyle>
          <a:p>
            <a:pPr eaLnBrk="1" hangingPunct="1"/>
            <a:r>
              <a:rPr lang="en-US" sz="2000" i="1">
                <a:latin typeface="Arial" pitchFamily="34" charset="0"/>
              </a:rPr>
              <a:t>Result</a:t>
            </a:r>
          </a:p>
          <a:p>
            <a:pPr eaLnBrk="1" hangingPunct="1"/>
            <a:endParaRPr lang="en-US" sz="2000" i="1">
              <a:latin typeface="Arial" pitchFamily="34" charset="0"/>
            </a:endParaRPr>
          </a:p>
          <a:p>
            <a:pPr eaLnBrk="1" hangingPunct="1"/>
            <a:r>
              <a:rPr lang="en-US" sz="2000" b="0">
                <a:latin typeface="Arial" pitchFamily="34" charset="0"/>
              </a:rPr>
              <a:t>Commercial</a:t>
            </a:r>
          </a:p>
          <a:p>
            <a:pPr eaLnBrk="1" hangingPunct="1"/>
            <a:r>
              <a:rPr lang="en-US" sz="2000" b="0">
                <a:latin typeface="Arial" pitchFamily="34" charset="0"/>
              </a:rPr>
              <a:t>Democratic / Peaceful</a:t>
            </a:r>
          </a:p>
          <a:p>
            <a:pPr eaLnBrk="1" hangingPunct="1"/>
            <a:r>
              <a:rPr lang="en-US" sz="2000" b="0">
                <a:latin typeface="Arial" pitchFamily="34" charset="0"/>
              </a:rPr>
              <a:t>Occupational mobility</a:t>
            </a:r>
          </a:p>
          <a:p>
            <a:pPr eaLnBrk="1" hangingPunct="1"/>
            <a:r>
              <a:rPr lang="en-US" sz="2000" b="0">
                <a:latin typeface="Arial" pitchFamily="34" charset="0"/>
              </a:rPr>
              <a:t>Literate</a:t>
            </a:r>
          </a:p>
          <a:p>
            <a:pPr eaLnBrk="1" hangingPunct="1"/>
            <a:r>
              <a:rPr lang="en-US" sz="2000" b="0">
                <a:latin typeface="Arial" pitchFamily="34" charset="0"/>
              </a:rPr>
              <a:t>Urban, Rich</a:t>
            </a:r>
          </a:p>
          <a:p>
            <a:pPr eaLnBrk="1" hangingPunct="1"/>
            <a:r>
              <a:rPr lang="en-US" sz="2000" b="0">
                <a:latin typeface="Arial" pitchFamily="34" charset="0"/>
              </a:rPr>
              <a:t>Incrementalism, Stability and Gradual 	Change</a:t>
            </a:r>
          </a:p>
        </p:txBody>
      </p:sp>
      <p:sp>
        <p:nvSpPr>
          <p:cNvPr id="13320" name="Line 8"/>
          <p:cNvSpPr>
            <a:spLocks noChangeShapeType="1"/>
          </p:cNvSpPr>
          <p:nvPr/>
        </p:nvSpPr>
        <p:spPr bwMode="auto">
          <a:xfrm>
            <a:off x="3160713" y="1474788"/>
            <a:ext cx="15240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21" name="Line 9"/>
          <p:cNvSpPr>
            <a:spLocks noChangeShapeType="1"/>
          </p:cNvSpPr>
          <p:nvPr/>
        </p:nvSpPr>
        <p:spPr bwMode="auto">
          <a:xfrm>
            <a:off x="3236913" y="4114800"/>
            <a:ext cx="1436687"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sld>
</file>

<file path=ppt/theme/theme1.xml><?xml version="1.0" encoding="utf-8"?>
<a:theme xmlns:a="http://schemas.openxmlformats.org/drawingml/2006/main" name="Competition">
  <a:themeElements>
    <a:clrScheme name="Competition 2">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FFFF99"/>
      </a:hlink>
      <a:folHlink>
        <a:srgbClr val="FFCC00"/>
      </a:folHlink>
    </a:clrScheme>
    <a:fontScheme name="Competition">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Competition 1">
        <a:dk1>
          <a:srgbClr val="5C1F00"/>
        </a:dk1>
        <a:lt1>
          <a:srgbClr val="FFFFFF"/>
        </a:lt1>
        <a:dk2>
          <a:srgbClr val="990000"/>
        </a:dk2>
        <a:lt2>
          <a:srgbClr val="FFF9BB"/>
        </a:lt2>
        <a:accent1>
          <a:srgbClr val="FF3300"/>
        </a:accent1>
        <a:accent2>
          <a:srgbClr val="B86D52"/>
        </a:accent2>
        <a:accent3>
          <a:srgbClr val="CAAAAA"/>
        </a:accent3>
        <a:accent4>
          <a:srgbClr val="DADADA"/>
        </a:accent4>
        <a:accent5>
          <a:srgbClr val="FFADAA"/>
        </a:accent5>
        <a:accent6>
          <a:srgbClr val="A66249"/>
        </a:accent6>
        <a:hlink>
          <a:srgbClr val="FF9900"/>
        </a:hlink>
        <a:folHlink>
          <a:srgbClr val="FFCC66"/>
        </a:folHlink>
      </a:clrScheme>
      <a:clrMap bg1="dk2" tx1="lt1" bg2="dk1" tx2="lt2" accent1="accent1" accent2="accent2" accent3="accent3" accent4="accent4" accent5="accent5" accent6="accent6" hlink="hlink" folHlink="folHlink"/>
    </a:extraClrScheme>
    <a:extraClrScheme>
      <a:clrScheme name="Competition 2">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ompetition 3">
        <a:dk1>
          <a:srgbClr val="2A5400"/>
        </a:dk1>
        <a:lt1>
          <a:srgbClr val="FFFFFF"/>
        </a:lt1>
        <a:dk2>
          <a:srgbClr val="4A9400"/>
        </a:dk2>
        <a:lt2>
          <a:srgbClr val="F3F2D9"/>
        </a:lt2>
        <a:accent1>
          <a:srgbClr val="99CC00"/>
        </a:accent1>
        <a:accent2>
          <a:srgbClr val="6B4A39"/>
        </a:accent2>
        <a:accent3>
          <a:srgbClr val="B1C8AA"/>
        </a:accent3>
        <a:accent4>
          <a:srgbClr val="DADADA"/>
        </a:accent4>
        <a:accent5>
          <a:srgbClr val="CAE2AA"/>
        </a:accent5>
        <a:accent6>
          <a:srgbClr val="604233"/>
        </a:accent6>
        <a:hlink>
          <a:srgbClr val="E2BC5E"/>
        </a:hlink>
        <a:folHlink>
          <a:srgbClr val="AB7F6B"/>
        </a:folHlink>
      </a:clrScheme>
      <a:clrMap bg1="dk2" tx1="lt1" bg2="dk1" tx2="lt2" accent1="accent1" accent2="accent2" accent3="accent3" accent4="accent4" accent5="accent5" accent6="accent6" hlink="hlink" folHlink="folHlink"/>
    </a:extraClrScheme>
    <a:extraClrScheme>
      <a:clrScheme name="Competition 4">
        <a:dk1>
          <a:srgbClr val="005A58"/>
        </a:dk1>
        <a:lt1>
          <a:srgbClr val="FFFFFF"/>
        </a:lt1>
        <a:dk2>
          <a:srgbClr val="009E9A"/>
        </a:dk2>
        <a:lt2>
          <a:srgbClr val="C5EBE4"/>
        </a:lt2>
        <a:accent1>
          <a:srgbClr val="0099CC"/>
        </a:accent1>
        <a:accent2>
          <a:srgbClr val="339933"/>
        </a:accent2>
        <a:accent3>
          <a:srgbClr val="AACCCA"/>
        </a:accent3>
        <a:accent4>
          <a:srgbClr val="DADADA"/>
        </a:accent4>
        <a:accent5>
          <a:srgbClr val="AACAE2"/>
        </a:accent5>
        <a:accent6>
          <a:srgbClr val="2D8A2D"/>
        </a:accent6>
        <a:hlink>
          <a:srgbClr val="00FF99"/>
        </a:hlink>
        <a:folHlink>
          <a:srgbClr val="4CD2D2"/>
        </a:folHlink>
      </a:clrScheme>
      <a:clrMap bg1="dk2" tx1="lt1" bg2="dk1" tx2="lt2" accent1="accent1" accent2="accent2" accent3="accent3" accent4="accent4" accent5="accent5" accent6="accent6" hlink="hlink" folHlink="folHlink"/>
    </a:extraClrScheme>
    <a:extraClrScheme>
      <a:clrScheme name="Competition 5">
        <a:dk1>
          <a:srgbClr val="000070"/>
        </a:dk1>
        <a:lt1>
          <a:srgbClr val="FFFFFF"/>
        </a:lt1>
        <a:dk2>
          <a:srgbClr val="0000FF"/>
        </a:dk2>
        <a:lt2>
          <a:srgbClr val="C5C5FF"/>
        </a:lt2>
        <a:accent1>
          <a:srgbClr val="0099FF"/>
        </a:accent1>
        <a:accent2>
          <a:srgbClr val="7883B4"/>
        </a:accent2>
        <a:accent3>
          <a:srgbClr val="AAAAFF"/>
        </a:accent3>
        <a:accent4>
          <a:srgbClr val="DADADA"/>
        </a:accent4>
        <a:accent5>
          <a:srgbClr val="AACAFF"/>
        </a:accent5>
        <a:accent6>
          <a:srgbClr val="6C76A3"/>
        </a:accent6>
        <a:hlink>
          <a:srgbClr val="00FFFF"/>
        </a:hlink>
        <a:folHlink>
          <a:srgbClr val="2DBF68"/>
        </a:folHlink>
      </a:clrScheme>
      <a:clrMap bg1="dk2" tx1="lt1" bg2="dk1" tx2="lt2" accent1="accent1" accent2="accent2" accent3="accent3" accent4="accent4" accent5="accent5" accent6="accent6" hlink="hlink" folHlink="folHlink"/>
    </a:extraClrScheme>
    <a:extraClrScheme>
      <a:clrScheme name="Competition 6">
        <a:dk1>
          <a:srgbClr val="4D4D4D"/>
        </a:dk1>
        <a:lt1>
          <a:srgbClr val="FFFFFF"/>
        </a:lt1>
        <a:dk2>
          <a:srgbClr val="8202E2"/>
        </a:dk2>
        <a:lt2>
          <a:srgbClr val="CCCCFF"/>
        </a:lt2>
        <a:accent1>
          <a:srgbClr val="CC99FF"/>
        </a:accent1>
        <a:accent2>
          <a:srgbClr val="666699"/>
        </a:accent2>
        <a:accent3>
          <a:srgbClr val="C1AAEE"/>
        </a:accent3>
        <a:accent4>
          <a:srgbClr val="DADADA"/>
        </a:accent4>
        <a:accent5>
          <a:srgbClr val="E2CAFF"/>
        </a:accent5>
        <a:accent6>
          <a:srgbClr val="5C5C8A"/>
        </a:accent6>
        <a:hlink>
          <a:srgbClr val="FF7C80"/>
        </a:hlink>
        <a:folHlink>
          <a:srgbClr val="FF5050"/>
        </a:folHlink>
      </a:clrScheme>
      <a:clrMap bg1="dk2" tx1="lt1" bg2="dk1" tx2="lt2" accent1="accent1" accent2="accent2" accent3="accent3" accent4="accent4" accent5="accent5" accent6="accent6" hlink="hlink" folHlink="folHlink"/>
    </a:extraClrScheme>
    <a:extraClrScheme>
      <a:clrScheme name="Competition 7">
        <a:dk1>
          <a:srgbClr val="575863"/>
        </a:dk1>
        <a:lt1>
          <a:srgbClr val="FFFFFF"/>
        </a:lt1>
        <a:dk2>
          <a:srgbClr val="818982"/>
        </a:dk2>
        <a:lt2>
          <a:srgbClr val="EAEAEA"/>
        </a:lt2>
        <a:accent1>
          <a:srgbClr val="CC6600"/>
        </a:accent1>
        <a:accent2>
          <a:srgbClr val="A4A686"/>
        </a:accent2>
        <a:accent3>
          <a:srgbClr val="C1C4C1"/>
        </a:accent3>
        <a:accent4>
          <a:srgbClr val="DADADA"/>
        </a:accent4>
        <a:accent5>
          <a:srgbClr val="E2B8AA"/>
        </a:accent5>
        <a:accent6>
          <a:srgbClr val="949679"/>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Competition 8">
        <a:dk1>
          <a:srgbClr val="000000"/>
        </a:dk1>
        <a:lt1>
          <a:srgbClr val="FFFFFF"/>
        </a:lt1>
        <a:dk2>
          <a:srgbClr val="000000"/>
        </a:dk2>
        <a:lt2>
          <a:srgbClr val="CDCDCD"/>
        </a:lt2>
        <a:accent1>
          <a:srgbClr val="CDD9F7"/>
        </a:accent1>
        <a:accent2>
          <a:srgbClr val="99FF33"/>
        </a:accent2>
        <a:accent3>
          <a:srgbClr val="FFFFFF"/>
        </a:accent3>
        <a:accent4>
          <a:srgbClr val="000000"/>
        </a:accent4>
        <a:accent5>
          <a:srgbClr val="E3E9FA"/>
        </a:accent5>
        <a:accent6>
          <a:srgbClr val="8AE72D"/>
        </a:accent6>
        <a:hlink>
          <a:srgbClr val="0033CC"/>
        </a:hlink>
        <a:folHlink>
          <a:srgbClr val="66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247</TotalTime>
  <Words>1493</Words>
  <Application>Microsoft Macintosh PowerPoint</Application>
  <PresentationFormat>On-screen Show (4:3)</PresentationFormat>
  <Paragraphs>312</Paragraphs>
  <Slides>56</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56</vt:i4>
      </vt:variant>
    </vt:vector>
  </HeadingPairs>
  <TitlesOfParts>
    <vt:vector size="65" baseType="lpstr">
      <vt:lpstr>MS Mincho</vt:lpstr>
      <vt:lpstr>Arial</vt:lpstr>
      <vt:lpstr>Arial Narrow</vt:lpstr>
      <vt:lpstr>Calibri</vt:lpstr>
      <vt:lpstr>Times New Roman</vt:lpstr>
      <vt:lpstr>Verdana</vt:lpstr>
      <vt:lpstr>Wingdings</vt:lpstr>
      <vt:lpstr>Wingdings 2</vt:lpstr>
      <vt:lpstr>Competition</vt:lpstr>
      <vt:lpstr>PIA 2528</vt:lpstr>
      <vt:lpstr>PIA 2528 Governance, Local Government and Civil Society</vt:lpstr>
      <vt:lpstr>Overview Themes</vt:lpstr>
      <vt:lpstr>Choices?</vt:lpstr>
      <vt:lpstr>I. Theories of Modernizaton</vt:lpstr>
      <vt:lpstr>Modernization?</vt:lpstr>
      <vt:lpstr>Modernization,  Continued</vt:lpstr>
      <vt:lpstr> Modernization, Development Theory, and its Critics</vt:lpstr>
      <vt:lpstr>Development: The Modernization Definition</vt:lpstr>
      <vt:lpstr>II. Patron-Client Issues</vt:lpstr>
      <vt:lpstr>James C. Scott (born 2 December 1936) is Professor of Political Science at Yale University</vt:lpstr>
      <vt:lpstr>Theories of agricultural development: Issue: Peasant farmer as decision-maker </vt:lpstr>
      <vt:lpstr>PowerPoint Presentation</vt:lpstr>
      <vt:lpstr>PowerPoint Presentation</vt:lpstr>
      <vt:lpstr>Review: Land Tenure</vt:lpstr>
      <vt:lpstr>Usufruct Debates</vt:lpstr>
      <vt:lpstr>Moral Economy</vt:lpstr>
      <vt:lpstr>III. Role of Agriculture in development: Seven Views</vt:lpstr>
      <vt:lpstr>Lack of Economic Surplus</vt:lpstr>
      <vt:lpstr>Urban Bias</vt:lpstr>
      <vt:lpstr>Role of Agriculture in development- </vt:lpstr>
      <vt:lpstr>Lurpak- Danish Dairy Production</vt:lpstr>
      <vt:lpstr>IV. Service Delivery: NGOs, agriculture and the Private Sector </vt:lpstr>
      <vt:lpstr>A Biased View?</vt:lpstr>
      <vt:lpstr>Service Delivery-2</vt:lpstr>
      <vt:lpstr>Tea Plantation</vt:lpstr>
      <vt:lpstr>Service Delivery-3</vt:lpstr>
      <vt:lpstr>Models:  Agriculture and private and non-profit sector</vt:lpstr>
      <vt:lpstr>Community Based Rural Association</vt:lpstr>
      <vt:lpstr>Models-2: Continued</vt:lpstr>
      <vt:lpstr>Direct Self Governance?</vt:lpstr>
      <vt:lpstr>Models-3</vt:lpstr>
      <vt:lpstr>Training and Visit System (T&amp;V) Southest Asia</vt:lpstr>
      <vt:lpstr>Models-4</vt:lpstr>
      <vt:lpstr>National Endowment for Democracy</vt:lpstr>
      <vt:lpstr>V. People Centered Development</vt:lpstr>
      <vt:lpstr>VI. Debates: Public Choice</vt:lpstr>
      <vt:lpstr>Robert Bates</vt:lpstr>
      <vt:lpstr>Author of the Week- Robert Bates </vt:lpstr>
      <vt:lpstr>Supply and Demand Principles</vt:lpstr>
      <vt:lpstr>Robert Bates</vt:lpstr>
      <vt:lpstr>Recent South African Cartoon</vt:lpstr>
      <vt:lpstr>Robert Bates</vt:lpstr>
      <vt:lpstr>Odisha Agricultural Marketing Board (India)</vt:lpstr>
      <vt:lpstr>Exit Option: India</vt:lpstr>
      <vt:lpstr>The Debate</vt:lpstr>
      <vt:lpstr>Example: Elinor Ostrom</vt:lpstr>
      <vt:lpstr>Public Choice and Rationalism</vt:lpstr>
      <vt:lpstr>Samuel L. Popkin University of California- San Diego</vt:lpstr>
      <vt:lpstr>   The Motivation of Conservative Discourse “Debates”</vt:lpstr>
      <vt:lpstr>More Motivations</vt:lpstr>
      <vt:lpstr>Motivations and an Issue</vt:lpstr>
      <vt:lpstr>Pre-Keynesian State Planning</vt:lpstr>
      <vt:lpstr>Public Choice vs. Common Pool Resources</vt:lpstr>
      <vt:lpstr>The Foreign Aid Fix</vt:lpstr>
      <vt:lpstr>An Afterthought: Politics, 1964 and the Tom Lehrer “Theory of Governance”</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PIA 2528</dc:title>
  <dc:creator>Picard, Louis A</dc:creator>
  <cp:lastModifiedBy>Picard, Louis A</cp:lastModifiedBy>
  <cp:revision>17</cp:revision>
  <dcterms:modified xsi:type="dcterms:W3CDTF">2021-03-22T16:35:42Z</dcterms:modified>
</cp:coreProperties>
</file>