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63"/>
  </p:notesMasterIdLst>
  <p:handoutMasterIdLst>
    <p:handoutMasterId r:id="rId64"/>
  </p:handoutMasterIdLst>
  <p:sldIdLst>
    <p:sldId id="256" r:id="rId2"/>
    <p:sldId id="497" r:id="rId3"/>
    <p:sldId id="315" r:id="rId4"/>
    <p:sldId id="478" r:id="rId5"/>
    <p:sldId id="494" r:id="rId6"/>
    <p:sldId id="289" r:id="rId7"/>
    <p:sldId id="261" r:id="rId8"/>
    <p:sldId id="262" r:id="rId9"/>
    <p:sldId id="263" r:id="rId10"/>
    <p:sldId id="483" r:id="rId11"/>
    <p:sldId id="290" r:id="rId12"/>
    <p:sldId id="484" r:id="rId13"/>
    <p:sldId id="264" r:id="rId14"/>
    <p:sldId id="265" r:id="rId15"/>
    <p:sldId id="266" r:id="rId16"/>
    <p:sldId id="291" r:id="rId17"/>
    <p:sldId id="481" r:id="rId18"/>
    <p:sldId id="482" r:id="rId19"/>
    <p:sldId id="485" r:id="rId20"/>
    <p:sldId id="458" r:id="rId21"/>
    <p:sldId id="486" r:id="rId22"/>
    <p:sldId id="488" r:id="rId23"/>
    <p:sldId id="489" r:id="rId24"/>
    <p:sldId id="490" r:id="rId25"/>
    <p:sldId id="491" r:id="rId26"/>
    <p:sldId id="492" r:id="rId27"/>
    <p:sldId id="493" r:id="rId28"/>
    <p:sldId id="388" r:id="rId29"/>
    <p:sldId id="424" r:id="rId30"/>
    <p:sldId id="409" r:id="rId31"/>
    <p:sldId id="457" r:id="rId32"/>
    <p:sldId id="456" r:id="rId33"/>
    <p:sldId id="405" r:id="rId34"/>
    <p:sldId id="474" r:id="rId35"/>
    <p:sldId id="401" r:id="rId36"/>
    <p:sldId id="455" r:id="rId37"/>
    <p:sldId id="305" r:id="rId38"/>
    <p:sldId id="312" r:id="rId39"/>
    <p:sldId id="425" r:id="rId40"/>
    <p:sldId id="403" r:id="rId41"/>
    <p:sldId id="498" r:id="rId42"/>
    <p:sldId id="389" r:id="rId43"/>
    <p:sldId id="408" r:id="rId44"/>
    <p:sldId id="385" r:id="rId45"/>
    <p:sldId id="386" r:id="rId46"/>
    <p:sldId id="462" r:id="rId47"/>
    <p:sldId id="460" r:id="rId48"/>
    <p:sldId id="387" r:id="rId49"/>
    <p:sldId id="463" r:id="rId50"/>
    <p:sldId id="464" r:id="rId51"/>
    <p:sldId id="461" r:id="rId52"/>
    <p:sldId id="465" r:id="rId53"/>
    <p:sldId id="487" r:id="rId54"/>
    <p:sldId id="473" r:id="rId55"/>
    <p:sldId id="499" r:id="rId56"/>
    <p:sldId id="495" r:id="rId57"/>
    <p:sldId id="257" r:id="rId58"/>
    <p:sldId id="258" r:id="rId59"/>
    <p:sldId id="260" r:id="rId60"/>
    <p:sldId id="429" r:id="rId61"/>
    <p:sldId id="49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BC1B6B-9958-3345-A88F-48DD7C53B3CE}">
          <p14:sldIdLst>
            <p14:sldId id="256"/>
            <p14:sldId id="497"/>
            <p14:sldId id="315"/>
            <p14:sldId id="478"/>
            <p14:sldId id="494"/>
            <p14:sldId id="289"/>
            <p14:sldId id="261"/>
            <p14:sldId id="262"/>
            <p14:sldId id="263"/>
            <p14:sldId id="483"/>
            <p14:sldId id="290"/>
            <p14:sldId id="484"/>
            <p14:sldId id="264"/>
            <p14:sldId id="265"/>
            <p14:sldId id="266"/>
            <p14:sldId id="291"/>
            <p14:sldId id="481"/>
            <p14:sldId id="482"/>
            <p14:sldId id="485"/>
            <p14:sldId id="458"/>
            <p14:sldId id="486"/>
            <p14:sldId id="488"/>
            <p14:sldId id="489"/>
            <p14:sldId id="490"/>
            <p14:sldId id="491"/>
            <p14:sldId id="492"/>
            <p14:sldId id="493"/>
            <p14:sldId id="388"/>
            <p14:sldId id="424"/>
            <p14:sldId id="409"/>
            <p14:sldId id="457"/>
            <p14:sldId id="456"/>
            <p14:sldId id="405"/>
            <p14:sldId id="474"/>
            <p14:sldId id="401"/>
            <p14:sldId id="455"/>
            <p14:sldId id="305"/>
            <p14:sldId id="312"/>
            <p14:sldId id="425"/>
            <p14:sldId id="403"/>
            <p14:sldId id="498"/>
            <p14:sldId id="389"/>
            <p14:sldId id="408"/>
            <p14:sldId id="385"/>
            <p14:sldId id="386"/>
            <p14:sldId id="462"/>
            <p14:sldId id="460"/>
            <p14:sldId id="387"/>
            <p14:sldId id="463"/>
            <p14:sldId id="464"/>
            <p14:sldId id="461"/>
            <p14:sldId id="465"/>
            <p14:sldId id="487"/>
            <p14:sldId id="473"/>
            <p14:sldId id="499"/>
            <p14:sldId id="495"/>
            <p14:sldId id="257"/>
            <p14:sldId id="258"/>
            <p14:sldId id="260"/>
            <p14:sldId id="429"/>
            <p14:sldId id="4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95"/>
    <p:restoredTop sz="94655"/>
  </p:normalViewPr>
  <p:slideViewPr>
    <p:cSldViewPr snapToGrid="0" snapToObjects="1">
      <p:cViewPr varScale="1">
        <p:scale>
          <a:sx n="213" d="100"/>
          <a:sy n="213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064" y="3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20A7FD-82E1-2F4A-88C4-CC8C182517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1D28-A6E7-2448-8314-F644227117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8C02-100C-C943-8419-52E35E3BE2CC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A3A07-2CA1-E04E-963B-F280CBA875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C2F77-1D84-0247-B642-CF99DCF83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91102-FAC9-BF4C-9D81-39288835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0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97AF-F2E4-DE42-A907-4C2E459B8680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86D6-188F-6845-8866-66932D850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>
            <a:extLst>
              <a:ext uri="{FF2B5EF4-FFF2-40B4-BE49-F238E27FC236}">
                <a16:creationId xmlns:a16="http://schemas.microsoft.com/office/drawing/2014/main" id="{D141E870-6D1B-F54A-907C-7FEB0735D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0" name="Notes Placeholder 2">
            <a:extLst>
              <a:ext uri="{FF2B5EF4-FFF2-40B4-BE49-F238E27FC236}">
                <a16:creationId xmlns:a16="http://schemas.microsoft.com/office/drawing/2014/main" id="{FD02195B-2082-0846-8060-354824C2F5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7811" name="Slide Number Placeholder 3">
            <a:extLst>
              <a:ext uri="{FF2B5EF4-FFF2-40B4-BE49-F238E27FC236}">
                <a16:creationId xmlns:a16="http://schemas.microsoft.com/office/drawing/2014/main" id="{3293ED8C-B314-604A-ACD6-99DC9BDC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AC1702-8295-7F4D-8859-859A03D1CBF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820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0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1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7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5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9CDC6-976C-BA4E-A8D4-4CAC8C0D9517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BsW-px2S3A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Ito5mwDLxo" TargetMode="Externa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AJn74VENw4&amp;feature=related" TargetMode="Externa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bkoop4AYE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CC55-8B48-A84C-BB01-501390FE1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293636" y="1339492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PIA 2528</a:t>
            </a:r>
            <a:br>
              <a:rPr lang="en-US" b="1" dirty="0"/>
            </a:br>
            <a:r>
              <a:rPr lang="en-US" b="1" dirty="0"/>
              <a:t>Governance, Local Government and Civil Society </a:t>
            </a:r>
            <a:r>
              <a:rPr lang="en-US" sz="3600" b="1" dirty="0">
                <a:solidFill>
                  <a:srgbClr val="0432FF"/>
                </a:solidFill>
              </a:rPr>
              <a:t>September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38881-9170-E44D-AEC3-CB0607A43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416935" y="4769015"/>
            <a:ext cx="9508590" cy="82877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Local State, Local Government and Democracy:</a:t>
            </a:r>
          </a:p>
          <a:p>
            <a:r>
              <a:rPr lang="en-US" b="1" dirty="0">
                <a:solidFill>
                  <a:srgbClr val="FFFF00"/>
                </a:solidFill>
              </a:rPr>
              <a:t>Historical Patterns of Conflict and Governance  </a:t>
            </a:r>
          </a:p>
        </p:txBody>
      </p:sp>
    </p:spTree>
    <p:extLst>
      <p:ext uri="{BB962C8B-B14F-4D97-AF65-F5344CB8AC3E}">
        <p14:creationId xmlns:p14="http://schemas.microsoft.com/office/powerpoint/2010/main" val="328328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re 3">
            <a:extLst>
              <a:ext uri="{FF2B5EF4-FFF2-40B4-BE49-F238E27FC236}">
                <a16:creationId xmlns:a16="http://schemas.microsoft.com/office/drawing/2014/main" id="{BC28637E-8E34-3346-B415-60EAF713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Federalism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BC611-2198-D045-BD77-8246EDEFDE28}"/>
              </a:ext>
            </a:extLst>
          </p:cNvPr>
          <p:cNvSpPr/>
          <p:nvPr/>
        </p:nvSpPr>
        <p:spPr>
          <a:xfrm>
            <a:off x="2767648" y="759853"/>
            <a:ext cx="86868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Second-order subdivisions (e.g. states) hold some inviolable powers, for example, in the U.S.:</a:t>
            </a:r>
          </a:p>
        </p:txBody>
      </p:sp>
      <p:pic>
        <p:nvPicPr>
          <p:cNvPr id="249860" name="Picture 7" descr="http://www.quia.com/files/quia/users/katetiffany/Government/FederalismPic">
            <a:extLst>
              <a:ext uri="{FF2B5EF4-FFF2-40B4-BE49-F238E27FC236}">
                <a16:creationId xmlns:a16="http://schemas.microsoft.com/office/drawing/2014/main" id="{DBA499E8-8D30-8340-9204-B65CF379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92" y="1837765"/>
            <a:ext cx="49911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29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E2E49A-7105-104C-8939-4D661229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8" y="218048"/>
            <a:ext cx="10396882" cy="115196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Layer Cake vs. Marble Cake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3F21712-F64B-D344-BA9A-9C983C651A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513" y="1524000"/>
            <a:ext cx="4495800" cy="4076700"/>
          </a:xfrm>
        </p:spPr>
      </p:pic>
      <p:sp>
        <p:nvSpPr>
          <p:cNvPr id="23555" name="Content Placeholder 8">
            <a:extLst>
              <a:ext uri="{FF2B5EF4-FFF2-40B4-BE49-F238E27FC236}">
                <a16:creationId xmlns:a16="http://schemas.microsoft.com/office/drawing/2014/main" id="{9B436A46-4FA1-2E40-A72D-3CD1DA8FE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600" y="530225"/>
            <a:ext cx="3124200" cy="4389438"/>
          </a:xfrm>
        </p:spPr>
        <p:txBody>
          <a:bodyPr/>
          <a:lstStyle/>
          <a:p>
            <a:pPr eaLnBrk="1" hangingPunct="1"/>
            <a:r>
              <a:rPr lang="en-US" altLang="en-US"/>
              <a:t>Iraq?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581EEABF-7305-2141-8E22-5BA4DF6F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209801"/>
            <a:ext cx="30337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27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re 3">
            <a:extLst>
              <a:ext uri="{FF2B5EF4-FFF2-40B4-BE49-F238E27FC236}">
                <a16:creationId xmlns:a16="http://schemas.microsoft.com/office/drawing/2014/main" id="{A1D24ABC-AAF9-C54E-99A5-B9FD353E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1" y="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Evolution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Systems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: the U.S.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86EC9-B443-2244-8F23-FBB092C6647D}"/>
              </a:ext>
            </a:extLst>
          </p:cNvPr>
          <p:cNvSpPr txBox="1"/>
          <p:nvPr/>
        </p:nvSpPr>
        <p:spPr>
          <a:xfrm>
            <a:off x="2569368" y="775214"/>
            <a:ext cx="886936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Evolution: from layer to marble cake</a:t>
            </a:r>
          </a:p>
          <a:p>
            <a:pPr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Why the shift to mixed marble? What effect do you think the shift has had on governance?</a:t>
            </a:r>
          </a:p>
        </p:txBody>
      </p:sp>
      <p:pic>
        <p:nvPicPr>
          <p:cNvPr id="250884" name="Picture 7" descr="http://www.civiceducationva.org/images/marblecake.jpg">
            <a:extLst>
              <a:ext uri="{FF2B5EF4-FFF2-40B4-BE49-F238E27FC236}">
                <a16:creationId xmlns:a16="http://schemas.microsoft.com/office/drawing/2014/main" id="{60394271-1C14-C744-A65C-27E0AF13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90" y="3329501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5" name="Picture 7" descr="http://www.civiceducationva.org/images/layercake.jpg">
            <a:extLst>
              <a:ext uri="{FF2B5EF4-FFF2-40B4-BE49-F238E27FC236}">
                <a16:creationId xmlns:a16="http://schemas.microsoft.com/office/drawing/2014/main" id="{878E66A4-6B7C-4749-9D14-6179914A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4" y="3500438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0E51E352-4EF1-9D44-8A9F-B653AE0F437D}"/>
              </a:ext>
            </a:extLst>
          </p:cNvPr>
          <p:cNvSpPr/>
          <p:nvPr/>
        </p:nvSpPr>
        <p:spPr>
          <a:xfrm>
            <a:off x="5105401" y="5118100"/>
            <a:ext cx="162877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0887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51424FB8-94CF-1A44-B147-2C2432D6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6" y="31242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2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3500-3C27-044E-AE6C-88D91740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978" y="4347058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200B-0EE7-4B44-AA19-DDBA1AA51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7" y="0"/>
            <a:ext cx="8885583" cy="4983163"/>
          </a:xfrm>
        </p:spPr>
        <p:txBody>
          <a:bodyPr>
            <a:normAutofit fontScale="85000" lnSpcReduction="20000"/>
          </a:bodyPr>
          <a:lstStyle/>
          <a:p>
            <a:pPr marL="265176" indent="-265176">
              <a:buNone/>
              <a:defRPr/>
            </a:pPr>
            <a:r>
              <a:rPr lang="en-US" sz="3500" b="1" dirty="0"/>
              <a:t>Examples:</a:t>
            </a:r>
            <a:r>
              <a:rPr lang="en-US" b="1" dirty="0">
                <a:ea typeface="+mn-ea"/>
                <a:cs typeface="+mn-cs"/>
              </a:rPr>
              <a:t>	</a:t>
            </a:r>
          </a:p>
          <a:p>
            <a:pPr marL="265176" indent="-265176"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USA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Mexico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Canada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Germany - Federal Republic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Nigeria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Brazil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India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Russian Federation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Austria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Switzerland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48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2633-77E2-8F4B-8B94-5EBFFD4A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429" y="4612102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Unitary Systems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911A8ED-6CE8-924B-926E-CD24F75C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/>
              <a:t>All power ultimately lies at the national level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What power the local level has, is given to it by the national level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The power that the national unit has given to the local level can also be taken away from it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9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2DE3-FA9D-CD4E-BF88-5283086E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5410200"/>
            <a:ext cx="8183562" cy="9906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Unitary Systems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6C6B18C-6506-B240-9F54-862A29F3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52609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 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Examples: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 </a:t>
            </a:r>
            <a:r>
              <a:rPr lang="en-US" altLang="en-US" sz="2400" dirty="0"/>
              <a:t>		</a:t>
            </a:r>
            <a:r>
              <a:rPr lang="en-US" altLang="en-US" sz="2400" b="1" dirty="0"/>
              <a:t>United Kingdom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France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Denmark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Costa Rica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Thailand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Kenya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Ivory Coast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South Africa?  (Unitary or Quasi-Federal)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Hungary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377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6CF002B4-7B76-774B-B966-E246517B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9" y="93687"/>
            <a:ext cx="4998720" cy="630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0414D-56D0-634B-BB95-98F3F8BFA9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7739"/>
            <a:ext cx="11704320" cy="1152525"/>
          </a:xfrm>
        </p:spPr>
        <p:txBody>
          <a:bodyPr>
            <a:normAutofit fontScale="90000"/>
          </a:bodyPr>
          <a:lstStyle/>
          <a:p>
            <a:r>
              <a:rPr lang="en-US" dirty="0"/>
              <a:t>A Comparison </a:t>
            </a:r>
            <a:br>
              <a:rPr lang="en-US" dirty="0"/>
            </a:br>
            <a:r>
              <a:rPr lang="en-US" dirty="0"/>
              <a:t>of Systems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AF9AB6-BE2D-3743-943E-0F39E092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64" y="176667"/>
            <a:ext cx="4959925" cy="62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85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re 3">
            <a:extLst>
              <a:ext uri="{FF2B5EF4-FFF2-40B4-BE49-F238E27FC236}">
                <a16:creationId xmlns:a16="http://schemas.microsoft.com/office/drawing/2014/main" id="{EFC0F1C3-DDE2-544F-A7F1-D17614D1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09" y="-62147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Continuum of Vertical Dispersion-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Complexity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F2F70E9A-6B1B-7C4D-894F-28DAE609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956560"/>
            <a:ext cx="6351589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A1CBF-BDAF-D146-BF9F-4B2055E16574}"/>
              </a:ext>
            </a:extLst>
          </p:cNvPr>
          <p:cNvSpPr txBox="1"/>
          <p:nvPr/>
        </p:nvSpPr>
        <p:spPr>
          <a:xfrm>
            <a:off x="1733550" y="1234679"/>
            <a:ext cx="84582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charset="0"/>
              </a:rPr>
              <a:t>We can arrange states on a continuum depending on how centralized power is in the main government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cs typeface="Arial" charset="0"/>
            </a:endParaRPr>
          </a:p>
          <a:p>
            <a:pPr>
              <a:defRPr/>
            </a:pPr>
            <a:endParaRPr lang="en-US" sz="2800" dirty="0">
              <a:cs typeface="Arial" charset="0"/>
            </a:endParaRPr>
          </a:p>
          <a:p>
            <a:pPr>
              <a:defRPr/>
            </a:pPr>
            <a:r>
              <a:rPr lang="en-US" sz="2800" dirty="0">
                <a:cs typeface="Arial" charset="0"/>
              </a:rPr>
              <a:t>            </a:t>
            </a:r>
          </a:p>
        </p:txBody>
      </p:sp>
      <p:pic>
        <p:nvPicPr>
          <p:cNvPr id="246789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34F5CF75-7A60-6B4B-8612-C034783F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8420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3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re 3">
            <a:extLst>
              <a:ext uri="{FF2B5EF4-FFF2-40B4-BE49-F238E27FC236}">
                <a16:creationId xmlns:a16="http://schemas.microsoft.com/office/drawing/2014/main" id="{D659770A-9A48-124B-A1BC-16F4F3E4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817"/>
            <a:ext cx="11218241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&amp;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Federal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Systems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pic>
        <p:nvPicPr>
          <p:cNvPr id="248835" name="Picture 2" descr="Article image">
            <a:extLst>
              <a:ext uri="{FF2B5EF4-FFF2-40B4-BE49-F238E27FC236}">
                <a16:creationId xmlns:a16="http://schemas.microsoft.com/office/drawing/2014/main" id="{3724FFB3-C261-CA4A-A16B-BAB0EEC6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1782"/>
            <a:ext cx="6705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7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7D4DDBE0-02D5-0845-B3A1-0E6558E3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9" y="5957889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97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re 3">
            <a:extLst>
              <a:ext uri="{FF2B5EF4-FFF2-40B4-BE49-F238E27FC236}">
                <a16:creationId xmlns:a16="http://schemas.microsoft.com/office/drawing/2014/main" id="{6D20B12C-08D2-4247-9275-839B119D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18" y="-20638"/>
            <a:ext cx="87931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United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Kingdom</a:t>
            </a:r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: a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Unitary</a:t>
            </a:r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Government</a:t>
            </a:r>
            <a:endParaRPr lang="fr-CA" altLang="en-US" sz="4000" dirty="0">
              <a:solidFill>
                <a:srgbClr val="FFFF00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51907" name="TextBox 1">
            <a:extLst>
              <a:ext uri="{FF2B5EF4-FFF2-40B4-BE49-F238E27FC236}">
                <a16:creationId xmlns:a16="http://schemas.microsoft.com/office/drawing/2014/main" id="{AEE2CB57-023F-E94C-8727-4F59297E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236" y="4107548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Since 1999- </a:t>
            </a:r>
            <a:r>
              <a:rPr lang="en-US" altLang="en-US" sz="3200" b="1" dirty="0">
                <a:latin typeface="Calibri" panose="020F0502020204030204" pitchFamily="34" charset="0"/>
              </a:rPr>
              <a:t>devolution</a:t>
            </a:r>
            <a:r>
              <a:rPr lang="en-US" altLang="en-US" sz="3200" dirty="0">
                <a:latin typeface="Calibri" panose="020F0502020204030204" pitchFamily="34" charset="0"/>
              </a:rPr>
              <a:t> of power to more local levels:  new Scottish parliament can now 	raise taxes, run Scotland’s medical services</a:t>
            </a:r>
          </a:p>
        </p:txBody>
      </p:sp>
      <p:sp>
        <p:nvSpPr>
          <p:cNvPr id="251908" name="TextBox 2">
            <a:extLst>
              <a:ext uri="{FF2B5EF4-FFF2-40B4-BE49-F238E27FC236}">
                <a16:creationId xmlns:a16="http://schemas.microsoft.com/office/drawing/2014/main" id="{8400E9CD-3D49-1643-B301-1F28308E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80" y="1492249"/>
            <a:ext cx="9358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Unitary state:  centralization of power  in nation’s capital, little autonomy for sub-divisions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C4AF2-1468-9348-B65F-13ED194F8139}"/>
              </a:ext>
            </a:extLst>
          </p:cNvPr>
          <p:cNvSpPr txBox="1"/>
          <p:nvPr/>
        </p:nvSpPr>
        <p:spPr>
          <a:xfrm>
            <a:off x="5233511" y="2616883"/>
            <a:ext cx="230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highlight>
                  <a:srgbClr val="FF0000"/>
                </a:highlight>
                <a:cs typeface="Arial" pitchFamily="34" charset="0"/>
              </a:rPr>
              <a:t>First-order government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557FF-F9BD-184F-9422-C7A55AF99C49}"/>
              </a:ext>
            </a:extLst>
          </p:cNvPr>
          <p:cNvSpPr txBox="1"/>
          <p:nvPr/>
        </p:nvSpPr>
        <p:spPr>
          <a:xfrm>
            <a:off x="5270182" y="3461217"/>
            <a:ext cx="1719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highlight>
                  <a:srgbClr val="FF0000"/>
                </a:highlight>
                <a:cs typeface="Arial" pitchFamily="34" charset="0"/>
              </a:rPr>
              <a:t>Local government</a:t>
            </a:r>
          </a:p>
        </p:txBody>
      </p:sp>
    </p:spTree>
    <p:extLst>
      <p:ext uri="{BB962C8B-B14F-4D97-AF65-F5344CB8AC3E}">
        <p14:creationId xmlns:p14="http://schemas.microsoft.com/office/powerpoint/2010/main" val="38126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604A-E79C-9B4F-BD2E-7DBF8F09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4718051"/>
            <a:ext cx="8183562" cy="10525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hlinkClick r:id="rId2"/>
              </a:rPr>
              <a:t>The Importance of satire in Politics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1BF27EC9-8EA4-4448-A703-9F1642A2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  <a:ea typeface="ＭＳ Ｐゴシック" panose="020B0600070205080204" pitchFamily="34" charset="-128"/>
              </a:rPr>
              <a:t>VIDEO:</a:t>
            </a:r>
          </a:p>
          <a:p>
            <a:pPr eaLnBrk="1" hangingPunct="1"/>
            <a:endParaRPr lang="en-US" altLang="en-US" sz="32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4400" b="1">
                <a:ea typeface="ＭＳ Ｐゴシック" panose="020B0600070205080204" pitchFamily="34" charset="-128"/>
              </a:rPr>
              <a:t>On ”Xenophobia”</a:t>
            </a:r>
          </a:p>
          <a:p>
            <a:pPr eaLnBrk="1" hangingPunct="1"/>
            <a:endParaRPr lang="en-US" altLang="en-US" sz="44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3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4CF4BE13-DB7D-014E-8C20-B28E45F0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Evolving Devolution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73AEA3C3-F17F-ED4A-9064-BF02CD293D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1080" y="1036321"/>
            <a:ext cx="7010400" cy="5503863"/>
          </a:xfrm>
          <a:noFill/>
        </p:spPr>
      </p:pic>
    </p:spTree>
    <p:extLst>
      <p:ext uri="{BB962C8B-B14F-4D97-AF65-F5344CB8AC3E}">
        <p14:creationId xmlns:p14="http://schemas.microsoft.com/office/powerpoint/2010/main" val="328994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re 3">
            <a:extLst>
              <a:ext uri="{FF2B5EF4-FFF2-40B4-BE49-F238E27FC236}">
                <a16:creationId xmlns:a16="http://schemas.microsoft.com/office/drawing/2014/main" id="{71143EB0-2F13-8C46-89FE-0B77127E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274638"/>
            <a:ext cx="87931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4000">
                <a:solidFill>
                  <a:schemeClr val="bg1"/>
                </a:solidFill>
                <a:ea typeface="ＭＳ Ｐゴシック" panose="020B0600070205080204" pitchFamily="34" charset="-128"/>
              </a:rPr>
              <a:t>United Kingdom: a Unitary Government</a:t>
            </a:r>
          </a:p>
        </p:txBody>
      </p:sp>
      <p:sp>
        <p:nvSpPr>
          <p:cNvPr id="252931" name="TextBox 1">
            <a:extLst>
              <a:ext uri="{FF2B5EF4-FFF2-40B4-BE49-F238E27FC236}">
                <a16:creationId xmlns:a16="http://schemas.microsoft.com/office/drawing/2014/main" id="{20BCD45E-4676-F744-A295-ABC61123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510" y="274638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Since 1999- 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devolution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of power to more local levels:  Question:  Will the U.K. Survive?</a:t>
            </a:r>
          </a:p>
        </p:txBody>
      </p:sp>
      <p:pic>
        <p:nvPicPr>
          <p:cNvPr id="252932" name="Picture 2" descr="http://one-europe.info/user/files/Laura/yes-no2.jpg">
            <a:extLst>
              <a:ext uri="{FF2B5EF4-FFF2-40B4-BE49-F238E27FC236}">
                <a16:creationId xmlns:a16="http://schemas.microsoft.com/office/drawing/2014/main" id="{A48FBA65-5A50-BD49-9D7E-3F8503D8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265045"/>
            <a:ext cx="36591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1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re 3">
            <a:extLst>
              <a:ext uri="{FF2B5EF4-FFF2-40B4-BE49-F238E27FC236}">
                <a16:creationId xmlns:a16="http://schemas.microsoft.com/office/drawing/2014/main" id="{9D78EEBB-ACDC-0744-A60F-580253A0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Returning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to a Strange Policy-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Systems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in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Federal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Systems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7027" name="TextBox 1">
            <a:extLst>
              <a:ext uri="{FF2B5EF4-FFF2-40B4-BE49-F238E27FC236}">
                <a16:creationId xmlns:a16="http://schemas.microsoft.com/office/drawing/2014/main" id="{FA39D838-9ADE-324D-AA4B-152A06BC2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2025650"/>
            <a:ext cx="850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Decentralized decision making in policies (but feds supreme) </a:t>
            </a:r>
          </a:p>
          <a:p>
            <a:pPr eaLnBrk="1" hangingPunct="1"/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“Power struggles” &amp; tension </a:t>
            </a:r>
          </a:p>
          <a:p>
            <a:pPr eaLnBrk="1" hangingPunct="1"/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Battle: tailoring policies to specific locales v. creating uniform policies (e.g. civil rights leg.)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b="1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en-US" altLang="en-US" sz="3200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9344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re 3">
            <a:extLst>
              <a:ext uri="{FF2B5EF4-FFF2-40B4-BE49-F238E27FC236}">
                <a16:creationId xmlns:a16="http://schemas.microsoft.com/office/drawing/2014/main" id="{56BF7E2C-4286-8B40-B9BF-CC45E98D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559" y="94504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Separation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vs.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Parliamentary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Systems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60099" name="Picture 4">
            <a:extLst>
              <a:ext uri="{FF2B5EF4-FFF2-40B4-BE49-F238E27FC236}">
                <a16:creationId xmlns:a16="http://schemas.microsoft.com/office/drawing/2014/main" id="{FDAB5406-E8ED-9542-9624-06DF044C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271293"/>
            <a:ext cx="48514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9CF84-F749-F749-BD5D-406E077F8D79}"/>
              </a:ext>
            </a:extLst>
          </p:cNvPr>
          <p:cNvSpPr txBox="1"/>
          <p:nvPr/>
        </p:nvSpPr>
        <p:spPr>
          <a:xfrm>
            <a:off x="2125041" y="1119328"/>
            <a:ext cx="9296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pitchFamily="34" charset="0"/>
              </a:rPr>
              <a:t>Greater horizontal dispersion of power, requires coordination to enact policy, slows process</a:t>
            </a:r>
          </a:p>
        </p:txBody>
      </p:sp>
    </p:spTree>
    <p:extLst>
      <p:ext uri="{BB962C8B-B14F-4D97-AF65-F5344CB8AC3E}">
        <p14:creationId xmlns:p14="http://schemas.microsoft.com/office/powerpoint/2010/main" val="51472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re 3">
            <a:extLst>
              <a:ext uri="{FF2B5EF4-FFF2-40B4-BE49-F238E27FC236}">
                <a16:creationId xmlns:a16="http://schemas.microsoft.com/office/drawing/2014/main" id="{66F42631-549E-C84C-B9E6-CD473E2A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Separation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1123" name="TextBox 1">
            <a:extLst>
              <a:ext uri="{FF2B5EF4-FFF2-40B4-BE49-F238E27FC236}">
                <a16:creationId xmlns:a16="http://schemas.microsoft.com/office/drawing/2014/main" id="{409E2442-C113-2342-86F0-E104863A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2133601"/>
            <a:ext cx="89455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Each particular branch has special powers and can weigh in on an issue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For example: budget policy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3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re 3">
            <a:extLst>
              <a:ext uri="{FF2B5EF4-FFF2-40B4-BE49-F238E27FC236}">
                <a16:creationId xmlns:a16="http://schemas.microsoft.com/office/drawing/2014/main" id="{EBC59E02-5A73-0741-A327-5D6929C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41" y="246888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United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Kingdom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 A Fusion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2147" name="TextBox 1">
            <a:extLst>
              <a:ext uri="{FF2B5EF4-FFF2-40B4-BE49-F238E27FC236}">
                <a16:creationId xmlns:a16="http://schemas.microsoft.com/office/drawing/2014/main" id="{30EE9C33-8B6B-DA4E-9AAE-B983787D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897" y="1398853"/>
            <a:ext cx="89455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The executive branch is an offshoot of the legislation branch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How? The prime minister is from the winning party in the legislative branch, assembles a cabinet from legislature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Examples: Germany, U.K., Japan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Cabinet selected by legislature which is elected by voters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re 3">
            <a:extLst>
              <a:ext uri="{FF2B5EF4-FFF2-40B4-BE49-F238E27FC236}">
                <a16:creationId xmlns:a16="http://schemas.microsoft.com/office/drawing/2014/main" id="{4B6C5A17-34BD-9246-8AB1-95C9F1CD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60" y="54922"/>
            <a:ext cx="10396882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Other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Forms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Horizontal Dispersion: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Iron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Triangles</a:t>
            </a:r>
          </a:p>
        </p:txBody>
      </p:sp>
      <p:sp>
        <p:nvSpPr>
          <p:cNvPr id="265219" name="TextBox 1">
            <a:extLst>
              <a:ext uri="{FF2B5EF4-FFF2-40B4-BE49-F238E27FC236}">
                <a16:creationId xmlns:a16="http://schemas.microsoft.com/office/drawing/2014/main" id="{4B2E2EA8-ED85-0747-8DD9-F5426553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6218"/>
            <a:ext cx="8945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Separation of powers explain some, but not all of horizontal dispersion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5220" name="Picture 5" descr="http://blogs.gartner.com/jake-sorofman/files/2013/08/Iron-Triangle-Policy1.jpg">
            <a:extLst>
              <a:ext uri="{FF2B5EF4-FFF2-40B4-BE49-F238E27FC236}">
                <a16:creationId xmlns:a16="http://schemas.microsoft.com/office/drawing/2014/main" id="{ADBDDC7B-B336-3A4D-B204-39E76B47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42" y="2678906"/>
            <a:ext cx="3657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TextBox 4">
            <a:extLst>
              <a:ext uri="{FF2B5EF4-FFF2-40B4-BE49-F238E27FC236}">
                <a16:creationId xmlns:a16="http://schemas.microsoft.com/office/drawing/2014/main" id="{133D86AA-C5A5-FE46-92D9-220FB492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185387"/>
            <a:ext cx="52578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Division by functional policy area (e.g. heath, agriculture)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Each actor gets “something” in return, overlapping interests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Key “fuels”: logrolling, pork barrel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77834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re 3">
            <a:extLst>
              <a:ext uri="{FF2B5EF4-FFF2-40B4-BE49-F238E27FC236}">
                <a16:creationId xmlns:a16="http://schemas.microsoft.com/office/drawing/2014/main" id="{78AC3791-ABD9-0342-9BC4-D1A742BC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572" y="7620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Summing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Up</a:t>
            </a:r>
          </a:p>
        </p:txBody>
      </p:sp>
      <p:sp>
        <p:nvSpPr>
          <p:cNvPr id="268291" name="AutoShape 2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87C8E033-B498-5C45-9EED-6F75CEED6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049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8292" name="AutoShape 4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AFB4F9DC-5E73-8E44-816D-A6937DFF3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6525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BC28B-19DF-724C-B27F-939ACD7C1864}"/>
              </a:ext>
            </a:extLst>
          </p:cNvPr>
          <p:cNvSpPr txBox="1"/>
          <p:nvPr/>
        </p:nvSpPr>
        <p:spPr>
          <a:xfrm>
            <a:off x="2495564" y="1228165"/>
            <a:ext cx="883602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Dispersion of authority in a government both vertical and horizontal can affect policy outcomes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Vertical dispersion: unitary, federal, and </a:t>
            </a:r>
            <a:r>
              <a:rPr lang="en-US" sz="3200" dirty="0" err="1">
                <a:cs typeface="Arial" charset="0"/>
              </a:rPr>
              <a:t>confederal</a:t>
            </a:r>
            <a:r>
              <a:rPr lang="en-US" sz="3200" dirty="0">
                <a:cs typeface="Arial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Horizontal dispersion: separation of powers &amp; fusion powers</a:t>
            </a:r>
          </a:p>
        </p:txBody>
      </p:sp>
    </p:spTree>
    <p:extLst>
      <p:ext uri="{BB962C8B-B14F-4D97-AF65-F5344CB8AC3E}">
        <p14:creationId xmlns:p14="http://schemas.microsoft.com/office/powerpoint/2010/main" val="65313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18CA10EC-6D14-2446-A320-F8DDF1338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69851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Decentralization and Local Government: Models</a:t>
            </a:r>
          </a:p>
        </p:txBody>
      </p:sp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F4F98785-FEC8-F545-B58C-6F3B03CB3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b="1"/>
              <a:t>Devolution- Political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Deconcentration- Administrative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Delegation- Public Organizations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Privatization- Contracting Out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335025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547FC-EDE6-9C47-890D-FBD96CEE8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Decentralization: An Overview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1E954F8-C3C8-8D4B-AF7E-FA7354AD0F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9442" y="1581912"/>
            <a:ext cx="8229600" cy="4876800"/>
          </a:xfrm>
        </p:spPr>
        <p:txBody>
          <a:bodyPr>
            <a:noAutofit/>
          </a:bodyPr>
          <a:lstStyle/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The Local Governance Debate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Devolution of Authority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53252" name="Picture 5" descr="http://www.uncdf.org/image_uploads/bd_mdg_01.jpg">
            <a:extLst>
              <a:ext uri="{FF2B5EF4-FFF2-40B4-BE49-F238E27FC236}">
                <a16:creationId xmlns:a16="http://schemas.microsoft.com/office/drawing/2014/main" id="{2BDF965B-9916-694F-ABD6-AE891894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74" y="1837765"/>
            <a:ext cx="44751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4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re 3">
            <a:extLst>
              <a:ext uri="{FF2B5EF4-FFF2-40B4-BE49-F238E27FC236}">
                <a16:creationId xmlns:a16="http://schemas.microsoft.com/office/drawing/2014/main" id="{B516067B-56A1-814E-BC87-0E311732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What’s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Ahead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43715" name="TextBox 1">
            <a:extLst>
              <a:ext uri="{FF2B5EF4-FFF2-40B4-BE49-F238E27FC236}">
                <a16:creationId xmlns:a16="http://schemas.microsoft.com/office/drawing/2014/main" id="{FEF32897-C637-DE4A-92C1-424ED5A7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286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69CCC-24DE-0340-AD42-73CF6354DFEC}"/>
              </a:ext>
            </a:extLst>
          </p:cNvPr>
          <p:cNvSpPr txBox="1"/>
          <p:nvPr/>
        </p:nvSpPr>
        <p:spPr>
          <a:xfrm>
            <a:off x="1814513" y="2286001"/>
            <a:ext cx="84836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Our task: look at how authority is dispersed to understand why governments act the way they do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cs typeface="Arial" charset="0"/>
              </a:rPr>
              <a:t>Vertical </a:t>
            </a: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cs typeface="Arial" charset="0"/>
              </a:rPr>
              <a:t>Horizontal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41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7091C98-5C7F-4D4B-932B-EF3617939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Primary Unit of Government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BD38C82-710C-BD4E-BCEF-5EFC81B2C5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4128" y="1837765"/>
            <a:ext cx="10058555" cy="392086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Municipality: Lowest level with Bureaucrats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English/American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Town vs. county (Rural vs. Urban)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Continental European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Commune (no distinction between rural and urban)</a:t>
            </a:r>
          </a:p>
        </p:txBody>
      </p:sp>
    </p:spTree>
    <p:extLst>
      <p:ext uri="{BB962C8B-B14F-4D97-AF65-F5344CB8AC3E}">
        <p14:creationId xmlns:p14="http://schemas.microsoft.com/office/powerpoint/2010/main" val="1660868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001F-0F04-7C43-A838-F962E269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Meeting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D55F6663-BFAC-8A48-97D2-0B42AE90453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1580345"/>
            <a:ext cx="7333488" cy="4138019"/>
          </a:xfrm>
          <a:noFill/>
        </p:spPr>
      </p:pic>
    </p:spTree>
    <p:extLst>
      <p:ext uri="{BB962C8B-B14F-4D97-AF65-F5344CB8AC3E}">
        <p14:creationId xmlns:p14="http://schemas.microsoft.com/office/powerpoint/2010/main" val="258088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293F9FE9-8293-714B-8B25-8BD94E2C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97" y="0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b="1"/>
              <a:t>European Union Poster</a:t>
            </a:r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93A6DEBF-C4AD-F84A-8F8D-A337D52DD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4641" y="899160"/>
            <a:ext cx="6975475" cy="5238750"/>
          </a:xfrm>
          <a:noFill/>
        </p:spPr>
      </p:pic>
    </p:spTree>
    <p:extLst>
      <p:ext uri="{BB962C8B-B14F-4D97-AF65-F5344CB8AC3E}">
        <p14:creationId xmlns:p14="http://schemas.microsoft.com/office/powerpoint/2010/main" val="312985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22DA6B3-F330-F74B-B4DD-9B7BA204C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Decentralized Governance: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A494DDA-04BF-E54C-839E-881306153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7864" y="800100"/>
            <a:ext cx="10396883" cy="522804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b="1" dirty="0"/>
          </a:p>
          <a:p>
            <a:pPr eaLnBrk="1" hangingPunct="1"/>
            <a:r>
              <a:rPr lang="en-US" altLang="en-US" sz="2800" b="1" dirty="0"/>
              <a:t>Subsidiarity- higher units of Government should not do what can be done by lower units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Principle used by European Union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Not necessarily Based on the separation of powers</a:t>
            </a:r>
          </a:p>
        </p:txBody>
      </p:sp>
    </p:spTree>
    <p:extLst>
      <p:ext uri="{BB962C8B-B14F-4D97-AF65-F5344CB8AC3E}">
        <p14:creationId xmlns:p14="http://schemas.microsoft.com/office/powerpoint/2010/main" val="2773670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648E01BB-902C-F44B-A070-BEF53A51D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en-US" b="1"/>
              <a:t>Denmark Communes</a:t>
            </a:r>
          </a:p>
        </p:txBody>
      </p:sp>
      <p:pic>
        <p:nvPicPr>
          <p:cNvPr id="66563" name="Picture 2" descr="http://www.sm.dk/data/Dokumentertilpublikationer/IM%20engelsk/The%20lokal%20government%20reform%20-%20in%20brief/The%20local%20government%20reform%20%E2%80%93%20In%20brief%20-%20Complete%20version%20in%20HTML-filer/img02.gif">
            <a:extLst>
              <a:ext uri="{FF2B5EF4-FFF2-40B4-BE49-F238E27FC236}">
                <a16:creationId xmlns:a16="http://schemas.microsoft.com/office/drawing/2014/main" id="{303A34FB-C62D-684A-B8FD-3391A70B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86" y="0"/>
            <a:ext cx="5026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0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E61399B-F9B2-2441-92A3-8B425D170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b="1" dirty="0"/>
              <a:t>What Local Government Does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3BBD633-E520-734D-976E-EE1E938A82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5040" y="990601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/>
              <a:t>Services- Depend Upon: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Fiscal/budget allocation</a:t>
            </a:r>
          </a:p>
          <a:p>
            <a:pPr lvl="2" eaLnBrk="1" hangingPunct="1"/>
            <a:r>
              <a:rPr lang="en-US" altLang="en-US" sz="2800" b="1" dirty="0"/>
              <a:t>Taxes and transfers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Planning</a:t>
            </a:r>
          </a:p>
          <a:p>
            <a:pPr lvl="2" eaLnBrk="1" hangingPunct="1"/>
            <a:r>
              <a:rPr lang="en-US" altLang="en-US" sz="2800" b="1" dirty="0"/>
              <a:t>Strategic priorities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Managing</a:t>
            </a:r>
          </a:p>
          <a:p>
            <a:pPr lvl="2" eaLnBrk="1" hangingPunct="1"/>
            <a:r>
              <a:rPr lang="en-US" altLang="en-US" sz="2800" b="1" dirty="0"/>
              <a:t>Implementing (water, sanitation, roads, </a:t>
            </a:r>
            <a:r>
              <a:rPr lang="en-US" altLang="en-US" sz="2800" b="1" dirty="0" err="1"/>
              <a:t>etc</a:t>
            </a:r>
            <a:r>
              <a:rPr lang="en-US" alt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8479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5C92F1C7-2E50-634E-9775-86A227D8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7641"/>
            <a:ext cx="90265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77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re 3">
            <a:extLst>
              <a:ext uri="{FF2B5EF4-FFF2-40B4-BE49-F238E27FC236}">
                <a16:creationId xmlns:a16="http://schemas.microsoft.com/office/drawing/2014/main" id="{0EEB1C52-786F-174B-A8AB-4934AC88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The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Incoherence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of U.S. Policy</a:t>
            </a:r>
          </a:p>
        </p:txBody>
      </p:sp>
      <p:sp>
        <p:nvSpPr>
          <p:cNvPr id="238595" name="TextBox 1">
            <a:extLst>
              <a:ext uri="{FF2B5EF4-FFF2-40B4-BE49-F238E27FC236}">
                <a16:creationId xmlns:a16="http://schemas.microsoft.com/office/drawing/2014/main" id="{C79C9A7D-6A8E-0E4F-B42F-B81DE2A59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28600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From “night watchman state” to behemoth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800" dirty="0">
                <a:latin typeface="Calibri" panose="020F0502020204030204" pitchFamily="34" charset="0"/>
                <a:hlinkClick r:id="rId2" action="ppaction://hlinksldjump"/>
              </a:rPr>
              <a:t>89,500 separate governments 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800" dirty="0">
                <a:latin typeface="Calibri" panose="020F0502020204030204" pitchFamily="34" charset="0"/>
              </a:rPr>
              <a:t>Why do you think government has changed in the U.S. so much in the last 150 years? 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Intentional &amp; unintentional: “whole system lacks coordination, coherence, and control” (Peters 2013)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 dirty="0"/>
          </a:p>
        </p:txBody>
      </p:sp>
      <p:pic>
        <p:nvPicPr>
          <p:cNvPr id="238596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31C4D327-EE6B-C647-9F5B-94E7948B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2004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41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re 3">
            <a:extLst>
              <a:ext uri="{FF2B5EF4-FFF2-40B4-BE49-F238E27FC236}">
                <a16:creationId xmlns:a16="http://schemas.microsoft.com/office/drawing/2014/main" id="{23E51A1C-3C29-A149-9628-C0C89F9E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93" y="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Size of U.S.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Government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below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the state</a:t>
            </a:r>
          </a:p>
        </p:txBody>
      </p:sp>
      <p:sp>
        <p:nvSpPr>
          <p:cNvPr id="271363" name="AutoShape 2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28A5B970-6BE9-5C4C-BD9A-65B553930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049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71364" name="AutoShape 4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E4CF4CB6-8AA2-9047-8D5B-C860AA5B5C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6525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71365" name="Picture 2" descr="https://encrypted-tbn1.gstatic.com/images?q=tbn:ANd9GcSrRk4HKRYIVmULguBc67ounxGw9SLbsQiG6vXp8mhEedpwVASl">
            <a:hlinkClick r:id="rId2" action="ppaction://hlinksldjump"/>
            <a:extLst>
              <a:ext uri="{FF2B5EF4-FFF2-40B4-BE49-F238E27FC236}">
                <a16:creationId xmlns:a16="http://schemas.microsoft.com/office/drawing/2014/main" id="{D8466659-9AFF-FA41-8FF7-FD6498EA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5781676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6" name="Picture 5" descr="C:\Users\Steve.Steve-PC\Desktop\photo.JPG">
            <a:extLst>
              <a:ext uri="{FF2B5EF4-FFF2-40B4-BE49-F238E27FC236}">
                <a16:creationId xmlns:a16="http://schemas.microsoft.com/office/drawing/2014/main" id="{0D60E314-EA1F-1848-BE4C-ADEFB779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9694"/>
            <a:ext cx="4822508" cy="552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975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538110B-05C6-1449-A5B5-976629BE3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The Development vs. Governance Debate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89607CB-1284-9A46-9D47-A24B8A93D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5920" y="1837765"/>
            <a:ext cx="10396883" cy="331118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	States will necessarily remain central actors in development policy and development management." 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Char char="-"/>
            </a:pPr>
            <a:r>
              <a:rPr lang="en-US" altLang="en-US" sz="2400" b="1" dirty="0"/>
              <a:t>Milton </a:t>
            </a:r>
            <a:r>
              <a:rPr lang="en-US" altLang="en-US" sz="2400" b="1" dirty="0" err="1"/>
              <a:t>Esman</a:t>
            </a:r>
            <a:r>
              <a:rPr lang="en-US" altLang="en-US" sz="2400" b="1" dirty="0"/>
              <a:t> (born</a:t>
            </a:r>
          </a:p>
          <a:p>
            <a:pPr eaLnBrk="1" hangingPunct="1">
              <a:buFontTx/>
              <a:buNone/>
            </a:pPr>
            <a:r>
              <a:rPr lang="en-US" altLang="en-US" sz="2400" b="1" dirty="0"/>
              <a:t> 	in 1917 (Cornell)</a:t>
            </a: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pic>
        <p:nvPicPr>
          <p:cNvPr id="59396" name="Picture 5" descr="http://www.news.cornell.edu/chronicle/03/8.21.03/Esman.jpg">
            <a:extLst>
              <a:ext uri="{FF2B5EF4-FFF2-40B4-BE49-F238E27FC236}">
                <a16:creationId xmlns:a16="http://schemas.microsoft.com/office/drawing/2014/main" id="{997B3C84-EA1C-8F41-8061-B8D0DB1C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16" y="3154680"/>
            <a:ext cx="3794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2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re 3">
            <a:extLst>
              <a:ext uri="{FF2B5EF4-FFF2-40B4-BE49-F238E27FC236}">
                <a16:creationId xmlns:a16="http://schemas.microsoft.com/office/drawing/2014/main" id="{3333CFD3-60E0-B846-AACE-F31D4A99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84" y="-218515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Authority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A9FEA-50E1-ED41-BBB7-7F2B81FF6B11}"/>
              </a:ext>
            </a:extLst>
          </p:cNvPr>
          <p:cNvSpPr txBox="1"/>
          <p:nvPr/>
        </p:nvSpPr>
        <p:spPr>
          <a:xfrm>
            <a:off x="1687514" y="1111250"/>
            <a:ext cx="853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This leads to the core issue for this 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FE576-A5CB-4049-A548-896AAE41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13" y="2113916"/>
            <a:ext cx="89804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b="1" dirty="0">
                <a:latin typeface="Calibri" panose="020F0502020204030204" pitchFamily="34" charset="0"/>
              </a:rPr>
              <a:t>It’s not just the U.S.: it all has to do with the intergovernmental structure, specifically </a:t>
            </a:r>
            <a:r>
              <a:rPr lang="en-US" altLang="en-US" sz="3200" b="1" i="1" dirty="0">
                <a:latin typeface="Calibri" panose="020F0502020204030204" pitchFamily="34" charset="0"/>
              </a:rPr>
              <a:t>how authority is dispersed in different parts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565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E1D0D05-C338-EA43-879A-E81DE3470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" y="0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Local Government and the</a:t>
            </a:r>
            <a:br>
              <a:rPr lang="en-US" altLang="en-US" dirty="0"/>
            </a:br>
            <a:r>
              <a:rPr lang="en-US" altLang="en-US" dirty="0"/>
              <a:t>Local State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AF16EC4-8305-B84E-B3B4-54812E605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12080" y="1441604"/>
            <a:ext cx="11704320" cy="331118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/>
              <a:t>Local State – Local administration Offices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Functional vs. Territorial Control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Devolution- Key to Local Government</a:t>
            </a:r>
          </a:p>
          <a:p>
            <a:pPr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Urban vs. Rural </a:t>
            </a:r>
          </a:p>
          <a:p>
            <a:pPr lvl="1" eaLnBrk="1" hangingPunct="1">
              <a:buFontTx/>
              <a:buNone/>
            </a:pPr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Urban linked with Rural </a:t>
            </a:r>
          </a:p>
        </p:txBody>
      </p:sp>
    </p:spTree>
    <p:extLst>
      <p:ext uri="{BB962C8B-B14F-4D97-AF65-F5344CB8AC3E}">
        <p14:creationId xmlns:p14="http://schemas.microsoft.com/office/powerpoint/2010/main" val="3125074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ECBF-AB77-164A-A2F4-A3CC32EF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 Between Policy and 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4F8D19-236F-8146-BD68-8802A283B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sz="3600" dirty="0">
                <a:solidFill>
                  <a:schemeClr val="accent1">
                    <a:tint val="88000"/>
                    <a:satMod val="150000"/>
                  </a:schemeClr>
                </a:solidFill>
                <a:hlinkClick r:id="rId2"/>
              </a:rPr>
              <a:t>The Difference between policy and management</a:t>
            </a:r>
            <a:endParaRPr lang="en-US" altLang="en-US" sz="36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481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1965E2E9-119F-C549-A934-68FCC0C57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9225" y="231775"/>
            <a:ext cx="7340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State Societal Linkages</a:t>
            </a:r>
          </a:p>
        </p:txBody>
      </p:sp>
      <p:sp>
        <p:nvSpPr>
          <p:cNvPr id="62467" name="Text Box 1027">
            <a:extLst>
              <a:ext uri="{FF2B5EF4-FFF2-40B4-BE49-F238E27FC236}">
                <a16:creationId xmlns:a16="http://schemas.microsoft.com/office/drawing/2014/main" id="{615DDD0C-3931-DB46-857C-1EC353E6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9" y="1038225"/>
            <a:ext cx="3270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Central State - Macro</a:t>
            </a:r>
          </a:p>
        </p:txBody>
      </p:sp>
      <p:sp>
        <p:nvSpPr>
          <p:cNvPr id="62468" name="Text Box 1028">
            <a:extLst>
              <a:ext uri="{FF2B5EF4-FFF2-40B4-BE49-F238E27FC236}">
                <a16:creationId xmlns:a16="http://schemas.microsoft.com/office/drawing/2014/main" id="{9DCB88D3-6781-F346-9022-6E7AAE55B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572000"/>
            <a:ext cx="307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Civil Society - Micro</a:t>
            </a:r>
          </a:p>
        </p:txBody>
      </p:sp>
      <p:grpSp>
        <p:nvGrpSpPr>
          <p:cNvPr id="62469" name="Group 1029">
            <a:extLst>
              <a:ext uri="{FF2B5EF4-FFF2-40B4-BE49-F238E27FC236}">
                <a16:creationId xmlns:a16="http://schemas.microsoft.com/office/drawing/2014/main" id="{9FD1107C-EB6D-DC4A-8BE8-7EAC21446490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1695151"/>
            <a:ext cx="8177212" cy="396875"/>
            <a:chOff x="327" y="1248"/>
            <a:chExt cx="5151" cy="250"/>
          </a:xfrm>
        </p:grpSpPr>
        <p:sp>
          <p:nvSpPr>
            <p:cNvPr id="62481" name="Text Box 1030">
              <a:extLst>
                <a:ext uri="{FF2B5EF4-FFF2-40B4-BE49-F238E27FC236}">
                  <a16:creationId xmlns:a16="http://schemas.microsoft.com/office/drawing/2014/main" id="{89A1BF04-3859-9342-94F0-98983DCB4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Weak</a:t>
              </a:r>
            </a:p>
          </p:txBody>
        </p:sp>
        <p:sp>
          <p:nvSpPr>
            <p:cNvPr id="62482" name="Text Box 1031">
              <a:extLst>
                <a:ext uri="{FF2B5EF4-FFF2-40B4-BE49-F238E27FC236}">
                  <a16:creationId xmlns:a16="http://schemas.microsoft.com/office/drawing/2014/main" id="{88B33441-CC61-C945-A1EF-43539A0E3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83" name="Line 1032">
              <a:extLst>
                <a:ext uri="{FF2B5EF4-FFF2-40B4-BE49-F238E27FC236}">
                  <a16:creationId xmlns:a16="http://schemas.microsoft.com/office/drawing/2014/main" id="{014BF087-0CED-4449-9D94-813ABAC33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0" name="Group 1033">
            <a:extLst>
              <a:ext uri="{FF2B5EF4-FFF2-40B4-BE49-F238E27FC236}">
                <a16:creationId xmlns:a16="http://schemas.microsoft.com/office/drawing/2014/main" id="{3B5255E7-0560-F040-A50B-FC7DC80B8153}"/>
              </a:ext>
            </a:extLst>
          </p:cNvPr>
          <p:cNvGrpSpPr>
            <a:grpSpLocks/>
          </p:cNvGrpSpPr>
          <p:nvPr/>
        </p:nvGrpSpPr>
        <p:grpSpPr bwMode="auto">
          <a:xfrm>
            <a:off x="2125662" y="2944513"/>
            <a:ext cx="8177213" cy="396875"/>
            <a:chOff x="327" y="1843"/>
            <a:chExt cx="5151" cy="250"/>
          </a:xfrm>
        </p:grpSpPr>
        <p:sp>
          <p:nvSpPr>
            <p:cNvPr id="62478" name="Text Box 1034">
              <a:extLst>
                <a:ext uri="{FF2B5EF4-FFF2-40B4-BE49-F238E27FC236}">
                  <a16:creationId xmlns:a16="http://schemas.microsoft.com/office/drawing/2014/main" id="{4C83D03E-FBD8-1C45-9E3D-3B65C7BB6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843"/>
              <a:ext cx="15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State-mezzo Weak</a:t>
              </a:r>
            </a:p>
          </p:txBody>
        </p:sp>
        <p:sp>
          <p:nvSpPr>
            <p:cNvPr id="62479" name="Text Box 1035">
              <a:extLst>
                <a:ext uri="{FF2B5EF4-FFF2-40B4-BE49-F238E27FC236}">
                  <a16:creationId xmlns:a16="http://schemas.microsoft.com/office/drawing/2014/main" id="{A1D7B742-3545-404D-9F68-BE48BD41E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843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80" name="Line 1036">
              <a:extLst>
                <a:ext uri="{FF2B5EF4-FFF2-40B4-BE49-F238E27FC236}">
                  <a16:creationId xmlns:a16="http://schemas.microsoft.com/office/drawing/2014/main" id="{E12C9394-C6A8-3B40-A89D-45911B30C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196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1" name="Text Box 1037">
            <a:extLst>
              <a:ext uri="{FF2B5EF4-FFF2-40B4-BE49-F238E27FC236}">
                <a16:creationId xmlns:a16="http://schemas.microsoft.com/office/drawing/2014/main" id="{FC4E1ABE-F403-6F43-99E6-AC5E2379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781426"/>
            <a:ext cx="838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Mono-State…...</a:t>
            </a:r>
            <a:r>
              <a:rPr lang="en-US" altLang="en-US" sz="1800" b="1"/>
              <a:t>INTERGOVERNMENTAL Systems in place.</a:t>
            </a:r>
            <a:r>
              <a:rPr lang="en-US" altLang="en-US" sz="2000" b="1"/>
              <a:t>…..Local State</a:t>
            </a:r>
          </a:p>
        </p:txBody>
      </p:sp>
      <p:sp>
        <p:nvSpPr>
          <p:cNvPr id="62472" name="Text Box 1038">
            <a:extLst>
              <a:ext uri="{FF2B5EF4-FFF2-40B4-BE49-F238E27FC236}">
                <a16:creationId xmlns:a16="http://schemas.microsoft.com/office/drawing/2014/main" id="{569ECFAF-062A-ED47-A513-5671B84A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9" y="2333626"/>
            <a:ext cx="7134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SOFT STATE…………………………….PREDATORY STATE</a:t>
            </a:r>
          </a:p>
        </p:txBody>
      </p:sp>
      <p:sp>
        <p:nvSpPr>
          <p:cNvPr id="62473" name="Text Box 1039">
            <a:extLst>
              <a:ext uri="{FF2B5EF4-FFF2-40B4-BE49-F238E27FC236}">
                <a16:creationId xmlns:a16="http://schemas.microsoft.com/office/drawing/2014/main" id="{BB552006-A8CD-DF41-B2F7-AA89AF3DE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1"/>
            <a:ext cx="727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Local - SOFT STATE….………………LOCAL GOVERNMENT</a:t>
            </a:r>
          </a:p>
        </p:txBody>
      </p:sp>
      <p:grpSp>
        <p:nvGrpSpPr>
          <p:cNvPr id="62474" name="Group 1040">
            <a:extLst>
              <a:ext uri="{FF2B5EF4-FFF2-40B4-BE49-F238E27FC236}">
                <a16:creationId xmlns:a16="http://schemas.microsoft.com/office/drawing/2014/main" id="{5838274D-304E-2247-91D8-13EC97C07CC3}"/>
              </a:ext>
            </a:extLst>
          </p:cNvPr>
          <p:cNvGrpSpPr>
            <a:grpSpLocks/>
          </p:cNvGrpSpPr>
          <p:nvPr/>
        </p:nvGrpSpPr>
        <p:grpSpPr bwMode="auto">
          <a:xfrm>
            <a:off x="2162176" y="5153026"/>
            <a:ext cx="8177213" cy="396875"/>
            <a:chOff x="327" y="1248"/>
            <a:chExt cx="5151" cy="250"/>
          </a:xfrm>
        </p:grpSpPr>
        <p:sp>
          <p:nvSpPr>
            <p:cNvPr id="62475" name="Text Box 1041">
              <a:extLst>
                <a:ext uri="{FF2B5EF4-FFF2-40B4-BE49-F238E27FC236}">
                  <a16:creationId xmlns:a16="http://schemas.microsoft.com/office/drawing/2014/main" id="{40C72A5E-E30E-6248-A5D5-8A58D15F7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Weak</a:t>
              </a:r>
            </a:p>
          </p:txBody>
        </p:sp>
        <p:sp>
          <p:nvSpPr>
            <p:cNvPr id="62476" name="Text Box 1042">
              <a:extLst>
                <a:ext uri="{FF2B5EF4-FFF2-40B4-BE49-F238E27FC236}">
                  <a16:creationId xmlns:a16="http://schemas.microsoft.com/office/drawing/2014/main" id="{FCC6A891-BAF9-E24B-A7BB-E59AE2D05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77" name="Line 1043">
              <a:extLst>
                <a:ext uri="{FF2B5EF4-FFF2-40B4-BE49-F238E27FC236}">
                  <a16:creationId xmlns:a16="http://schemas.microsoft.com/office/drawing/2014/main" id="{4FCD9D47-723A-2C4D-9519-12841B7B1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981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40484EC-7A94-3640-BD54-1EB0ADAF1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Deconcentration</a:t>
            </a:r>
            <a:r>
              <a:rPr lang="en-US" altLang="en-US" b="1" dirty="0"/>
              <a:t>- Local State 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F034B5B-F0BB-084A-BEAD-ABDE701F98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Functional vs. Prefectoral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Prefectoral integrated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Prefectoral unintegrated</a:t>
            </a:r>
          </a:p>
        </p:txBody>
      </p:sp>
    </p:spTree>
    <p:extLst>
      <p:ext uri="{BB962C8B-B14F-4D97-AF65-F5344CB8AC3E}">
        <p14:creationId xmlns:p14="http://schemas.microsoft.com/office/powerpoint/2010/main" val="447366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71C52FD-CC51-8246-8631-8A1F6BAE7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481" y="189752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2F994096-DCDC-9140-A2C7-CDF582AD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2717800"/>
            <a:ext cx="16605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Home Affairs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91C09AEE-0CE6-0445-9265-8A4B9E4F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6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94B376A4-20C7-2841-B2EA-B9834CAA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6" y="5567680"/>
            <a:ext cx="955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Council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BAF51F41-C463-314E-96A7-A541E740B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806EFF0B-3A1B-F544-A837-A2CCC835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6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6F92DD97-6EE0-704B-B8A7-C912210F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4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id="{EA8CBC37-35D8-264C-A7F9-7609D74D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45BDD1C6-1113-8A44-ACE5-E8F90447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1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5C1F8B65-F468-5E46-93E7-15BD06693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6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9EE601EE-8DE2-5246-A83C-41FA9AC28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1F8FD675-9BA9-B643-B233-E23321B7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4" y="553720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FCCFBBFE-414B-7E44-AEAB-5A1015F5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1371600"/>
            <a:ext cx="172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Functional</a:t>
            </a:r>
          </a:p>
        </p:txBody>
      </p:sp>
      <p:cxnSp>
        <p:nvCxnSpPr>
          <p:cNvPr id="72719" name="AutoShape 15">
            <a:extLst>
              <a:ext uri="{FF2B5EF4-FFF2-40B4-BE49-F238E27FC236}">
                <a16:creationId xmlns:a16="http://schemas.microsoft.com/office/drawing/2014/main" id="{DD4CA83E-93DF-9D40-BA9D-73C9D98ECB5E}"/>
              </a:ext>
            </a:extLst>
          </p:cNvPr>
          <p:cNvCxnSpPr>
            <a:cxnSpLocks noChangeShapeType="1"/>
            <a:stCxn id="72708" idx="2"/>
            <a:endCxn id="72709" idx="0"/>
          </p:cNvCxnSpPr>
          <p:nvPr/>
        </p:nvCxnSpPr>
        <p:spPr bwMode="auto">
          <a:xfrm>
            <a:off x="4202114" y="3124200"/>
            <a:ext cx="0" cy="24434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0" name="AutoShape 16">
            <a:extLst>
              <a:ext uri="{FF2B5EF4-FFF2-40B4-BE49-F238E27FC236}">
                <a16:creationId xmlns:a16="http://schemas.microsoft.com/office/drawing/2014/main" id="{C52E2FD6-FB73-984B-8F6D-A26047B7CAA9}"/>
              </a:ext>
            </a:extLst>
          </p:cNvPr>
          <p:cNvCxnSpPr>
            <a:cxnSpLocks noChangeShapeType="1"/>
            <a:stCxn id="72717" idx="0"/>
            <a:endCxn id="72716" idx="2"/>
          </p:cNvCxnSpPr>
          <p:nvPr/>
        </p:nvCxnSpPr>
        <p:spPr bwMode="auto">
          <a:xfrm flipV="1">
            <a:off x="58293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1" name="AutoShape 17">
            <a:extLst>
              <a:ext uri="{FF2B5EF4-FFF2-40B4-BE49-F238E27FC236}">
                <a16:creationId xmlns:a16="http://schemas.microsoft.com/office/drawing/2014/main" id="{EC29E958-495B-174F-A79C-1CFCFEC2F6E7}"/>
              </a:ext>
            </a:extLst>
          </p:cNvPr>
          <p:cNvCxnSpPr>
            <a:cxnSpLocks noChangeShapeType="1"/>
            <a:stCxn id="72714" idx="2"/>
            <a:endCxn id="72715" idx="0"/>
          </p:cNvCxnSpPr>
          <p:nvPr/>
        </p:nvCxnSpPr>
        <p:spPr bwMode="auto">
          <a:xfrm flipH="1">
            <a:off x="7421564" y="3124200"/>
            <a:ext cx="1587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AutoShape 18">
            <a:extLst>
              <a:ext uri="{FF2B5EF4-FFF2-40B4-BE49-F238E27FC236}">
                <a16:creationId xmlns:a16="http://schemas.microsoft.com/office/drawing/2014/main" id="{4A54619B-B0AF-D94E-A390-1ED20491A8A1}"/>
              </a:ext>
            </a:extLst>
          </p:cNvPr>
          <p:cNvCxnSpPr>
            <a:cxnSpLocks noChangeShapeType="1"/>
            <a:stCxn id="72713" idx="0"/>
            <a:endCxn id="72712" idx="2"/>
          </p:cNvCxnSpPr>
          <p:nvPr/>
        </p:nvCxnSpPr>
        <p:spPr bwMode="auto">
          <a:xfrm flipV="1">
            <a:off x="88392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3" name="AutoShape 19">
            <a:extLst>
              <a:ext uri="{FF2B5EF4-FFF2-40B4-BE49-F238E27FC236}">
                <a16:creationId xmlns:a16="http://schemas.microsoft.com/office/drawing/2014/main" id="{4A167407-7045-BE46-9589-FEAA9A390365}"/>
              </a:ext>
            </a:extLst>
          </p:cNvPr>
          <p:cNvCxnSpPr>
            <a:cxnSpLocks noChangeShapeType="1"/>
            <a:stCxn id="72711" idx="0"/>
            <a:endCxn id="72710" idx="2"/>
          </p:cNvCxnSpPr>
          <p:nvPr/>
        </p:nvCxnSpPr>
        <p:spPr bwMode="auto">
          <a:xfrm flipV="1">
            <a:off x="10012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4336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>
            <a:extLst>
              <a:ext uri="{FF2B5EF4-FFF2-40B4-BE49-F238E27FC236}">
                <a16:creationId xmlns:a16="http://schemas.microsoft.com/office/drawing/2014/main" id="{C6D6EFCE-E381-4B44-8DB5-D27295AF0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823" y="169909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4755" name="Text Box 1027">
            <a:extLst>
              <a:ext uri="{FF2B5EF4-FFF2-40B4-BE49-F238E27FC236}">
                <a16:creationId xmlns:a16="http://schemas.microsoft.com/office/drawing/2014/main" id="{E697ED45-3AEE-B14C-9BF4-E0345BFE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27432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Interior</a:t>
            </a:r>
          </a:p>
        </p:txBody>
      </p:sp>
      <p:sp>
        <p:nvSpPr>
          <p:cNvPr id="74756" name="Text Box 1028">
            <a:extLst>
              <a:ext uri="{FF2B5EF4-FFF2-40B4-BE49-F238E27FC236}">
                <a16:creationId xmlns:a16="http://schemas.microsoft.com/office/drawing/2014/main" id="{24895D6B-CCDB-AF42-9F58-69D38106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27432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4757" name="Text Box 1029">
            <a:extLst>
              <a:ext uri="{FF2B5EF4-FFF2-40B4-BE49-F238E27FC236}">
                <a16:creationId xmlns:a16="http://schemas.microsoft.com/office/drawing/2014/main" id="{2E8BC0DC-CEDF-7B42-9DC2-F8611D32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2743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4758" name="Text Box 1030">
            <a:extLst>
              <a:ext uri="{FF2B5EF4-FFF2-40B4-BE49-F238E27FC236}">
                <a16:creationId xmlns:a16="http://schemas.microsoft.com/office/drawing/2014/main" id="{A87188AC-BC78-0C42-8867-5B16C078F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1" y="27432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4759" name="Text Box 1031">
            <a:extLst>
              <a:ext uri="{FF2B5EF4-FFF2-40B4-BE49-F238E27FC236}">
                <a16:creationId xmlns:a16="http://schemas.microsoft.com/office/drawing/2014/main" id="{EAC28894-905C-C647-9DE5-854C049C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951" y="27432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4760" name="Text Box 1032">
            <a:extLst>
              <a:ext uri="{FF2B5EF4-FFF2-40B4-BE49-F238E27FC236}">
                <a16:creationId xmlns:a16="http://schemas.microsoft.com/office/drawing/2014/main" id="{C401DF9E-230A-E54C-86FB-378AC560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413" y="27432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4761" name="Text Box 1033">
            <a:extLst>
              <a:ext uri="{FF2B5EF4-FFF2-40B4-BE49-F238E27FC236}">
                <a16:creationId xmlns:a16="http://schemas.microsoft.com/office/drawing/2014/main" id="{5CD0B5AE-D9AE-5644-8D3F-8B3BD887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1" y="5562600"/>
            <a:ext cx="17065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Council/Chief</a:t>
            </a:r>
          </a:p>
        </p:txBody>
      </p:sp>
      <p:sp>
        <p:nvSpPr>
          <p:cNvPr id="74762" name="Text Box 1034">
            <a:extLst>
              <a:ext uri="{FF2B5EF4-FFF2-40B4-BE49-F238E27FC236}">
                <a16:creationId xmlns:a16="http://schemas.microsoft.com/office/drawing/2014/main" id="{A5724616-0C95-CF46-91CD-F3AD1A95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4" y="1371600"/>
            <a:ext cx="352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Prefectoral - Integrated</a:t>
            </a:r>
          </a:p>
        </p:txBody>
      </p:sp>
      <p:sp>
        <p:nvSpPr>
          <p:cNvPr id="74763" name="Text Box 1035">
            <a:extLst>
              <a:ext uri="{FF2B5EF4-FFF2-40B4-BE49-F238E27FC236}">
                <a16:creationId xmlns:a16="http://schemas.microsoft.com/office/drawing/2014/main" id="{2573E56A-C4EF-5D4A-B230-8D5EE5C4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3962400"/>
            <a:ext cx="9699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Office</a:t>
            </a:r>
          </a:p>
        </p:txBody>
      </p:sp>
      <p:sp>
        <p:nvSpPr>
          <p:cNvPr id="74764" name="Line 1036">
            <a:extLst>
              <a:ext uri="{FF2B5EF4-FFF2-40B4-BE49-F238E27FC236}">
                <a16:creationId xmlns:a16="http://schemas.microsoft.com/office/drawing/2014/main" id="{41EA9C97-ECDE-7D47-9DA7-CEC8A0E22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584700"/>
            <a:ext cx="1416050" cy="977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037">
            <a:extLst>
              <a:ext uri="{FF2B5EF4-FFF2-40B4-BE49-F238E27FC236}">
                <a16:creationId xmlns:a16="http://schemas.microsoft.com/office/drawing/2014/main" id="{A65B769A-4506-DB48-AB73-A89DC7402D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0350" y="4672014"/>
            <a:ext cx="446088" cy="871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Line 1038">
            <a:extLst>
              <a:ext uri="{FF2B5EF4-FFF2-40B4-BE49-F238E27FC236}">
                <a16:creationId xmlns:a16="http://schemas.microsoft.com/office/drawing/2014/main" id="{21365FDC-5854-644E-95D7-6F74468DBC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32550" y="4678364"/>
            <a:ext cx="387350" cy="8588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Line 1039">
            <a:extLst>
              <a:ext uri="{FF2B5EF4-FFF2-40B4-BE49-F238E27FC236}">
                <a16:creationId xmlns:a16="http://schemas.microsoft.com/office/drawing/2014/main" id="{412F094D-9799-3E48-B7B6-A2EB96B2B4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6" y="4484688"/>
            <a:ext cx="1647825" cy="1046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040">
            <a:extLst>
              <a:ext uri="{FF2B5EF4-FFF2-40B4-BE49-F238E27FC236}">
                <a16:creationId xmlns:a16="http://schemas.microsoft.com/office/drawing/2014/main" id="{6D3B16B3-26C2-7E47-89B0-BBDF1C35C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6" y="3154363"/>
            <a:ext cx="2759075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Line 1041">
            <a:extLst>
              <a:ext uri="{FF2B5EF4-FFF2-40B4-BE49-F238E27FC236}">
                <a16:creationId xmlns:a16="http://schemas.microsoft.com/office/drawing/2014/main" id="{8DBE46E1-D895-1F47-BB36-708EDE3C8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064" y="3154364"/>
            <a:ext cx="1531937" cy="808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Line 1042">
            <a:extLst>
              <a:ext uri="{FF2B5EF4-FFF2-40B4-BE49-F238E27FC236}">
                <a16:creationId xmlns:a16="http://schemas.microsoft.com/office/drawing/2014/main" id="{343675FB-501F-BD48-AEC5-5F0D8FE0B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2000" y="3154363"/>
            <a:ext cx="134938" cy="804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Line 1043">
            <a:extLst>
              <a:ext uri="{FF2B5EF4-FFF2-40B4-BE49-F238E27FC236}">
                <a16:creationId xmlns:a16="http://schemas.microsoft.com/office/drawing/2014/main" id="{516612B6-B9B3-6046-A8E4-D725AEF11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1" y="3148014"/>
            <a:ext cx="1782763" cy="814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Line 1044">
            <a:extLst>
              <a:ext uri="{FF2B5EF4-FFF2-40B4-BE49-F238E27FC236}">
                <a16:creationId xmlns:a16="http://schemas.microsoft.com/office/drawing/2014/main" id="{9211970B-8D55-1C42-B676-A018B08605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6" y="3148013"/>
            <a:ext cx="2860675" cy="952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Text Box 1045">
            <a:extLst>
              <a:ext uri="{FF2B5EF4-FFF2-40B4-BE49-F238E27FC236}">
                <a16:creationId xmlns:a16="http://schemas.microsoft.com/office/drawing/2014/main" id="{5036EDDD-8FDA-4945-A642-A086C1B65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1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4" name="Text Box 1046">
            <a:extLst>
              <a:ext uri="{FF2B5EF4-FFF2-40B4-BE49-F238E27FC236}">
                <a16:creationId xmlns:a16="http://schemas.microsoft.com/office/drawing/2014/main" id="{49C12D9C-535F-A54F-8743-2F1FCB18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9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5" name="Text Box 1047">
            <a:extLst>
              <a:ext uri="{FF2B5EF4-FFF2-40B4-BE49-F238E27FC236}">
                <a16:creationId xmlns:a16="http://schemas.microsoft.com/office/drawing/2014/main" id="{00763CA4-E15B-EF4E-946C-A2870147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6" name="Text Box 1048">
            <a:extLst>
              <a:ext uri="{FF2B5EF4-FFF2-40B4-BE49-F238E27FC236}">
                <a16:creationId xmlns:a16="http://schemas.microsoft.com/office/drawing/2014/main" id="{CFE10BFD-279E-3D46-89E5-D5B4A922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554355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4191882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9E92AA3-5D1D-7941-B6CE-E9F3BA1E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French Prefect Jura Region</a:t>
            </a:r>
            <a:br>
              <a:rPr lang="en-US" altLang="en-US" b="1"/>
            </a:br>
            <a:r>
              <a:rPr lang="en-US" altLang="en-US" b="1"/>
              <a:t>Aissa Dermouche</a:t>
            </a:r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F01E8199-866C-AD49-957E-D7BB57219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182814"/>
            <a:ext cx="3333750" cy="3362325"/>
          </a:xfrm>
          <a:noFill/>
        </p:spPr>
      </p:pic>
    </p:spTree>
    <p:extLst>
      <p:ext uri="{BB962C8B-B14F-4D97-AF65-F5344CB8AC3E}">
        <p14:creationId xmlns:p14="http://schemas.microsoft.com/office/powerpoint/2010/main" val="4257352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E9D4C593-1372-9141-B255-73555892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Colonial District Commissioner (Prefect)</a:t>
            </a: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32947A6F-9C82-8749-A531-5473B3E7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83" y="1584960"/>
            <a:ext cx="64770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91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050">
            <a:extLst>
              <a:ext uri="{FF2B5EF4-FFF2-40B4-BE49-F238E27FC236}">
                <a16:creationId xmlns:a16="http://schemas.microsoft.com/office/drawing/2014/main" id="{62893FE9-0EBE-FB4D-86FA-069581D26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698" y="62753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7827" name="Text Box 2051">
            <a:extLst>
              <a:ext uri="{FF2B5EF4-FFF2-40B4-BE49-F238E27FC236}">
                <a16:creationId xmlns:a16="http://schemas.microsoft.com/office/drawing/2014/main" id="{9FCD566A-8286-2A4A-875D-41C5B4061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7828" name="Text Box 2052">
            <a:extLst>
              <a:ext uri="{FF2B5EF4-FFF2-40B4-BE49-F238E27FC236}">
                <a16:creationId xmlns:a16="http://schemas.microsoft.com/office/drawing/2014/main" id="{5816856A-EF5C-BB49-92D7-3B710118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537200"/>
            <a:ext cx="11128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Council/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Chief</a:t>
            </a:r>
          </a:p>
        </p:txBody>
      </p:sp>
      <p:sp>
        <p:nvSpPr>
          <p:cNvPr id="77829" name="Text Box 2053">
            <a:extLst>
              <a:ext uri="{FF2B5EF4-FFF2-40B4-BE49-F238E27FC236}">
                <a16:creationId xmlns:a16="http://schemas.microsoft.com/office/drawing/2014/main" id="{86D284A1-BFE0-7E47-B85B-248900C7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4" y="1371600"/>
            <a:ext cx="392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Prefectoral - Unintegrated</a:t>
            </a:r>
          </a:p>
        </p:txBody>
      </p:sp>
      <p:sp>
        <p:nvSpPr>
          <p:cNvPr id="77830" name="Text Box 2054">
            <a:extLst>
              <a:ext uri="{FF2B5EF4-FFF2-40B4-BE49-F238E27FC236}">
                <a16:creationId xmlns:a16="http://schemas.microsoft.com/office/drawing/2014/main" id="{1EE89383-B246-A24B-8D4A-492202F1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2766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Police</a:t>
            </a:r>
          </a:p>
        </p:txBody>
      </p:sp>
      <p:sp>
        <p:nvSpPr>
          <p:cNvPr id="77831" name="Text Box 2055">
            <a:extLst>
              <a:ext uri="{FF2B5EF4-FFF2-40B4-BE49-F238E27FC236}">
                <a16:creationId xmlns:a16="http://schemas.microsoft.com/office/drawing/2014/main" id="{6D8D7046-B1BD-0240-9E60-FBE3738ED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55372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Police</a:t>
            </a:r>
          </a:p>
        </p:txBody>
      </p:sp>
      <p:sp>
        <p:nvSpPr>
          <p:cNvPr id="77832" name="Text Box 2056">
            <a:extLst>
              <a:ext uri="{FF2B5EF4-FFF2-40B4-BE49-F238E27FC236}">
                <a16:creationId xmlns:a16="http://schemas.microsoft.com/office/drawing/2014/main" id="{B8FB45B3-24BE-D345-ADCD-97587A47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27178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Interior</a:t>
            </a:r>
          </a:p>
        </p:txBody>
      </p:sp>
      <p:sp>
        <p:nvSpPr>
          <p:cNvPr id="77833" name="Text Box 2057">
            <a:extLst>
              <a:ext uri="{FF2B5EF4-FFF2-40B4-BE49-F238E27FC236}">
                <a16:creationId xmlns:a16="http://schemas.microsoft.com/office/drawing/2014/main" id="{7039687A-C88A-A54F-B24D-63CDBA9C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7834" name="Text Box 2058">
            <a:extLst>
              <a:ext uri="{FF2B5EF4-FFF2-40B4-BE49-F238E27FC236}">
                <a16:creationId xmlns:a16="http://schemas.microsoft.com/office/drawing/2014/main" id="{DB3A4187-37FB-3843-AF35-CB33C286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6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5" name="Text Box 2059">
            <a:extLst>
              <a:ext uri="{FF2B5EF4-FFF2-40B4-BE49-F238E27FC236}">
                <a16:creationId xmlns:a16="http://schemas.microsoft.com/office/drawing/2014/main" id="{27EB9CF6-EDE8-A744-BFF2-2304842FC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7836" name="Text Box 2060">
            <a:extLst>
              <a:ext uri="{FF2B5EF4-FFF2-40B4-BE49-F238E27FC236}">
                <a16:creationId xmlns:a16="http://schemas.microsoft.com/office/drawing/2014/main" id="{BAC7EFFE-D79D-3745-A63B-DA2AB73C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2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7" name="Text Box 2061">
            <a:extLst>
              <a:ext uri="{FF2B5EF4-FFF2-40B4-BE49-F238E27FC236}">
                <a16:creationId xmlns:a16="http://schemas.microsoft.com/office/drawing/2014/main" id="{AF1CCE36-CE22-1749-B062-1B48E34B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7838" name="Text Box 2062">
            <a:extLst>
              <a:ext uri="{FF2B5EF4-FFF2-40B4-BE49-F238E27FC236}">
                <a16:creationId xmlns:a16="http://schemas.microsoft.com/office/drawing/2014/main" id="{9438E0C7-BD98-E94F-9108-0A229555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9" name="Text Box 2063">
            <a:extLst>
              <a:ext uri="{FF2B5EF4-FFF2-40B4-BE49-F238E27FC236}">
                <a16:creationId xmlns:a16="http://schemas.microsoft.com/office/drawing/2014/main" id="{B046C8A4-2C9E-704A-B3DA-B675E3A1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7840" name="Text Box 2064">
            <a:extLst>
              <a:ext uri="{FF2B5EF4-FFF2-40B4-BE49-F238E27FC236}">
                <a16:creationId xmlns:a16="http://schemas.microsoft.com/office/drawing/2014/main" id="{AEC7E6DD-D791-5241-9588-E7F790607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4" y="553720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41" name="Text Box 2065">
            <a:extLst>
              <a:ext uri="{FF2B5EF4-FFF2-40B4-BE49-F238E27FC236}">
                <a16:creationId xmlns:a16="http://schemas.microsoft.com/office/drawing/2014/main" id="{B8C26F90-C264-4849-938F-1F544E91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6" y="3962400"/>
            <a:ext cx="9699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Office</a:t>
            </a:r>
          </a:p>
        </p:txBody>
      </p:sp>
      <p:cxnSp>
        <p:nvCxnSpPr>
          <p:cNvPr id="77842" name="AutoShape 2066">
            <a:extLst>
              <a:ext uri="{FF2B5EF4-FFF2-40B4-BE49-F238E27FC236}">
                <a16:creationId xmlns:a16="http://schemas.microsoft.com/office/drawing/2014/main" id="{115AEB95-AEE7-634D-85EA-BBC3307305CE}"/>
              </a:ext>
            </a:extLst>
          </p:cNvPr>
          <p:cNvCxnSpPr>
            <a:cxnSpLocks noChangeShapeType="1"/>
            <a:endCxn id="77841" idx="1"/>
          </p:cNvCxnSpPr>
          <p:nvPr/>
        </p:nvCxnSpPr>
        <p:spPr bwMode="auto">
          <a:xfrm>
            <a:off x="2870201" y="3114676"/>
            <a:ext cx="796925" cy="12033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3" name="AutoShape 2067">
            <a:extLst>
              <a:ext uri="{FF2B5EF4-FFF2-40B4-BE49-F238E27FC236}">
                <a16:creationId xmlns:a16="http://schemas.microsoft.com/office/drawing/2014/main" id="{27F4931C-C03A-354C-B72A-00B5036EED4B}"/>
              </a:ext>
            </a:extLst>
          </p:cNvPr>
          <p:cNvCxnSpPr>
            <a:cxnSpLocks noChangeShapeType="1"/>
            <a:endCxn id="77841" idx="1"/>
          </p:cNvCxnSpPr>
          <p:nvPr/>
        </p:nvCxnSpPr>
        <p:spPr bwMode="auto">
          <a:xfrm flipV="1">
            <a:off x="2717801" y="4318001"/>
            <a:ext cx="949325" cy="12287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4" name="AutoShape 2068">
            <a:extLst>
              <a:ext uri="{FF2B5EF4-FFF2-40B4-BE49-F238E27FC236}">
                <a16:creationId xmlns:a16="http://schemas.microsoft.com/office/drawing/2014/main" id="{61AC6FE5-F2BB-3E43-8440-6EED8E930AA9}"/>
              </a:ext>
            </a:extLst>
          </p:cNvPr>
          <p:cNvCxnSpPr>
            <a:cxnSpLocks noChangeShapeType="1"/>
            <a:stCxn id="77830" idx="3"/>
            <a:endCxn id="77841" idx="1"/>
          </p:cNvCxnSpPr>
          <p:nvPr/>
        </p:nvCxnSpPr>
        <p:spPr bwMode="auto">
          <a:xfrm>
            <a:off x="2563813" y="3479800"/>
            <a:ext cx="1103312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AutoShape 2069">
            <a:extLst>
              <a:ext uri="{FF2B5EF4-FFF2-40B4-BE49-F238E27FC236}">
                <a16:creationId xmlns:a16="http://schemas.microsoft.com/office/drawing/2014/main" id="{10140A71-1751-DE4D-9E92-EB8312A9266F}"/>
              </a:ext>
            </a:extLst>
          </p:cNvPr>
          <p:cNvCxnSpPr>
            <a:cxnSpLocks noChangeShapeType="1"/>
            <a:stCxn id="77841" idx="2"/>
            <a:endCxn id="77828" idx="0"/>
          </p:cNvCxnSpPr>
          <p:nvPr/>
        </p:nvCxnSpPr>
        <p:spPr bwMode="auto">
          <a:xfrm>
            <a:off x="4152900" y="4673600"/>
            <a:ext cx="0" cy="8636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AutoShape 2070">
            <a:extLst>
              <a:ext uri="{FF2B5EF4-FFF2-40B4-BE49-F238E27FC236}">
                <a16:creationId xmlns:a16="http://schemas.microsoft.com/office/drawing/2014/main" id="{887FEF5C-20A7-2943-9C1A-3E2195689E17}"/>
              </a:ext>
            </a:extLst>
          </p:cNvPr>
          <p:cNvCxnSpPr>
            <a:cxnSpLocks noChangeShapeType="1"/>
            <a:stCxn id="77841" idx="0"/>
            <a:endCxn id="77827" idx="2"/>
          </p:cNvCxnSpPr>
          <p:nvPr/>
        </p:nvCxnSpPr>
        <p:spPr bwMode="auto">
          <a:xfrm flipH="1" flipV="1">
            <a:off x="4151314" y="3124200"/>
            <a:ext cx="1587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AutoShape 2071">
            <a:extLst>
              <a:ext uri="{FF2B5EF4-FFF2-40B4-BE49-F238E27FC236}">
                <a16:creationId xmlns:a16="http://schemas.microsoft.com/office/drawing/2014/main" id="{654E55DF-F4E1-854A-8A0E-E4FEF3F0B779}"/>
              </a:ext>
            </a:extLst>
          </p:cNvPr>
          <p:cNvCxnSpPr>
            <a:cxnSpLocks noChangeShapeType="1"/>
            <a:stCxn id="77839" idx="2"/>
            <a:endCxn id="77840" idx="0"/>
          </p:cNvCxnSpPr>
          <p:nvPr/>
        </p:nvCxnSpPr>
        <p:spPr bwMode="auto">
          <a:xfrm>
            <a:off x="5797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AutoShape 2072">
            <a:extLst>
              <a:ext uri="{FF2B5EF4-FFF2-40B4-BE49-F238E27FC236}">
                <a16:creationId xmlns:a16="http://schemas.microsoft.com/office/drawing/2014/main" id="{B9C39E4D-F079-5B43-AA04-B2F1D0A7417B}"/>
              </a:ext>
            </a:extLst>
          </p:cNvPr>
          <p:cNvCxnSpPr>
            <a:cxnSpLocks noChangeShapeType="1"/>
            <a:stCxn id="77837" idx="2"/>
            <a:endCxn id="77838" idx="0"/>
          </p:cNvCxnSpPr>
          <p:nvPr/>
        </p:nvCxnSpPr>
        <p:spPr bwMode="auto">
          <a:xfrm>
            <a:off x="74104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9" name="AutoShape 2073">
            <a:extLst>
              <a:ext uri="{FF2B5EF4-FFF2-40B4-BE49-F238E27FC236}">
                <a16:creationId xmlns:a16="http://schemas.microsoft.com/office/drawing/2014/main" id="{071E3B54-AA23-7043-9FA7-F21AC71AB089}"/>
              </a:ext>
            </a:extLst>
          </p:cNvPr>
          <p:cNvCxnSpPr>
            <a:cxnSpLocks noChangeShapeType="1"/>
            <a:stCxn id="77835" idx="2"/>
            <a:endCxn id="77836" idx="0"/>
          </p:cNvCxnSpPr>
          <p:nvPr/>
        </p:nvCxnSpPr>
        <p:spPr bwMode="auto">
          <a:xfrm>
            <a:off x="8845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0" name="AutoShape 2074">
            <a:extLst>
              <a:ext uri="{FF2B5EF4-FFF2-40B4-BE49-F238E27FC236}">
                <a16:creationId xmlns:a16="http://schemas.microsoft.com/office/drawing/2014/main" id="{313F85E3-CC2A-6340-B25D-FEA82CD0177E}"/>
              </a:ext>
            </a:extLst>
          </p:cNvPr>
          <p:cNvCxnSpPr>
            <a:cxnSpLocks noChangeShapeType="1"/>
            <a:stCxn id="77833" idx="2"/>
            <a:endCxn id="77834" idx="0"/>
          </p:cNvCxnSpPr>
          <p:nvPr/>
        </p:nvCxnSpPr>
        <p:spPr bwMode="auto">
          <a:xfrm>
            <a:off x="10012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63041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5148A813-40CE-0143-886B-637DC71C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Deconcentration</a:t>
            </a: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CAD65EB6-D2DD-8B48-8DA4-F66500659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643" y="243840"/>
            <a:ext cx="4749800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40256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77BE-1B57-BB41-AAFD-013919E3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F4D54-F432-7046-8CDA-DACBCC6E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493520"/>
            <a:ext cx="10396883" cy="415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Confederations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Federal Systems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Unitary systems</a:t>
            </a:r>
          </a:p>
        </p:txBody>
      </p:sp>
    </p:spTree>
    <p:extLst>
      <p:ext uri="{BB962C8B-B14F-4D97-AF65-F5344CB8AC3E}">
        <p14:creationId xmlns:p14="http://schemas.microsoft.com/office/powerpoint/2010/main" val="1771104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75F6698C-0C54-9449-AEE1-ACCB2A13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Delegation</a:t>
            </a:r>
            <a:br>
              <a:rPr lang="en-US" altLang="en-US" b="1"/>
            </a:br>
            <a:r>
              <a:rPr lang="en-US" altLang="en-US" b="1"/>
              <a:t>City Water Supply System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C10D24C7-B51E-6A4C-B54B-9D63EF3446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950721"/>
            <a:ext cx="4124519" cy="3505842"/>
          </a:xfrm>
          <a:noFill/>
        </p:spPr>
      </p:pic>
    </p:spTree>
    <p:extLst>
      <p:ext uri="{BB962C8B-B14F-4D97-AF65-F5344CB8AC3E}">
        <p14:creationId xmlns:p14="http://schemas.microsoft.com/office/powerpoint/2010/main" val="2925789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9DA98BFD-69E4-A941-A80D-B414A6D7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Agricultural Extension-Laos</a:t>
            </a:r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86D7BAA5-0711-4C42-A14B-77CAE22F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1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20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D748ED15-6914-D647-9928-1B04136E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PRIVATIZATION- Government as Client</a:t>
            </a: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1CAD8537-7677-7249-AB5B-2854A865E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9" y="1820864"/>
            <a:ext cx="7743825" cy="4086225"/>
          </a:xfrm>
          <a:noFill/>
        </p:spPr>
      </p:pic>
    </p:spTree>
    <p:extLst>
      <p:ext uri="{BB962C8B-B14F-4D97-AF65-F5344CB8AC3E}">
        <p14:creationId xmlns:p14="http://schemas.microsoft.com/office/powerpoint/2010/main" val="98962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re 3">
            <a:extLst>
              <a:ext uri="{FF2B5EF4-FFF2-40B4-BE49-F238E27FC236}">
                <a16:creationId xmlns:a16="http://schemas.microsoft.com/office/drawing/2014/main" id="{81DAB6A9-FFFB-DF41-9661-0022B603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510" y="0"/>
            <a:ext cx="10229243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 the topic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giving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up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  The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FinAL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Step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CD42B586-B50A-9C44-BF3A-B67A768B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1151965"/>
            <a:ext cx="8509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+mn-lt"/>
              </a:rPr>
              <a:t>Privatization:  Transfer function out of government sector to the For Profit or Non-Profit Sector</a:t>
            </a:r>
          </a:p>
          <a:p>
            <a:pPr marL="1200150" lvl="1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prstClr val="black"/>
                </a:solidFill>
                <a:latin typeface="+mn-lt"/>
              </a:rPr>
              <a:t>For example, private prisons</a:t>
            </a:r>
          </a:p>
          <a:p>
            <a:pPr lvl="1" indent="0" eaLnBrk="1" hangingPunct="1"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3956" name="Picture 4">
            <a:extLst>
              <a:ext uri="{FF2B5EF4-FFF2-40B4-BE49-F238E27FC236}">
                <a16:creationId xmlns:a16="http://schemas.microsoft.com/office/drawing/2014/main" id="{E10866EC-4973-214A-BAA2-AEC64EAB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24" y="3185160"/>
            <a:ext cx="21161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76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C143AC5-E343-5D4A-84B5-BDAAED89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2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Sharpeville Massacre- Predatory State(21 March, 1961).  Back to the Uncivil state later in the course.</a:t>
            </a:r>
          </a:p>
        </p:txBody>
      </p:sp>
      <p:pic>
        <p:nvPicPr>
          <p:cNvPr id="63491" name="Picture 2" descr="http://negroartist.com/CIVIL%20RIGHTS%20images/images/Sharpeville%20Massacre%20South%20Africa%201960_jpg.jpg">
            <a:extLst>
              <a:ext uri="{FF2B5EF4-FFF2-40B4-BE49-F238E27FC236}">
                <a16:creationId xmlns:a16="http://schemas.microsoft.com/office/drawing/2014/main" id="{5E514D88-FF9B-FF4E-B802-888AA660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6" y="1447801"/>
            <a:ext cx="84423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983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F178-09FB-9042-B105-E1AE9DDE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320" y="4248057"/>
            <a:ext cx="8183562" cy="1052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hlinkClick r:id="rId2"/>
              </a:rPr>
              <a:t>Political Satire: A View from India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1B74AE24-B24E-E945-A1FB-949696A1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668391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7B6A-96CC-7D4C-8B74-5EBA3A5CF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Discussion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280A2-F3B0-7248-8B6D-148F14FBE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Governance and Democracy</a:t>
            </a:r>
          </a:p>
        </p:txBody>
      </p:sp>
    </p:spTree>
    <p:extLst>
      <p:ext uri="{BB962C8B-B14F-4D97-AF65-F5344CB8AC3E}">
        <p14:creationId xmlns:p14="http://schemas.microsoft.com/office/powerpoint/2010/main" val="2838974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9156-1BC3-4F43-B6C0-DBA6DADE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31" y="-14577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Robert Dahl, A Preface to Democratic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C7B1-F27A-0D43-821A-2D21F14A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31" y="517007"/>
            <a:ext cx="10515600" cy="5532437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2400" b="1" dirty="0"/>
              <a:t>What is at the Crux of “</a:t>
            </a:r>
            <a:r>
              <a:rPr lang="en-US" sz="2400" b="1" dirty="0" err="1"/>
              <a:t>Madisonianism</a:t>
            </a:r>
            <a:r>
              <a:rPr lang="en-US" sz="2400" b="1" dirty="0"/>
              <a:t>?”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r>
              <a:rPr lang="en-US" sz="2400" b="1" dirty="0"/>
              <a:t>How would you critique </a:t>
            </a:r>
            <a:r>
              <a:rPr lang="en-US" sz="2400" b="1" dirty="0" err="1"/>
              <a:t>Madisonianism</a:t>
            </a:r>
            <a:r>
              <a:rPr lang="en-US" sz="2400" b="1" dirty="0"/>
              <a:t>?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r>
              <a:rPr lang="en-US" sz="2400" b="1" dirty="0"/>
              <a:t>What is the difference between “republicanism” and “</a:t>
            </a:r>
            <a:r>
              <a:rPr lang="en-US" sz="2400" b="1" dirty="0" err="1"/>
              <a:t>democratism</a:t>
            </a:r>
            <a:r>
              <a:rPr lang="en-US" sz="2400" b="1" dirty="0"/>
              <a:t>” (small d and small r).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r>
              <a:rPr lang="en-US" sz="2400" b="1" dirty="0"/>
              <a:t>What is the unique problem of power, according to Dahl? How does one deal with power?</a:t>
            </a:r>
          </a:p>
        </p:txBody>
      </p:sp>
    </p:spTree>
    <p:extLst>
      <p:ext uri="{BB962C8B-B14F-4D97-AF65-F5344CB8AC3E}">
        <p14:creationId xmlns:p14="http://schemas.microsoft.com/office/powerpoint/2010/main" val="9329532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F833-FEC3-5C49-B5D3-23BE8025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Steven </a:t>
            </a:r>
            <a:r>
              <a:rPr lang="en-US" b="1">
                <a:solidFill>
                  <a:srgbClr val="0070C0"/>
                </a:solidFill>
              </a:rPr>
              <a:t>Levitsky</a:t>
            </a:r>
            <a:r>
              <a:rPr lang="en-US" b="1" dirty="0">
                <a:solidFill>
                  <a:srgbClr val="0070C0"/>
                </a:solidFill>
              </a:rPr>
              <a:t> and Daniel </a:t>
            </a:r>
            <a:r>
              <a:rPr lang="en-US" b="1" dirty="0" err="1">
                <a:solidFill>
                  <a:srgbClr val="0070C0"/>
                </a:solidFill>
              </a:rPr>
              <a:t>Ziblatt</a:t>
            </a:r>
            <a:r>
              <a:rPr lang="en-US" b="1" dirty="0">
                <a:solidFill>
                  <a:srgbClr val="0070C0"/>
                </a:solidFill>
              </a:rPr>
              <a:t>, How Democracies Die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7A70-17F9-184B-B3EB-8258E782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are two ways that Authoritarians Can Come to Power?</a:t>
            </a:r>
          </a:p>
          <a:p>
            <a:endParaRPr lang="en-US" b="1" dirty="0"/>
          </a:p>
          <a:p>
            <a:r>
              <a:rPr lang="en-US" b="1" dirty="0"/>
              <a:t>What are the Characteristics of an Authoritarian?</a:t>
            </a:r>
          </a:p>
          <a:p>
            <a:endParaRPr lang="en-US" b="1" dirty="0"/>
          </a:p>
          <a:p>
            <a:r>
              <a:rPr lang="en-US" b="1" dirty="0"/>
              <a:t>What Does Gatekeeping mean from the perspective of Protecting Democracy?</a:t>
            </a:r>
          </a:p>
          <a:p>
            <a:endParaRPr lang="en-US" b="1" dirty="0"/>
          </a:p>
          <a:p>
            <a:r>
              <a:rPr lang="en-US" b="1" dirty="0"/>
              <a:t>How relevant is the History of Authoritarianism to America in 2018?</a:t>
            </a:r>
          </a:p>
        </p:txBody>
      </p:sp>
    </p:spTree>
    <p:extLst>
      <p:ext uri="{BB962C8B-B14F-4D97-AF65-F5344CB8AC3E}">
        <p14:creationId xmlns:p14="http://schemas.microsoft.com/office/powerpoint/2010/main" val="1657050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73A5-C5D3-AF47-8A6F-B62764FA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5" y="-202095"/>
            <a:ext cx="10396882" cy="115196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Nadine Gordimer, “Town and Country Lovers”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4B254-C8AC-1F4F-A647-35735E63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575" y="525531"/>
            <a:ext cx="10515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What do these stories say about South Africa?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What do they say about the legal and moral landscape of the Country?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Do these stories describe what is at the Heart of Racism?  [Money, Violence or Sex?]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How do the stories relate to Democracy and Governance?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0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6BF4-DB25-5448-9B5D-23E2D67A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118" y="5534286"/>
            <a:ext cx="8183562" cy="10668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Articles of Confederation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2EE5277D-E25B-F24E-B5B1-A56DA1BDB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9722" y="0"/>
            <a:ext cx="2973595" cy="5534286"/>
          </a:xfrm>
        </p:spPr>
      </p:pic>
    </p:spTree>
    <p:extLst>
      <p:ext uri="{BB962C8B-B14F-4D97-AF65-F5344CB8AC3E}">
        <p14:creationId xmlns:p14="http://schemas.microsoft.com/office/powerpoint/2010/main" val="2975489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BACA48B-2545-2D45-A09D-25128ABF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Background Discussion</a:t>
            </a:r>
            <a:br>
              <a:rPr lang="en-US" altLang="en-US" b="1"/>
            </a:br>
            <a:endParaRPr lang="en-US" altLang="en-US" b="1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851E313-56DC-B148-A1F5-353F4628B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6741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Discussion One: What is unique about Governance in different parts of the world?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Discussion Two: Limited Government-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		What is it?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		Why do States Fail?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Discussion Three:  Command Economy? Is it Dead?</a:t>
            </a:r>
          </a:p>
        </p:txBody>
      </p:sp>
    </p:spTree>
    <p:extLst>
      <p:ext uri="{BB962C8B-B14F-4D97-AF65-F5344CB8AC3E}">
        <p14:creationId xmlns:p14="http://schemas.microsoft.com/office/powerpoint/2010/main" val="793223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B1CE-14C7-094C-AE76-46D51806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Powers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E0FB-7473-104D-AF57-60FAC17D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Example of separation of powers in action: the “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Debt Ceiling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endParaRPr lang="en-US" altLang="ja-JP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6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874E-C988-2F4B-9361-6B33E17E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5334000"/>
            <a:ext cx="8183562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br>
              <a:rPr lang="en-US" altLang="en-US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Confederation and loose confederal relationships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EA135D54-0569-7E46-9E4A-91BB8369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381000"/>
            <a:ext cx="8183562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 dirty="0"/>
              <a:t> </a:t>
            </a:r>
            <a:r>
              <a:rPr lang="en-US" altLang="en-US" sz="3000" b="1" dirty="0"/>
              <a:t>Power lies with the sub-units</a:t>
            </a:r>
            <a:endParaRPr lang="en-US" altLang="en-US" sz="30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 dirty="0"/>
              <a:t> 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U.S. Articles of Confederation-BREXIT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NAFTA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European Union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err="1"/>
              <a:t>Mercesor</a:t>
            </a: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ASEAN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Southern African Development Council (SADC)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Economic Council of West African States (ECOWAS)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75231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E50F-1128-1343-9407-340D2F0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90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</a:t>
            </a:r>
            <a:br>
              <a:rPr lang="en-US" altLang="en-US" sz="29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4AD5B75-067A-E54F-B68F-73360803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278435"/>
            <a:ext cx="8183562" cy="4187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Some power lies with the National Unit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Some power lies with lower units Federalism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Can transfer additional authority back to the sub-units but not take power away from the federated governments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660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3DB2-7F37-1A42-A081-EF298901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956" y="446500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6567CB77-AE8B-CE45-9627-322089918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0"/>
            <a:ext cx="9004852" cy="471805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3600" b="1" dirty="0">
                <a:solidFill>
                  <a:srgbClr val="0432FF"/>
                </a:solidFill>
              </a:rPr>
              <a:t>FEDERAL SYSTEMS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3600" b="1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3600" b="1" dirty="0"/>
              <a:t>This is the key Distinction:	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 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1.  Lower units cannot break away from the National 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Unit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2.  National Unit cannot take power away from the lower units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379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{1F40E9F3-CEF0-6A40-A79F-19C3ACCE7837}tf10001077</Template>
  <TotalTime>348</TotalTime>
  <Words>1523</Words>
  <Application>Microsoft Macintosh PowerPoint</Application>
  <PresentationFormat>Widescreen</PresentationFormat>
  <Paragraphs>354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ＭＳ Ｐゴシック</vt:lpstr>
      <vt:lpstr>Arial</vt:lpstr>
      <vt:lpstr>Calibri</vt:lpstr>
      <vt:lpstr>Impact</vt:lpstr>
      <vt:lpstr>Wingdings</vt:lpstr>
      <vt:lpstr>Wingdings 2</vt:lpstr>
      <vt:lpstr>Main Event</vt:lpstr>
      <vt:lpstr>PIA 2528 Governance, Local Government and Civil Society September 14</vt:lpstr>
      <vt:lpstr>The Importance of satire in Politics</vt:lpstr>
      <vt:lpstr>What’s Ahead</vt:lpstr>
      <vt:lpstr>Authority</vt:lpstr>
      <vt:lpstr>Types of Government</vt:lpstr>
      <vt:lpstr>Articles of Confederation</vt:lpstr>
      <vt:lpstr>    Confederation and loose confederal relationships</vt:lpstr>
      <vt:lpstr>Federal Relationship </vt:lpstr>
      <vt:lpstr>Federal Relationships</vt:lpstr>
      <vt:lpstr>Federalism</vt:lpstr>
      <vt:lpstr>Layer Cake vs. Marble Cake</vt:lpstr>
      <vt:lpstr>Evolution of Systems: the U.S.</vt:lpstr>
      <vt:lpstr>Federal Relationships </vt:lpstr>
      <vt:lpstr>Unitary Systems</vt:lpstr>
      <vt:lpstr>Unitary Systems</vt:lpstr>
      <vt:lpstr>A Comparison  of Systems</vt:lpstr>
      <vt:lpstr>Continuum of Vertical Dispersion- Complexity</vt:lpstr>
      <vt:lpstr>Unitary &amp; Federal Systems</vt:lpstr>
      <vt:lpstr>United Kingdom: a Unitary Government</vt:lpstr>
      <vt:lpstr>Evolving Devolution</vt:lpstr>
      <vt:lpstr>United Kingdom: a Unitary Government</vt:lpstr>
      <vt:lpstr>Returning to a Strange Policy- Unitary Systems in Federal Systems</vt:lpstr>
      <vt:lpstr>Separation of Powers vs. Parliamentary Systems</vt:lpstr>
      <vt:lpstr>Separation of Powers</vt:lpstr>
      <vt:lpstr>United Kingdom- A Fusion of Powers</vt:lpstr>
      <vt:lpstr>Other Forms of Horizontal Dispersion: Iron Triangles</vt:lpstr>
      <vt:lpstr>Summing Up</vt:lpstr>
      <vt:lpstr>Decentralization and Local Government: Models</vt:lpstr>
      <vt:lpstr>Decentralization: An Overview</vt:lpstr>
      <vt:lpstr>The Primary Unit of Government</vt:lpstr>
      <vt:lpstr>The Local Meeting</vt:lpstr>
      <vt:lpstr>European Union Poster</vt:lpstr>
      <vt:lpstr>Decentralized Governance:</vt:lpstr>
      <vt:lpstr>Denmark Communes</vt:lpstr>
      <vt:lpstr>What Local Government Does</vt:lpstr>
      <vt:lpstr>PowerPoint Presentation</vt:lpstr>
      <vt:lpstr>The Incoherence of U.S. Policy</vt:lpstr>
      <vt:lpstr>The Size of U.S. Government: Unitary below the state</vt:lpstr>
      <vt:lpstr>The Development vs. Governance Debate</vt:lpstr>
      <vt:lpstr>Local Government and the Local State</vt:lpstr>
      <vt:lpstr>The Difference Between Policy and Management</vt:lpstr>
      <vt:lpstr>State Societal Linkages</vt:lpstr>
      <vt:lpstr>Deconcentration- Local State </vt:lpstr>
      <vt:lpstr>Control Systems</vt:lpstr>
      <vt:lpstr>Control Systems</vt:lpstr>
      <vt:lpstr>French Prefect Jura Region Aissa Dermouche</vt:lpstr>
      <vt:lpstr>Colonial District Commissioner (Prefect)</vt:lpstr>
      <vt:lpstr>Control Systems</vt:lpstr>
      <vt:lpstr>Deconcentration</vt:lpstr>
      <vt:lpstr>Delegation City Water Supply System</vt:lpstr>
      <vt:lpstr>Agricultural Extension-Laos</vt:lpstr>
      <vt:lpstr>PRIVATIZATION- Government as Client</vt:lpstr>
      <vt:lpstr>On the topic of giving up poweR.  The FinAL Step</vt:lpstr>
      <vt:lpstr>Sharpeville Massacre- Predatory State(21 March, 1961).  Back to the Uncivil state later in the course.</vt:lpstr>
      <vt:lpstr>Political Satire: A View from India</vt:lpstr>
      <vt:lpstr>Discussion Session</vt:lpstr>
      <vt:lpstr>Robert Dahl, A Preface to Democratic Society</vt:lpstr>
      <vt:lpstr>Steven Levitsky and Daniel Ziblatt, How Democracies Die</vt:lpstr>
      <vt:lpstr>Nadine Gordimer, “Town and Country Lovers”</vt:lpstr>
      <vt:lpstr>Background Discussion </vt:lpstr>
      <vt:lpstr>Separation of Powers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2528 Governance, Local Government and Civil Society</dc:title>
  <dc:creator>Picard, Louis A</dc:creator>
  <cp:lastModifiedBy>Picard, Louis A</cp:lastModifiedBy>
  <cp:revision>27</cp:revision>
  <dcterms:created xsi:type="dcterms:W3CDTF">2018-08-29T15:59:16Z</dcterms:created>
  <dcterms:modified xsi:type="dcterms:W3CDTF">2021-09-07T17:23:59Z</dcterms:modified>
</cp:coreProperties>
</file>