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9" r:id="rId1"/>
  </p:sldMasterIdLst>
  <p:notesMasterIdLst>
    <p:notesMasterId r:id="rId65"/>
  </p:notesMasterIdLst>
  <p:sldIdLst>
    <p:sldId id="256" r:id="rId2"/>
    <p:sldId id="259" r:id="rId3"/>
    <p:sldId id="293" r:id="rId4"/>
    <p:sldId id="274" r:id="rId5"/>
    <p:sldId id="297" r:id="rId6"/>
    <p:sldId id="260" r:id="rId7"/>
    <p:sldId id="417" r:id="rId8"/>
    <p:sldId id="419" r:id="rId9"/>
    <p:sldId id="411" r:id="rId10"/>
    <p:sldId id="263" r:id="rId11"/>
    <p:sldId id="266" r:id="rId12"/>
    <p:sldId id="264" r:id="rId13"/>
    <p:sldId id="265" r:id="rId14"/>
    <p:sldId id="422" r:id="rId15"/>
    <p:sldId id="291" r:id="rId16"/>
    <p:sldId id="267" r:id="rId17"/>
    <p:sldId id="292" r:id="rId18"/>
    <p:sldId id="268" r:id="rId19"/>
    <p:sldId id="275" r:id="rId20"/>
    <p:sldId id="283" r:id="rId21"/>
    <p:sldId id="284" r:id="rId22"/>
    <p:sldId id="418" r:id="rId23"/>
    <p:sldId id="294" r:id="rId24"/>
    <p:sldId id="269" r:id="rId25"/>
    <p:sldId id="270" r:id="rId26"/>
    <p:sldId id="296" r:id="rId27"/>
    <p:sldId id="272" r:id="rId28"/>
    <p:sldId id="278" r:id="rId29"/>
    <p:sldId id="415" r:id="rId30"/>
    <p:sldId id="282" r:id="rId31"/>
    <p:sldId id="277" r:id="rId32"/>
    <p:sldId id="416" r:id="rId33"/>
    <p:sldId id="361" r:id="rId34"/>
    <p:sldId id="400" r:id="rId35"/>
    <p:sldId id="404" r:id="rId36"/>
    <p:sldId id="365" r:id="rId37"/>
    <p:sldId id="384" r:id="rId38"/>
    <p:sldId id="285" r:id="rId39"/>
    <p:sldId id="366" r:id="rId40"/>
    <p:sldId id="405" r:id="rId41"/>
    <p:sldId id="376" r:id="rId42"/>
    <p:sldId id="385" r:id="rId43"/>
    <p:sldId id="406" r:id="rId44"/>
    <p:sldId id="377" r:id="rId45"/>
    <p:sldId id="368" r:id="rId46"/>
    <p:sldId id="408" r:id="rId47"/>
    <p:sldId id="407" r:id="rId48"/>
    <p:sldId id="409" r:id="rId49"/>
    <p:sldId id="367" r:id="rId50"/>
    <p:sldId id="386" r:id="rId51"/>
    <p:sldId id="369" r:id="rId52"/>
    <p:sldId id="410" r:id="rId53"/>
    <p:sldId id="370" r:id="rId54"/>
    <p:sldId id="387" r:id="rId55"/>
    <p:sldId id="371" r:id="rId56"/>
    <p:sldId id="413" r:id="rId57"/>
    <p:sldId id="372" r:id="rId58"/>
    <p:sldId id="412" r:id="rId59"/>
    <p:sldId id="373" r:id="rId60"/>
    <p:sldId id="414" r:id="rId61"/>
    <p:sldId id="374" r:id="rId62"/>
    <p:sldId id="397" r:id="rId63"/>
    <p:sldId id="375" r:id="rId6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92"/>
    <p:restoredTop sz="94737"/>
  </p:normalViewPr>
  <p:slideViewPr>
    <p:cSldViewPr>
      <p:cViewPr varScale="1">
        <p:scale>
          <a:sx n="89" d="100"/>
          <a:sy n="89" d="100"/>
        </p:scale>
        <p:origin x="1496"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88454D7D-6ED5-4C49-83C1-04046E82B8CF}" type="datetimeFigureOut">
              <a:rPr lang="en-US"/>
              <a:pPr/>
              <a:t>9/22/21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58014FA5-DE42-4FF0-A623-4E2F192937ED}" type="slidenum">
              <a:rPr lang="en-US"/>
              <a:pPr/>
              <a:t>‹#›</a:t>
            </a:fld>
            <a:endParaRPr lang="en-US"/>
          </a:p>
        </p:txBody>
      </p:sp>
    </p:spTree>
    <p:extLst>
      <p:ext uri="{BB962C8B-B14F-4D97-AF65-F5344CB8AC3E}">
        <p14:creationId xmlns:p14="http://schemas.microsoft.com/office/powerpoint/2010/main" val="33013920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latin typeface="Arial" charset="0"/>
                <a:ea typeface="+mn-ea"/>
                <a:cs typeface="Arial" charset="0"/>
              </a:endParaRPr>
            </a:p>
          </p:txBody>
        </p:sp>
        <p:sp>
          <p:nvSpPr>
            <p:cNvPr id="7" name="Freeform 18"/>
            <p:cNvSpPr>
              <a:spLocks/>
            </p:cNvSpPr>
            <p:nvPr/>
          </p:nvSpPr>
          <p:spPr bwMode="auto">
            <a:xfrm>
              <a:off x="35926" y="5135025"/>
              <a:ext cx="9108074" cy="838869"/>
            </a:xfrm>
            <a:custGeom>
              <a:avLst/>
              <a:gdLst>
                <a:gd name="T0" fmla="*/ 0 w 5760"/>
                <a:gd name="T1" fmla="*/ 0 h 528"/>
                <a:gd name="T2" fmla="*/ 5760 w 5760"/>
                <a:gd name="T3" fmla="*/ 0 h 528"/>
                <a:gd name="T4" fmla="*/ 5760 w 5760"/>
                <a:gd name="T5" fmla="*/ 528 h 528"/>
                <a:gd name="T6" fmla="*/ 48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p:cNvSpPr>
            <a:spLocks noGrp="1"/>
          </p:cNvSpPr>
          <p:nvPr>
            <p:ph type="dt" sz="half" idx="10"/>
          </p:nvPr>
        </p:nvSpPr>
        <p:spPr/>
        <p:txBody>
          <a:bodyPr/>
          <a:lstStyle>
            <a:lvl1pPr>
              <a:defRPr>
                <a:solidFill>
                  <a:srgbClr val="FFFFFF"/>
                </a:solidFill>
              </a:defRPr>
            </a:lvl1pPr>
          </a:lstStyle>
          <a:p>
            <a:fld id="{82F73E43-1EC1-4244-9EDE-9FED3358FBDF}" type="datetimeFigureOut">
              <a:rPr lang="en-US"/>
              <a:pPr/>
              <a:t>9/22/21</a:t>
            </a:fld>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lstStyle>
          <a:p>
            <a:fld id="{498883FA-CE47-4220-8C0C-E9F5E2FF5336}" type="slidenum">
              <a:rPr lang="en-US"/>
              <a:pPr/>
              <a:t>‹#›</a:t>
            </a:fld>
            <a:endParaRPr lang="en-US"/>
          </a:p>
        </p:txBody>
      </p:sp>
    </p:spTree>
    <p:extLst>
      <p:ext uri="{BB962C8B-B14F-4D97-AF65-F5344CB8AC3E}">
        <p14:creationId xmlns:p14="http://schemas.microsoft.com/office/powerpoint/2010/main" val="3126242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fld id="{1EAB02F7-BDF3-452A-900A-0F3DF50AEBD2}" type="datetimeFigureOut">
              <a:rPr lang="en-US"/>
              <a:pPr/>
              <a:t>9/22/21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743097AE-8A02-44F0-91EE-8822B4CE0FD2}" type="slidenum">
              <a:rPr lang="en-US"/>
              <a:pPr/>
              <a:t>‹#›</a:t>
            </a:fld>
            <a:endParaRPr lang="en-US"/>
          </a:p>
        </p:txBody>
      </p:sp>
    </p:spTree>
    <p:extLst>
      <p:ext uri="{BB962C8B-B14F-4D97-AF65-F5344CB8AC3E}">
        <p14:creationId xmlns:p14="http://schemas.microsoft.com/office/powerpoint/2010/main" val="2018804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fld id="{4965F830-1830-412D-80E0-0C485C30C76B}" type="datetimeFigureOut">
              <a:rPr lang="en-US"/>
              <a:pPr/>
              <a:t>9/22/21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B80F79FA-A58A-43B7-9528-83353E4132FB}" type="slidenum">
              <a:rPr lang="en-US"/>
              <a:pPr/>
              <a:t>‹#›</a:t>
            </a:fld>
            <a:endParaRPr lang="en-US"/>
          </a:p>
        </p:txBody>
      </p:sp>
    </p:spTree>
    <p:extLst>
      <p:ext uri="{BB962C8B-B14F-4D97-AF65-F5344CB8AC3E}">
        <p14:creationId xmlns:p14="http://schemas.microsoft.com/office/powerpoint/2010/main" val="270580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fld id="{A7431172-426C-4522-A4D3-F8199CFAAE5C}" type="datetimeFigureOut">
              <a:rPr lang="en-US"/>
              <a:pPr/>
              <a:t>9/22/21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779209B6-8FFA-4280-BD0A-2F15002ACED3}" type="slidenum">
              <a:rPr lang="en-US"/>
              <a:pPr/>
              <a:t>‹#›</a:t>
            </a:fld>
            <a:endParaRPr lang="en-US"/>
          </a:p>
        </p:txBody>
      </p:sp>
    </p:spTree>
    <p:extLst>
      <p:ext uri="{BB962C8B-B14F-4D97-AF65-F5344CB8AC3E}">
        <p14:creationId xmlns:p14="http://schemas.microsoft.com/office/powerpoint/2010/main" val="1561643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a:spLocks noChangeArrowheads="1"/>
          </p:cNvSpPr>
          <p:nvPr/>
        </p:nvSpPr>
        <p:spPr bwMode="auto">
          <a:xfrm>
            <a:off x="3636963" y="3005138"/>
            <a:ext cx="182562"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a:defRPr/>
            </a:pPr>
            <a:endParaRPr lang="en-US">
              <a:solidFill>
                <a:schemeClr val="lt1"/>
              </a:solidFill>
              <a:latin typeface="+mn-lt"/>
              <a:ea typeface="+mn-ea"/>
            </a:endParaRPr>
          </a:p>
        </p:txBody>
      </p:sp>
      <p:sp>
        <p:nvSpPr>
          <p:cNvPr id="5" name="Chevron 4"/>
          <p:cNvSpPr>
            <a:spLocks noChangeArrowheads="1"/>
          </p:cNvSpPr>
          <p:nvPr/>
        </p:nvSpPr>
        <p:spPr bwMode="auto">
          <a:xfrm>
            <a:off x="3449638" y="3005138"/>
            <a:ext cx="184150"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a:defRPr/>
            </a:pPr>
            <a:endParaRPr lang="en-US">
              <a:solidFill>
                <a:schemeClr val="lt1"/>
              </a:solidFill>
              <a:latin typeface="+mn-lt"/>
              <a:ea typeface="+mn-ea"/>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fld id="{64427161-11FC-488B-82B6-7747F9CCAB76}" type="datetimeFigureOut">
              <a:rPr lang="en-US"/>
              <a:pPr/>
              <a:t>9/22/21</a:t>
            </a:fld>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4A9C9361-EC3A-4307-AE87-47A70165DCDD}" type="slidenum">
              <a:rPr lang="en-US"/>
              <a:pPr/>
              <a:t>‹#›</a:t>
            </a:fld>
            <a:endParaRPr lang="en-US"/>
          </a:p>
        </p:txBody>
      </p:sp>
    </p:spTree>
    <p:extLst>
      <p:ext uri="{BB962C8B-B14F-4D97-AF65-F5344CB8AC3E}">
        <p14:creationId xmlns:p14="http://schemas.microsoft.com/office/powerpoint/2010/main" val="230989974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a:defRPr/>
            </a:lvl1pPr>
          </a:lstStyle>
          <a:p>
            <a:fld id="{F0DB2FB2-940A-4559-AD98-398EC57FD8C1}" type="datetimeFigureOut">
              <a:rPr lang="en-US"/>
              <a:pPr/>
              <a:t>9/22/21</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5178399D-37D0-4AF7-A27C-EEFFFC4C658C}" type="slidenum">
              <a:rPr lang="en-US"/>
              <a:pPr/>
              <a:t>‹#›</a:t>
            </a:fld>
            <a:endParaRPr lang="en-US"/>
          </a:p>
        </p:txBody>
      </p:sp>
    </p:spTree>
    <p:extLst>
      <p:ext uri="{BB962C8B-B14F-4D97-AF65-F5344CB8AC3E}">
        <p14:creationId xmlns:p14="http://schemas.microsoft.com/office/powerpoint/2010/main" val="416834348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2D2ED8DD-C85B-4FF8-B79C-CA2D9F379205}" type="datetimeFigureOut">
              <a:rPr lang="en-US"/>
              <a:pPr/>
              <a:t>9/22/21</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lstStyle>
          <a:p>
            <a:fld id="{BD413CE1-6353-4A24-8FDC-C5AFFCC734E1}" type="slidenum">
              <a:rPr lang="en-US"/>
              <a:pPr/>
              <a:t>‹#›</a:t>
            </a:fld>
            <a:endParaRPr lang="en-US"/>
          </a:p>
        </p:txBody>
      </p:sp>
    </p:spTree>
    <p:extLst>
      <p:ext uri="{BB962C8B-B14F-4D97-AF65-F5344CB8AC3E}">
        <p14:creationId xmlns:p14="http://schemas.microsoft.com/office/powerpoint/2010/main" val="4166983891"/>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A02832BD-E426-4172-9034-63C8332FDABD}" type="datetimeFigureOut">
              <a:rPr lang="en-US"/>
              <a:pPr/>
              <a:t>9/22/21</a:t>
            </a:fld>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A9B9B458-4474-4C09-A3EC-FE31125F4E9C}" type="slidenum">
              <a:rPr lang="en-US"/>
              <a:pPr/>
              <a:t>‹#›</a:t>
            </a:fld>
            <a:endParaRPr lang="en-US"/>
          </a:p>
        </p:txBody>
      </p:sp>
    </p:spTree>
    <p:extLst>
      <p:ext uri="{BB962C8B-B14F-4D97-AF65-F5344CB8AC3E}">
        <p14:creationId xmlns:p14="http://schemas.microsoft.com/office/powerpoint/2010/main" val="1439137586"/>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fld id="{EE42FB1B-A526-475E-AF6F-51C40FFC844E}" type="datetimeFigureOut">
              <a:rPr lang="en-US"/>
              <a:pPr/>
              <a:t>9/22/21</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fld id="{3F2C2DEE-9D1D-4EA2-A504-01D3B2230BA2}" type="slidenum">
              <a:rPr lang="en-US"/>
              <a:pPr/>
              <a:t>‹#›</a:t>
            </a:fld>
            <a:endParaRPr lang="en-US"/>
          </a:p>
        </p:txBody>
      </p:sp>
    </p:spTree>
    <p:extLst>
      <p:ext uri="{BB962C8B-B14F-4D97-AF65-F5344CB8AC3E}">
        <p14:creationId xmlns:p14="http://schemas.microsoft.com/office/powerpoint/2010/main" val="1888714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C2C0034D-0783-4544-ABF7-4D62AD48E3A5}" type="datetimeFigureOut">
              <a:rPr lang="en-US"/>
              <a:pPr/>
              <a:t>9/22/21</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209FEE1F-DF9E-4E42-87BB-0FB01D8D7058}" type="slidenum">
              <a:rPr lang="en-US"/>
              <a:pPr/>
              <a:t>‹#›</a:t>
            </a:fld>
            <a:endParaRPr lang="en-US"/>
          </a:p>
        </p:txBody>
      </p:sp>
    </p:spTree>
    <p:extLst>
      <p:ext uri="{BB962C8B-B14F-4D97-AF65-F5344CB8AC3E}">
        <p14:creationId xmlns:p14="http://schemas.microsoft.com/office/powerpoint/2010/main" val="130454069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latin typeface="Arial" charset="0"/>
              <a:ea typeface="+mn-ea"/>
              <a:cs typeface="Arial" charset="0"/>
            </a:endParaRPr>
          </a:p>
        </p:txBody>
      </p:sp>
      <p:sp>
        <p:nvSpPr>
          <p:cNvPr id="6" name="Freeform 15"/>
          <p:cNvSpPr>
            <a:spLocks/>
          </p:cNvSpPr>
          <p:nvPr/>
        </p:nvSpPr>
        <p:spPr bwMode="auto">
          <a:xfrm>
            <a:off x="485775" y="5938838"/>
            <a:ext cx="3690938" cy="933450"/>
          </a:xfrm>
          <a:custGeom>
            <a:avLst/>
            <a:gdLst>
              <a:gd name="T0" fmla="*/ 0 w 5591"/>
              <a:gd name="T1" fmla="*/ 0 h 588"/>
              <a:gd name="T2" fmla="*/ 5760 w 5591"/>
              <a:gd name="T3" fmla="*/ 0 h 588"/>
              <a:gd name="T4" fmla="*/ 5760 w 5591"/>
              <a:gd name="T5" fmla="*/ 528 h 588"/>
              <a:gd name="T6" fmla="*/ 4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a:spLocks noChangeArrowheads="1"/>
          </p:cNvSpPr>
          <p:nvPr/>
        </p:nvSpPr>
        <p:spPr bwMode="auto">
          <a:xfrm>
            <a:off x="8664575" y="4987925"/>
            <a:ext cx="182563"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a:defRPr/>
            </a:pPr>
            <a:endParaRPr lang="en-US">
              <a:solidFill>
                <a:schemeClr val="lt1"/>
              </a:solidFill>
              <a:latin typeface="+mn-lt"/>
              <a:ea typeface="+mn-ea"/>
            </a:endParaRPr>
          </a:p>
        </p:txBody>
      </p:sp>
      <p:sp>
        <p:nvSpPr>
          <p:cNvPr id="10" name="Chevron 9"/>
          <p:cNvSpPr>
            <a:spLocks noChangeArrowheads="1"/>
          </p:cNvSpPr>
          <p:nvPr/>
        </p:nvSpPr>
        <p:spPr bwMode="auto">
          <a:xfrm>
            <a:off x="8477250" y="4987925"/>
            <a:ext cx="182563"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a:defRPr/>
            </a:pPr>
            <a:endParaRPr lang="en-US">
              <a:solidFill>
                <a:schemeClr val="lt1"/>
              </a:solidFill>
              <a:latin typeface="+mn-lt"/>
              <a:ea typeface="+mn-ea"/>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a:defRPr/>
            </a:lvl1pPr>
          </a:lstStyle>
          <a:p>
            <a:fld id="{100622BE-7CBE-44F8-867B-FF3A3AFFE623}" type="datetimeFigureOut">
              <a:rPr lang="en-US"/>
              <a:pPr/>
              <a:t>9/22/21</a:t>
            </a:fld>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lvl1pPr>
          </a:lstStyle>
          <a:p>
            <a:fld id="{AF25039C-6658-435D-99E5-076CF37B041E}" type="slidenum">
              <a:rPr lang="en-US"/>
              <a:pPr/>
              <a:t>‹#›</a:t>
            </a:fld>
            <a:endParaRPr lang="en-US"/>
          </a:p>
        </p:txBody>
      </p:sp>
    </p:spTree>
    <p:extLst>
      <p:ext uri="{BB962C8B-B14F-4D97-AF65-F5344CB8AC3E}">
        <p14:creationId xmlns:p14="http://schemas.microsoft.com/office/powerpoint/2010/main" val="1276357596"/>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latin typeface="Arial" charset="0"/>
              <a:ea typeface="+mn-ea"/>
              <a:cs typeface="Arial" charset="0"/>
            </a:endParaRPr>
          </a:p>
        </p:txBody>
      </p:sp>
      <p:sp>
        <p:nvSpPr>
          <p:cNvPr id="1027" name="Freeform 11"/>
          <p:cNvSpPr>
            <a:spLocks/>
          </p:cNvSpPr>
          <p:nvPr/>
        </p:nvSpPr>
        <p:spPr bwMode="auto">
          <a:xfrm>
            <a:off x="485775" y="5938838"/>
            <a:ext cx="3690938" cy="933450"/>
          </a:xfrm>
          <a:custGeom>
            <a:avLst/>
            <a:gdLst>
              <a:gd name="T0" fmla="*/ 0 w 5591"/>
              <a:gd name="T1" fmla="*/ 0 h 588"/>
              <a:gd name="T2" fmla="*/ 5760 w 5591"/>
              <a:gd name="T3" fmla="*/ 0 h 588"/>
              <a:gd name="T4" fmla="*/ 5760 w 5591"/>
              <a:gd name="T5" fmla="*/ 528 h 588"/>
              <a:gd name="T6" fmla="*/ 4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wrap="square" lIns="91440" tIns="45720" rIns="91440" bIns="45720" numCol="1" anchor="b" anchorCtr="0" compatLnSpc="1">
            <a:prstTxWarp prst="textNoShape">
              <a:avLst/>
            </a:prstTxWarp>
          </a:bodyPr>
          <a:lstStyle>
            <a:lvl1pPr>
              <a:defRPr sz="1000"/>
            </a:lvl1pPr>
          </a:lstStyle>
          <a:p>
            <a:fld id="{D4A0E94D-E3FC-495C-998E-6995DC4C64B3}" type="datetimeFigureOut">
              <a:rPr lang="en-US"/>
              <a:pPr/>
              <a:t>9/22/21</a:t>
            </a:fld>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latin typeface="Arial" charset="0"/>
                <a:ea typeface="+mn-ea"/>
                <a:cs typeface="Arial" charset="0"/>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a:lvl1pPr>
          </a:lstStyle>
          <a:p>
            <a:fld id="{6694547F-9C60-4CDD-AEBC-758FD3A1129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914" r:id="rId1"/>
    <p:sldLayoutId id="2147483910" r:id="rId2"/>
    <p:sldLayoutId id="2147483915" r:id="rId3"/>
    <p:sldLayoutId id="2147483916" r:id="rId4"/>
    <p:sldLayoutId id="2147483917" r:id="rId5"/>
    <p:sldLayoutId id="2147483918" r:id="rId6"/>
    <p:sldLayoutId id="2147483911" r:id="rId7"/>
    <p:sldLayoutId id="2147483919" r:id="rId8"/>
    <p:sldLayoutId id="2147483920" r:id="rId9"/>
    <p:sldLayoutId id="2147483912" r:id="rId10"/>
    <p:sldLayoutId id="2147483913"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0"/>
          <a:cs typeface="+mj-cs"/>
        </a:defRPr>
      </a:lvl1pPr>
      <a:lvl2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2pPr>
      <a:lvl3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3pPr>
      <a:lvl4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4pPr>
      <a:lvl5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ＭＳ Ｐゴシック" charset="0"/>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ＭＳ Ｐゴシック" charset="0"/>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ＭＳ Ｐゴシック" charset="0"/>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ＭＳ Ｐゴシック" charset="0"/>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ＭＳ Ｐゴシック" charset="0"/>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5.jpeg"/><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about:blank" TargetMode="Externa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about:blank" TargetMode="Externa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ctrTitle"/>
          </p:nvPr>
        </p:nvSpPr>
        <p:spPr>
          <a:xfrm>
            <a:off x="1371600" y="228600"/>
            <a:ext cx="7772400" cy="1829761"/>
          </a:xfrm>
        </p:spPr>
        <p:txBody>
          <a:bodyPr>
            <a:normAutofit fontScale="90000"/>
          </a:bodyPr>
          <a:lstStyle/>
          <a:p>
            <a:pPr eaLnBrk="1" fontAlgn="auto" hangingPunct="1">
              <a:spcAft>
                <a:spcPts val="0"/>
              </a:spcAft>
              <a:defRPr/>
            </a:pPr>
            <a:r>
              <a:rPr lang="en-US" dirty="0">
                <a:ea typeface="+mj-ea"/>
              </a:rPr>
              <a:t>Governance, Local Government and Civil Society</a:t>
            </a:r>
            <a:endParaRPr dirty="0">
              <a:ea typeface="+mj-ea"/>
            </a:endParaRPr>
          </a:p>
        </p:txBody>
      </p:sp>
      <p:sp>
        <p:nvSpPr>
          <p:cNvPr id="14338" name="Subtitle 2"/>
          <p:cNvSpPr>
            <a:spLocks noGrp="1"/>
          </p:cNvSpPr>
          <p:nvPr>
            <p:ph type="subTitle" idx="1"/>
          </p:nvPr>
        </p:nvSpPr>
        <p:spPr>
          <a:xfrm>
            <a:off x="762000" y="2743200"/>
            <a:ext cx="7772400" cy="1200150"/>
          </a:xfrm>
        </p:spPr>
        <p:txBody>
          <a:bodyPr/>
          <a:lstStyle/>
          <a:p>
            <a:pPr marR="0" algn="ctr" eaLnBrk="1" hangingPunct="1"/>
            <a:r>
              <a:rPr lang="en-US" sz="3600" b="1" dirty="0">
                <a:ea typeface="ＭＳ Ｐゴシック" pitchFamily="34" charset="-128"/>
              </a:rPr>
              <a:t>PIA 2528</a:t>
            </a:r>
          </a:p>
          <a:p>
            <a:pPr marR="0" algn="ctr" eaLnBrk="1" hangingPunct="1"/>
            <a:r>
              <a:rPr lang="en-US" sz="3600" b="1" dirty="0">
                <a:ea typeface="ＭＳ Ｐゴシック" pitchFamily="34" charset="-128"/>
              </a:rPr>
              <a:t>Week Five: Historical Patterns of Conflict and Control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Content Placeholder 2"/>
          <p:cNvSpPr>
            <a:spLocks noGrp="1"/>
          </p:cNvSpPr>
          <p:nvPr>
            <p:ph idx="1"/>
          </p:nvPr>
        </p:nvSpPr>
        <p:spPr>
          <a:xfrm>
            <a:off x="1447800" y="1828800"/>
            <a:ext cx="8229600" cy="4525962"/>
          </a:xfrm>
        </p:spPr>
        <p:txBody>
          <a:bodyPr/>
          <a:lstStyle/>
          <a:p>
            <a:pPr eaLnBrk="1" hangingPunct="1">
              <a:buFont typeface="Wingdings 2" pitchFamily="18" charset="2"/>
              <a:buNone/>
            </a:pPr>
            <a:r>
              <a:rPr lang="en-US" b="1" dirty="0">
                <a:ea typeface="ＭＳ Ｐゴシック" pitchFamily="34" charset="-128"/>
              </a:rPr>
              <a:t>	</a:t>
            </a:r>
          </a:p>
          <a:p>
            <a:pPr eaLnBrk="1" hangingPunct="1">
              <a:buFont typeface="Wingdings 2" pitchFamily="18" charset="2"/>
              <a:buNone/>
            </a:pPr>
            <a:r>
              <a:rPr lang="en-US" b="1" dirty="0">
                <a:ea typeface="ＭＳ Ｐゴシック" pitchFamily="34" charset="-128"/>
              </a:rPr>
              <a:t>	The Huntington Model: Political </a:t>
            </a:r>
            <a:r>
              <a:rPr lang="en-US" b="1" u="sng" dirty="0" err="1">
                <a:ea typeface="ＭＳ Ｐゴシック" pitchFamily="34" charset="-128"/>
              </a:rPr>
              <a:t>Instititutionalization</a:t>
            </a:r>
            <a:r>
              <a:rPr lang="en-US" b="1" u="sng" dirty="0">
                <a:ea typeface="ＭＳ Ｐゴシック" pitchFamily="34" charset="-128"/>
              </a:rPr>
              <a:t> vs. Violence</a:t>
            </a:r>
            <a:endParaRPr lang="en-US" u="sng" dirty="0">
              <a:ea typeface="ＭＳ Ｐゴシック" pitchFamily="34" charset="-128"/>
            </a:endParaRPr>
          </a:p>
          <a:p>
            <a:pPr eaLnBrk="1" hangingPunct="1">
              <a:buFont typeface="Wingdings 2" pitchFamily="18" charset="2"/>
              <a:buNone/>
            </a:pPr>
            <a:r>
              <a:rPr lang="en-US" b="1" dirty="0">
                <a:ea typeface="ＭＳ Ｐゴシック" pitchFamily="34" charset="-128"/>
              </a:rPr>
              <a:t> </a:t>
            </a:r>
            <a:endParaRPr lang="en-US" dirty="0">
              <a:ea typeface="ＭＳ Ｐゴシック" pitchFamily="34" charset="-128"/>
            </a:endParaRPr>
          </a:p>
          <a:p>
            <a:pPr eaLnBrk="1" hangingPunct="1">
              <a:buFont typeface="Wingdings 2" pitchFamily="18" charset="2"/>
              <a:buNone/>
            </a:pPr>
            <a:r>
              <a:rPr lang="en-US" b="1" dirty="0">
                <a:ea typeface="ＭＳ Ｐゴシック" pitchFamily="34" charset="-128"/>
              </a:rPr>
              <a:t>	Huntington</a:t>
            </a:r>
            <a:r>
              <a:rPr lang="ja-JP" altLang="en-US" b="1">
                <a:ea typeface="ＭＳ Ｐゴシック" pitchFamily="34" charset="-128"/>
              </a:rPr>
              <a:t>’</a:t>
            </a:r>
            <a:r>
              <a:rPr lang="en-US" altLang="ja-JP" b="1" dirty="0">
                <a:ea typeface="ＭＳ Ｐゴシック" pitchFamily="34" charset="-128"/>
              </a:rPr>
              <a:t>s Theory of Institutional Development	Suggests stability over participation</a:t>
            </a:r>
          </a:p>
          <a:p>
            <a:pPr eaLnBrk="1" hangingPunct="1">
              <a:buFont typeface="Wingdings 2" pitchFamily="18" charset="2"/>
              <a:buNone/>
            </a:pPr>
            <a:endParaRPr lang="en-US" b="1" dirty="0">
              <a:ea typeface="ＭＳ Ｐゴシック" pitchFamily="34" charset="-128"/>
            </a:endParaRPr>
          </a:p>
          <a:p>
            <a:pPr eaLnBrk="1" hangingPunct="1">
              <a:buFont typeface="Wingdings 2" pitchFamily="18" charset="2"/>
              <a:buNone/>
            </a:pPr>
            <a:r>
              <a:rPr lang="en-US" b="1" dirty="0">
                <a:ea typeface="ＭＳ Ｐゴシック" pitchFamily="34" charset="-128"/>
              </a:rPr>
              <a:t>	Fear ethnic, ideological and religious based conflicts</a:t>
            </a:r>
          </a:p>
          <a:p>
            <a:pPr eaLnBrk="1" hangingPunct="1"/>
            <a:endParaRPr lang="en-US" dirty="0">
              <a:ea typeface="ＭＳ Ｐゴシック" pitchFamily="34" charset="-128"/>
            </a:endParaRPr>
          </a:p>
        </p:txBody>
      </p:sp>
      <p:sp>
        <p:nvSpPr>
          <p:cNvPr id="12290" name="Title 1"/>
          <p:cNvSpPr>
            <a:spLocks noGrp="1"/>
          </p:cNvSpPr>
          <p:nvPr>
            <p:ph type="title"/>
          </p:nvPr>
        </p:nvSpPr>
        <p:spPr>
          <a:xfrm>
            <a:off x="685800" y="152400"/>
            <a:ext cx="8229600" cy="1676400"/>
          </a:xfrm>
        </p:spPr>
        <p:txBody>
          <a:bodyPr>
            <a:normAutofit fontScale="90000"/>
          </a:bodyPr>
          <a:lstStyle/>
          <a:p>
            <a:pPr algn="ctr" eaLnBrk="1" fontAlgn="auto" hangingPunct="1">
              <a:spcAft>
                <a:spcPts val="0"/>
              </a:spcAft>
              <a:defRPr/>
            </a:pPr>
            <a:r>
              <a:rPr lang="en-US" dirty="0">
                <a:solidFill>
                  <a:srgbClr val="0432FF"/>
                </a:solidFill>
                <a:ea typeface="+mj-ea"/>
              </a:rPr>
              <a:t>CULTURE AND RELIGION</a:t>
            </a:r>
            <a:br>
              <a:rPr lang="en-US" dirty="0">
                <a:ea typeface="+mj-ea"/>
              </a:rPr>
            </a:br>
            <a:r>
              <a:rPr lang="en-US" dirty="0">
                <a:ea typeface="+mj-ea"/>
              </a:rPr>
              <a:t>Debates about Political Institutions Samuel P. Huntington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fontAlgn="auto" hangingPunct="1">
              <a:spcAft>
                <a:spcPts val="0"/>
              </a:spcAft>
              <a:defRPr/>
            </a:pPr>
            <a:r>
              <a:rPr lang="en-US" b="1">
                <a:solidFill>
                  <a:schemeClr val="tx1"/>
                </a:solidFill>
                <a:ea typeface="+mj-ea"/>
              </a:rPr>
              <a:t>Huntington:  Summary</a:t>
            </a:r>
          </a:p>
        </p:txBody>
      </p:sp>
      <p:sp>
        <p:nvSpPr>
          <p:cNvPr id="34818" name="Text Placeholder 3"/>
          <p:cNvSpPr>
            <a:spLocks noGrp="1"/>
          </p:cNvSpPr>
          <p:nvPr>
            <p:ph type="body" idx="2"/>
          </p:nvPr>
        </p:nvSpPr>
        <p:spPr>
          <a:xfrm>
            <a:off x="4419600" y="5354638"/>
            <a:ext cx="3975100" cy="1503362"/>
          </a:xfrm>
        </p:spPr>
        <p:txBody>
          <a:bodyPr/>
          <a:lstStyle/>
          <a:p>
            <a:pPr eaLnBrk="1" hangingPunct="1"/>
            <a:endParaRPr lang="en-US">
              <a:ea typeface="ＭＳ Ｐゴシック" pitchFamily="34" charset="-128"/>
            </a:endParaRPr>
          </a:p>
          <a:p>
            <a:pPr eaLnBrk="1" hangingPunct="1"/>
            <a:endParaRPr lang="en-US">
              <a:ea typeface="ＭＳ Ｐゴシック" pitchFamily="34" charset="-128"/>
            </a:endParaRPr>
          </a:p>
          <a:p>
            <a:pPr eaLnBrk="1" hangingPunct="1"/>
            <a:r>
              <a:rPr lang="en-US">
                <a:ea typeface="ＭＳ Ｐゴシック" pitchFamily="34" charset="-128"/>
              </a:rPr>
              <a:t>Samuel P. Huntington</a:t>
            </a:r>
          </a:p>
        </p:txBody>
      </p:sp>
      <p:sp>
        <p:nvSpPr>
          <p:cNvPr id="3" name="Content Placeholder 2"/>
          <p:cNvSpPr>
            <a:spLocks noGrp="1"/>
          </p:cNvSpPr>
          <p:nvPr>
            <p:ph sz="half" idx="1"/>
          </p:nvPr>
        </p:nvSpPr>
        <p:spPr>
          <a:xfrm>
            <a:off x="914400" y="274638"/>
            <a:ext cx="7480300" cy="4572000"/>
          </a:xfrm>
        </p:spPr>
        <p:txBody>
          <a:bodyPr>
            <a:normAutofit fontScale="92500"/>
          </a:bodyPr>
          <a:lstStyle/>
          <a:p>
            <a:pPr marL="274320" indent="-274320" eaLnBrk="1" fontAlgn="auto" hangingPunct="1">
              <a:spcBef>
                <a:spcPts val="580"/>
              </a:spcBef>
              <a:spcAft>
                <a:spcPts val="0"/>
              </a:spcAft>
              <a:buFont typeface="Wingdings 2"/>
              <a:buChar char=""/>
              <a:defRPr/>
            </a:pPr>
            <a:endParaRPr lang="en-US" dirty="0">
              <a:ea typeface="+mn-ea"/>
            </a:endParaRPr>
          </a:p>
          <a:p>
            <a:pPr marL="274320" indent="-274320" eaLnBrk="1" fontAlgn="auto" hangingPunct="1">
              <a:spcBef>
                <a:spcPts val="580"/>
              </a:spcBef>
              <a:spcAft>
                <a:spcPts val="0"/>
              </a:spcAft>
              <a:buFont typeface="Wingdings 2"/>
              <a:buNone/>
              <a:defRPr/>
            </a:pPr>
            <a:r>
              <a:rPr lang="en-US" b="1" dirty="0">
                <a:ea typeface="+mn-ea"/>
              </a:rPr>
              <a:t>	</a:t>
            </a:r>
            <a:r>
              <a:rPr lang="en-US" sz="3600" b="1" dirty="0">
                <a:ea typeface="+mn-ea"/>
              </a:rPr>
              <a:t>Key:  Loss of Equilibrium and Violence (David </a:t>
            </a:r>
            <a:r>
              <a:rPr lang="en-US" sz="3600" b="1" dirty="0" err="1">
                <a:ea typeface="+mn-ea"/>
              </a:rPr>
              <a:t>Apter</a:t>
            </a:r>
            <a:r>
              <a:rPr lang="en-US" sz="3600" b="1" dirty="0">
                <a:ea typeface="+mn-ea"/>
              </a:rPr>
              <a:t> with Huntington) </a:t>
            </a:r>
            <a:endParaRPr lang="en-US" sz="3600" dirty="0">
              <a:ea typeface="+mn-ea"/>
            </a:endParaRPr>
          </a:p>
          <a:p>
            <a:pPr marL="274320" indent="-274320" eaLnBrk="1" fontAlgn="auto" hangingPunct="1">
              <a:spcBef>
                <a:spcPts val="580"/>
              </a:spcBef>
              <a:spcAft>
                <a:spcPts val="0"/>
              </a:spcAft>
              <a:buFont typeface="Wingdings 2"/>
              <a:buNone/>
              <a:defRPr/>
            </a:pPr>
            <a:endParaRPr lang="en-US" sz="3600" b="1" dirty="0">
              <a:ea typeface="+mn-ea"/>
            </a:endParaRPr>
          </a:p>
          <a:p>
            <a:pPr marL="274320" indent="-274320" eaLnBrk="1" fontAlgn="auto" hangingPunct="1">
              <a:spcBef>
                <a:spcPts val="580"/>
              </a:spcBef>
              <a:spcAft>
                <a:spcPts val="0"/>
              </a:spcAft>
              <a:buFont typeface="Wingdings 2"/>
              <a:buNone/>
              <a:defRPr/>
            </a:pPr>
            <a:r>
              <a:rPr lang="en-US" sz="3600" b="1" dirty="0">
                <a:ea typeface="+mn-ea"/>
              </a:rPr>
              <a:t>	Political Order is Culture Bound:  </a:t>
            </a:r>
          </a:p>
          <a:p>
            <a:pPr marL="274320" indent="-274320" eaLnBrk="1" fontAlgn="auto" hangingPunct="1">
              <a:spcBef>
                <a:spcPts val="580"/>
              </a:spcBef>
              <a:spcAft>
                <a:spcPts val="0"/>
              </a:spcAft>
              <a:buFont typeface="Wingdings 2"/>
              <a:buNone/>
              <a:defRPr/>
            </a:pPr>
            <a:endParaRPr lang="en-US" sz="3600" b="1" dirty="0">
              <a:ea typeface="+mn-ea"/>
            </a:endParaRPr>
          </a:p>
          <a:p>
            <a:pPr marL="274320" indent="-274320" eaLnBrk="1" fontAlgn="auto" hangingPunct="1">
              <a:spcBef>
                <a:spcPts val="580"/>
              </a:spcBef>
              <a:spcAft>
                <a:spcPts val="0"/>
              </a:spcAft>
              <a:buFont typeface="Wingdings 2"/>
              <a:buNone/>
              <a:defRPr/>
            </a:pPr>
            <a:r>
              <a:rPr lang="en-US" sz="3600" b="1" dirty="0">
                <a:ea typeface="+mn-ea"/>
              </a:rPr>
              <a:t>	Clash of Civilization Theory?</a:t>
            </a:r>
          </a:p>
          <a:p>
            <a:pPr marL="274320" indent="-274320" eaLnBrk="1" fontAlgn="auto" hangingPunct="1">
              <a:spcBef>
                <a:spcPts val="580"/>
              </a:spcBef>
              <a:spcAft>
                <a:spcPts val="0"/>
              </a:spcAft>
              <a:buFont typeface="Wingdings 2"/>
              <a:buChar char=""/>
              <a:defRPr/>
            </a:pPr>
            <a:endParaRPr lang="en-US" dirty="0">
              <a:ea typeface="+mn-ea"/>
            </a:endParaRPr>
          </a:p>
        </p:txBody>
      </p:sp>
      <p:pic>
        <p:nvPicPr>
          <p:cNvPr id="34820" name="Picture 4" descr="KAXLCA5FEABOCA7PP70NCALVQDIZCACKKO9HCALKO78LCASP3RTKCA7X7B8ECAPBHJTNCAE3QOBNCA7CT0P9CAER9FWWCAFQRNJXCAO54T5ECABYTQAOCAXEK8J6CAU23VWRCA90XPH0CA617MIUCARHLI7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4876800"/>
            <a:ext cx="2667000"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9964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ontent Placeholder 2"/>
          <p:cNvSpPr>
            <a:spLocks noGrp="1"/>
          </p:cNvSpPr>
          <p:nvPr>
            <p:ph idx="1"/>
          </p:nvPr>
        </p:nvSpPr>
        <p:spPr/>
        <p:txBody>
          <a:bodyPr/>
          <a:lstStyle/>
          <a:p>
            <a:pPr marL="273050" indent="-273050" eaLnBrk="1" hangingPunct="1">
              <a:lnSpc>
                <a:spcPct val="80000"/>
              </a:lnSpc>
              <a:spcBef>
                <a:spcPts val="575"/>
              </a:spcBef>
              <a:buFont typeface="Wingdings 2" pitchFamily="18" charset="2"/>
              <a:buNone/>
            </a:pPr>
            <a:r>
              <a:rPr lang="en-US" sz="1600" b="1" dirty="0">
                <a:ea typeface="ＭＳ Ｐゴシック" pitchFamily="34" charset="-128"/>
              </a:rPr>
              <a:t>			</a:t>
            </a:r>
            <a:r>
              <a:rPr lang="en-US" sz="1800" b="1" dirty="0">
                <a:ea typeface="ＭＳ Ｐゴシック" pitchFamily="34" charset="-128"/>
              </a:rPr>
              <a:t>GOAL: STABILITY OVER PARTICIPATION</a:t>
            </a:r>
            <a:endParaRPr lang="en-US" sz="1800" dirty="0">
              <a:ea typeface="ＭＳ Ｐゴシック" pitchFamily="34" charset="-128"/>
            </a:endParaRPr>
          </a:p>
          <a:p>
            <a:pPr marL="273050" indent="-273050" eaLnBrk="1" hangingPunct="1">
              <a:lnSpc>
                <a:spcPct val="80000"/>
              </a:lnSpc>
              <a:spcBef>
                <a:spcPts val="575"/>
              </a:spcBef>
              <a:buFont typeface="Wingdings 2" pitchFamily="18" charset="2"/>
              <a:buNone/>
            </a:pPr>
            <a:r>
              <a:rPr lang="en-US" sz="1800" b="1" dirty="0">
                <a:ea typeface="ＭＳ Ｐゴシック" pitchFamily="34" charset="-128"/>
              </a:rPr>
              <a:t> </a:t>
            </a:r>
            <a:endParaRPr lang="en-US" sz="1800" dirty="0">
              <a:ea typeface="ＭＳ Ｐゴシック" pitchFamily="34" charset="-128"/>
            </a:endParaRPr>
          </a:p>
          <a:p>
            <a:pPr marL="273050" indent="-273050" eaLnBrk="1" hangingPunct="1">
              <a:lnSpc>
                <a:spcPct val="80000"/>
              </a:lnSpc>
              <a:spcBef>
                <a:spcPts val="575"/>
              </a:spcBef>
              <a:buFont typeface="Wingdings 2" pitchFamily="18" charset="2"/>
              <a:buNone/>
            </a:pPr>
            <a:r>
              <a:rPr lang="en-US" sz="1800" b="1" dirty="0">
                <a:ea typeface="ＭＳ Ｐゴシック" pitchFamily="34" charset="-128"/>
              </a:rPr>
              <a:t>				</a:t>
            </a:r>
            <a:r>
              <a:rPr lang="en-US" sz="1800" b="1" u="sng" dirty="0">
                <a:ea typeface="ＭＳ Ｐゴシック" pitchFamily="34" charset="-128"/>
              </a:rPr>
              <a:t>Institutionalization</a:t>
            </a:r>
            <a:endParaRPr lang="en-US" sz="1800" u="sng" dirty="0">
              <a:ea typeface="ＭＳ Ｐゴシック" pitchFamily="34" charset="-128"/>
            </a:endParaRPr>
          </a:p>
          <a:p>
            <a:pPr marL="273050" indent="-273050" eaLnBrk="1" hangingPunct="1">
              <a:lnSpc>
                <a:spcPct val="80000"/>
              </a:lnSpc>
              <a:spcBef>
                <a:spcPts val="575"/>
              </a:spcBef>
              <a:buFont typeface="Wingdings 2" pitchFamily="18" charset="2"/>
              <a:buNone/>
            </a:pPr>
            <a:endParaRPr lang="en-US" sz="1800" u="sng" dirty="0">
              <a:ea typeface="ＭＳ Ｐゴシック" pitchFamily="34" charset="-128"/>
            </a:endParaRPr>
          </a:p>
          <a:p>
            <a:pPr marL="273050" indent="-273050" eaLnBrk="1" hangingPunct="1">
              <a:lnSpc>
                <a:spcPct val="80000"/>
              </a:lnSpc>
              <a:spcBef>
                <a:spcPts val="575"/>
              </a:spcBef>
              <a:buFont typeface="Wingdings 2" pitchFamily="18" charset="2"/>
              <a:buNone/>
            </a:pPr>
            <a:r>
              <a:rPr lang="en-US" sz="1800" b="1" u="sng" dirty="0">
                <a:ea typeface="ＭＳ Ｐゴシック" pitchFamily="34" charset="-128"/>
              </a:rPr>
              <a:t>Participation </a:t>
            </a:r>
            <a:r>
              <a:rPr lang="en-US" sz="1800" b="1" dirty="0">
                <a:ea typeface="ＭＳ Ｐゴシック" pitchFamily="34" charset="-128"/>
              </a:rPr>
              <a:t>          </a:t>
            </a:r>
            <a:endParaRPr lang="en-US" sz="1800" dirty="0">
              <a:ea typeface="ＭＳ Ｐゴシック" pitchFamily="34" charset="-128"/>
            </a:endParaRPr>
          </a:p>
          <a:p>
            <a:pPr marL="273050" indent="-273050" eaLnBrk="1" hangingPunct="1">
              <a:lnSpc>
                <a:spcPct val="80000"/>
              </a:lnSpc>
              <a:spcBef>
                <a:spcPts val="575"/>
              </a:spcBef>
              <a:buFont typeface="Wingdings 2" pitchFamily="18" charset="2"/>
              <a:buNone/>
            </a:pPr>
            <a:r>
              <a:rPr lang="en-US" sz="1800" b="1" dirty="0">
                <a:ea typeface="ＭＳ Ｐゴシック" pitchFamily="34" charset="-128"/>
              </a:rPr>
              <a:t>         		High 			        Low</a:t>
            </a:r>
            <a:endParaRPr lang="en-US" sz="1800" dirty="0">
              <a:ea typeface="ＭＳ Ｐゴシック" pitchFamily="34" charset="-128"/>
            </a:endParaRPr>
          </a:p>
          <a:p>
            <a:pPr marL="273050" indent="-273050" eaLnBrk="1" hangingPunct="1">
              <a:lnSpc>
                <a:spcPct val="80000"/>
              </a:lnSpc>
              <a:spcBef>
                <a:spcPts val="575"/>
              </a:spcBef>
              <a:buFont typeface="Wingdings 2" pitchFamily="18" charset="2"/>
              <a:buNone/>
            </a:pPr>
            <a:endParaRPr lang="en-US" sz="1800" b="1" dirty="0">
              <a:ea typeface="ＭＳ Ｐゴシック" pitchFamily="34" charset="-128"/>
            </a:endParaRPr>
          </a:p>
          <a:p>
            <a:pPr marL="273050" indent="-273050" eaLnBrk="1" hangingPunct="1">
              <a:lnSpc>
                <a:spcPct val="80000"/>
              </a:lnSpc>
              <a:spcBef>
                <a:spcPts val="575"/>
              </a:spcBef>
              <a:buFont typeface="Wingdings 2" pitchFamily="18" charset="2"/>
              <a:buNone/>
            </a:pPr>
            <a:endParaRPr lang="en-US" sz="1800" b="1" dirty="0">
              <a:ea typeface="ＭＳ Ｐゴシック" pitchFamily="34" charset="-128"/>
            </a:endParaRPr>
          </a:p>
          <a:p>
            <a:pPr marL="273050" indent="-273050" eaLnBrk="1" hangingPunct="1">
              <a:lnSpc>
                <a:spcPct val="80000"/>
              </a:lnSpc>
              <a:spcBef>
                <a:spcPts val="575"/>
              </a:spcBef>
              <a:buFont typeface="Wingdings 2" pitchFamily="18" charset="2"/>
              <a:buNone/>
            </a:pPr>
            <a:r>
              <a:rPr lang="en-US" sz="1800" b="1" dirty="0">
                <a:ea typeface="ＭＳ Ｐゴシック" pitchFamily="34" charset="-128"/>
              </a:rPr>
              <a:t>High		</a:t>
            </a:r>
            <a:r>
              <a:rPr lang="en-US" sz="1800" b="1" dirty="0">
                <a:solidFill>
                  <a:srgbClr val="FF0000"/>
                </a:solidFill>
                <a:ea typeface="ＭＳ Ｐゴシック" pitchFamily="34" charset="-128"/>
              </a:rPr>
              <a:t>INDIA    		        Egypt                                                     </a:t>
            </a:r>
            <a:endParaRPr lang="en-US" sz="1800" dirty="0">
              <a:solidFill>
                <a:srgbClr val="FF0000"/>
              </a:solidFill>
              <a:ea typeface="ＭＳ Ｐゴシック" pitchFamily="34" charset="-128"/>
            </a:endParaRPr>
          </a:p>
          <a:p>
            <a:pPr marL="273050" indent="-273050" eaLnBrk="1" hangingPunct="1">
              <a:lnSpc>
                <a:spcPct val="80000"/>
              </a:lnSpc>
              <a:spcBef>
                <a:spcPts val="575"/>
              </a:spcBef>
              <a:buFont typeface="Wingdings 2" pitchFamily="18" charset="2"/>
              <a:buNone/>
            </a:pPr>
            <a:r>
              <a:rPr lang="en-US" sz="1800" b="1" dirty="0">
                <a:solidFill>
                  <a:srgbClr val="FF0000"/>
                </a:solidFill>
                <a:ea typeface="ＭＳ Ｐゴシック" pitchFamily="34" charset="-128"/>
              </a:rPr>
              <a:t> </a:t>
            </a:r>
            <a:endParaRPr lang="en-US" sz="1800" dirty="0">
              <a:solidFill>
                <a:srgbClr val="FF0000"/>
              </a:solidFill>
              <a:ea typeface="ＭＳ Ｐゴシック" pitchFamily="34" charset="-128"/>
            </a:endParaRPr>
          </a:p>
          <a:p>
            <a:pPr marL="273050" indent="-273050" eaLnBrk="1" hangingPunct="1">
              <a:lnSpc>
                <a:spcPct val="80000"/>
              </a:lnSpc>
              <a:spcBef>
                <a:spcPts val="575"/>
              </a:spcBef>
              <a:buFont typeface="Wingdings 2" pitchFamily="18" charset="2"/>
              <a:buNone/>
            </a:pPr>
            <a:r>
              <a:rPr lang="en-US" sz="1800" b="1" dirty="0">
                <a:solidFill>
                  <a:srgbClr val="FF0000"/>
                </a:solidFill>
                <a:ea typeface="ＭＳ Ｐゴシック" pitchFamily="34" charset="-128"/>
              </a:rPr>
              <a:t> </a:t>
            </a:r>
            <a:endParaRPr lang="en-US" sz="1800" dirty="0">
              <a:solidFill>
                <a:srgbClr val="FF0000"/>
              </a:solidFill>
              <a:ea typeface="ＭＳ Ｐゴシック" pitchFamily="34" charset="-128"/>
            </a:endParaRPr>
          </a:p>
          <a:p>
            <a:pPr marL="273050" indent="-273050" eaLnBrk="1" hangingPunct="1">
              <a:lnSpc>
                <a:spcPct val="80000"/>
              </a:lnSpc>
              <a:spcBef>
                <a:spcPts val="575"/>
              </a:spcBef>
              <a:buFont typeface="Wingdings 2" pitchFamily="18" charset="2"/>
              <a:buNone/>
            </a:pPr>
            <a:endParaRPr lang="en-US" sz="1800" dirty="0">
              <a:solidFill>
                <a:srgbClr val="FF0000"/>
              </a:solidFill>
              <a:ea typeface="ＭＳ Ｐゴシック" pitchFamily="34" charset="-128"/>
            </a:endParaRPr>
          </a:p>
          <a:p>
            <a:pPr marL="273050" indent="-273050" eaLnBrk="1" hangingPunct="1">
              <a:lnSpc>
                <a:spcPct val="80000"/>
              </a:lnSpc>
              <a:spcBef>
                <a:spcPts val="575"/>
              </a:spcBef>
              <a:buFont typeface="Wingdings 2" pitchFamily="18" charset="2"/>
              <a:buNone/>
            </a:pPr>
            <a:r>
              <a:rPr lang="en-US" sz="1800" b="1" dirty="0">
                <a:solidFill>
                  <a:srgbClr val="FF0000"/>
                </a:solidFill>
                <a:ea typeface="ＭＳ Ｐゴシック" pitchFamily="34" charset="-128"/>
              </a:rPr>
              <a:t>  </a:t>
            </a:r>
            <a:endParaRPr lang="en-US" sz="1800" dirty="0">
              <a:solidFill>
                <a:srgbClr val="FF0000"/>
              </a:solidFill>
              <a:ea typeface="ＭＳ Ｐゴシック" pitchFamily="34" charset="-128"/>
            </a:endParaRPr>
          </a:p>
          <a:p>
            <a:pPr marL="273050" indent="-273050" eaLnBrk="1" hangingPunct="1">
              <a:lnSpc>
                <a:spcPct val="80000"/>
              </a:lnSpc>
              <a:spcBef>
                <a:spcPts val="575"/>
              </a:spcBef>
              <a:buFont typeface="Wingdings 2" pitchFamily="18" charset="2"/>
              <a:buNone/>
            </a:pPr>
            <a:r>
              <a:rPr lang="en-US" sz="1800" b="1" dirty="0">
                <a:ea typeface="ＭＳ Ｐゴシック" pitchFamily="34" charset="-128"/>
              </a:rPr>
              <a:t>Low</a:t>
            </a:r>
            <a:r>
              <a:rPr lang="en-US" sz="1800" dirty="0">
                <a:ea typeface="ＭＳ Ｐゴシック" pitchFamily="34" charset="-128"/>
              </a:rPr>
              <a:t>		</a:t>
            </a:r>
            <a:r>
              <a:rPr lang="en-US" sz="1800" b="1" dirty="0">
                <a:solidFill>
                  <a:srgbClr val="00B050"/>
                </a:solidFill>
                <a:ea typeface="ＭＳ Ｐゴシック" pitchFamily="34" charset="-128"/>
              </a:rPr>
              <a:t>SAUDI  ARABIA</a:t>
            </a:r>
            <a:r>
              <a:rPr lang="en-US" sz="1800" dirty="0">
                <a:solidFill>
                  <a:srgbClr val="00B050"/>
                </a:solidFill>
                <a:ea typeface="ＭＳ Ｐゴシック" pitchFamily="34" charset="-128"/>
              </a:rPr>
              <a:t>                      </a:t>
            </a:r>
            <a:r>
              <a:rPr lang="en-US" sz="1800" b="1" dirty="0">
                <a:solidFill>
                  <a:srgbClr val="00B050"/>
                </a:solidFill>
                <a:ea typeface="ＭＳ Ｐゴシック" pitchFamily="34" charset="-128"/>
              </a:rPr>
              <a:t>SWAZILAND</a:t>
            </a:r>
            <a:endParaRPr lang="en-US" sz="1800" dirty="0">
              <a:solidFill>
                <a:srgbClr val="00B050"/>
              </a:solidFill>
              <a:ea typeface="ＭＳ Ｐゴシック" pitchFamily="34" charset="-128"/>
            </a:endParaRPr>
          </a:p>
          <a:p>
            <a:pPr marL="273050" indent="-273050" eaLnBrk="1" hangingPunct="1">
              <a:lnSpc>
                <a:spcPct val="80000"/>
              </a:lnSpc>
              <a:spcBef>
                <a:spcPts val="575"/>
              </a:spcBef>
              <a:buFont typeface="Wingdings 2" pitchFamily="18" charset="2"/>
              <a:buNone/>
            </a:pPr>
            <a:r>
              <a:rPr lang="en-US" sz="1800" b="1" dirty="0">
                <a:ea typeface="ＭＳ Ｐゴシック" pitchFamily="34" charset="-128"/>
              </a:rPr>
              <a:t> </a:t>
            </a:r>
            <a:endParaRPr lang="en-US" sz="1800" dirty="0">
              <a:ea typeface="ＭＳ Ｐゴシック" pitchFamily="34" charset="-128"/>
            </a:endParaRPr>
          </a:p>
          <a:p>
            <a:pPr marL="273050" indent="-273050" eaLnBrk="1" hangingPunct="1">
              <a:lnSpc>
                <a:spcPct val="80000"/>
              </a:lnSpc>
              <a:spcBef>
                <a:spcPts val="575"/>
              </a:spcBef>
              <a:buFont typeface="Wingdings 2" pitchFamily="18" charset="2"/>
              <a:buChar char=""/>
            </a:pPr>
            <a:endParaRPr lang="en-US" sz="1800" dirty="0">
              <a:ea typeface="ＭＳ Ｐゴシック" pitchFamily="34" charset="-128"/>
            </a:endParaRPr>
          </a:p>
        </p:txBody>
      </p:sp>
      <p:sp>
        <p:nvSpPr>
          <p:cNvPr id="13314" name="Title 1"/>
          <p:cNvSpPr>
            <a:spLocks noGrp="1"/>
          </p:cNvSpPr>
          <p:nvPr>
            <p:ph type="title"/>
          </p:nvPr>
        </p:nvSpPr>
        <p:spPr/>
        <p:txBody>
          <a:bodyPr/>
          <a:lstStyle/>
          <a:p>
            <a:pPr eaLnBrk="1" fontAlgn="auto" hangingPunct="1">
              <a:spcAft>
                <a:spcPts val="0"/>
              </a:spcAft>
              <a:defRPr/>
            </a:pPr>
            <a:r>
              <a:rPr lang="en-US">
                <a:ea typeface="+mj-ea"/>
              </a:rPr>
              <a:t>The Huntington Matrix</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Content Placeholder 2"/>
          <p:cNvSpPr>
            <a:spLocks noGrp="1"/>
          </p:cNvSpPr>
          <p:nvPr>
            <p:ph idx="1"/>
          </p:nvPr>
        </p:nvSpPr>
        <p:spPr>
          <a:xfrm>
            <a:off x="914400" y="1447800"/>
            <a:ext cx="7772400" cy="5410200"/>
          </a:xfrm>
        </p:spPr>
        <p:txBody>
          <a:bodyPr/>
          <a:lstStyle/>
          <a:p>
            <a:pPr marL="273050" indent="-273050" eaLnBrk="1" hangingPunct="1">
              <a:lnSpc>
                <a:spcPct val="80000"/>
              </a:lnSpc>
              <a:spcBef>
                <a:spcPts val="575"/>
              </a:spcBef>
              <a:buFont typeface="Wingdings 2" pitchFamily="18" charset="2"/>
              <a:buNone/>
            </a:pPr>
            <a:r>
              <a:rPr lang="en-US" sz="1300" b="1">
                <a:ea typeface="ＭＳ Ｐゴシック" pitchFamily="34" charset="-128"/>
              </a:rPr>
              <a:t> </a:t>
            </a:r>
            <a:r>
              <a:rPr lang="en-US" sz="1800" b="1">
                <a:ea typeface="ＭＳ Ｐゴシック" pitchFamily="34" charset="-128"/>
              </a:rPr>
              <a:t>			</a:t>
            </a:r>
            <a:r>
              <a:rPr lang="en-US" sz="2400" b="1">
                <a:latin typeface="Arial" pitchFamily="34" charset="0"/>
                <a:ea typeface="ＭＳ Ｐゴシック" pitchFamily="34" charset="-128"/>
                <a:cs typeface="Arial" pitchFamily="34" charset="0"/>
              </a:rPr>
              <a:t>Order and Civilization</a:t>
            </a:r>
          </a:p>
          <a:p>
            <a:pPr marL="273050" indent="-273050" eaLnBrk="1" hangingPunct="1">
              <a:lnSpc>
                <a:spcPct val="80000"/>
              </a:lnSpc>
              <a:spcBef>
                <a:spcPts val="575"/>
              </a:spcBef>
              <a:buFont typeface="Wingdings 2" pitchFamily="18" charset="2"/>
              <a:buNone/>
            </a:pPr>
            <a:r>
              <a:rPr lang="en-US" sz="2400" b="1">
                <a:latin typeface="Arial" pitchFamily="34" charset="0"/>
                <a:ea typeface="ＭＳ Ｐゴシック" pitchFamily="34" charset="-128"/>
                <a:cs typeface="Arial" pitchFamily="34" charset="0"/>
              </a:rPr>
              <a:t> </a:t>
            </a:r>
          </a:p>
          <a:p>
            <a:pPr marL="273050" indent="-273050" eaLnBrk="1" hangingPunct="1">
              <a:lnSpc>
                <a:spcPct val="80000"/>
              </a:lnSpc>
              <a:spcBef>
                <a:spcPts val="575"/>
              </a:spcBef>
              <a:buFont typeface="Wingdings 2" pitchFamily="18" charset="2"/>
              <a:buNone/>
            </a:pPr>
            <a:r>
              <a:rPr lang="en-US" sz="2400" b="1">
                <a:latin typeface="Arial" pitchFamily="34" charset="0"/>
                <a:ea typeface="ＭＳ Ｐゴシック" pitchFamily="34" charset="-128"/>
                <a:cs typeface="Arial" pitchFamily="34" charset="0"/>
              </a:rPr>
              <a:t>	Institutionalization should equal Mobilization   </a:t>
            </a:r>
          </a:p>
          <a:p>
            <a:pPr marL="273050" indent="-273050" eaLnBrk="1" hangingPunct="1">
              <a:lnSpc>
                <a:spcPct val="80000"/>
              </a:lnSpc>
              <a:spcBef>
                <a:spcPts val="575"/>
              </a:spcBef>
              <a:buFont typeface="Wingdings 2" pitchFamily="18" charset="2"/>
              <a:buNone/>
            </a:pPr>
            <a:r>
              <a:rPr lang="en-US" sz="2400" b="1">
                <a:latin typeface="Arial" pitchFamily="34" charset="0"/>
                <a:ea typeface="ＭＳ Ｐゴシック" pitchFamily="34" charset="-128"/>
                <a:cs typeface="Arial" pitchFamily="34" charset="0"/>
              </a:rPr>
              <a:t> </a:t>
            </a:r>
          </a:p>
          <a:p>
            <a:pPr marL="273050" indent="-273050" eaLnBrk="1" hangingPunct="1">
              <a:lnSpc>
                <a:spcPct val="80000"/>
              </a:lnSpc>
              <a:spcBef>
                <a:spcPts val="575"/>
              </a:spcBef>
              <a:buFont typeface="Wingdings 2" pitchFamily="18" charset="2"/>
              <a:buNone/>
            </a:pPr>
            <a:r>
              <a:rPr lang="en-US" sz="2400" b="1">
                <a:latin typeface="Arial" pitchFamily="34" charset="0"/>
                <a:ea typeface="ＭＳ Ｐゴシック" pitchFamily="34" charset="-128"/>
                <a:cs typeface="Arial" pitchFamily="34" charset="0"/>
              </a:rPr>
              <a:t>				or</a:t>
            </a:r>
          </a:p>
          <a:p>
            <a:pPr marL="273050" indent="-273050" eaLnBrk="1" hangingPunct="1">
              <a:lnSpc>
                <a:spcPct val="80000"/>
              </a:lnSpc>
              <a:spcBef>
                <a:spcPts val="575"/>
              </a:spcBef>
              <a:buFont typeface="Wingdings 2" pitchFamily="18" charset="2"/>
              <a:buNone/>
            </a:pPr>
            <a:r>
              <a:rPr lang="en-US" sz="2400" b="1">
                <a:latin typeface="Arial" pitchFamily="34" charset="0"/>
                <a:ea typeface="ＭＳ Ｐゴシック" pitchFamily="34" charset="-128"/>
                <a:cs typeface="Arial" pitchFamily="34" charset="0"/>
              </a:rPr>
              <a:t> </a:t>
            </a:r>
          </a:p>
          <a:p>
            <a:pPr marL="273050" indent="-273050" eaLnBrk="1" hangingPunct="1">
              <a:lnSpc>
                <a:spcPct val="80000"/>
              </a:lnSpc>
              <a:spcBef>
                <a:spcPts val="575"/>
              </a:spcBef>
              <a:buFont typeface="Wingdings 2" pitchFamily="18" charset="2"/>
              <a:buNone/>
            </a:pPr>
            <a:r>
              <a:rPr lang="en-US" sz="2400" b="1">
                <a:latin typeface="Arial" pitchFamily="34" charset="0"/>
                <a:ea typeface="ＭＳ Ｐゴシック" pitchFamily="34" charset="-128"/>
                <a:cs typeface="Arial" pitchFamily="34" charset="0"/>
              </a:rPr>
              <a:t>	Institutionalization should be greater than mobilization</a:t>
            </a:r>
          </a:p>
          <a:p>
            <a:pPr marL="273050" indent="-273050" eaLnBrk="1" hangingPunct="1">
              <a:lnSpc>
                <a:spcPct val="80000"/>
              </a:lnSpc>
              <a:spcBef>
                <a:spcPts val="575"/>
              </a:spcBef>
              <a:buFont typeface="Wingdings 2" pitchFamily="18" charset="2"/>
              <a:buNone/>
            </a:pPr>
            <a:r>
              <a:rPr lang="en-US" sz="2400" b="1">
                <a:latin typeface="Arial" pitchFamily="34" charset="0"/>
                <a:ea typeface="ＭＳ Ｐゴシック" pitchFamily="34" charset="-128"/>
                <a:cs typeface="Arial" pitchFamily="34" charset="0"/>
              </a:rPr>
              <a:t> </a:t>
            </a:r>
          </a:p>
          <a:p>
            <a:pPr marL="273050" indent="-273050" eaLnBrk="1" hangingPunct="1">
              <a:lnSpc>
                <a:spcPct val="80000"/>
              </a:lnSpc>
              <a:spcBef>
                <a:spcPts val="575"/>
              </a:spcBef>
              <a:buFont typeface="Wingdings 2" pitchFamily="18" charset="2"/>
              <a:buNone/>
            </a:pPr>
            <a:r>
              <a:rPr lang="en-US" sz="2400" b="1">
                <a:latin typeface="Arial" pitchFamily="34" charset="0"/>
                <a:ea typeface="ＭＳ Ｐゴシック" pitchFamily="34" charset="-128"/>
                <a:cs typeface="Arial" pitchFamily="34" charset="0"/>
              </a:rPr>
              <a:t>				but not</a:t>
            </a:r>
          </a:p>
          <a:p>
            <a:pPr marL="273050" indent="-273050" eaLnBrk="1" hangingPunct="1">
              <a:lnSpc>
                <a:spcPct val="80000"/>
              </a:lnSpc>
              <a:spcBef>
                <a:spcPts val="575"/>
              </a:spcBef>
              <a:buFont typeface="Wingdings 2" pitchFamily="18" charset="2"/>
              <a:buNone/>
            </a:pPr>
            <a:r>
              <a:rPr lang="en-US" sz="2400" b="1">
                <a:latin typeface="Arial" pitchFamily="34" charset="0"/>
                <a:ea typeface="ＭＳ Ｐゴシック" pitchFamily="34" charset="-128"/>
                <a:cs typeface="Arial" pitchFamily="34" charset="0"/>
              </a:rPr>
              <a:t> </a:t>
            </a:r>
          </a:p>
          <a:p>
            <a:pPr marL="273050" indent="-273050" eaLnBrk="1" hangingPunct="1">
              <a:lnSpc>
                <a:spcPct val="80000"/>
              </a:lnSpc>
              <a:spcBef>
                <a:spcPts val="575"/>
              </a:spcBef>
              <a:buFont typeface="Wingdings 2" pitchFamily="18" charset="2"/>
              <a:buNone/>
            </a:pPr>
            <a:r>
              <a:rPr lang="en-US" sz="2400" b="1">
                <a:latin typeface="Arial" pitchFamily="34" charset="0"/>
                <a:ea typeface="ＭＳ Ｐゴシック" pitchFamily="34" charset="-128"/>
                <a:cs typeface="Arial" pitchFamily="34" charset="0"/>
              </a:rPr>
              <a:t>	Institutionalization should be lower than mobilization </a:t>
            </a:r>
          </a:p>
          <a:p>
            <a:pPr marL="273050" indent="-273050" eaLnBrk="1" hangingPunct="1">
              <a:lnSpc>
                <a:spcPct val="80000"/>
              </a:lnSpc>
              <a:spcBef>
                <a:spcPts val="575"/>
              </a:spcBef>
              <a:buFont typeface="Wingdings 2" pitchFamily="18" charset="2"/>
              <a:buChar char=""/>
            </a:pPr>
            <a:endParaRPr lang="en-US" sz="2400" b="1">
              <a:latin typeface="Arial" pitchFamily="34" charset="0"/>
              <a:ea typeface="ＭＳ Ｐゴシック" pitchFamily="34" charset="-128"/>
              <a:cs typeface="Arial" pitchFamily="34" charset="0"/>
            </a:endParaRPr>
          </a:p>
        </p:txBody>
      </p:sp>
      <p:sp>
        <p:nvSpPr>
          <p:cNvPr id="14338" name="Title 1"/>
          <p:cNvSpPr>
            <a:spLocks noGrp="1"/>
          </p:cNvSpPr>
          <p:nvPr>
            <p:ph type="title"/>
          </p:nvPr>
        </p:nvSpPr>
        <p:spPr/>
        <p:txBody>
          <a:bodyPr/>
          <a:lstStyle/>
          <a:p>
            <a:pPr eaLnBrk="1" fontAlgn="auto" hangingPunct="1">
              <a:spcAft>
                <a:spcPts val="0"/>
              </a:spcAft>
              <a:defRPr/>
            </a:pPr>
            <a:r>
              <a:rPr lang="en-US">
                <a:solidFill>
                  <a:schemeClr val="tx1"/>
                </a:solidFill>
                <a:ea typeface="+mj-ea"/>
              </a:rPr>
              <a:t>Huntington’s Formula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5610EE-DB2F-B34C-947F-7D4DA23D58BA}"/>
              </a:ext>
            </a:extLst>
          </p:cNvPr>
          <p:cNvSpPr>
            <a:spLocks noGrp="1"/>
          </p:cNvSpPr>
          <p:nvPr>
            <p:ph idx="1"/>
          </p:nvPr>
        </p:nvSpPr>
        <p:spPr/>
        <p:txBody>
          <a:bodyPr/>
          <a:lstStyle/>
          <a:p>
            <a:endParaRPr lang="en-US" dirty="0"/>
          </a:p>
        </p:txBody>
      </p:sp>
      <p:sp>
        <p:nvSpPr>
          <p:cNvPr id="3" name="Title 2">
            <a:extLst>
              <a:ext uri="{FF2B5EF4-FFF2-40B4-BE49-F238E27FC236}">
                <a16:creationId xmlns:a16="http://schemas.microsoft.com/office/drawing/2014/main" id="{DB99CC92-995E-9C40-9CA9-2A5D5C99D568}"/>
              </a:ext>
            </a:extLst>
          </p:cNvPr>
          <p:cNvSpPr>
            <a:spLocks noGrp="1"/>
          </p:cNvSpPr>
          <p:nvPr>
            <p:ph type="title"/>
          </p:nvPr>
        </p:nvSpPr>
        <p:spPr>
          <a:xfrm>
            <a:off x="471948" y="-54769"/>
            <a:ext cx="8229600" cy="1143000"/>
          </a:xfrm>
        </p:spPr>
        <p:txBody>
          <a:bodyPr/>
          <a:lstStyle/>
          <a:p>
            <a:r>
              <a:rPr lang="en-US" dirty="0"/>
              <a:t>The Clash of Civilizations Map</a:t>
            </a:r>
          </a:p>
        </p:txBody>
      </p:sp>
      <p:pic>
        <p:nvPicPr>
          <p:cNvPr id="4" name="Picture 3">
            <a:extLst>
              <a:ext uri="{FF2B5EF4-FFF2-40B4-BE49-F238E27FC236}">
                <a16:creationId xmlns:a16="http://schemas.microsoft.com/office/drawing/2014/main" id="{9B92B9A2-B00A-3D4E-83B0-4B656A19E65E}"/>
              </a:ext>
            </a:extLst>
          </p:cNvPr>
          <p:cNvPicPr>
            <a:picLocks noChangeAspect="1"/>
          </p:cNvPicPr>
          <p:nvPr/>
        </p:nvPicPr>
        <p:blipFill>
          <a:blip r:embed="rId2"/>
          <a:stretch>
            <a:fillRect/>
          </a:stretch>
        </p:blipFill>
        <p:spPr>
          <a:xfrm>
            <a:off x="0" y="924719"/>
            <a:ext cx="9260417" cy="5638800"/>
          </a:xfrm>
          <a:prstGeom prst="rect">
            <a:avLst/>
          </a:prstGeom>
        </p:spPr>
      </p:pic>
    </p:spTree>
    <p:extLst>
      <p:ext uri="{BB962C8B-B14F-4D97-AF65-F5344CB8AC3E}">
        <p14:creationId xmlns:p14="http://schemas.microsoft.com/office/powerpoint/2010/main" val="1400184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descr="http://www.nomad4ever.com/wp-content/uploads/2007/10/religion_and_war_carto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057400"/>
            <a:ext cx="7075488"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p:txBody>
          <a:bodyPr>
            <a:normAutofit fontScale="90000"/>
          </a:bodyPr>
          <a:lstStyle/>
          <a:p>
            <a:pPr>
              <a:defRPr/>
            </a:pPr>
            <a:r>
              <a:rPr lang="en-US" sz="3200" dirty="0">
                <a:ea typeface="+mj-ea"/>
              </a:rPr>
              <a:t>Huntington’s Fear: Political Instability as a Result of the Clash of Civilization. Remembering the Cartoon</a:t>
            </a:r>
          </a:p>
        </p:txBody>
      </p:sp>
      <p:sp>
        <p:nvSpPr>
          <p:cNvPr id="35843" name="Content Placeholder 8"/>
          <p:cNvSpPr>
            <a:spLocks noGrp="1"/>
          </p:cNvSpPr>
          <p:nvPr>
            <p:ph idx="1"/>
          </p:nvPr>
        </p:nvSpPr>
        <p:spPr>
          <a:xfrm>
            <a:off x="1066800" y="2362200"/>
            <a:ext cx="8077200" cy="4068763"/>
          </a:xfrm>
        </p:spPr>
        <p:txBody>
          <a:bodyPr/>
          <a:lstStyle/>
          <a:p>
            <a:endParaRPr lang="en-US" dirty="0">
              <a:ea typeface="ＭＳ Ｐゴシック" pitchFamily="34" charset="-12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br>
              <a:rPr lang="en-US" dirty="0">
                <a:ea typeface="+mj-ea"/>
              </a:rPr>
            </a:br>
            <a:r>
              <a:rPr lang="en-US" dirty="0">
                <a:solidFill>
                  <a:srgbClr val="0432FF"/>
                </a:solidFill>
                <a:ea typeface="+mj-ea"/>
              </a:rPr>
              <a:t>CRISES</a:t>
            </a:r>
            <a:r>
              <a:rPr lang="en-US" dirty="0">
                <a:ea typeface="+mj-ea"/>
              </a:rPr>
              <a:t> </a:t>
            </a:r>
            <a:br>
              <a:rPr lang="en-US" dirty="0">
                <a:solidFill>
                  <a:schemeClr val="tx1"/>
                </a:solidFill>
                <a:ea typeface="+mj-ea"/>
              </a:rPr>
            </a:br>
            <a:r>
              <a:rPr lang="en-US" dirty="0">
                <a:solidFill>
                  <a:schemeClr val="tx1"/>
                </a:solidFill>
                <a:ea typeface="+mj-ea"/>
              </a:rPr>
              <a:t>Political Development and Governance: Alternative Models</a:t>
            </a:r>
          </a:p>
        </p:txBody>
      </p:sp>
      <p:sp>
        <p:nvSpPr>
          <p:cNvPr id="4" name="Text Placeholder 3"/>
          <p:cNvSpPr>
            <a:spLocks noGrp="1"/>
          </p:cNvSpPr>
          <p:nvPr>
            <p:ph type="body" idx="1"/>
          </p:nvPr>
        </p:nvSpPr>
        <p:spPr/>
        <p:txBody>
          <a:bodyPr>
            <a:normAutofit lnSpcReduction="10000"/>
          </a:bodyPr>
          <a:lstStyle/>
          <a:p>
            <a:pPr eaLnBrk="1" fontAlgn="auto" hangingPunct="1">
              <a:spcAft>
                <a:spcPts val="0"/>
              </a:spcAft>
              <a:buFont typeface="Wingdings 3"/>
              <a:buNone/>
              <a:defRPr/>
            </a:pPr>
            <a:r>
              <a:rPr lang="en-US" b="1" dirty="0">
                <a:solidFill>
                  <a:srgbClr val="C00000"/>
                </a:solidFill>
                <a:latin typeface="Arial" pitchFamily="34" charset="0"/>
                <a:ea typeface="Times New Roman" pitchFamily="18" charset="0"/>
                <a:cs typeface="Arial" pitchFamily="34" charset="0"/>
              </a:rPr>
              <a:t>	Leonard Binder: 	Sequential Crises</a:t>
            </a:r>
            <a:endParaRPr lang="en-US" dirty="0">
              <a:ea typeface="+mn-ea"/>
            </a:endParaRPr>
          </a:p>
        </p:txBody>
      </p:sp>
      <p:sp>
        <p:nvSpPr>
          <p:cNvPr id="36867" name="Text Placeholder 4"/>
          <p:cNvSpPr>
            <a:spLocks noGrp="1"/>
          </p:cNvSpPr>
          <p:nvPr>
            <p:ph type="body" sz="half" idx="3"/>
          </p:nvPr>
        </p:nvSpPr>
        <p:spPr>
          <a:xfrm>
            <a:off x="4645025" y="5410200"/>
            <a:ext cx="4041775" cy="762000"/>
          </a:xfrm>
          <a:ln>
            <a:headEnd/>
            <a:tailEnd/>
          </a:ln>
        </p:spPr>
        <p:txBody>
          <a:bodyPr/>
          <a:lstStyle/>
          <a:p>
            <a:pPr eaLnBrk="1" hangingPunct="1"/>
            <a:r>
              <a:rPr lang="en-US">
                <a:ea typeface="ＭＳ Ｐゴシック" pitchFamily="34" charset="-128"/>
              </a:rPr>
              <a:t>Universal Rule?</a:t>
            </a:r>
          </a:p>
        </p:txBody>
      </p:sp>
      <p:sp>
        <p:nvSpPr>
          <p:cNvPr id="1025" name="Rectangle 1"/>
          <p:cNvSpPr>
            <a:spLocks noGrp="1" noChangeArrowheads="1"/>
          </p:cNvSpPr>
          <p:nvPr>
            <p:ph sz="quarter" idx="2"/>
          </p:nvPr>
        </p:nvSpPr>
        <p:spPr>
          <a:xfrm>
            <a:off x="457200" y="1644650"/>
            <a:ext cx="4040188" cy="3784600"/>
          </a:xfrm>
        </p:spPr>
        <p:txBody>
          <a:bodyPr anchor="ctr">
            <a:spAutoFit/>
          </a:bodyPr>
          <a:lstStyle/>
          <a:p>
            <a:pPr marL="0" indent="457200" algn="ctr" eaLnBrk="1" fontAlgn="auto" hangingPunct="1">
              <a:spcBef>
                <a:spcPct val="0"/>
              </a:spcBef>
              <a:spcAft>
                <a:spcPts val="0"/>
              </a:spcAft>
              <a:buClrTx/>
              <a:buSzTx/>
              <a:buFont typeface="Wingdings 3"/>
              <a:buNone/>
              <a:tabLst>
                <a:tab pos="914400" algn="l"/>
              </a:tabLst>
              <a:defRPr/>
            </a:pPr>
            <a:endParaRPr lang="en-US" sz="2000" b="1" dirty="0">
              <a:solidFill>
                <a:srgbClr val="C00000"/>
              </a:solidFill>
              <a:latin typeface="Arial" pitchFamily="34" charset="0"/>
              <a:ea typeface="Times New Roman" pitchFamily="18" charset="0"/>
              <a:cs typeface="Arial" pitchFamily="34" charset="0"/>
            </a:endParaRPr>
          </a:p>
          <a:p>
            <a:pPr marL="0" indent="457200" algn="ctr" eaLnBrk="1" fontAlgn="auto" hangingPunct="1">
              <a:spcBef>
                <a:spcPct val="0"/>
              </a:spcBef>
              <a:spcAft>
                <a:spcPts val="0"/>
              </a:spcAft>
              <a:buClrTx/>
              <a:buSzTx/>
              <a:buFont typeface="Wingdings 3"/>
              <a:buNone/>
              <a:tabLst>
                <a:tab pos="914400" algn="l"/>
              </a:tabLst>
              <a:defRPr/>
            </a:pPr>
            <a:endParaRPr lang="en-US" sz="2000" b="1" dirty="0">
              <a:solidFill>
                <a:srgbClr val="C00000"/>
              </a:solidFill>
              <a:latin typeface="Arial" pitchFamily="34" charset="0"/>
              <a:ea typeface="Times New Roman" pitchFamily="18" charset="0"/>
              <a:cs typeface="Arial" pitchFamily="34" charset="0"/>
            </a:endParaRPr>
          </a:p>
          <a:p>
            <a:pPr marL="514350" indent="-514350" fontAlgn="auto">
              <a:spcBef>
                <a:spcPct val="0"/>
              </a:spcBef>
              <a:spcAft>
                <a:spcPts val="0"/>
              </a:spcAft>
              <a:buClrTx/>
              <a:buSzTx/>
              <a:buFont typeface="Wingdings 3"/>
              <a:buNone/>
              <a:tabLst>
                <a:tab pos="914400" algn="l"/>
              </a:tabLst>
              <a:defRPr/>
            </a:pPr>
            <a:r>
              <a:rPr lang="en-US" sz="2000" b="1" dirty="0">
                <a:latin typeface="Arial" pitchFamily="34" charset="0"/>
                <a:ea typeface="Times New Roman" pitchFamily="18" charset="0"/>
                <a:cs typeface="Arial" pitchFamily="34" charset="0"/>
              </a:rPr>
              <a:t>Identity</a:t>
            </a:r>
          </a:p>
          <a:p>
            <a:pPr marL="514350" indent="-514350" fontAlgn="auto">
              <a:spcBef>
                <a:spcPct val="0"/>
              </a:spcBef>
              <a:spcAft>
                <a:spcPts val="0"/>
              </a:spcAft>
              <a:buClrTx/>
              <a:buSzTx/>
              <a:buFont typeface="Wingdings 3"/>
              <a:buNone/>
              <a:tabLst>
                <a:tab pos="914400" algn="l"/>
              </a:tabLst>
              <a:defRPr/>
            </a:pPr>
            <a:endParaRPr lang="en-US" sz="2000" b="1" dirty="0">
              <a:latin typeface="Arial" pitchFamily="34" charset="0"/>
              <a:ea typeface="Times New Roman" pitchFamily="18" charset="0"/>
              <a:cs typeface="Arial" pitchFamily="34" charset="0"/>
            </a:endParaRPr>
          </a:p>
          <a:p>
            <a:pPr marL="514350" indent="-514350" fontAlgn="auto">
              <a:spcBef>
                <a:spcPct val="0"/>
              </a:spcBef>
              <a:spcAft>
                <a:spcPts val="0"/>
              </a:spcAft>
              <a:buClrTx/>
              <a:buSzTx/>
              <a:buFont typeface="Wingdings 3"/>
              <a:buNone/>
              <a:tabLst>
                <a:tab pos="914400" algn="l"/>
              </a:tabLst>
              <a:defRPr/>
            </a:pPr>
            <a:r>
              <a:rPr lang="en-US" sz="2000" b="1" dirty="0">
                <a:latin typeface="Arial" pitchFamily="34" charset="0"/>
                <a:ea typeface="Times New Roman" pitchFamily="18" charset="0"/>
                <a:cs typeface="Arial" pitchFamily="34" charset="0"/>
              </a:rPr>
              <a:t>Legitimacy</a:t>
            </a:r>
          </a:p>
          <a:p>
            <a:pPr marL="514350" indent="-514350" fontAlgn="auto">
              <a:spcBef>
                <a:spcPct val="0"/>
              </a:spcBef>
              <a:spcAft>
                <a:spcPts val="0"/>
              </a:spcAft>
              <a:buClrTx/>
              <a:buSzTx/>
              <a:buFont typeface="+mj-lt"/>
              <a:buAutoNum type="arabicPeriod"/>
              <a:tabLst>
                <a:tab pos="914400" algn="l"/>
              </a:tabLst>
              <a:defRPr/>
            </a:pPr>
            <a:endParaRPr lang="en-US" sz="2000" dirty="0">
              <a:latin typeface="Arial" pitchFamily="34" charset="0"/>
              <a:ea typeface="+mn-ea"/>
              <a:cs typeface="Arial" pitchFamily="34" charset="0"/>
            </a:endParaRPr>
          </a:p>
          <a:p>
            <a:pPr marL="514350" indent="-514350" fontAlgn="auto">
              <a:spcBef>
                <a:spcPct val="0"/>
              </a:spcBef>
              <a:spcAft>
                <a:spcPts val="0"/>
              </a:spcAft>
              <a:buClrTx/>
              <a:buSzTx/>
              <a:buFont typeface="Wingdings 3"/>
              <a:buNone/>
              <a:tabLst>
                <a:tab pos="914400" algn="l"/>
              </a:tabLst>
              <a:defRPr/>
            </a:pPr>
            <a:r>
              <a:rPr lang="en-US" sz="2000" b="1" dirty="0">
                <a:latin typeface="Arial" pitchFamily="34" charset="0"/>
                <a:ea typeface="Times New Roman" pitchFamily="18" charset="0"/>
                <a:cs typeface="Arial" pitchFamily="34" charset="0"/>
              </a:rPr>
              <a:t>Participation</a:t>
            </a:r>
          </a:p>
          <a:p>
            <a:pPr marL="514350" indent="-514350" fontAlgn="auto">
              <a:spcBef>
                <a:spcPct val="0"/>
              </a:spcBef>
              <a:spcAft>
                <a:spcPts val="0"/>
              </a:spcAft>
              <a:buClrTx/>
              <a:buSzTx/>
              <a:buFont typeface="+mj-lt"/>
              <a:buAutoNum type="arabicPeriod"/>
              <a:tabLst>
                <a:tab pos="914400" algn="l"/>
              </a:tabLst>
              <a:defRPr/>
            </a:pPr>
            <a:endParaRPr lang="en-US" sz="2000" dirty="0">
              <a:latin typeface="Arial" pitchFamily="34" charset="0"/>
              <a:ea typeface="+mn-ea"/>
              <a:cs typeface="Arial" pitchFamily="34" charset="0"/>
            </a:endParaRPr>
          </a:p>
          <a:p>
            <a:pPr marL="514350" indent="-514350" fontAlgn="auto">
              <a:spcBef>
                <a:spcPct val="0"/>
              </a:spcBef>
              <a:spcAft>
                <a:spcPts val="0"/>
              </a:spcAft>
              <a:buClrTx/>
              <a:buSzTx/>
              <a:buFont typeface="Wingdings 3"/>
              <a:buNone/>
              <a:tabLst>
                <a:tab pos="914400" algn="l"/>
              </a:tabLst>
              <a:defRPr/>
            </a:pPr>
            <a:r>
              <a:rPr lang="en-US" sz="2000" b="1" dirty="0">
                <a:latin typeface="Arial" pitchFamily="34" charset="0"/>
                <a:ea typeface="Times New Roman" pitchFamily="18" charset="0"/>
                <a:cs typeface="Arial" pitchFamily="34" charset="0"/>
              </a:rPr>
              <a:t>Penetration</a:t>
            </a:r>
          </a:p>
          <a:p>
            <a:pPr marL="514350" indent="-514350" fontAlgn="auto">
              <a:spcBef>
                <a:spcPct val="0"/>
              </a:spcBef>
              <a:spcAft>
                <a:spcPts val="0"/>
              </a:spcAft>
              <a:buClrTx/>
              <a:buSzTx/>
              <a:buFont typeface="+mj-lt"/>
              <a:buAutoNum type="arabicPeriod"/>
              <a:tabLst>
                <a:tab pos="914400" algn="l"/>
              </a:tabLst>
              <a:defRPr/>
            </a:pPr>
            <a:endParaRPr lang="en-US" sz="2000" dirty="0">
              <a:latin typeface="Arial" pitchFamily="34" charset="0"/>
              <a:ea typeface="+mn-ea"/>
              <a:cs typeface="Arial" pitchFamily="34" charset="0"/>
            </a:endParaRPr>
          </a:p>
          <a:p>
            <a:pPr marL="514350" indent="-514350" fontAlgn="auto">
              <a:spcBef>
                <a:spcPct val="0"/>
              </a:spcBef>
              <a:spcAft>
                <a:spcPts val="0"/>
              </a:spcAft>
              <a:buClrTx/>
              <a:buSzTx/>
              <a:buFont typeface="Wingdings 3"/>
              <a:buNone/>
              <a:tabLst>
                <a:tab pos="914400" algn="l"/>
              </a:tabLst>
              <a:defRPr/>
            </a:pPr>
            <a:r>
              <a:rPr lang="en-US" sz="2000" b="1" dirty="0">
                <a:latin typeface="Arial" pitchFamily="34" charset="0"/>
                <a:ea typeface="Times New Roman" pitchFamily="18" charset="0"/>
                <a:cs typeface="Arial" pitchFamily="34" charset="0"/>
              </a:rPr>
              <a:t>Distribution</a:t>
            </a:r>
            <a:endParaRPr lang="en-US" sz="2000" dirty="0">
              <a:latin typeface="Arial" pitchFamily="34" charset="0"/>
              <a:ea typeface="+mn-ea"/>
              <a:cs typeface="Arial" pitchFamily="34" charset="0"/>
            </a:endParaRPr>
          </a:p>
          <a:p>
            <a:pPr marL="457200" indent="-457200" fontAlgn="auto">
              <a:spcBef>
                <a:spcPct val="0"/>
              </a:spcBef>
              <a:spcAft>
                <a:spcPts val="0"/>
              </a:spcAft>
              <a:buClrTx/>
              <a:buSzTx/>
              <a:buFont typeface="Wingdings 3"/>
              <a:buNone/>
              <a:tabLst>
                <a:tab pos="914400" algn="l"/>
              </a:tabLst>
              <a:defRPr/>
            </a:pPr>
            <a:r>
              <a:rPr lang="en-US" sz="2000" b="1" dirty="0">
                <a:latin typeface="Arial" pitchFamily="34" charset="0"/>
                <a:ea typeface="Times New Roman" pitchFamily="18" charset="0"/>
                <a:cs typeface="Arial" pitchFamily="34" charset="0"/>
              </a:rPr>
              <a:t>           </a:t>
            </a:r>
            <a:endParaRPr lang="en-US" sz="2000" dirty="0">
              <a:latin typeface="Arial" pitchFamily="34" charset="0"/>
              <a:ea typeface="+mn-ea"/>
              <a:cs typeface="Arial" pitchFamily="34" charset="0"/>
            </a:endParaRPr>
          </a:p>
        </p:txBody>
      </p:sp>
      <p:sp>
        <p:nvSpPr>
          <p:cNvPr id="36869" name="Content Placeholder 5"/>
          <p:cNvSpPr>
            <a:spLocks noGrp="1"/>
          </p:cNvSpPr>
          <p:nvPr>
            <p:ph sz="quarter" idx="4"/>
          </p:nvPr>
        </p:nvSpPr>
        <p:spPr>
          <a:xfrm>
            <a:off x="4646612" y="1566068"/>
            <a:ext cx="4041775" cy="3941763"/>
          </a:xfrm>
          <a:ln>
            <a:prstDash val="solid"/>
          </a:ln>
        </p:spPr>
        <p:txBody>
          <a:bodyPr/>
          <a:lstStyle/>
          <a:p>
            <a:pPr marL="0" indent="457200" algn="ctr" eaLnBrk="1" hangingPunct="1">
              <a:spcBef>
                <a:spcPct val="0"/>
              </a:spcBef>
              <a:buClrTx/>
              <a:buSzTx/>
              <a:buFontTx/>
              <a:buNone/>
              <a:tabLst>
                <a:tab pos="914400" algn="l"/>
              </a:tabLst>
            </a:pPr>
            <a:endParaRPr lang="en-US" b="1" dirty="0">
              <a:solidFill>
                <a:srgbClr val="C00000"/>
              </a:solidFill>
              <a:latin typeface="Arial" pitchFamily="34" charset="0"/>
              <a:ea typeface="Times New Roman" pitchFamily="18" charset="0"/>
            </a:endParaRPr>
          </a:p>
          <a:p>
            <a:pPr marL="0" indent="457200" algn="ctr" eaLnBrk="1" hangingPunct="1">
              <a:spcBef>
                <a:spcPct val="0"/>
              </a:spcBef>
              <a:buClrTx/>
              <a:buSzTx/>
              <a:buFontTx/>
              <a:buNone/>
              <a:tabLst>
                <a:tab pos="914400" algn="l"/>
              </a:tabLst>
            </a:pPr>
            <a:endParaRPr lang="en-US" b="1" dirty="0">
              <a:solidFill>
                <a:srgbClr val="C00000"/>
              </a:solidFill>
              <a:latin typeface="Arial" pitchFamily="34" charset="0"/>
              <a:ea typeface="Times New Roman" pitchFamily="18" charset="0"/>
            </a:endParaRPr>
          </a:p>
          <a:p>
            <a:pPr marL="0" indent="457200" algn="ctr" eaLnBrk="1" hangingPunct="1">
              <a:spcBef>
                <a:spcPct val="0"/>
              </a:spcBef>
              <a:buClrTx/>
              <a:buSzTx/>
              <a:buFontTx/>
              <a:buNone/>
              <a:tabLst>
                <a:tab pos="914400" algn="l"/>
              </a:tabLst>
            </a:pPr>
            <a:endParaRPr lang="en-US" b="1" dirty="0">
              <a:solidFill>
                <a:srgbClr val="C00000"/>
              </a:solidFill>
              <a:latin typeface="Arial" pitchFamily="34" charset="0"/>
              <a:ea typeface="Times New Roman" pitchFamily="18" charset="0"/>
            </a:endParaRPr>
          </a:p>
          <a:p>
            <a:pPr marL="0" indent="457200" algn="ctr" eaLnBrk="1" hangingPunct="1">
              <a:spcBef>
                <a:spcPct val="0"/>
              </a:spcBef>
              <a:buClrTx/>
              <a:buSzTx/>
              <a:buFontTx/>
              <a:buNone/>
              <a:tabLst>
                <a:tab pos="914400" algn="l"/>
              </a:tabLst>
            </a:pPr>
            <a:r>
              <a:rPr lang="en-US" sz="3200" b="1" dirty="0">
                <a:solidFill>
                  <a:srgbClr val="FF0000"/>
                </a:solidFill>
                <a:latin typeface="Arial" pitchFamily="34" charset="0"/>
                <a:ea typeface="Times New Roman" pitchFamily="18" charset="0"/>
              </a:rPr>
              <a:t>Conflict:  The Effect of Cumulative Crises</a:t>
            </a:r>
          </a:p>
          <a:p>
            <a:pPr marL="0" indent="457200" algn="ctr" eaLnBrk="1" hangingPunct="1">
              <a:spcBef>
                <a:spcPct val="0"/>
              </a:spcBef>
              <a:buClrTx/>
              <a:buSzTx/>
              <a:buFontTx/>
              <a:buNone/>
              <a:tabLst>
                <a:tab pos="914400" algn="l"/>
              </a:tabLst>
            </a:pPr>
            <a:r>
              <a:rPr lang="en-US" b="1" dirty="0">
                <a:solidFill>
                  <a:srgbClr val="C00000"/>
                </a:solidFill>
                <a:latin typeface="Arial" pitchFamily="34" charset="0"/>
                <a:ea typeface="Times New Roman" pitchFamily="18" charset="0"/>
              </a:rPr>
              <a:t>   </a:t>
            </a:r>
            <a:endParaRPr lang="en-US" b="1" dirty="0">
              <a:latin typeface="Arial" pitchFamily="34" charset="0"/>
              <a:ea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descr="http://www.polisci.ucla.edu/images/faculty/lbinder.jpg/image_min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05000"/>
            <a:ext cx="396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2"/>
          <p:cNvSpPr>
            <a:spLocks noGrp="1"/>
          </p:cNvSpPr>
          <p:nvPr>
            <p:ph type="title"/>
          </p:nvPr>
        </p:nvSpPr>
        <p:spPr/>
        <p:txBody>
          <a:bodyPr/>
          <a:lstStyle/>
          <a:p>
            <a:pPr>
              <a:defRPr/>
            </a:pPr>
            <a:r>
              <a:rPr lang="en-US" dirty="0">
                <a:ea typeface="+mj-ea"/>
              </a:rPr>
              <a:t>Leonard Binder, UCLA</a:t>
            </a:r>
          </a:p>
        </p:txBody>
      </p:sp>
      <p:sp>
        <p:nvSpPr>
          <p:cNvPr id="37891" name="Text Placeholder 13"/>
          <p:cNvSpPr>
            <a:spLocks noGrp="1"/>
          </p:cNvSpPr>
          <p:nvPr>
            <p:ph type="body" idx="1"/>
          </p:nvPr>
        </p:nvSpPr>
        <p:spPr>
          <a:ln>
            <a:headEnd/>
            <a:tailEnd/>
          </a:ln>
        </p:spPr>
        <p:txBody>
          <a:bodyPr/>
          <a:lstStyle/>
          <a:p>
            <a:endParaRPr lang="en-US">
              <a:ea typeface="ＭＳ Ｐゴシック" pitchFamily="34" charset="-128"/>
            </a:endParaRPr>
          </a:p>
        </p:txBody>
      </p:sp>
      <p:sp>
        <p:nvSpPr>
          <p:cNvPr id="37892" name="Content Placeholder 14"/>
          <p:cNvSpPr>
            <a:spLocks noGrp="1"/>
          </p:cNvSpPr>
          <p:nvPr>
            <p:ph sz="quarter" idx="2"/>
          </p:nvPr>
        </p:nvSpPr>
        <p:spPr>
          <a:xfrm>
            <a:off x="457200" y="1444625"/>
            <a:ext cx="4040188" cy="3941763"/>
          </a:xfrm>
          <a:ln>
            <a:prstDash val="solid"/>
          </a:ln>
        </p:spPr>
        <p:txBody>
          <a:bodyPr/>
          <a:lstStyle/>
          <a:p>
            <a:endParaRPr lang="en-US">
              <a:ea typeface="ＭＳ Ｐゴシック" pitchFamily="34" charset="-128"/>
            </a:endParaRPr>
          </a:p>
        </p:txBody>
      </p:sp>
      <p:sp>
        <p:nvSpPr>
          <p:cNvPr id="37893" name="Text Placeholder 15"/>
          <p:cNvSpPr>
            <a:spLocks noGrp="1"/>
          </p:cNvSpPr>
          <p:nvPr>
            <p:ph type="body" sz="half" idx="3"/>
          </p:nvPr>
        </p:nvSpPr>
        <p:spPr>
          <a:xfrm>
            <a:off x="4645025" y="5410200"/>
            <a:ext cx="4041775" cy="762000"/>
          </a:xfrm>
          <a:ln>
            <a:headEnd/>
            <a:tailEnd/>
          </a:ln>
        </p:spPr>
        <p:txBody>
          <a:bodyPr/>
          <a:lstStyle/>
          <a:p>
            <a:endParaRPr lang="en-US">
              <a:ea typeface="ＭＳ Ｐゴシック" pitchFamily="34" charset="-128"/>
            </a:endParaRPr>
          </a:p>
        </p:txBody>
      </p:sp>
      <p:sp>
        <p:nvSpPr>
          <p:cNvPr id="37894" name="Content Placeholder 16"/>
          <p:cNvSpPr>
            <a:spLocks noGrp="1"/>
          </p:cNvSpPr>
          <p:nvPr>
            <p:ph sz="quarter" idx="4"/>
          </p:nvPr>
        </p:nvSpPr>
        <p:spPr>
          <a:xfrm>
            <a:off x="4645025" y="1444625"/>
            <a:ext cx="4041775" cy="3941763"/>
          </a:xfrm>
          <a:ln>
            <a:prstDash val="solid"/>
          </a:ln>
        </p:spPr>
        <p:txBody>
          <a:bodyPr/>
          <a:lstStyle/>
          <a:p>
            <a:pPr>
              <a:spcBef>
                <a:spcPct val="0"/>
              </a:spcBef>
            </a:pPr>
            <a:r>
              <a:rPr lang="en-US" b="1" dirty="0">
                <a:ea typeface="ＭＳ Ｐゴシック" pitchFamily="34" charset="-128"/>
              </a:rPr>
              <a:t>Political Crises and Sequences</a:t>
            </a:r>
            <a:r>
              <a:rPr lang="en-US" dirty="0">
                <a:ea typeface="ＭＳ Ｐゴシック" pitchFamily="34" charset="-128"/>
              </a:rPr>
              <a:t>:</a:t>
            </a:r>
          </a:p>
          <a:p>
            <a:pPr>
              <a:spcBef>
                <a:spcPct val="0"/>
              </a:spcBef>
            </a:pPr>
            <a:endParaRPr lang="en-US" b="1" dirty="0">
              <a:ea typeface="ＭＳ Ｐゴシック" pitchFamily="34" charset="-128"/>
            </a:endParaRPr>
          </a:p>
          <a:p>
            <a:pPr>
              <a:spcBef>
                <a:spcPct val="0"/>
              </a:spcBef>
            </a:pPr>
            <a:r>
              <a:rPr lang="en-US" b="1" dirty="0">
                <a:ea typeface="ＭＳ Ｐゴシック" pitchFamily="34" charset="-128"/>
              </a:rPr>
              <a:t>Sequential vs. Cumulative</a:t>
            </a:r>
          </a:p>
          <a:p>
            <a:pPr>
              <a:spcBef>
                <a:spcPct val="0"/>
              </a:spcBef>
            </a:pPr>
            <a:endParaRPr lang="en-US" b="1" dirty="0">
              <a:ea typeface="ＭＳ Ｐゴシック" pitchFamily="34" charset="-128"/>
            </a:endParaRPr>
          </a:p>
          <a:p>
            <a:pPr>
              <a:spcBef>
                <a:spcPct val="0"/>
              </a:spcBef>
            </a:pPr>
            <a:r>
              <a:rPr lang="en-US" b="1" dirty="0">
                <a:ea typeface="ＭＳ Ｐゴシック" pitchFamily="34" charset="-128"/>
              </a:rPr>
              <a:t>200 years U.S./U.K. vs.</a:t>
            </a:r>
          </a:p>
          <a:p>
            <a:pPr marL="109537" indent="0">
              <a:spcBef>
                <a:spcPct val="0"/>
              </a:spcBef>
              <a:buNone/>
            </a:pPr>
            <a:r>
              <a:rPr lang="en-US" b="1" dirty="0">
                <a:ea typeface="ＭＳ Ｐゴシック" pitchFamily="34" charset="-128"/>
              </a:rPr>
              <a:t>   20 years for Uganda</a:t>
            </a:r>
          </a:p>
          <a:p>
            <a:pPr>
              <a:spcBef>
                <a:spcPct val="0"/>
              </a:spcBef>
            </a:pPr>
            <a:endParaRPr lang="en-US" b="1" dirty="0">
              <a:ea typeface="ＭＳ Ｐゴシック" pitchFamily="34" charset="-128"/>
            </a:endParaRPr>
          </a:p>
          <a:p>
            <a:pPr>
              <a:spcBef>
                <a:spcPct val="0"/>
              </a:spcBef>
              <a:buFont typeface="Wingdings 3" pitchFamily="18" charset="2"/>
              <a:buNone/>
            </a:pPr>
            <a:r>
              <a:rPr lang="en-US" b="1" dirty="0">
                <a:ea typeface="ＭＳ Ｐゴシック" pitchFamily="34" charset="-128"/>
              </a:rP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Content Placeholder 2"/>
          <p:cNvSpPr>
            <a:spLocks noGrp="1"/>
          </p:cNvSpPr>
          <p:nvPr>
            <p:ph idx="4294967295"/>
          </p:nvPr>
        </p:nvSpPr>
        <p:spPr>
          <a:xfrm>
            <a:off x="942975" y="2133600"/>
            <a:ext cx="8229600" cy="4525963"/>
          </a:xfrm>
        </p:spPr>
        <p:txBody>
          <a:bodyPr/>
          <a:lstStyle/>
          <a:p>
            <a:pPr marL="273050" indent="-273050" eaLnBrk="1" hangingPunct="1">
              <a:lnSpc>
                <a:spcPct val="90000"/>
              </a:lnSpc>
              <a:spcBef>
                <a:spcPts val="575"/>
              </a:spcBef>
              <a:buFont typeface="Wingdings 2" pitchFamily="18" charset="2"/>
              <a:buNone/>
            </a:pPr>
            <a:r>
              <a:rPr lang="en-US" sz="2500" b="1" dirty="0">
                <a:ea typeface="ＭＳ Ｐゴシック" pitchFamily="34" charset="-128"/>
              </a:rPr>
              <a:t>	Systems Theory (David Easton) and Structural Functionalism (Almond and </a:t>
            </a:r>
            <a:r>
              <a:rPr lang="en-US" sz="2500" b="1" dirty="0" err="1">
                <a:ea typeface="ＭＳ Ｐゴシック" pitchFamily="34" charset="-128"/>
              </a:rPr>
              <a:t>Verba</a:t>
            </a:r>
            <a:r>
              <a:rPr lang="en-US" sz="2500" b="1" dirty="0">
                <a:ea typeface="ＭＳ Ｐゴシック" pitchFamily="34" charset="-128"/>
              </a:rPr>
              <a:t>, </a:t>
            </a:r>
            <a:r>
              <a:rPr lang="en-US" sz="2500" b="1" u="sng" dirty="0">
                <a:ea typeface="ＭＳ Ｐゴシック" pitchFamily="34" charset="-128"/>
              </a:rPr>
              <a:t>The Civic Culture </a:t>
            </a:r>
            <a:r>
              <a:rPr lang="en-US" sz="2500" b="1" dirty="0">
                <a:ea typeface="ＭＳ Ｐゴシック" pitchFamily="34" charset="-128"/>
              </a:rPr>
              <a:t>(1957)</a:t>
            </a:r>
            <a:endParaRPr lang="en-US" sz="2500" dirty="0">
              <a:ea typeface="ＭＳ Ｐゴシック" pitchFamily="34" charset="-128"/>
            </a:endParaRPr>
          </a:p>
          <a:p>
            <a:pPr marL="273050" indent="-273050" eaLnBrk="1" hangingPunct="1">
              <a:lnSpc>
                <a:spcPct val="90000"/>
              </a:lnSpc>
              <a:spcBef>
                <a:spcPts val="575"/>
              </a:spcBef>
              <a:buFont typeface="Wingdings 2" pitchFamily="18" charset="2"/>
              <a:buNone/>
            </a:pPr>
            <a:r>
              <a:rPr lang="en-US" sz="2500" b="1" dirty="0">
                <a:ea typeface="ＭＳ Ｐゴシック" pitchFamily="34" charset="-128"/>
              </a:rPr>
              <a:t> </a:t>
            </a:r>
            <a:endParaRPr lang="en-US" sz="2500" dirty="0">
              <a:ea typeface="ＭＳ Ｐゴシック" pitchFamily="34" charset="-128"/>
            </a:endParaRPr>
          </a:p>
          <a:p>
            <a:pPr marL="273050" indent="-273050" eaLnBrk="1" hangingPunct="1">
              <a:lnSpc>
                <a:spcPct val="90000"/>
              </a:lnSpc>
              <a:spcBef>
                <a:spcPts val="575"/>
              </a:spcBef>
              <a:buFont typeface="Wingdings 2" pitchFamily="18" charset="2"/>
              <a:buNone/>
            </a:pPr>
            <a:r>
              <a:rPr lang="en-US" sz="2500" b="1" dirty="0">
                <a:ea typeface="ＭＳ Ｐゴシック" pitchFamily="34" charset="-128"/>
              </a:rPr>
              <a:t> </a:t>
            </a:r>
            <a:endParaRPr lang="en-US" sz="2500" dirty="0">
              <a:ea typeface="ＭＳ Ｐゴシック" pitchFamily="34" charset="-128"/>
            </a:endParaRPr>
          </a:p>
          <a:p>
            <a:pPr marL="273050" indent="-273050" eaLnBrk="1" hangingPunct="1">
              <a:lnSpc>
                <a:spcPct val="90000"/>
              </a:lnSpc>
              <a:spcBef>
                <a:spcPts val="575"/>
              </a:spcBef>
              <a:buFont typeface="Wingdings 2" pitchFamily="18" charset="2"/>
              <a:buNone/>
            </a:pPr>
            <a:r>
              <a:rPr lang="en-US" sz="2500" b="1" dirty="0">
                <a:ea typeface="ＭＳ Ｐゴシック" pitchFamily="34" charset="-128"/>
              </a:rPr>
              <a:t>	Origins of contemporary Civil Society Model:</a:t>
            </a:r>
            <a:endParaRPr lang="en-US" sz="2500" dirty="0">
              <a:ea typeface="ＭＳ Ｐゴシック" pitchFamily="34" charset="-128"/>
            </a:endParaRPr>
          </a:p>
          <a:p>
            <a:pPr marL="273050" indent="-273050" eaLnBrk="1" hangingPunct="1">
              <a:lnSpc>
                <a:spcPct val="90000"/>
              </a:lnSpc>
              <a:spcBef>
                <a:spcPts val="575"/>
              </a:spcBef>
              <a:buFont typeface="Wingdings 2" pitchFamily="18" charset="2"/>
              <a:buNone/>
            </a:pPr>
            <a:r>
              <a:rPr lang="en-US" sz="2500" b="1" dirty="0">
                <a:ea typeface="ＭＳ Ｐゴシック" pitchFamily="34" charset="-128"/>
              </a:rPr>
              <a:t> </a:t>
            </a:r>
            <a:endParaRPr lang="en-US" sz="2500" dirty="0">
              <a:ea typeface="ＭＳ Ｐゴシック" pitchFamily="34" charset="-128"/>
            </a:endParaRPr>
          </a:p>
          <a:p>
            <a:pPr marL="273050" indent="-273050" eaLnBrk="1" hangingPunct="1">
              <a:lnSpc>
                <a:spcPct val="90000"/>
              </a:lnSpc>
              <a:spcBef>
                <a:spcPts val="575"/>
              </a:spcBef>
              <a:buFont typeface="Wingdings 2" pitchFamily="18" charset="2"/>
              <a:buNone/>
            </a:pPr>
            <a:r>
              <a:rPr lang="en-US" sz="2500" b="1" dirty="0">
                <a:ea typeface="ＭＳ Ｐゴシック" pitchFamily="34" charset="-128"/>
              </a:rPr>
              <a:t>	</a:t>
            </a:r>
            <a:r>
              <a:rPr lang="ja-JP" altLang="en-US" sz="2500" b="1">
                <a:ea typeface="ＭＳ Ｐゴシック" pitchFamily="34" charset="-128"/>
              </a:rPr>
              <a:t>“</a:t>
            </a:r>
            <a:r>
              <a:rPr lang="en-US" altLang="ja-JP" sz="2500" b="1" dirty="0">
                <a:ea typeface="ＭＳ Ｐゴシック" pitchFamily="34" charset="-128"/>
              </a:rPr>
              <a:t>There is a </a:t>
            </a:r>
            <a:r>
              <a:rPr lang="ja-JP" altLang="en-US" sz="2500" b="1">
                <a:ea typeface="ＭＳ Ｐゴシック" pitchFamily="34" charset="-128"/>
              </a:rPr>
              <a:t>‘</a:t>
            </a:r>
            <a:r>
              <a:rPr lang="en-US" altLang="ja-JP" sz="2500" b="1" dirty="0">
                <a:ea typeface="ＭＳ Ｐゴシック" pitchFamily="34" charset="-128"/>
              </a:rPr>
              <a:t>civic culture</a:t>
            </a:r>
            <a:r>
              <a:rPr lang="ja-JP" altLang="en-US" sz="2500" b="1">
                <a:ea typeface="ＭＳ Ｐゴシック" pitchFamily="34" charset="-128"/>
              </a:rPr>
              <a:t>’</a:t>
            </a:r>
            <a:r>
              <a:rPr lang="en-US" altLang="ja-JP" sz="2500" b="1" dirty="0">
                <a:ea typeface="ＭＳ Ｐゴシック" pitchFamily="34" charset="-128"/>
              </a:rPr>
              <a:t> which is the most developed political form.</a:t>
            </a:r>
            <a:r>
              <a:rPr lang="ja-JP" altLang="en-US" sz="2500" b="1">
                <a:ea typeface="ＭＳ Ｐゴシック" pitchFamily="34" charset="-128"/>
              </a:rPr>
              <a:t>”</a:t>
            </a:r>
            <a:endParaRPr lang="en-US" altLang="ja-JP" sz="2500" dirty="0">
              <a:ea typeface="ＭＳ Ｐゴシック" pitchFamily="34" charset="-128"/>
            </a:endParaRPr>
          </a:p>
          <a:p>
            <a:pPr marL="273050" indent="-273050" eaLnBrk="1" hangingPunct="1">
              <a:lnSpc>
                <a:spcPct val="90000"/>
              </a:lnSpc>
              <a:spcBef>
                <a:spcPts val="575"/>
              </a:spcBef>
              <a:buFont typeface="Wingdings 2" pitchFamily="18" charset="2"/>
              <a:buNone/>
            </a:pPr>
            <a:r>
              <a:rPr lang="en-US" sz="2500" b="1" dirty="0">
                <a:ea typeface="ＭＳ Ｐゴシック" pitchFamily="34" charset="-128"/>
              </a:rPr>
              <a:t> </a:t>
            </a:r>
            <a:endParaRPr lang="en-US" sz="2500" dirty="0">
              <a:ea typeface="ＭＳ Ｐゴシック" pitchFamily="34" charset="-128"/>
            </a:endParaRPr>
          </a:p>
          <a:p>
            <a:pPr marL="273050" indent="-273050" eaLnBrk="1" hangingPunct="1">
              <a:lnSpc>
                <a:spcPct val="90000"/>
              </a:lnSpc>
              <a:spcBef>
                <a:spcPts val="575"/>
              </a:spcBef>
              <a:buFont typeface="Wingdings 2" pitchFamily="18" charset="2"/>
              <a:buNone/>
            </a:pPr>
            <a:r>
              <a:rPr lang="en-US" sz="2500" b="1" dirty="0">
                <a:ea typeface="ＭＳ Ｐゴシック" pitchFamily="34" charset="-128"/>
              </a:rPr>
              <a:t>				Gabriel Almond and Sidney </a:t>
            </a:r>
            <a:r>
              <a:rPr lang="en-US" sz="2500" b="1" dirty="0" err="1">
                <a:ea typeface="ＭＳ Ｐゴシック" pitchFamily="34" charset="-128"/>
              </a:rPr>
              <a:t>Verba</a:t>
            </a:r>
            <a:endParaRPr lang="en-US" sz="2500" dirty="0">
              <a:ea typeface="ＭＳ Ｐゴシック" pitchFamily="34" charset="-128"/>
            </a:endParaRPr>
          </a:p>
          <a:p>
            <a:pPr marL="273050" indent="-273050" eaLnBrk="1" hangingPunct="1">
              <a:lnSpc>
                <a:spcPct val="90000"/>
              </a:lnSpc>
              <a:spcBef>
                <a:spcPts val="575"/>
              </a:spcBef>
              <a:buFont typeface="Wingdings 2" pitchFamily="18" charset="2"/>
              <a:buChar char=""/>
            </a:pPr>
            <a:endParaRPr lang="en-US" sz="2500" dirty="0">
              <a:ea typeface="ＭＳ Ｐゴシック" pitchFamily="34" charset="-128"/>
            </a:endParaRPr>
          </a:p>
          <a:p>
            <a:pPr marL="273050" indent="-273050" eaLnBrk="1" hangingPunct="1">
              <a:lnSpc>
                <a:spcPct val="90000"/>
              </a:lnSpc>
              <a:spcBef>
                <a:spcPts val="575"/>
              </a:spcBef>
              <a:buFont typeface="Wingdings 2" pitchFamily="18" charset="2"/>
              <a:buChar char=""/>
            </a:pPr>
            <a:endParaRPr lang="en-US" sz="2500" dirty="0">
              <a:ea typeface="ＭＳ Ｐゴシック" pitchFamily="34" charset="-128"/>
            </a:endParaRPr>
          </a:p>
        </p:txBody>
      </p:sp>
      <p:sp>
        <p:nvSpPr>
          <p:cNvPr id="17410" name="Title 1"/>
          <p:cNvSpPr>
            <a:spLocks noGrp="1"/>
          </p:cNvSpPr>
          <p:nvPr>
            <p:ph type="title" idx="4294967295"/>
          </p:nvPr>
        </p:nvSpPr>
        <p:spPr>
          <a:xfrm>
            <a:off x="0" y="4762"/>
            <a:ext cx="9144000" cy="1443038"/>
          </a:xfrm>
        </p:spPr>
        <p:txBody>
          <a:bodyPr>
            <a:normAutofit fontScale="90000"/>
          </a:bodyPr>
          <a:lstStyle/>
          <a:p>
            <a:pPr>
              <a:defRPr/>
            </a:pPr>
            <a:r>
              <a:rPr lang="en-US" dirty="0">
                <a:ea typeface="+mj-ea"/>
              </a:rPr>
              <a:t> </a:t>
            </a:r>
            <a:br>
              <a:rPr lang="en-US" dirty="0">
                <a:ea typeface="+mj-ea"/>
              </a:rPr>
            </a:br>
            <a:r>
              <a:rPr lang="en-US" sz="3100" dirty="0">
                <a:solidFill>
                  <a:schemeClr val="tx1"/>
                </a:solidFill>
                <a:ea typeface="+mj-ea"/>
              </a:rPr>
              <a:t>Systems Theory and Structural Functionalism- Classic Political Science Theories: Balance as the Solution to Conflict. ”GRADUALISM AND CRISIS”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Content Placeholder 3" descr="2366030465_f8e06b8a72[1].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858963" y="1481138"/>
            <a:ext cx="5426075" cy="4525962"/>
          </a:xfrm>
        </p:spPr>
      </p:pic>
      <p:sp>
        <p:nvSpPr>
          <p:cNvPr id="3" name="Title 2"/>
          <p:cNvSpPr>
            <a:spLocks noGrp="1"/>
          </p:cNvSpPr>
          <p:nvPr>
            <p:ph type="title"/>
          </p:nvPr>
        </p:nvSpPr>
        <p:spPr/>
        <p:txBody>
          <a:bodyPr/>
          <a:lstStyle/>
          <a:p>
            <a:pPr eaLnBrk="1" fontAlgn="auto" hangingPunct="1">
              <a:spcAft>
                <a:spcPts val="0"/>
              </a:spcAft>
              <a:defRPr/>
            </a:pPr>
            <a:r>
              <a:rPr lang="en-US" dirty="0">
                <a:ea typeface="+mj-ea"/>
              </a:rPr>
              <a:t>Systems Theory</a:t>
            </a:r>
          </a:p>
        </p:txBody>
      </p:sp>
      <p:pic>
        <p:nvPicPr>
          <p:cNvPr id="40963" name="Content Placeholder 3" descr="2366030465_f8e06b8a72[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447800"/>
            <a:ext cx="542607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5" descr="davidapter[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133600"/>
            <a:ext cx="333375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273050" indent="-273050" eaLnBrk="1" hangingPunct="1">
              <a:lnSpc>
                <a:spcPct val="70000"/>
              </a:lnSpc>
              <a:spcBef>
                <a:spcPts val="575"/>
              </a:spcBef>
              <a:buFont typeface="Wingdings 2" pitchFamily="18" charset="2"/>
              <a:buNone/>
            </a:pPr>
            <a:r>
              <a:rPr lang="en-US" sz="1500" b="1" dirty="0">
                <a:ea typeface="ＭＳ Ｐゴシック" pitchFamily="34" charset="-128"/>
              </a:rPr>
              <a:t> </a:t>
            </a:r>
            <a:endParaRPr lang="en-US" sz="1500" dirty="0">
              <a:ea typeface="ＭＳ Ｐゴシック" pitchFamily="34" charset="-128"/>
            </a:endParaRPr>
          </a:p>
          <a:p>
            <a:pPr marL="273050" indent="-273050" eaLnBrk="1" hangingPunct="1">
              <a:lnSpc>
                <a:spcPct val="70000"/>
              </a:lnSpc>
              <a:spcBef>
                <a:spcPts val="575"/>
              </a:spcBef>
              <a:buFont typeface="Wingdings 2" pitchFamily="18" charset="2"/>
              <a:buNone/>
            </a:pPr>
            <a:r>
              <a:rPr lang="en-US" sz="1500" b="1" dirty="0">
                <a:ea typeface="ＭＳ Ｐゴシック" pitchFamily="34" charset="-128"/>
              </a:rPr>
              <a:t> </a:t>
            </a:r>
            <a:endParaRPr lang="en-US" sz="1500" dirty="0">
              <a:ea typeface="ＭＳ Ｐゴシック" pitchFamily="34" charset="-128"/>
            </a:endParaRPr>
          </a:p>
          <a:p>
            <a:pPr marL="273050" indent="-273050" eaLnBrk="1" hangingPunct="1">
              <a:lnSpc>
                <a:spcPct val="70000"/>
              </a:lnSpc>
              <a:spcBef>
                <a:spcPts val="575"/>
              </a:spcBef>
              <a:buFont typeface="Wingdings 2" pitchFamily="18" charset="2"/>
              <a:buNone/>
            </a:pPr>
            <a:r>
              <a:rPr lang="en-US" sz="1500" b="1" dirty="0">
                <a:ea typeface="ＭＳ Ｐゴシック" pitchFamily="34" charset="-128"/>
              </a:rPr>
              <a:t>	</a:t>
            </a:r>
            <a:endParaRPr lang="en-US" sz="2800" b="1" dirty="0">
              <a:ea typeface="ＭＳ Ｐゴシック" pitchFamily="34" charset="-128"/>
            </a:endParaRPr>
          </a:p>
          <a:p>
            <a:pPr marL="273050" indent="-273050" eaLnBrk="1" hangingPunct="1">
              <a:lnSpc>
                <a:spcPct val="70000"/>
              </a:lnSpc>
              <a:spcBef>
                <a:spcPts val="575"/>
              </a:spcBef>
              <a:buFont typeface="Wingdings 2" pitchFamily="18" charset="2"/>
              <a:buChar char=""/>
            </a:pPr>
            <a:endParaRPr lang="en-US" sz="2800" b="1" dirty="0">
              <a:ea typeface="ＭＳ Ｐゴシック" pitchFamily="34" charset="-128"/>
            </a:endParaRPr>
          </a:p>
          <a:p>
            <a:pPr marL="273050" indent="-273050" eaLnBrk="1" hangingPunct="1">
              <a:lnSpc>
                <a:spcPct val="70000"/>
              </a:lnSpc>
              <a:spcBef>
                <a:spcPts val="575"/>
              </a:spcBef>
              <a:buFont typeface="Wingdings 2" pitchFamily="18" charset="2"/>
              <a:buNone/>
            </a:pPr>
            <a:r>
              <a:rPr lang="en-US" sz="2800" b="1" dirty="0">
                <a:ea typeface="ＭＳ Ｐゴシック" pitchFamily="34" charset="-128"/>
              </a:rPr>
              <a:t>	</a:t>
            </a:r>
          </a:p>
          <a:p>
            <a:pPr marL="273050" indent="-273050" eaLnBrk="1" hangingPunct="1">
              <a:lnSpc>
                <a:spcPct val="70000"/>
              </a:lnSpc>
              <a:spcBef>
                <a:spcPts val="575"/>
              </a:spcBef>
              <a:buFont typeface="Wingdings 2" pitchFamily="18" charset="2"/>
              <a:buNone/>
            </a:pPr>
            <a:r>
              <a:rPr lang="en-US" sz="4000" b="1" dirty="0">
                <a:ea typeface="ＭＳ Ｐゴシック" pitchFamily="34" charset="-128"/>
              </a:rPr>
              <a:t>	Institutions and The Nature of Civil Conflict</a:t>
            </a:r>
          </a:p>
          <a:p>
            <a:pPr marL="273050" indent="-273050" eaLnBrk="1" hangingPunct="1">
              <a:lnSpc>
                <a:spcPct val="70000"/>
              </a:lnSpc>
              <a:spcBef>
                <a:spcPts val="575"/>
              </a:spcBef>
              <a:buFont typeface="Wingdings 2" pitchFamily="18" charset="2"/>
              <a:buNone/>
            </a:pPr>
            <a:endParaRPr lang="en-US" sz="2800" b="1" dirty="0">
              <a:ea typeface="ＭＳ Ｐゴシック" pitchFamily="34" charset="-128"/>
            </a:endParaRPr>
          </a:p>
          <a:p>
            <a:pPr marL="273050" indent="-273050" eaLnBrk="1" hangingPunct="1">
              <a:lnSpc>
                <a:spcPct val="70000"/>
              </a:lnSpc>
              <a:spcBef>
                <a:spcPts val="575"/>
              </a:spcBef>
              <a:buFont typeface="Wingdings 2" pitchFamily="18" charset="2"/>
              <a:buNone/>
            </a:pPr>
            <a:endParaRPr lang="en-US" sz="2000" b="1" dirty="0">
              <a:ea typeface="ＭＳ Ｐゴシック" pitchFamily="34" charset="-128"/>
            </a:endParaRPr>
          </a:p>
          <a:p>
            <a:pPr marL="273050" indent="-273050" eaLnBrk="1" hangingPunct="1">
              <a:lnSpc>
                <a:spcPct val="70000"/>
              </a:lnSpc>
              <a:spcBef>
                <a:spcPts val="575"/>
              </a:spcBef>
              <a:buFont typeface="Wingdings 2" pitchFamily="18" charset="2"/>
              <a:buNone/>
            </a:pPr>
            <a:r>
              <a:rPr lang="en-US" sz="2000" b="1" dirty="0">
                <a:ea typeface="ＭＳ Ｐゴシック" pitchFamily="34" charset="-128"/>
              </a:rPr>
              <a:t>	</a:t>
            </a:r>
            <a:br>
              <a:rPr lang="en-US" sz="2000" dirty="0">
                <a:ea typeface="ＭＳ Ｐゴシック" pitchFamily="34" charset="-128"/>
              </a:rPr>
            </a:br>
            <a:r>
              <a:rPr lang="en-US" sz="1500" b="1" dirty="0">
                <a:ea typeface="ＭＳ Ｐゴシック" pitchFamily="34" charset="-128"/>
              </a:rPr>
              <a:t> </a:t>
            </a:r>
            <a:endParaRPr lang="en-US" sz="1500" dirty="0">
              <a:ea typeface="ＭＳ Ｐゴシック" pitchFamily="34" charset="-128"/>
            </a:endParaRPr>
          </a:p>
        </p:txBody>
      </p:sp>
      <p:sp>
        <p:nvSpPr>
          <p:cNvPr id="2" name="Title 1"/>
          <p:cNvSpPr>
            <a:spLocks noGrp="1"/>
          </p:cNvSpPr>
          <p:nvPr>
            <p:ph type="title"/>
          </p:nvPr>
        </p:nvSpPr>
        <p:spPr>
          <a:xfrm>
            <a:off x="914400" y="762000"/>
            <a:ext cx="7772400" cy="655638"/>
          </a:xfrm>
        </p:spPr>
        <p:txBody>
          <a:bodyPr>
            <a:normAutofit fontScale="90000"/>
          </a:bodyPr>
          <a:lstStyle/>
          <a:p>
            <a:pPr eaLnBrk="1" fontAlgn="auto" hangingPunct="1">
              <a:spcAft>
                <a:spcPts val="0"/>
              </a:spcAft>
              <a:defRPr/>
            </a:pPr>
            <a:br>
              <a:rPr lang="en-US" dirty="0">
                <a:solidFill>
                  <a:schemeClr val="tx1"/>
                </a:solidFill>
                <a:ea typeface="+mj-ea"/>
              </a:rPr>
            </a:br>
            <a:r>
              <a:rPr lang="en-US" dirty="0">
                <a:solidFill>
                  <a:schemeClr val="tx1"/>
                </a:solidFill>
                <a:ea typeface="+mj-ea"/>
              </a:rPr>
              <a:t>I. Overall Theme for the Week</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Content Placeholder 3" descr="system01[1].gif"/>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917575" y="1600200"/>
            <a:ext cx="7007225" cy="4110038"/>
          </a:xfrm>
        </p:spPr>
      </p:pic>
      <p:sp>
        <p:nvSpPr>
          <p:cNvPr id="3" name="Title 2"/>
          <p:cNvSpPr>
            <a:spLocks noGrp="1"/>
          </p:cNvSpPr>
          <p:nvPr>
            <p:ph type="title"/>
          </p:nvPr>
        </p:nvSpPr>
        <p:spPr/>
        <p:txBody>
          <a:bodyPr/>
          <a:lstStyle/>
          <a:p>
            <a:pPr eaLnBrk="1" hangingPunct="1">
              <a:defRPr/>
            </a:pPr>
            <a:r>
              <a:rPr lang="en-US" dirty="0">
                <a:ea typeface="+mj-ea"/>
              </a:rPr>
              <a:t>General Systems Theory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Content Placeholder 1"/>
          <p:cNvSpPr>
            <a:spLocks noGrp="1"/>
          </p:cNvSpPr>
          <p:nvPr>
            <p:ph idx="1"/>
          </p:nvPr>
        </p:nvSpPr>
        <p:spPr>
          <a:xfrm>
            <a:off x="457200" y="990600"/>
            <a:ext cx="8229600" cy="5016500"/>
          </a:xfrm>
        </p:spPr>
        <p:txBody>
          <a:bodyPr/>
          <a:lstStyle/>
          <a:p>
            <a:pPr eaLnBrk="1" hangingPunct="1"/>
            <a:r>
              <a:rPr lang="en-US" b="1" u="sng">
                <a:ea typeface="ＭＳ Ｐゴシック" pitchFamily="34" charset="-128"/>
              </a:rPr>
              <a:t>Inputs:  </a:t>
            </a:r>
          </a:p>
          <a:p>
            <a:pPr eaLnBrk="1" hangingPunct="1"/>
            <a:endParaRPr lang="en-US" b="1">
              <a:ea typeface="ＭＳ Ｐゴシック" pitchFamily="34" charset="-128"/>
            </a:endParaRPr>
          </a:p>
          <a:p>
            <a:pPr eaLnBrk="1" hangingPunct="1"/>
            <a:r>
              <a:rPr lang="en-US" b="1">
                <a:ea typeface="ＭＳ Ｐゴシック" pitchFamily="34" charset="-128"/>
              </a:rPr>
              <a:t>interest articulation </a:t>
            </a:r>
          </a:p>
          <a:p>
            <a:pPr eaLnBrk="1" hangingPunct="1"/>
            <a:endParaRPr lang="en-US" b="1">
              <a:ea typeface="ＭＳ Ｐゴシック" pitchFamily="34" charset="-128"/>
            </a:endParaRPr>
          </a:p>
          <a:p>
            <a:pPr eaLnBrk="1" hangingPunct="1"/>
            <a:r>
              <a:rPr lang="en-US" b="1">
                <a:ea typeface="ＭＳ Ｐゴシック" pitchFamily="34" charset="-128"/>
              </a:rPr>
              <a:t>Interest aggregation</a:t>
            </a:r>
          </a:p>
          <a:p>
            <a:pPr eaLnBrk="1" hangingPunct="1"/>
            <a:endParaRPr lang="en-US" b="1">
              <a:ea typeface="ＭＳ Ｐゴシック" pitchFamily="34" charset="-128"/>
            </a:endParaRPr>
          </a:p>
          <a:p>
            <a:pPr eaLnBrk="1" hangingPunct="1"/>
            <a:r>
              <a:rPr lang="en-US" b="1" u="sng">
                <a:ea typeface="ＭＳ Ｐゴシック" pitchFamily="34" charset="-128"/>
              </a:rPr>
              <a:t>The Black Box (With-inputs)</a:t>
            </a:r>
          </a:p>
          <a:p>
            <a:pPr eaLnBrk="1" hangingPunct="1"/>
            <a:endParaRPr lang="en-US" b="1">
              <a:ea typeface="ＭＳ Ｐゴシック" pitchFamily="34" charset="-128"/>
            </a:endParaRPr>
          </a:p>
          <a:p>
            <a:pPr eaLnBrk="1" hangingPunct="1"/>
            <a:r>
              <a:rPr lang="en-US" b="1" u="sng">
                <a:ea typeface="ＭＳ Ｐゴシック" pitchFamily="34" charset="-128"/>
              </a:rPr>
              <a:t>Outputs</a:t>
            </a:r>
            <a:r>
              <a:rPr lang="en-US" b="1">
                <a:ea typeface="ＭＳ Ｐゴシック" pitchFamily="34" charset="-128"/>
              </a:rPr>
              <a:t>- Policies</a:t>
            </a:r>
          </a:p>
          <a:p>
            <a:pPr eaLnBrk="1" hangingPunct="1"/>
            <a:endParaRPr lang="en-US" b="1">
              <a:ea typeface="ＭＳ Ｐゴシック" pitchFamily="34" charset="-128"/>
            </a:endParaRPr>
          </a:p>
          <a:p>
            <a:pPr eaLnBrk="1" hangingPunct="1"/>
            <a:r>
              <a:rPr lang="en-US" b="1" u="sng">
                <a:ea typeface="ＭＳ Ｐゴシック" pitchFamily="34" charset="-128"/>
              </a:rPr>
              <a:t>Feedback</a:t>
            </a:r>
          </a:p>
          <a:p>
            <a:pPr eaLnBrk="1" hangingPunct="1"/>
            <a:endParaRPr lang="en-US">
              <a:ea typeface="ＭＳ Ｐゴシック" pitchFamily="34" charset="-128"/>
            </a:endParaRPr>
          </a:p>
          <a:p>
            <a:pPr eaLnBrk="1" hangingPunct="1"/>
            <a:endParaRPr lang="en-US">
              <a:ea typeface="ＭＳ Ｐゴシック" pitchFamily="34" charset="-128"/>
            </a:endParaRPr>
          </a:p>
        </p:txBody>
      </p:sp>
      <p:sp>
        <p:nvSpPr>
          <p:cNvPr id="3" name="Title 2"/>
          <p:cNvSpPr>
            <a:spLocks noGrp="1"/>
          </p:cNvSpPr>
          <p:nvPr>
            <p:ph type="title"/>
          </p:nvPr>
        </p:nvSpPr>
        <p:spPr>
          <a:xfrm>
            <a:off x="457200" y="0"/>
            <a:ext cx="8229600" cy="990600"/>
          </a:xfrm>
        </p:spPr>
        <p:txBody>
          <a:bodyPr>
            <a:noAutofit/>
          </a:bodyPr>
          <a:lstStyle/>
          <a:p>
            <a:pPr eaLnBrk="1" hangingPunct="1">
              <a:defRPr/>
            </a:pPr>
            <a:r>
              <a:rPr lang="en-US" sz="3200" dirty="0">
                <a:ea typeface="+mj-ea"/>
              </a:rPr>
              <a:t>Structural Functionalism: Gabriel Almond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2D1B62B-880C-F643-8730-A23CE8925617}"/>
              </a:ext>
            </a:extLst>
          </p:cNvPr>
          <p:cNvPicPr>
            <a:picLocks noGrp="1" noChangeAspect="1"/>
          </p:cNvPicPr>
          <p:nvPr>
            <p:ph idx="1"/>
          </p:nvPr>
        </p:nvPicPr>
        <p:blipFill>
          <a:blip r:embed="rId2"/>
          <a:stretch>
            <a:fillRect/>
          </a:stretch>
        </p:blipFill>
        <p:spPr>
          <a:xfrm>
            <a:off x="812800" y="1219200"/>
            <a:ext cx="7518400" cy="5638800"/>
          </a:xfrm>
          <a:prstGeom prst="rect">
            <a:avLst/>
          </a:prstGeom>
        </p:spPr>
      </p:pic>
      <p:sp>
        <p:nvSpPr>
          <p:cNvPr id="3" name="Title 2">
            <a:extLst>
              <a:ext uri="{FF2B5EF4-FFF2-40B4-BE49-F238E27FC236}">
                <a16:creationId xmlns:a16="http://schemas.microsoft.com/office/drawing/2014/main" id="{1DCEFFD1-5A69-6340-BD97-F1A65C73E95B}"/>
              </a:ext>
            </a:extLst>
          </p:cNvPr>
          <p:cNvSpPr>
            <a:spLocks noGrp="1"/>
          </p:cNvSpPr>
          <p:nvPr>
            <p:ph type="title"/>
          </p:nvPr>
        </p:nvSpPr>
        <p:spPr/>
        <p:txBody>
          <a:bodyPr>
            <a:normAutofit fontScale="90000"/>
          </a:bodyPr>
          <a:lstStyle/>
          <a:p>
            <a:r>
              <a:rPr lang="en-US" dirty="0"/>
              <a:t>SYSTEMS THEORY IN GOVERNANCE</a:t>
            </a:r>
          </a:p>
        </p:txBody>
      </p:sp>
    </p:spTree>
    <p:extLst>
      <p:ext uri="{BB962C8B-B14F-4D97-AF65-F5344CB8AC3E}">
        <p14:creationId xmlns:p14="http://schemas.microsoft.com/office/powerpoint/2010/main" val="220742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2" descr="http://www.freewebs.com/tpardo/thanks%20rsch%20carto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71438"/>
            <a:ext cx="7872413" cy="602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Content Placeholder 2"/>
          <p:cNvSpPr>
            <a:spLocks noGrp="1"/>
          </p:cNvSpPr>
          <p:nvPr>
            <p:ph idx="1"/>
          </p:nvPr>
        </p:nvSpPr>
        <p:spPr/>
        <p:txBody>
          <a:bodyPr/>
          <a:lstStyle/>
          <a:p>
            <a:pPr eaLnBrk="1" hangingPunct="1">
              <a:buFont typeface="Wingdings 2" pitchFamily="18" charset="2"/>
              <a:buNone/>
            </a:pPr>
            <a:r>
              <a:rPr lang="en-US" b="1" dirty="0">
                <a:ea typeface="ＭＳ Ｐゴシック" pitchFamily="34" charset="-128"/>
              </a:rPr>
              <a:t>	</a:t>
            </a:r>
          </a:p>
          <a:p>
            <a:pPr eaLnBrk="1" hangingPunct="1">
              <a:buFont typeface="Wingdings 2" pitchFamily="18" charset="2"/>
              <a:buNone/>
            </a:pPr>
            <a:endParaRPr lang="en-US" b="1" dirty="0">
              <a:ea typeface="ＭＳ Ｐゴシック" pitchFamily="34" charset="-128"/>
            </a:endParaRPr>
          </a:p>
          <a:p>
            <a:pPr eaLnBrk="1" hangingPunct="1">
              <a:buFont typeface="Wingdings 2" pitchFamily="18" charset="2"/>
              <a:buNone/>
            </a:pPr>
            <a:r>
              <a:rPr lang="en-US" b="1" dirty="0">
                <a:ea typeface="ＭＳ Ｐゴシック" pitchFamily="34" charset="-128"/>
              </a:rPr>
              <a:t>	</a:t>
            </a:r>
          </a:p>
          <a:p>
            <a:pPr eaLnBrk="1" hangingPunct="1">
              <a:buFont typeface="Wingdings 2" pitchFamily="18" charset="2"/>
              <a:buNone/>
            </a:pPr>
            <a:r>
              <a:rPr lang="en-US" b="1" dirty="0">
                <a:ea typeface="ＭＳ Ｐゴシック" pitchFamily="34" charset="-128"/>
              </a:rPr>
              <a:t>Disjointed Modernization (</a:t>
            </a:r>
            <a:r>
              <a:rPr lang="en-US" b="1" dirty="0" err="1">
                <a:ea typeface="ＭＳ Ｐゴシック" pitchFamily="34" charset="-128"/>
              </a:rPr>
              <a:t>Gusfield</a:t>
            </a:r>
            <a:r>
              <a:rPr lang="en-US" b="1" dirty="0">
                <a:ea typeface="ＭＳ Ｐゴシック" pitchFamily="34" charset="-128"/>
              </a:rPr>
              <a:t> and Susan Rudolph)</a:t>
            </a:r>
            <a:endParaRPr lang="en-US" dirty="0">
              <a:ea typeface="ＭＳ Ｐゴシック" pitchFamily="34" charset="-128"/>
            </a:endParaRPr>
          </a:p>
          <a:p>
            <a:pPr eaLnBrk="1" hangingPunct="1">
              <a:buFont typeface="Wingdings 2" pitchFamily="18" charset="2"/>
              <a:buNone/>
            </a:pPr>
            <a:endParaRPr lang="en-US" dirty="0">
              <a:ea typeface="ＭＳ Ｐゴシック" pitchFamily="34" charset="-128"/>
            </a:endParaRPr>
          </a:p>
          <a:p>
            <a:pPr eaLnBrk="1" hangingPunct="1">
              <a:buFont typeface="Wingdings 2" pitchFamily="18" charset="2"/>
              <a:buNone/>
            </a:pPr>
            <a:r>
              <a:rPr lang="en-US" b="1" dirty="0">
                <a:ea typeface="ＭＳ Ｐゴシック" pitchFamily="34" charset="-128"/>
              </a:rPr>
              <a:t>	Misplaced Polarities Theory</a:t>
            </a:r>
          </a:p>
          <a:p>
            <a:pPr eaLnBrk="1" hangingPunct="1">
              <a:buFont typeface="Wingdings 2" pitchFamily="18" charset="2"/>
              <a:buNone/>
            </a:pPr>
            <a:endParaRPr lang="en-US" b="1" dirty="0">
              <a:ea typeface="ＭＳ Ｐゴシック" pitchFamily="34" charset="-128"/>
            </a:endParaRPr>
          </a:p>
          <a:p>
            <a:pPr eaLnBrk="1" hangingPunct="1">
              <a:buFont typeface="Wingdings 2" pitchFamily="18" charset="2"/>
              <a:buNone/>
            </a:pPr>
            <a:r>
              <a:rPr lang="en-US" b="1" dirty="0">
                <a:ea typeface="ＭＳ Ｐゴシック" pitchFamily="34" charset="-128"/>
              </a:rPr>
              <a:t>  Japan, Saudi Arabia and Nazi </a:t>
            </a:r>
          </a:p>
          <a:p>
            <a:pPr eaLnBrk="1" hangingPunct="1">
              <a:buFont typeface="Wingdings 2" pitchFamily="18" charset="2"/>
              <a:buNone/>
            </a:pPr>
            <a:r>
              <a:rPr lang="en-US" b="1" dirty="0">
                <a:ea typeface="ＭＳ Ｐゴシック" pitchFamily="34" charset="-128"/>
              </a:rPr>
              <a:t>  Germany?</a:t>
            </a:r>
            <a:endParaRPr lang="en-US" dirty="0">
              <a:ea typeface="ＭＳ Ｐゴシック" pitchFamily="34" charset="-128"/>
            </a:endParaRPr>
          </a:p>
          <a:p>
            <a:pPr eaLnBrk="1" hangingPunct="1"/>
            <a:r>
              <a:rPr lang="en-US" dirty="0">
                <a:ea typeface="ＭＳ Ｐゴシック" pitchFamily="34" charset="-128"/>
              </a:rPr>
              <a:t> </a:t>
            </a:r>
          </a:p>
        </p:txBody>
      </p:sp>
      <p:sp>
        <p:nvSpPr>
          <p:cNvPr id="18434" name="Title 1"/>
          <p:cNvSpPr>
            <a:spLocks noGrp="1"/>
          </p:cNvSpPr>
          <p:nvPr>
            <p:ph type="title"/>
          </p:nvPr>
        </p:nvSpPr>
        <p:spPr>
          <a:xfrm>
            <a:off x="457200" y="304800"/>
            <a:ext cx="8229600" cy="2133600"/>
          </a:xfrm>
        </p:spPr>
        <p:txBody>
          <a:bodyPr>
            <a:normAutofit fontScale="90000"/>
          </a:bodyPr>
          <a:lstStyle/>
          <a:p>
            <a:pPr algn="ctr">
              <a:defRPr/>
            </a:pPr>
            <a:r>
              <a:rPr lang="en-US" dirty="0">
                <a:solidFill>
                  <a:srgbClr val="0432FF"/>
                </a:solidFill>
                <a:ea typeface="+mj-ea"/>
              </a:rPr>
              <a:t>SOCIAL CHANGE</a:t>
            </a:r>
            <a:br>
              <a:rPr lang="en-US" dirty="0">
                <a:solidFill>
                  <a:srgbClr val="0432FF"/>
                </a:solidFill>
                <a:ea typeface="+mj-ea"/>
              </a:rPr>
            </a:br>
            <a:r>
              <a:rPr lang="en-US" dirty="0">
                <a:ea typeface="+mj-ea"/>
              </a:rPr>
              <a:t> </a:t>
            </a:r>
            <a:br>
              <a:rPr lang="en-US" dirty="0">
                <a:ea typeface="+mj-ea"/>
              </a:rPr>
            </a:br>
            <a:r>
              <a:rPr lang="en-US" dirty="0">
                <a:ea typeface="+mj-ea"/>
              </a:rPr>
              <a:t>Cultural Debates, Conflict and the Political Institutions: A Reminder</a:t>
            </a:r>
          </a:p>
        </p:txBody>
      </p:sp>
      <p:pic>
        <p:nvPicPr>
          <p:cNvPr id="45059" name="Picture 3" descr="YP3VCAZOV1G1CACCNY8TCA3K8GWJCAF6KQZCCA7MSQL6CAQQW4S8CAM26B1TCABW7C27CAJ1OVUVCAR02756CAJ1Q165CAJLHC7SCAW2CTJ1CAESDLZACANBCTZ8CARSRL69CA7HVSI1CAV882T7CAG8V9R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3962400"/>
            <a:ext cx="234632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fontScale="90000"/>
          </a:bodyPr>
          <a:lstStyle/>
          <a:p>
            <a:pPr eaLnBrk="1" fontAlgn="auto" hangingPunct="1">
              <a:spcAft>
                <a:spcPts val="0"/>
              </a:spcAft>
              <a:defRPr/>
            </a:pPr>
            <a:r>
              <a:rPr lang="en-US" dirty="0">
                <a:ea typeface="+mj-ea"/>
              </a:rPr>
              <a:t>Problems with a Destabilized or Passive Bureaucracy</a:t>
            </a:r>
          </a:p>
        </p:txBody>
      </p:sp>
      <p:sp>
        <p:nvSpPr>
          <p:cNvPr id="46082" name="Text Placeholder 3"/>
          <p:cNvSpPr>
            <a:spLocks noGrp="1"/>
          </p:cNvSpPr>
          <p:nvPr>
            <p:ph type="body" idx="1"/>
          </p:nvPr>
        </p:nvSpPr>
        <p:spPr>
          <a:ln>
            <a:headEnd/>
            <a:tailEnd/>
          </a:ln>
        </p:spPr>
        <p:txBody>
          <a:bodyPr/>
          <a:lstStyle/>
          <a:p>
            <a:pPr eaLnBrk="1" hangingPunct="1"/>
            <a:r>
              <a:rPr lang="en-US">
                <a:ea typeface="ＭＳ Ｐゴシック" pitchFamily="34" charset="-128"/>
              </a:rPr>
              <a:t>Crawford Young</a:t>
            </a:r>
          </a:p>
        </p:txBody>
      </p:sp>
      <p:sp>
        <p:nvSpPr>
          <p:cNvPr id="46083" name="Text Placeholder 4"/>
          <p:cNvSpPr>
            <a:spLocks noGrp="1"/>
          </p:cNvSpPr>
          <p:nvPr>
            <p:ph type="body" sz="half" idx="3"/>
          </p:nvPr>
        </p:nvSpPr>
        <p:spPr>
          <a:xfrm>
            <a:off x="4645025" y="5410200"/>
            <a:ext cx="4041775" cy="762000"/>
          </a:xfrm>
          <a:ln>
            <a:headEnd/>
            <a:tailEnd/>
          </a:ln>
        </p:spPr>
        <p:txBody>
          <a:bodyPr/>
          <a:lstStyle/>
          <a:p>
            <a:pPr eaLnBrk="1" hangingPunct="1"/>
            <a:r>
              <a:rPr lang="en-US">
                <a:ea typeface="ＭＳ Ｐゴシック" pitchFamily="34" charset="-128"/>
              </a:rPr>
              <a:t>Markovitz Book</a:t>
            </a:r>
          </a:p>
        </p:txBody>
      </p:sp>
      <p:sp>
        <p:nvSpPr>
          <p:cNvPr id="46084" name="Content Placeholder 2"/>
          <p:cNvSpPr>
            <a:spLocks noGrp="1"/>
          </p:cNvSpPr>
          <p:nvPr>
            <p:ph sz="quarter" idx="2"/>
          </p:nvPr>
        </p:nvSpPr>
        <p:spPr>
          <a:xfrm>
            <a:off x="457200" y="1444625"/>
            <a:ext cx="4040188" cy="3941763"/>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txBody>
          <a:bodyPr/>
          <a:lstStyle/>
          <a:p>
            <a:pPr eaLnBrk="1" hangingPunct="1">
              <a:lnSpc>
                <a:spcPct val="80000"/>
              </a:lnSpc>
              <a:buFont typeface="Wingdings 2" pitchFamily="18" charset="2"/>
              <a:buNone/>
            </a:pPr>
            <a:r>
              <a:rPr lang="en-US" sz="2200" b="1" dirty="0">
                <a:ea typeface="ＭＳ Ｐゴシック" pitchFamily="34" charset="-128"/>
              </a:rPr>
              <a:t>Civil Society Collapse and the Impact of Colonialism 	(Crawford Young)  </a:t>
            </a:r>
            <a:endParaRPr lang="en-US" sz="2200" dirty="0">
              <a:ea typeface="ＭＳ Ｐゴシック" pitchFamily="34" charset="-128"/>
            </a:endParaRPr>
          </a:p>
          <a:p>
            <a:pPr eaLnBrk="1" hangingPunct="1">
              <a:lnSpc>
                <a:spcPct val="80000"/>
              </a:lnSpc>
            </a:pPr>
            <a:endParaRPr lang="en-US" sz="2200" dirty="0">
              <a:ea typeface="ＭＳ Ｐゴシック" pitchFamily="34" charset="-128"/>
            </a:endParaRPr>
          </a:p>
          <a:p>
            <a:pPr eaLnBrk="1" hangingPunct="1">
              <a:lnSpc>
                <a:spcPct val="80000"/>
              </a:lnSpc>
              <a:buFont typeface="Wingdings 2" pitchFamily="18" charset="2"/>
              <a:buNone/>
            </a:pPr>
            <a:r>
              <a:rPr lang="en-US" sz="2200" b="1" dirty="0">
                <a:ea typeface="ＭＳ Ｐゴシック" pitchFamily="34" charset="-128"/>
              </a:rPr>
              <a:t> </a:t>
            </a:r>
            <a:endParaRPr lang="en-US" sz="2200" dirty="0">
              <a:ea typeface="ＭＳ Ｐゴシック" pitchFamily="34" charset="-128"/>
            </a:endParaRPr>
          </a:p>
          <a:p>
            <a:pPr eaLnBrk="1" hangingPunct="1">
              <a:lnSpc>
                <a:spcPct val="80000"/>
              </a:lnSpc>
              <a:buFont typeface="Wingdings 2" pitchFamily="18" charset="2"/>
              <a:buNone/>
            </a:pPr>
            <a:r>
              <a:rPr lang="en-US" sz="2200" b="1" dirty="0">
                <a:ea typeface="ＭＳ Ｐゴシック" pitchFamily="34" charset="-128"/>
              </a:rPr>
              <a:t>The Administrative State (Picard) as consumer</a:t>
            </a:r>
            <a:endParaRPr lang="en-US" sz="2200" dirty="0">
              <a:ea typeface="ＭＳ Ｐゴシック" pitchFamily="34" charset="-128"/>
            </a:endParaRPr>
          </a:p>
          <a:p>
            <a:pPr eaLnBrk="1" hangingPunct="1">
              <a:lnSpc>
                <a:spcPct val="80000"/>
              </a:lnSpc>
            </a:pPr>
            <a:endParaRPr lang="en-US" sz="2200" dirty="0">
              <a:ea typeface="ＭＳ Ｐゴシック" pitchFamily="34" charset="-128"/>
            </a:endParaRPr>
          </a:p>
          <a:p>
            <a:pPr eaLnBrk="1" hangingPunct="1">
              <a:lnSpc>
                <a:spcPct val="80000"/>
              </a:lnSpc>
              <a:buFont typeface="Wingdings 2" pitchFamily="18" charset="2"/>
              <a:buNone/>
            </a:pPr>
            <a:endParaRPr lang="en-US" sz="2200" b="1" dirty="0">
              <a:ea typeface="ＭＳ Ｐゴシック" pitchFamily="34" charset="-128"/>
            </a:endParaRPr>
          </a:p>
          <a:p>
            <a:pPr eaLnBrk="1" hangingPunct="1">
              <a:lnSpc>
                <a:spcPct val="80000"/>
              </a:lnSpc>
              <a:buFont typeface="Wingdings 2" pitchFamily="18" charset="2"/>
              <a:buNone/>
            </a:pPr>
            <a:r>
              <a:rPr lang="en-US" sz="2200" b="1" dirty="0">
                <a:ea typeface="ＭＳ Ｐゴシック" pitchFamily="34" charset="-128"/>
              </a:rPr>
              <a:t>And the Organizational Bourgeoisie (Leonard Markovitz)</a:t>
            </a:r>
            <a:endParaRPr lang="en-US" sz="2200" dirty="0">
              <a:ea typeface="ＭＳ Ｐゴシック" pitchFamily="34" charset="-128"/>
            </a:endParaRPr>
          </a:p>
          <a:p>
            <a:pPr eaLnBrk="1" hangingPunct="1">
              <a:lnSpc>
                <a:spcPct val="80000"/>
              </a:lnSpc>
              <a:buFont typeface="Wingdings 2" pitchFamily="18" charset="2"/>
              <a:buNone/>
            </a:pPr>
            <a:endParaRPr lang="en-US" sz="2200" dirty="0">
              <a:ea typeface="ＭＳ Ｐゴシック" pitchFamily="34" charset="-128"/>
            </a:endParaRPr>
          </a:p>
          <a:p>
            <a:pPr eaLnBrk="1" hangingPunct="1">
              <a:lnSpc>
                <a:spcPct val="80000"/>
              </a:lnSpc>
            </a:pPr>
            <a:endParaRPr lang="en-US" sz="2200" dirty="0">
              <a:ea typeface="ＭＳ Ｐゴシック" pitchFamily="34" charset="-128"/>
            </a:endParaRPr>
          </a:p>
        </p:txBody>
      </p:sp>
      <p:pic>
        <p:nvPicPr>
          <p:cNvPr id="46085" name="Content Placeholder 6" descr="sc-young1_b[1].jpg"/>
          <p:cNvPicPr>
            <a:picLocks noGrp="1" noChangeAspect="1"/>
          </p:cNvPicPr>
          <p:nvPr>
            <p:ph sz="quarter" idx="4"/>
          </p:nvPr>
        </p:nvPicPr>
        <p:blipFill>
          <a:blip r:embed="rId2">
            <a:extLst>
              <a:ext uri="{28A0092B-C50C-407E-A947-70E740481C1C}">
                <a14:useLocalDpi xmlns:a14="http://schemas.microsoft.com/office/drawing/2010/main" val="0"/>
              </a:ext>
            </a:extLst>
          </a:blip>
          <a:srcRect/>
          <a:stretch>
            <a:fillRect/>
          </a:stretch>
        </p:blipFill>
        <p:spPr>
          <a:xfrm>
            <a:off x="4495800" y="1447800"/>
            <a:ext cx="2209800" cy="2193925"/>
          </a:xfrm>
          <a:ln>
            <a:prstDash val="solid"/>
          </a:ln>
        </p:spPr>
      </p:pic>
      <p:pic>
        <p:nvPicPr>
          <p:cNvPr id="46086" name="Picture 5" descr="http://web.gc.cuny.edu/dept/POLIT/pages/books/images/bookthumbs/markovitz_powerandclass.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3124200"/>
            <a:ext cx="1485900"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pPr>
              <a:defRPr/>
            </a:pPr>
            <a:r>
              <a:rPr lang="en-US" dirty="0">
                <a:ea typeface="+mj-ea"/>
              </a:rPr>
              <a:t>M. Crawford Young, Born 1931- University of Wisconsin</a:t>
            </a:r>
          </a:p>
        </p:txBody>
      </p:sp>
      <p:sp>
        <p:nvSpPr>
          <p:cNvPr id="47106" name="Text Placeholder 8"/>
          <p:cNvSpPr>
            <a:spLocks noGrp="1"/>
          </p:cNvSpPr>
          <p:nvPr>
            <p:ph type="body" idx="1"/>
          </p:nvPr>
        </p:nvSpPr>
        <p:spPr>
          <a:xfrm flipV="1">
            <a:off x="457199" y="6172200"/>
            <a:ext cx="4187826" cy="685800"/>
          </a:xfrm>
          <a:ln>
            <a:headEnd/>
            <a:tailEnd/>
          </a:ln>
        </p:spPr>
        <p:txBody>
          <a:bodyPr/>
          <a:lstStyle/>
          <a:p>
            <a:endParaRPr lang="en-US" b="1" dirty="0">
              <a:solidFill>
                <a:srgbClr val="FF0000"/>
              </a:solidFill>
              <a:ea typeface="ＭＳ Ｐゴシック" pitchFamily="34" charset="-128"/>
            </a:endParaRPr>
          </a:p>
        </p:txBody>
      </p:sp>
      <p:sp>
        <p:nvSpPr>
          <p:cNvPr id="47107" name="Text Placeholder 10"/>
          <p:cNvSpPr>
            <a:spLocks noGrp="1"/>
          </p:cNvSpPr>
          <p:nvPr>
            <p:ph type="body" sz="half" idx="3"/>
          </p:nvPr>
        </p:nvSpPr>
        <p:spPr>
          <a:xfrm>
            <a:off x="4645025" y="5410200"/>
            <a:ext cx="4041775" cy="762000"/>
          </a:xfrm>
          <a:ln>
            <a:headEnd/>
            <a:tailEnd/>
          </a:ln>
        </p:spPr>
        <p:txBody>
          <a:bodyPr/>
          <a:lstStyle/>
          <a:p>
            <a:endParaRPr lang="en-US">
              <a:ea typeface="ＭＳ Ｐゴシック" pitchFamily="34" charset="-128"/>
            </a:endParaRPr>
          </a:p>
        </p:txBody>
      </p:sp>
      <p:sp>
        <p:nvSpPr>
          <p:cNvPr id="47108" name="Content Placeholder 9"/>
          <p:cNvSpPr>
            <a:spLocks noGrp="1"/>
          </p:cNvSpPr>
          <p:nvPr>
            <p:ph sz="quarter" idx="2"/>
          </p:nvPr>
        </p:nvSpPr>
        <p:spPr>
          <a:xfrm>
            <a:off x="228600" y="1676400"/>
            <a:ext cx="4040188" cy="3941763"/>
          </a:xfrm>
          <a:ln>
            <a:prstDash val="solid"/>
          </a:ln>
        </p:spPr>
        <p:txBody>
          <a:bodyPr/>
          <a:lstStyle/>
          <a:p>
            <a:pPr>
              <a:buFont typeface="Wingdings 3" pitchFamily="18" charset="2"/>
              <a:buNone/>
            </a:pPr>
            <a:r>
              <a:rPr lang="en-US" dirty="0">
                <a:ea typeface="ＭＳ Ｐゴシック" pitchFamily="34" charset="-128"/>
              </a:rPr>
              <a:t>	</a:t>
            </a:r>
            <a:r>
              <a:rPr lang="en-US" b="1" dirty="0">
                <a:ea typeface="ＭＳ Ｐゴシック" pitchFamily="34" charset="-128"/>
              </a:rPr>
              <a:t>Worked on the Colonial state and on the politics of cultural identity in the third world, and presaged the contemporary "instrumentalist" and "constructivist" approaches to political identity.</a:t>
            </a:r>
          </a:p>
          <a:p>
            <a:pPr>
              <a:buFont typeface="Wingdings 3" pitchFamily="18" charset="2"/>
              <a:buNone/>
            </a:pPr>
            <a:r>
              <a:rPr lang="en-US" b="1" u="sng" dirty="0">
                <a:solidFill>
                  <a:srgbClr val="FF0000"/>
                </a:solidFill>
                <a:ea typeface="ＭＳ Ｐゴシック" pitchFamily="34" charset="-128"/>
              </a:rPr>
              <a:t>CULTURAL IDENTITY ISSUES.</a:t>
            </a:r>
          </a:p>
          <a:p>
            <a:pPr>
              <a:buFont typeface="Wingdings 3" pitchFamily="18" charset="2"/>
              <a:buNone/>
            </a:pPr>
            <a:endParaRPr lang="en-US" b="1" dirty="0">
              <a:ea typeface="ＭＳ Ｐゴシック" pitchFamily="34" charset="-128"/>
            </a:endParaRPr>
          </a:p>
        </p:txBody>
      </p:sp>
      <p:sp>
        <p:nvSpPr>
          <p:cNvPr id="47109" name="Content Placeholder 11"/>
          <p:cNvSpPr>
            <a:spLocks noGrp="1"/>
          </p:cNvSpPr>
          <p:nvPr>
            <p:ph sz="quarter" idx="4"/>
          </p:nvPr>
        </p:nvSpPr>
        <p:spPr>
          <a:xfrm>
            <a:off x="4645025" y="1444625"/>
            <a:ext cx="4041775" cy="3941763"/>
          </a:xfrm>
          <a:ln>
            <a:prstDash val="solid"/>
          </a:ln>
        </p:spPr>
        <p:txBody>
          <a:bodyPr/>
          <a:lstStyle/>
          <a:p>
            <a:pPr>
              <a:spcBef>
                <a:spcPct val="0"/>
              </a:spcBef>
            </a:pPr>
            <a:endParaRPr lang="en-US">
              <a:ea typeface="ＭＳ Ｐゴシック" pitchFamily="34" charset="-128"/>
            </a:endParaRPr>
          </a:p>
        </p:txBody>
      </p:sp>
      <p:pic>
        <p:nvPicPr>
          <p:cNvPr id="47110" name="Picture 2" descr="The African Colonial State in Comparative Perspectiv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5025" y="1285081"/>
            <a:ext cx="4724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Content Placeholder 2"/>
          <p:cNvSpPr>
            <a:spLocks noGrp="1"/>
          </p:cNvSpPr>
          <p:nvPr>
            <p:ph idx="1"/>
          </p:nvPr>
        </p:nvSpPr>
        <p:spPr/>
        <p:txBody>
          <a:bodyPr/>
          <a:lstStyle/>
          <a:p>
            <a:pPr eaLnBrk="1" hangingPunct="1"/>
            <a:endParaRPr lang="en-US">
              <a:ea typeface="ＭＳ Ｐゴシック" pitchFamily="34" charset="-128"/>
            </a:endParaRPr>
          </a:p>
          <a:p>
            <a:pPr eaLnBrk="1" hangingPunct="1"/>
            <a:endParaRPr lang="en-US" b="1">
              <a:ea typeface="ＭＳ Ｐゴシック" pitchFamily="34" charset="-128"/>
            </a:endParaRPr>
          </a:p>
          <a:p>
            <a:pPr eaLnBrk="1" hangingPunct="1">
              <a:buFont typeface="Wingdings 2" pitchFamily="18" charset="2"/>
              <a:buNone/>
            </a:pPr>
            <a:r>
              <a:rPr lang="en-US" b="1">
                <a:ea typeface="ＭＳ Ｐゴシック" pitchFamily="34" charset="-128"/>
              </a:rPr>
              <a:t>	Class Analysis: (Marx and his Successors)</a:t>
            </a:r>
          </a:p>
          <a:p>
            <a:pPr eaLnBrk="1" hangingPunct="1"/>
            <a:endParaRPr lang="en-US" b="1">
              <a:ea typeface="ＭＳ Ｐゴシック" pitchFamily="34" charset="-128"/>
            </a:endParaRPr>
          </a:p>
          <a:p>
            <a:pPr eaLnBrk="1" hangingPunct="1"/>
            <a:r>
              <a:rPr lang="en-US" b="1">
                <a:ea typeface="ＭＳ Ｐゴシック" pitchFamily="34" charset="-128"/>
              </a:rPr>
              <a:t>Rural vs. Urban</a:t>
            </a:r>
          </a:p>
          <a:p>
            <a:pPr eaLnBrk="1" hangingPunct="1"/>
            <a:endParaRPr lang="en-US" b="1">
              <a:ea typeface="ＭＳ Ｐゴシック" pitchFamily="34" charset="-128"/>
            </a:endParaRPr>
          </a:p>
          <a:p>
            <a:pPr eaLnBrk="1" hangingPunct="1"/>
            <a:r>
              <a:rPr lang="en-US" b="1">
                <a:ea typeface="ＭＳ Ｐゴシック" pitchFamily="34" charset="-128"/>
              </a:rPr>
              <a:t>Agricultural vs. Industrial collectivization</a:t>
            </a:r>
          </a:p>
          <a:p>
            <a:pPr eaLnBrk="1" hangingPunct="1"/>
            <a:endParaRPr lang="en-US" b="1">
              <a:ea typeface="ＭＳ Ｐゴシック" pitchFamily="34" charset="-128"/>
            </a:endParaRPr>
          </a:p>
          <a:p>
            <a:pPr eaLnBrk="1" hangingPunct="1"/>
            <a:r>
              <a:rPr lang="en-US" b="1">
                <a:ea typeface="ＭＳ Ｐゴシック" pitchFamily="34" charset="-128"/>
              </a:rPr>
              <a:t>Conservative Critique of Class War</a:t>
            </a:r>
          </a:p>
          <a:p>
            <a:pPr eaLnBrk="1" hangingPunct="1"/>
            <a:endParaRPr lang="en-US">
              <a:ea typeface="ＭＳ Ｐゴシック" pitchFamily="34" charset="-128"/>
            </a:endParaRPr>
          </a:p>
          <a:p>
            <a:pPr eaLnBrk="1" hangingPunct="1"/>
            <a:endParaRPr lang="en-US">
              <a:ea typeface="ＭＳ Ｐゴシック" pitchFamily="34" charset="-128"/>
            </a:endParaRPr>
          </a:p>
          <a:p>
            <a:pPr eaLnBrk="1" hangingPunct="1"/>
            <a:endParaRPr lang="en-US">
              <a:ea typeface="ＭＳ Ｐゴシック" pitchFamily="34" charset="-128"/>
            </a:endParaRPr>
          </a:p>
        </p:txBody>
      </p:sp>
      <p:sp>
        <p:nvSpPr>
          <p:cNvPr id="22530" name="Title 1"/>
          <p:cNvSpPr>
            <a:spLocks noGrp="1"/>
          </p:cNvSpPr>
          <p:nvPr>
            <p:ph type="title"/>
          </p:nvPr>
        </p:nvSpPr>
        <p:spPr/>
        <p:txBody>
          <a:bodyPr>
            <a:normAutofit fontScale="90000"/>
          </a:bodyPr>
          <a:lstStyle/>
          <a:p>
            <a:pPr algn="ctr">
              <a:defRPr/>
            </a:pPr>
            <a:r>
              <a:rPr lang="en-US" dirty="0">
                <a:ea typeface="+mj-ea"/>
              </a:rPr>
              <a:t> </a:t>
            </a:r>
            <a:br>
              <a:rPr lang="en-US" dirty="0">
                <a:solidFill>
                  <a:srgbClr val="00B050"/>
                </a:solidFill>
                <a:ea typeface="+mj-ea"/>
              </a:rPr>
            </a:br>
            <a:r>
              <a:rPr lang="en-US" dirty="0">
                <a:solidFill>
                  <a:srgbClr val="0432FF"/>
                </a:solidFill>
                <a:ea typeface="+mj-ea"/>
              </a:rPr>
              <a:t>Class Analysis </a:t>
            </a:r>
            <a:br>
              <a:rPr lang="en-US" dirty="0">
                <a:solidFill>
                  <a:srgbClr val="0432FF"/>
                </a:solidFill>
                <a:ea typeface="+mj-ea"/>
              </a:rPr>
            </a:br>
            <a:br>
              <a:rPr lang="en-US" dirty="0">
                <a:solidFill>
                  <a:srgbClr val="00B050"/>
                </a:solidFill>
                <a:ea typeface="+mj-ea"/>
              </a:rPr>
            </a:br>
            <a:r>
              <a:rPr lang="en-US" dirty="0">
                <a:solidFill>
                  <a:srgbClr val="00B050"/>
                </a:solidFill>
                <a:ea typeface="+mj-ea"/>
              </a:rPr>
              <a:t>Debates About Social Class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en-US" dirty="0">
                <a:ea typeface="+mj-ea"/>
              </a:rPr>
              <a:t>Class Analysis</a:t>
            </a:r>
          </a:p>
        </p:txBody>
      </p:sp>
      <p:sp>
        <p:nvSpPr>
          <p:cNvPr id="55298" name="Text Placeholder 4"/>
          <p:cNvSpPr>
            <a:spLocks noGrp="1"/>
          </p:cNvSpPr>
          <p:nvPr>
            <p:ph type="body" idx="1"/>
          </p:nvPr>
        </p:nvSpPr>
        <p:spPr>
          <a:ln>
            <a:headEnd/>
            <a:tailEnd/>
          </a:ln>
        </p:spPr>
        <p:txBody>
          <a:bodyPr/>
          <a:lstStyle/>
          <a:p>
            <a:pPr eaLnBrk="1" hangingPunct="1"/>
            <a:r>
              <a:rPr lang="en-US">
                <a:ea typeface="ＭＳ Ｐゴシック" pitchFamily="34" charset="-128"/>
              </a:rPr>
              <a:t>Is Class Important?</a:t>
            </a:r>
          </a:p>
        </p:txBody>
      </p:sp>
      <p:sp>
        <p:nvSpPr>
          <p:cNvPr id="55299" name="Text Placeholder 6"/>
          <p:cNvSpPr>
            <a:spLocks noGrp="1"/>
          </p:cNvSpPr>
          <p:nvPr>
            <p:ph type="body" sz="half" idx="3"/>
          </p:nvPr>
        </p:nvSpPr>
        <p:spPr>
          <a:xfrm>
            <a:off x="4645025" y="5410200"/>
            <a:ext cx="4041775" cy="762000"/>
          </a:xfrm>
          <a:ln>
            <a:headEnd/>
            <a:tailEnd/>
          </a:ln>
        </p:spPr>
        <p:txBody>
          <a:bodyPr/>
          <a:lstStyle/>
          <a:p>
            <a:pPr eaLnBrk="1" hangingPunct="1"/>
            <a:r>
              <a:rPr lang="en-US" dirty="0">
                <a:ea typeface="ＭＳ Ｐゴシック" pitchFamily="34" charset="-128"/>
              </a:rPr>
              <a:t>How does it impact SOCIAL CHANGE?</a:t>
            </a:r>
          </a:p>
        </p:txBody>
      </p:sp>
      <p:pic>
        <p:nvPicPr>
          <p:cNvPr id="55300" name="Content Placeholder 8" descr="4JFNCANFYICMCANF9KWACAU3F8GYCA52609CCA1XC9A6CAJTCRCZCADBQ3WQCAEPH0GOCA8WPMB5CALDUT5XCAD53HCDCAA1III1CAVGWEAPCAANAKF9CALUPPLKCAA1IS21CAJHY62HCA86256ECAAEYKL2.jpg"/>
          <p:cNvPicPr>
            <a:picLocks noGrp="1" noChangeAspect="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342853" y="1439862"/>
            <a:ext cx="4539926" cy="3208338"/>
          </a:xfrm>
          <a:ln>
            <a:prstDash val="solid"/>
          </a:ln>
        </p:spPr>
      </p:pic>
      <p:sp>
        <p:nvSpPr>
          <p:cNvPr id="55301" name="Content Placeholder 7"/>
          <p:cNvSpPr>
            <a:spLocks noGrp="1"/>
          </p:cNvSpPr>
          <p:nvPr>
            <p:ph sz="quarter" idx="4"/>
          </p:nvPr>
        </p:nvSpPr>
        <p:spPr>
          <a:xfrm>
            <a:off x="4645025" y="1444625"/>
            <a:ext cx="4041775" cy="3941763"/>
          </a:xfrm>
          <a:ln>
            <a:prstDash val="solid"/>
          </a:ln>
        </p:spPr>
        <p:txBody>
          <a:bodyPr/>
          <a:lstStyle/>
          <a:p>
            <a:pPr eaLnBrk="1" hangingPunct="1">
              <a:spcBef>
                <a:spcPct val="0"/>
              </a:spcBef>
            </a:pPr>
            <a:r>
              <a:rPr lang="en-US">
                <a:ea typeface="ＭＳ Ｐゴシック" pitchFamily="34" charset="-128"/>
              </a:rPr>
              <a:t>Marx and Class</a:t>
            </a:r>
          </a:p>
        </p:txBody>
      </p:sp>
      <p:pic>
        <p:nvPicPr>
          <p:cNvPr id="55302" name="Picture 2" descr="http://libcom.org/files/images/library/tophat1%5B1%5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295400"/>
            <a:ext cx="2727325"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E4F257D-BA39-A44E-847A-FEAECD0373B9}"/>
              </a:ext>
            </a:extLst>
          </p:cNvPr>
          <p:cNvPicPr>
            <a:picLocks noChangeAspect="1"/>
          </p:cNvPicPr>
          <p:nvPr/>
        </p:nvPicPr>
        <p:blipFill>
          <a:blip r:embed="rId2"/>
          <a:stretch>
            <a:fillRect/>
          </a:stretch>
        </p:blipFill>
        <p:spPr>
          <a:xfrm>
            <a:off x="-4782" y="0"/>
            <a:ext cx="9153564" cy="6858000"/>
          </a:xfrm>
          <a:prstGeom prst="rect">
            <a:avLst/>
          </a:prstGeom>
        </p:spPr>
      </p:pic>
    </p:spTree>
    <p:extLst>
      <p:ext uri="{BB962C8B-B14F-4D97-AF65-F5344CB8AC3E}">
        <p14:creationId xmlns:p14="http://schemas.microsoft.com/office/powerpoint/2010/main" val="349664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http://www.liberty-news.com/cartoons/WishfulThinkingAmericanStyl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0"/>
            <a:ext cx="7772400" cy="593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r>
              <a:rPr lang="en-US" dirty="0">
                <a:ea typeface="+mj-ea"/>
              </a:rPr>
              <a:t>What is Fascism?</a:t>
            </a:r>
          </a:p>
        </p:txBody>
      </p:sp>
      <p:sp>
        <p:nvSpPr>
          <p:cNvPr id="2" name="Text Placeholder 1">
            <a:extLst>
              <a:ext uri="{FF2B5EF4-FFF2-40B4-BE49-F238E27FC236}">
                <a16:creationId xmlns:a16="http://schemas.microsoft.com/office/drawing/2014/main" id="{387870E1-FBF2-6045-8793-9DDAB3315324}"/>
              </a:ext>
            </a:extLst>
          </p:cNvPr>
          <p:cNvSpPr>
            <a:spLocks noGrp="1"/>
          </p:cNvSpPr>
          <p:nvPr>
            <p:ph type="body" idx="1"/>
          </p:nvPr>
        </p:nvSpPr>
        <p:spPr/>
        <p:txBody>
          <a:bodyPr/>
          <a:lstStyle/>
          <a:p>
            <a:r>
              <a:rPr lang="en-US" dirty="0"/>
              <a:t>Who are these men?</a:t>
            </a:r>
          </a:p>
        </p:txBody>
      </p:sp>
      <p:sp>
        <p:nvSpPr>
          <p:cNvPr id="4" name="Text Placeholder 3">
            <a:extLst>
              <a:ext uri="{FF2B5EF4-FFF2-40B4-BE49-F238E27FC236}">
                <a16:creationId xmlns:a16="http://schemas.microsoft.com/office/drawing/2014/main" id="{387BCA1A-E8E3-8144-95C2-33AA92DB6518}"/>
              </a:ext>
            </a:extLst>
          </p:cNvPr>
          <p:cNvSpPr>
            <a:spLocks noGrp="1"/>
          </p:cNvSpPr>
          <p:nvPr>
            <p:ph type="body" sz="half" idx="3"/>
          </p:nvPr>
        </p:nvSpPr>
        <p:spPr>
          <a:xfrm>
            <a:off x="4922436" y="120650"/>
            <a:ext cx="4041775" cy="1447800"/>
          </a:xfrm>
        </p:spPr>
        <p:txBody>
          <a:bodyPr/>
          <a:lstStyle/>
          <a:p>
            <a:r>
              <a:rPr lang="en-US" dirty="0"/>
              <a:t>By 1935, Jews were not able to travel freely from Germany</a:t>
            </a:r>
          </a:p>
          <a:p>
            <a:endParaRPr lang="en-US" dirty="0"/>
          </a:p>
        </p:txBody>
      </p:sp>
      <p:pic>
        <p:nvPicPr>
          <p:cNvPr id="52225" name="Content Placeholder 3" descr="Benito_Mussolini_and_Adolf_Hitler[1].jpg"/>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1251744" y="1770856"/>
            <a:ext cx="2451100" cy="3289300"/>
          </a:xfrm>
        </p:spPr>
      </p:pic>
      <p:pic>
        <p:nvPicPr>
          <p:cNvPr id="6" name="Picture 5">
            <a:extLst>
              <a:ext uri="{FF2B5EF4-FFF2-40B4-BE49-F238E27FC236}">
                <a16:creationId xmlns:a16="http://schemas.microsoft.com/office/drawing/2014/main" id="{4EB80EC4-22D6-7549-A6B3-A9F001DB8E9F}"/>
              </a:ext>
            </a:extLst>
          </p:cNvPr>
          <p:cNvPicPr>
            <a:picLocks noChangeAspect="1"/>
          </p:cNvPicPr>
          <p:nvPr/>
        </p:nvPicPr>
        <p:blipFill>
          <a:blip r:embed="rId3"/>
          <a:stretch>
            <a:fillRect/>
          </a:stretch>
        </p:blipFill>
        <p:spPr>
          <a:xfrm>
            <a:off x="5791199" y="2362200"/>
            <a:ext cx="2304248" cy="68580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Content Placeholder 3" descr="corporateFascism[1].gif"/>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633538" y="1143000"/>
            <a:ext cx="5453062" cy="4826000"/>
          </a:xfrm>
        </p:spPr>
      </p:pic>
      <p:sp>
        <p:nvSpPr>
          <p:cNvPr id="3" name="Title 2"/>
          <p:cNvSpPr>
            <a:spLocks noGrp="1"/>
          </p:cNvSpPr>
          <p:nvPr>
            <p:ph type="title"/>
          </p:nvPr>
        </p:nvSpPr>
        <p:spPr/>
        <p:txBody>
          <a:bodyPr>
            <a:normAutofit fontScale="90000"/>
          </a:bodyPr>
          <a:lstStyle/>
          <a:p>
            <a:pPr eaLnBrk="1" fontAlgn="auto" hangingPunct="1">
              <a:spcAft>
                <a:spcPts val="0"/>
              </a:spcAft>
              <a:defRPr/>
            </a:pPr>
            <a:r>
              <a:rPr lang="en-US" dirty="0">
                <a:ea typeface="+mj-ea"/>
              </a:rPr>
              <a:t>Critique of Corporatism AS </a:t>
            </a:r>
            <a:r>
              <a:rPr lang="en-US" dirty="0">
                <a:solidFill>
                  <a:srgbClr val="0432FF"/>
                </a:solidFill>
                <a:ea typeface="+mj-ea"/>
              </a:rPr>
              <a:t>ULTRA-NATIONALISM</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625819-CA8B-FA4D-98B9-AB65171D11E2}"/>
              </a:ext>
            </a:extLst>
          </p:cNvPr>
          <p:cNvSpPr>
            <a:spLocks noGrp="1"/>
          </p:cNvSpPr>
          <p:nvPr>
            <p:ph idx="1"/>
          </p:nvPr>
        </p:nvSpPr>
        <p:spPr/>
        <p:txBody>
          <a:bodyPr/>
          <a:lstStyle/>
          <a:p>
            <a:endParaRPr lang="en-US" dirty="0"/>
          </a:p>
        </p:txBody>
      </p:sp>
      <p:sp>
        <p:nvSpPr>
          <p:cNvPr id="3" name="Title 2">
            <a:extLst>
              <a:ext uri="{FF2B5EF4-FFF2-40B4-BE49-F238E27FC236}">
                <a16:creationId xmlns:a16="http://schemas.microsoft.com/office/drawing/2014/main" id="{89573A2A-1DA8-BA46-A145-7F6741F92FAD}"/>
              </a:ext>
            </a:extLst>
          </p:cNvPr>
          <p:cNvSpPr>
            <a:spLocks noGrp="1"/>
          </p:cNvSpPr>
          <p:nvPr>
            <p:ph type="title"/>
          </p:nvPr>
        </p:nvSpPr>
        <p:spPr/>
        <p:txBody>
          <a:bodyPr/>
          <a:lstStyle/>
          <a:p>
            <a:r>
              <a:rPr lang="en-US" dirty="0"/>
              <a:t>Fear of Immigration</a:t>
            </a:r>
          </a:p>
        </p:txBody>
      </p:sp>
      <p:pic>
        <p:nvPicPr>
          <p:cNvPr id="4" name="Picture 3">
            <a:extLst>
              <a:ext uri="{FF2B5EF4-FFF2-40B4-BE49-F238E27FC236}">
                <a16:creationId xmlns:a16="http://schemas.microsoft.com/office/drawing/2014/main" id="{A47834D1-86EA-6C40-8CDE-14943B200D1D}"/>
              </a:ext>
            </a:extLst>
          </p:cNvPr>
          <p:cNvPicPr>
            <a:picLocks noChangeAspect="1"/>
          </p:cNvPicPr>
          <p:nvPr/>
        </p:nvPicPr>
        <p:blipFill>
          <a:blip r:embed="rId2"/>
          <a:stretch>
            <a:fillRect/>
          </a:stretch>
        </p:blipFill>
        <p:spPr>
          <a:xfrm>
            <a:off x="0" y="1441538"/>
            <a:ext cx="9195390" cy="5416462"/>
          </a:xfrm>
          <a:prstGeom prst="rect">
            <a:avLst/>
          </a:prstGeom>
        </p:spPr>
      </p:pic>
    </p:spTree>
    <p:extLst>
      <p:ext uri="{BB962C8B-B14F-4D97-AF65-F5344CB8AC3E}">
        <p14:creationId xmlns:p14="http://schemas.microsoft.com/office/powerpoint/2010/main" val="17065709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a:extLst>
              <a:ext uri="{FF2B5EF4-FFF2-40B4-BE49-F238E27FC236}">
                <a16:creationId xmlns:a16="http://schemas.microsoft.com/office/drawing/2014/main" id="{6B0B02C0-BC92-2A40-B412-A4BEEEDA88B8}"/>
              </a:ext>
            </a:extLst>
          </p:cNvPr>
          <p:cNvSpPr>
            <a:spLocks noGrp="1" noChangeArrowheads="1"/>
          </p:cNvSpPr>
          <p:nvPr>
            <p:ph type="title" idx="4294967295"/>
          </p:nvPr>
        </p:nvSpPr>
        <p:spPr>
          <a:xfrm>
            <a:off x="147638" y="-76200"/>
            <a:ext cx="8848725" cy="1371600"/>
          </a:xfrm>
        </p:spPr>
        <p:txBody>
          <a:bodyPr>
            <a:normAutofit fontScale="90000"/>
          </a:bodyPr>
          <a:lstStyle/>
          <a:p>
            <a:pPr eaLnBrk="1" hangingPunct="1"/>
            <a:br>
              <a:rPr lang="en-US" altLang="en-US" sz="3200" dirty="0">
                <a:solidFill>
                  <a:srgbClr val="0432FF"/>
                </a:solidFill>
              </a:rPr>
            </a:br>
            <a:r>
              <a:rPr lang="en-US" altLang="en-US" sz="3200" dirty="0">
                <a:solidFill>
                  <a:srgbClr val="0432FF"/>
                </a:solidFill>
              </a:rPr>
              <a:t>Overview:  FIVE Themes in Conflict and Security Policy </a:t>
            </a:r>
            <a:r>
              <a:rPr lang="en-US" altLang="en-US" sz="3200" dirty="0">
                <a:solidFill>
                  <a:srgbClr val="FF0000"/>
                </a:solidFill>
              </a:rPr>
              <a:t> </a:t>
            </a:r>
          </a:p>
        </p:txBody>
      </p:sp>
      <p:sp>
        <p:nvSpPr>
          <p:cNvPr id="8194" name="Rectangle 3">
            <a:extLst>
              <a:ext uri="{FF2B5EF4-FFF2-40B4-BE49-F238E27FC236}">
                <a16:creationId xmlns:a16="http://schemas.microsoft.com/office/drawing/2014/main" id="{8BFAEB62-CE91-6C42-B0E1-207B0E4059F7}"/>
              </a:ext>
            </a:extLst>
          </p:cNvPr>
          <p:cNvSpPr>
            <a:spLocks noGrp="1" noChangeArrowheads="1"/>
          </p:cNvSpPr>
          <p:nvPr>
            <p:ph type="body" idx="4294967295"/>
          </p:nvPr>
        </p:nvSpPr>
        <p:spPr>
          <a:xfrm>
            <a:off x="1524000" y="1066800"/>
            <a:ext cx="8229600" cy="4525962"/>
          </a:xfrm>
        </p:spPr>
        <p:txBody>
          <a:bodyPr/>
          <a:lstStyle/>
          <a:p>
            <a:pPr eaLnBrk="1" hangingPunct="1"/>
            <a:endParaRPr lang="en-US" altLang="en-US" b="1" dirty="0"/>
          </a:p>
          <a:p>
            <a:pPr eaLnBrk="1" hangingPunct="1">
              <a:buFontTx/>
              <a:buNone/>
            </a:pPr>
            <a:r>
              <a:rPr lang="en-US" altLang="en-US" b="1" dirty="0"/>
              <a:t>I. Conflict Prevention and Management</a:t>
            </a:r>
          </a:p>
          <a:p>
            <a:pPr eaLnBrk="1" hangingPunct="1"/>
            <a:endParaRPr lang="en-US" altLang="en-US" b="1" dirty="0"/>
          </a:p>
          <a:p>
            <a:pPr eaLnBrk="1" hangingPunct="1">
              <a:buFontTx/>
              <a:buNone/>
            </a:pPr>
            <a:r>
              <a:rPr lang="en-US" altLang="en-US" b="1" dirty="0"/>
              <a:t>II. Conflict and Peace Making</a:t>
            </a:r>
          </a:p>
          <a:p>
            <a:pPr eaLnBrk="1" hangingPunct="1"/>
            <a:endParaRPr lang="en-US" altLang="en-US" b="1" dirty="0"/>
          </a:p>
          <a:p>
            <a:pPr eaLnBrk="1" hangingPunct="1">
              <a:buFontTx/>
              <a:buNone/>
            </a:pPr>
            <a:r>
              <a:rPr lang="en-US" altLang="en-US" b="1" dirty="0"/>
              <a:t>III. Peacekeeping and international organizations</a:t>
            </a:r>
          </a:p>
          <a:p>
            <a:pPr eaLnBrk="1" hangingPunct="1">
              <a:buFontTx/>
              <a:buNone/>
            </a:pPr>
            <a:endParaRPr lang="en-US" altLang="en-US" b="1" dirty="0"/>
          </a:p>
          <a:p>
            <a:pPr eaLnBrk="1" hangingPunct="1">
              <a:buFontTx/>
              <a:buNone/>
            </a:pPr>
            <a:r>
              <a:rPr lang="en-US" altLang="en-US" b="1" dirty="0"/>
              <a:t>IV. Terrorism and Counter-terrorism</a:t>
            </a:r>
          </a:p>
          <a:p>
            <a:pPr eaLnBrk="1" hangingPunct="1"/>
            <a:endParaRPr lang="en-US" altLang="en-US" b="1" dirty="0"/>
          </a:p>
          <a:p>
            <a:pPr eaLnBrk="1" hangingPunct="1">
              <a:buFontTx/>
              <a:buNone/>
            </a:pPr>
            <a:r>
              <a:rPr lang="en-US" altLang="en-US" b="1" dirty="0"/>
              <a:t>V.   Post-Conflict Governance</a:t>
            </a:r>
          </a:p>
          <a:p>
            <a:pPr eaLnBrk="1" hangingPunct="1"/>
            <a:endParaRPr lang="en-US" altLang="en-US" b="1" dirty="0"/>
          </a:p>
          <a:p>
            <a:pPr eaLnBrk="1" hangingPunct="1">
              <a:buFontTx/>
              <a:buNone/>
            </a:pPr>
            <a:endParaRPr lang="en-US" altLang="en-US" b="1" dirty="0"/>
          </a:p>
          <a:p>
            <a:pPr eaLnBrk="1" hangingPunct="1">
              <a:buFontTx/>
              <a:buNone/>
            </a:pPr>
            <a:endParaRPr lang="en-US" altLang="en-US" b="1" dirty="0"/>
          </a:p>
          <a:p>
            <a:pPr eaLnBrk="1" hangingPunct="1"/>
            <a:endParaRPr lang="en-US" altLang="en-US" b="1" dirty="0"/>
          </a:p>
          <a:p>
            <a:pPr eaLnBrk="1" hangingPunct="1"/>
            <a:endParaRPr lang="en-US" altLang="en-US" b="1" dirty="0"/>
          </a:p>
        </p:txBody>
      </p:sp>
    </p:spTree>
    <p:extLst>
      <p:ext uri="{BB962C8B-B14F-4D97-AF65-F5344CB8AC3E}">
        <p14:creationId xmlns:p14="http://schemas.microsoft.com/office/powerpoint/2010/main" val="18717089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2">
            <a:extLst>
              <a:ext uri="{FF2B5EF4-FFF2-40B4-BE49-F238E27FC236}">
                <a16:creationId xmlns:a16="http://schemas.microsoft.com/office/drawing/2014/main" id="{D1C9173E-A1FB-6543-B628-BB548AB75D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800" y="0"/>
            <a:ext cx="7634288" cy="638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82077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2" descr="http://southasiarev.files.wordpress.com/2011/09/nepal-maoist-peoples-liberation-army.jpg">
            <a:extLst>
              <a:ext uri="{FF2B5EF4-FFF2-40B4-BE49-F238E27FC236}">
                <a16:creationId xmlns:a16="http://schemas.microsoft.com/office/drawing/2014/main" id="{F60C967D-9774-5F43-BD04-0F5FD52371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71663"/>
            <a:ext cx="4413250" cy="318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6" name="Picture 4" descr="http://warisboring.com/wp-content/uploads/2009/09/childwithgun.jpg">
            <a:extLst>
              <a:ext uri="{FF2B5EF4-FFF2-40B4-BE49-F238E27FC236}">
                <a16:creationId xmlns:a16="http://schemas.microsoft.com/office/drawing/2014/main" id="{09C4C751-3B58-294B-A7C6-E0F630B9CB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4363" y="1938338"/>
            <a:ext cx="4719637"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le 6">
            <a:extLst>
              <a:ext uri="{FF2B5EF4-FFF2-40B4-BE49-F238E27FC236}">
                <a16:creationId xmlns:a16="http://schemas.microsoft.com/office/drawing/2014/main" id="{2CF793DA-B120-8C4B-8B86-3BFF7B1BABE0}"/>
              </a:ext>
            </a:extLst>
          </p:cNvPr>
          <p:cNvSpPr>
            <a:spLocks noGrp="1" noChangeArrowheads="1"/>
          </p:cNvSpPr>
          <p:nvPr>
            <p:ph type="title"/>
          </p:nvPr>
        </p:nvSpPr>
        <p:spPr/>
        <p:txBody>
          <a:bodyPr>
            <a:normAutofit fontScale="90000"/>
          </a:bodyPr>
          <a:lstStyle/>
          <a:p>
            <a:pPr eaLnBrk="1" hangingPunct="1"/>
            <a:r>
              <a:rPr lang="en-US" altLang="en-US">
                <a:solidFill>
                  <a:srgbClr val="FFFF00"/>
                </a:solidFill>
              </a:rPr>
              <a:t> </a:t>
            </a:r>
            <a:br>
              <a:rPr lang="en-US" altLang="en-US">
                <a:solidFill>
                  <a:srgbClr val="FFFF00"/>
                </a:solidFill>
              </a:rPr>
            </a:br>
            <a:r>
              <a:rPr lang="en-US" altLang="en-US">
                <a:solidFill>
                  <a:srgbClr val="FFFF00"/>
                </a:solidFill>
              </a:rPr>
              <a:t>Twenty First Century Armies</a:t>
            </a:r>
          </a:p>
        </p:txBody>
      </p:sp>
    </p:spTree>
    <p:extLst>
      <p:ext uri="{BB962C8B-B14F-4D97-AF65-F5344CB8AC3E}">
        <p14:creationId xmlns:p14="http://schemas.microsoft.com/office/powerpoint/2010/main" val="14385814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a:extLst>
              <a:ext uri="{FF2B5EF4-FFF2-40B4-BE49-F238E27FC236}">
                <a16:creationId xmlns:a16="http://schemas.microsoft.com/office/drawing/2014/main" id="{649CEF48-911A-3E43-B35F-1FCF69D8CAAA}"/>
              </a:ext>
            </a:extLst>
          </p:cNvPr>
          <p:cNvSpPr>
            <a:spLocks noGrp="1" noChangeArrowheads="1"/>
          </p:cNvSpPr>
          <p:nvPr>
            <p:ph type="title" idx="4294967295"/>
          </p:nvPr>
        </p:nvSpPr>
        <p:spPr>
          <a:xfrm>
            <a:off x="0" y="0"/>
            <a:ext cx="8915400" cy="1143000"/>
          </a:xfrm>
        </p:spPr>
        <p:txBody>
          <a:bodyPr>
            <a:normAutofit fontScale="90000"/>
          </a:bodyPr>
          <a:lstStyle/>
          <a:p>
            <a:pPr eaLnBrk="1" hangingPunct="1"/>
            <a:r>
              <a:rPr lang="en-US" altLang="en-US" dirty="0"/>
              <a:t>Conflict Prevention  </a:t>
            </a:r>
            <a:r>
              <a:rPr lang="en-US" altLang="en-US" dirty="0" err="1"/>
              <a:t>andManagement</a:t>
            </a:r>
            <a:endParaRPr lang="en-US" altLang="en-US" dirty="0"/>
          </a:p>
        </p:txBody>
      </p:sp>
      <p:sp>
        <p:nvSpPr>
          <p:cNvPr id="12290" name="Rectangle 3">
            <a:extLst>
              <a:ext uri="{FF2B5EF4-FFF2-40B4-BE49-F238E27FC236}">
                <a16:creationId xmlns:a16="http://schemas.microsoft.com/office/drawing/2014/main" id="{69C0E9EE-67EA-114C-9338-420E0E95760C}"/>
              </a:ext>
            </a:extLst>
          </p:cNvPr>
          <p:cNvSpPr>
            <a:spLocks noGrp="1" noChangeArrowheads="1"/>
          </p:cNvSpPr>
          <p:nvPr>
            <p:ph type="body" idx="4294967295"/>
          </p:nvPr>
        </p:nvSpPr>
        <p:spPr>
          <a:xfrm>
            <a:off x="1371600" y="914400"/>
            <a:ext cx="7772400" cy="4868863"/>
          </a:xfrm>
        </p:spPr>
        <p:txBody>
          <a:bodyPr/>
          <a:lstStyle/>
          <a:p>
            <a:pPr eaLnBrk="1" hangingPunct="1">
              <a:lnSpc>
                <a:spcPct val="90000"/>
              </a:lnSpc>
            </a:pPr>
            <a:r>
              <a:rPr lang="en-US" altLang="en-US" sz="2800" b="1" dirty="0"/>
              <a:t>Community based conflict mitigation</a:t>
            </a:r>
          </a:p>
          <a:p>
            <a:pPr eaLnBrk="1" hangingPunct="1">
              <a:lnSpc>
                <a:spcPct val="90000"/>
              </a:lnSpc>
            </a:pPr>
            <a:endParaRPr lang="en-US" altLang="en-US" sz="2800" b="1" dirty="0"/>
          </a:p>
          <a:p>
            <a:pPr lvl="3" eaLnBrk="1" hangingPunct="1">
              <a:lnSpc>
                <a:spcPct val="90000"/>
              </a:lnSpc>
            </a:pPr>
            <a:r>
              <a:rPr lang="en-US" altLang="en-US" b="1" dirty="0"/>
              <a:t>Role of indigenous leadership and traditional conflict mediation</a:t>
            </a:r>
          </a:p>
          <a:p>
            <a:pPr lvl="3" eaLnBrk="1" hangingPunct="1">
              <a:lnSpc>
                <a:spcPct val="90000"/>
              </a:lnSpc>
              <a:buFontTx/>
              <a:buNone/>
            </a:pPr>
            <a:endParaRPr lang="en-US" altLang="en-US" b="1" dirty="0"/>
          </a:p>
          <a:p>
            <a:pPr lvl="3" eaLnBrk="1" hangingPunct="1">
              <a:lnSpc>
                <a:spcPct val="90000"/>
              </a:lnSpc>
            </a:pPr>
            <a:r>
              <a:rPr lang="en-US" altLang="en-US" b="1" dirty="0"/>
              <a:t>Land, social rights and behavior</a:t>
            </a:r>
          </a:p>
          <a:p>
            <a:pPr lvl="3" eaLnBrk="1" hangingPunct="1">
              <a:lnSpc>
                <a:spcPct val="90000"/>
              </a:lnSpc>
            </a:pPr>
            <a:endParaRPr lang="en-US" altLang="en-US" b="1" dirty="0"/>
          </a:p>
          <a:p>
            <a:pPr lvl="3" eaLnBrk="1" hangingPunct="1">
              <a:lnSpc>
                <a:spcPct val="90000"/>
              </a:lnSpc>
            </a:pPr>
            <a:r>
              <a:rPr lang="en-US" altLang="en-US" b="1" dirty="0"/>
              <a:t>Joint Traditional and Local Government Mechanisms</a:t>
            </a:r>
          </a:p>
          <a:p>
            <a:pPr lvl="3" eaLnBrk="1" hangingPunct="1">
              <a:lnSpc>
                <a:spcPct val="90000"/>
              </a:lnSpc>
            </a:pPr>
            <a:endParaRPr lang="en-US" altLang="en-US" b="1" dirty="0"/>
          </a:p>
          <a:p>
            <a:pPr lvl="3" eaLnBrk="1" hangingPunct="1">
              <a:lnSpc>
                <a:spcPct val="90000"/>
              </a:lnSpc>
            </a:pPr>
            <a:r>
              <a:rPr lang="en-US" altLang="en-US" b="1" dirty="0"/>
              <a:t>Leadership modalities (The Mandela Model)</a:t>
            </a:r>
          </a:p>
          <a:p>
            <a:pPr lvl="3" eaLnBrk="1" hangingPunct="1">
              <a:lnSpc>
                <a:spcPct val="90000"/>
              </a:lnSpc>
            </a:pPr>
            <a:endParaRPr lang="en-US" altLang="en-US" b="1" dirty="0"/>
          </a:p>
          <a:p>
            <a:pPr eaLnBrk="1" hangingPunct="1">
              <a:lnSpc>
                <a:spcPct val="90000"/>
              </a:lnSpc>
            </a:pPr>
            <a:r>
              <a:rPr lang="en-US" altLang="en-US" sz="2800" b="1" dirty="0"/>
              <a:t>Traditional Justice vs. Political institutions</a:t>
            </a:r>
          </a:p>
          <a:p>
            <a:pPr eaLnBrk="1" hangingPunct="1">
              <a:lnSpc>
                <a:spcPct val="90000"/>
              </a:lnSpc>
            </a:pPr>
            <a:endParaRPr lang="en-US" altLang="en-US" sz="2800" b="1" dirty="0"/>
          </a:p>
          <a:p>
            <a:pPr eaLnBrk="1" hangingPunct="1">
              <a:lnSpc>
                <a:spcPct val="90000"/>
              </a:lnSpc>
            </a:pPr>
            <a:r>
              <a:rPr lang="en-US" altLang="en-US" sz="2800" b="1" dirty="0"/>
              <a:t>Governance and Development</a:t>
            </a:r>
          </a:p>
        </p:txBody>
      </p:sp>
    </p:spTree>
    <p:extLst>
      <p:ext uri="{BB962C8B-B14F-4D97-AF65-F5344CB8AC3E}">
        <p14:creationId xmlns:p14="http://schemas.microsoft.com/office/powerpoint/2010/main" val="27585457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5">
            <a:extLst>
              <a:ext uri="{FF2B5EF4-FFF2-40B4-BE49-F238E27FC236}">
                <a16:creationId xmlns:a16="http://schemas.microsoft.com/office/drawing/2014/main" id="{2CA3171B-D29B-264A-8922-186824F668DC}"/>
              </a:ext>
            </a:extLst>
          </p:cNvPr>
          <p:cNvSpPr>
            <a:spLocks noGrp="1" noChangeArrowheads="1"/>
          </p:cNvSpPr>
          <p:nvPr>
            <p:ph type="title"/>
          </p:nvPr>
        </p:nvSpPr>
        <p:spPr/>
        <p:txBody>
          <a:bodyPr/>
          <a:lstStyle/>
          <a:p>
            <a:pPr eaLnBrk="1" hangingPunct="1"/>
            <a:r>
              <a:rPr lang="en-US" altLang="en-US"/>
              <a:t>Conflict Resoluton in the Sudan</a:t>
            </a:r>
          </a:p>
        </p:txBody>
      </p:sp>
      <p:sp>
        <p:nvSpPr>
          <p:cNvPr id="13314" name="Rectangle 16">
            <a:extLst>
              <a:ext uri="{FF2B5EF4-FFF2-40B4-BE49-F238E27FC236}">
                <a16:creationId xmlns:a16="http://schemas.microsoft.com/office/drawing/2014/main" id="{64D3F384-BE77-934C-8ED6-9929EFAF5921}"/>
              </a:ext>
            </a:extLst>
          </p:cNvPr>
          <p:cNvSpPr>
            <a:spLocks noGrp="1" noChangeArrowheads="1"/>
          </p:cNvSpPr>
          <p:nvPr>
            <p:ph sz="half" idx="1"/>
          </p:nvPr>
        </p:nvSpPr>
        <p:spPr/>
        <p:txBody>
          <a:bodyPr/>
          <a:lstStyle/>
          <a:p>
            <a:pPr eaLnBrk="1" hangingPunct="1">
              <a:buFontTx/>
              <a:buNone/>
            </a:pPr>
            <a:r>
              <a:rPr lang="en-US" altLang="en-US" b="1"/>
              <a:t>Conflict Resolution</a:t>
            </a:r>
          </a:p>
        </p:txBody>
      </p:sp>
      <p:sp>
        <p:nvSpPr>
          <p:cNvPr id="13315" name="Rectangle 17">
            <a:extLst>
              <a:ext uri="{FF2B5EF4-FFF2-40B4-BE49-F238E27FC236}">
                <a16:creationId xmlns:a16="http://schemas.microsoft.com/office/drawing/2014/main" id="{681AA640-B97D-F44C-899C-43E642873134}"/>
              </a:ext>
            </a:extLst>
          </p:cNvPr>
          <p:cNvSpPr>
            <a:spLocks noGrp="1" noChangeArrowheads="1"/>
          </p:cNvSpPr>
          <p:nvPr>
            <p:ph sz="half" idx="2"/>
          </p:nvPr>
        </p:nvSpPr>
        <p:spPr/>
        <p:txBody>
          <a:bodyPr/>
          <a:lstStyle/>
          <a:p>
            <a:pPr eaLnBrk="1" hangingPunct="1">
              <a:buFontTx/>
              <a:buNone/>
            </a:pPr>
            <a:r>
              <a:rPr lang="en-US" altLang="en-US" sz="2400" b="1"/>
              <a:t>	"We drew upon traditional conflict resolution techniques”</a:t>
            </a:r>
            <a:endParaRPr lang="en-US" altLang="en-US"/>
          </a:p>
          <a:p>
            <a:pPr eaLnBrk="1" hangingPunct="1">
              <a:buFontTx/>
              <a:buNone/>
            </a:pPr>
            <a:r>
              <a:rPr lang="en-US" altLang="en-US" sz="1600" b="1"/>
              <a:t>	Research by Germaine Basita</a:t>
            </a:r>
          </a:p>
          <a:p>
            <a:pPr eaLnBrk="1" hangingPunct="1">
              <a:buFontTx/>
              <a:buNone/>
            </a:pPr>
            <a:r>
              <a:rPr lang="en-US" altLang="en-US" sz="1600" b="1"/>
              <a:t> 	GSPIA PhD Student</a:t>
            </a:r>
          </a:p>
        </p:txBody>
      </p:sp>
      <p:pic>
        <p:nvPicPr>
          <p:cNvPr id="13316" name="Picture 3">
            <a:extLst>
              <a:ext uri="{FF2B5EF4-FFF2-40B4-BE49-F238E27FC236}">
                <a16:creationId xmlns:a16="http://schemas.microsoft.com/office/drawing/2014/main" id="{4A0B8C3E-366E-F645-BF43-A3CA24179C84}"/>
              </a:ext>
            </a:extLst>
          </p:cNvPr>
          <p:cNvPicPr>
            <a:picLocks noGrp="1" noChangeAspect="1" noChangeArrowheads="1"/>
          </p:cNvPicPr>
          <p:nvPr>
            <p:ph type="body" sz="half" idx="4294967295"/>
          </p:nvPr>
        </p:nvPicPr>
        <p:blipFill>
          <a:blip r:embed="rId2">
            <a:extLst>
              <a:ext uri="{28A0092B-C50C-407E-A947-70E740481C1C}">
                <a14:useLocalDpi xmlns:a14="http://schemas.microsoft.com/office/drawing/2010/main" val="0"/>
              </a:ext>
            </a:extLst>
          </a:blip>
          <a:srcRect/>
          <a:stretch>
            <a:fillRect/>
          </a:stretch>
        </p:blipFill>
        <p:spPr>
          <a:xfrm>
            <a:off x="1001713" y="2574925"/>
            <a:ext cx="2981325" cy="2241550"/>
          </a:xfrm>
        </p:spPr>
      </p:pic>
      <p:pic>
        <p:nvPicPr>
          <p:cNvPr id="13317" name="Picture 14">
            <a:extLst>
              <a:ext uri="{FF2B5EF4-FFF2-40B4-BE49-F238E27FC236}">
                <a16:creationId xmlns:a16="http://schemas.microsoft.com/office/drawing/2014/main" id="{A6B706B8-3CD8-054E-8999-5332AC9E35C5}"/>
              </a:ext>
            </a:extLst>
          </p:cNvPr>
          <p:cNvPicPr>
            <a:picLocks noGrp="1" noChangeAspect="1" noChangeArrowheads="1"/>
          </p:cNvPicPr>
          <p:nvPr>
            <p:ph type="body" sz="half" idx="4294967295"/>
          </p:nvPr>
        </p:nvPicPr>
        <p:blipFill>
          <a:blip r:embed="rId3">
            <a:extLst>
              <a:ext uri="{28A0092B-C50C-407E-A947-70E740481C1C}">
                <a14:useLocalDpi xmlns:a14="http://schemas.microsoft.com/office/drawing/2010/main" val="0"/>
              </a:ext>
            </a:extLst>
          </a:blip>
          <a:srcRect/>
          <a:stretch>
            <a:fillRect/>
          </a:stretch>
        </p:blipFill>
        <p:spPr>
          <a:xfrm>
            <a:off x="4941888" y="3402013"/>
            <a:ext cx="3636962" cy="3014662"/>
          </a:xfrm>
        </p:spPr>
      </p:pic>
    </p:spTree>
    <p:extLst>
      <p:ext uri="{BB962C8B-B14F-4D97-AF65-F5344CB8AC3E}">
        <p14:creationId xmlns:p14="http://schemas.microsoft.com/office/powerpoint/2010/main" val="28848731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http://digitallyspeaking.pbworks.com/f/roger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8797925" cy="630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08928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a:extLst>
              <a:ext uri="{FF2B5EF4-FFF2-40B4-BE49-F238E27FC236}">
                <a16:creationId xmlns:a16="http://schemas.microsoft.com/office/drawing/2014/main" id="{1C6907FC-E013-BD4E-A1CC-4F99DAECFFAD}"/>
              </a:ext>
            </a:extLst>
          </p:cNvPr>
          <p:cNvSpPr>
            <a:spLocks noGrp="1" noChangeArrowheads="1"/>
          </p:cNvSpPr>
          <p:nvPr>
            <p:ph type="title" idx="4294967295"/>
          </p:nvPr>
        </p:nvSpPr>
        <p:spPr/>
        <p:txBody>
          <a:bodyPr/>
          <a:lstStyle/>
          <a:p>
            <a:pPr eaLnBrk="1" hangingPunct="1"/>
            <a:r>
              <a:rPr lang="en-US" altLang="en-US" sz="3200"/>
              <a:t>Indigenous Methods of Conflict Mediation</a:t>
            </a:r>
          </a:p>
        </p:txBody>
      </p:sp>
      <p:sp>
        <p:nvSpPr>
          <p:cNvPr id="14338" name="Rectangle 3">
            <a:extLst>
              <a:ext uri="{FF2B5EF4-FFF2-40B4-BE49-F238E27FC236}">
                <a16:creationId xmlns:a16="http://schemas.microsoft.com/office/drawing/2014/main" id="{160DBE35-F469-D941-9051-2E86BB0CA877}"/>
              </a:ext>
            </a:extLst>
          </p:cNvPr>
          <p:cNvSpPr>
            <a:spLocks noGrp="1" noChangeArrowheads="1"/>
          </p:cNvSpPr>
          <p:nvPr>
            <p:ph type="body" idx="4294967295"/>
          </p:nvPr>
        </p:nvSpPr>
        <p:spPr/>
        <p:txBody>
          <a:bodyPr/>
          <a:lstStyle/>
          <a:p>
            <a:pPr lvl="3" eaLnBrk="1" hangingPunct="1">
              <a:lnSpc>
                <a:spcPct val="80000"/>
              </a:lnSpc>
              <a:buFontTx/>
              <a:buNone/>
            </a:pPr>
            <a:endParaRPr lang="en-US" altLang="en-US" sz="1800" b="1"/>
          </a:p>
          <a:p>
            <a:pPr lvl="3" eaLnBrk="1" hangingPunct="1">
              <a:lnSpc>
                <a:spcPct val="80000"/>
              </a:lnSpc>
            </a:pPr>
            <a:r>
              <a:rPr lang="en-US" altLang="en-US" sz="2800" b="1"/>
              <a:t>Problem of ratcheting up and reconstructing institutions</a:t>
            </a:r>
          </a:p>
          <a:p>
            <a:pPr lvl="3" eaLnBrk="1" hangingPunct="1">
              <a:lnSpc>
                <a:spcPct val="80000"/>
              </a:lnSpc>
            </a:pPr>
            <a:endParaRPr lang="en-US" altLang="en-US" sz="2800" b="1"/>
          </a:p>
          <a:p>
            <a:pPr lvl="3" eaLnBrk="1" hangingPunct="1">
              <a:lnSpc>
                <a:spcPct val="80000"/>
              </a:lnSpc>
            </a:pPr>
            <a:endParaRPr lang="en-US" altLang="en-US" sz="2800" b="1"/>
          </a:p>
          <a:p>
            <a:pPr lvl="3" eaLnBrk="1" hangingPunct="1">
              <a:lnSpc>
                <a:spcPct val="80000"/>
              </a:lnSpc>
            </a:pPr>
            <a:r>
              <a:rPr lang="en-US" altLang="en-US" sz="2800" b="1"/>
              <a:t>Problem of collapsed and failed states</a:t>
            </a:r>
          </a:p>
          <a:p>
            <a:pPr lvl="3" eaLnBrk="1" hangingPunct="1">
              <a:lnSpc>
                <a:spcPct val="80000"/>
              </a:lnSpc>
            </a:pPr>
            <a:endParaRPr lang="en-US" altLang="en-US" sz="2800" b="1"/>
          </a:p>
          <a:p>
            <a:pPr lvl="3" eaLnBrk="1" hangingPunct="1">
              <a:lnSpc>
                <a:spcPct val="80000"/>
              </a:lnSpc>
            </a:pPr>
            <a:endParaRPr lang="en-US" altLang="en-US" sz="2800" b="1"/>
          </a:p>
          <a:p>
            <a:pPr lvl="3" eaLnBrk="1" hangingPunct="1">
              <a:lnSpc>
                <a:spcPct val="80000"/>
              </a:lnSpc>
            </a:pPr>
            <a:r>
              <a:rPr lang="en-US" altLang="en-US" sz="2800" b="1"/>
              <a:t>National Identity Challenges- Leadership Modalities</a:t>
            </a:r>
            <a:r>
              <a:rPr lang="en-US" altLang="en-US" sz="2800"/>
              <a:t> </a:t>
            </a:r>
          </a:p>
          <a:p>
            <a:pPr lvl="3" eaLnBrk="1" hangingPunct="1">
              <a:lnSpc>
                <a:spcPct val="80000"/>
              </a:lnSpc>
            </a:pPr>
            <a:endParaRPr lang="en-US" altLang="en-US" sz="2800"/>
          </a:p>
          <a:p>
            <a:pPr lvl="3" eaLnBrk="1" hangingPunct="1">
              <a:lnSpc>
                <a:spcPct val="80000"/>
              </a:lnSpc>
            </a:pPr>
            <a:r>
              <a:rPr lang="en-US" altLang="en-US" sz="2800" b="1"/>
              <a:t>Survival of Traditional Institutions</a:t>
            </a:r>
          </a:p>
        </p:txBody>
      </p:sp>
    </p:spTree>
    <p:extLst>
      <p:ext uri="{BB962C8B-B14F-4D97-AF65-F5344CB8AC3E}">
        <p14:creationId xmlns:p14="http://schemas.microsoft.com/office/powerpoint/2010/main" val="3653622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Content Placeholder 1"/>
          <p:cNvSpPr>
            <a:spLocks noGrp="1"/>
          </p:cNvSpPr>
          <p:nvPr>
            <p:ph idx="1"/>
          </p:nvPr>
        </p:nvSpPr>
        <p:spPr>
          <a:xfrm>
            <a:off x="1828800" y="838200"/>
            <a:ext cx="8229600" cy="4525962"/>
          </a:xfrm>
        </p:spPr>
        <p:txBody>
          <a:bodyPr/>
          <a:lstStyle/>
          <a:p>
            <a:pPr eaLnBrk="1" hangingPunct="1"/>
            <a:r>
              <a:rPr lang="en-US" b="1" dirty="0">
                <a:ea typeface="ＭＳ Ｐゴシック" pitchFamily="34" charset="-128"/>
              </a:rPr>
              <a:t>Institutionalization</a:t>
            </a:r>
          </a:p>
          <a:p>
            <a:pPr eaLnBrk="1" hangingPunct="1"/>
            <a:endParaRPr lang="en-US" b="1" dirty="0">
              <a:ea typeface="ＭＳ Ｐゴシック" pitchFamily="34" charset="-128"/>
            </a:endParaRPr>
          </a:p>
          <a:p>
            <a:pPr eaLnBrk="1" hangingPunct="1"/>
            <a:r>
              <a:rPr lang="en-US" b="1" dirty="0">
                <a:ea typeface="ＭＳ Ｐゴシック" pitchFamily="34" charset="-128"/>
              </a:rPr>
              <a:t>Violence and Expectations</a:t>
            </a:r>
          </a:p>
          <a:p>
            <a:pPr eaLnBrk="1" hangingPunct="1"/>
            <a:endParaRPr lang="en-US" b="1" dirty="0">
              <a:ea typeface="ＭＳ Ｐゴシック" pitchFamily="34" charset="-128"/>
            </a:endParaRPr>
          </a:p>
          <a:p>
            <a:pPr eaLnBrk="1" hangingPunct="1"/>
            <a:r>
              <a:rPr lang="en-US" b="1" dirty="0">
                <a:ea typeface="ＭＳ Ｐゴシック" pitchFamily="34" charset="-128"/>
              </a:rPr>
              <a:t>Role of Civil Society</a:t>
            </a:r>
          </a:p>
          <a:p>
            <a:pPr eaLnBrk="1" hangingPunct="1"/>
            <a:endParaRPr lang="en-US" b="1" dirty="0">
              <a:ea typeface="ＭＳ Ｐゴシック" pitchFamily="34" charset="-128"/>
            </a:endParaRPr>
          </a:p>
          <a:p>
            <a:pPr eaLnBrk="1" hangingPunct="1"/>
            <a:r>
              <a:rPr lang="en-US" b="1" dirty="0">
                <a:ea typeface="ＭＳ Ｐゴシック" pitchFamily="34" charset="-128"/>
              </a:rPr>
              <a:t>Economics and Politics</a:t>
            </a:r>
          </a:p>
          <a:p>
            <a:pPr eaLnBrk="1" hangingPunct="1"/>
            <a:endParaRPr lang="en-US" b="1" dirty="0">
              <a:ea typeface="ＭＳ Ｐゴシック" pitchFamily="34" charset="-128"/>
            </a:endParaRPr>
          </a:p>
          <a:p>
            <a:pPr eaLnBrk="1" hangingPunct="1"/>
            <a:r>
              <a:rPr lang="en-US" b="1" dirty="0">
                <a:ea typeface="ＭＳ Ｐゴシック" pitchFamily="34" charset="-128"/>
              </a:rPr>
              <a:t>Systems Theory/Structural Functionalism</a:t>
            </a:r>
          </a:p>
          <a:p>
            <a:pPr eaLnBrk="1" hangingPunct="1"/>
            <a:endParaRPr lang="en-US" b="1" dirty="0">
              <a:ea typeface="ＭＳ Ｐゴシック" pitchFamily="34" charset="-128"/>
            </a:endParaRPr>
          </a:p>
          <a:p>
            <a:pPr eaLnBrk="1" hangingPunct="1"/>
            <a:r>
              <a:rPr lang="en-US" b="1" dirty="0">
                <a:ea typeface="ＭＳ Ｐゴシック" pitchFamily="34" charset="-128"/>
              </a:rPr>
              <a:t>Corporatism as a problem or a solution</a:t>
            </a:r>
          </a:p>
        </p:txBody>
      </p:sp>
      <p:sp>
        <p:nvSpPr>
          <p:cNvPr id="3" name="Title 2"/>
          <p:cNvSpPr>
            <a:spLocks noGrp="1"/>
          </p:cNvSpPr>
          <p:nvPr>
            <p:ph type="title"/>
          </p:nvPr>
        </p:nvSpPr>
        <p:spPr>
          <a:xfrm>
            <a:off x="609600" y="0"/>
            <a:ext cx="8229600" cy="1143000"/>
          </a:xfrm>
        </p:spPr>
        <p:txBody>
          <a:bodyPr/>
          <a:lstStyle/>
          <a:p>
            <a:pPr eaLnBrk="1" fontAlgn="auto" hangingPunct="1">
              <a:spcAft>
                <a:spcPts val="0"/>
              </a:spcAft>
              <a:defRPr/>
            </a:pPr>
            <a:r>
              <a:rPr lang="en-US" dirty="0">
                <a:ea typeface="+mj-ea"/>
              </a:rPr>
              <a:t>Sub-Themes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http://today.duke.edu/sites/default/files/stories/wardak.jpg?1313592409">
            <a:extLst>
              <a:ext uri="{FF2B5EF4-FFF2-40B4-BE49-F238E27FC236}">
                <a16:creationId xmlns:a16="http://schemas.microsoft.com/office/drawing/2014/main" id="{825E933A-8C83-E645-9590-0CA31F2EF0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93900"/>
            <a:ext cx="4000500"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2" name="Picture 4" descr="http://www.un.org/ecosocdev/geninfo/afrec/vol22no2/fighting-poverty.jpg">
            <a:extLst>
              <a:ext uri="{FF2B5EF4-FFF2-40B4-BE49-F238E27FC236}">
                <a16:creationId xmlns:a16="http://schemas.microsoft.com/office/drawing/2014/main" id="{94977B42-B9EF-B943-8C9A-196D74563A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2688" y="558800"/>
            <a:ext cx="3706812"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Content Placeholder 4">
            <a:extLst>
              <a:ext uri="{FF2B5EF4-FFF2-40B4-BE49-F238E27FC236}">
                <a16:creationId xmlns:a16="http://schemas.microsoft.com/office/drawing/2014/main" id="{5DA3D37A-685B-5244-953D-E9F2B0914D09}"/>
              </a:ext>
            </a:extLst>
          </p:cNvPr>
          <p:cNvSpPr>
            <a:spLocks noGrp="1" noChangeArrowheads="1"/>
          </p:cNvSpPr>
          <p:nvPr>
            <p:ph sz="half" idx="4294967295"/>
          </p:nvPr>
        </p:nvSpPr>
        <p:spPr>
          <a:xfrm>
            <a:off x="-290513" y="1039813"/>
            <a:ext cx="3810001" cy="4868862"/>
          </a:xfrm>
        </p:spPr>
        <p:txBody>
          <a:bodyPr/>
          <a:lstStyle/>
          <a:p>
            <a:pPr eaLnBrk="1" hangingPunct="1"/>
            <a:r>
              <a:rPr lang="en-US" altLang="en-US" b="1">
                <a:solidFill>
                  <a:srgbClr val="FF0000"/>
                </a:solidFill>
              </a:rPr>
              <a:t>Traditional Leaders</a:t>
            </a:r>
          </a:p>
        </p:txBody>
      </p:sp>
      <p:pic>
        <p:nvPicPr>
          <p:cNvPr id="15364" name="Picture 6" descr="http://www.goglobalimports.com/images/f1000013_medium_nu89.jpg">
            <a:extLst>
              <a:ext uri="{FF2B5EF4-FFF2-40B4-BE49-F238E27FC236}">
                <a16:creationId xmlns:a16="http://schemas.microsoft.com/office/drawing/2014/main" id="{67DA8D29-B55A-354A-90DB-F881D89C21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5600" y="3257550"/>
            <a:ext cx="4799013"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77993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C9B221CC-A1FA-F243-A1F1-BE21FF6042F3}"/>
              </a:ext>
            </a:extLst>
          </p:cNvPr>
          <p:cNvSpPr>
            <a:spLocks noGrp="1" noChangeArrowheads="1"/>
          </p:cNvSpPr>
          <p:nvPr>
            <p:ph type="title" idx="4294967295"/>
          </p:nvPr>
        </p:nvSpPr>
        <p:spPr>
          <a:xfrm>
            <a:off x="0" y="0"/>
            <a:ext cx="8848725" cy="749300"/>
          </a:xfrm>
        </p:spPr>
        <p:txBody>
          <a:bodyPr>
            <a:normAutofit fontScale="90000"/>
          </a:bodyPr>
          <a:lstStyle/>
          <a:p>
            <a:pPr eaLnBrk="1" hangingPunct="1"/>
            <a:r>
              <a:rPr lang="en-US" altLang="en-US" sz="3200" dirty="0"/>
              <a:t>Conflict and Peace Making- Different Modes</a:t>
            </a:r>
          </a:p>
        </p:txBody>
      </p:sp>
      <p:sp>
        <p:nvSpPr>
          <p:cNvPr id="16386" name="Rectangle 3">
            <a:extLst>
              <a:ext uri="{FF2B5EF4-FFF2-40B4-BE49-F238E27FC236}">
                <a16:creationId xmlns:a16="http://schemas.microsoft.com/office/drawing/2014/main" id="{15B5B5E3-C2CE-C54D-A12A-BA3E2130484C}"/>
              </a:ext>
            </a:extLst>
          </p:cNvPr>
          <p:cNvSpPr>
            <a:spLocks noGrp="1" noChangeArrowheads="1"/>
          </p:cNvSpPr>
          <p:nvPr>
            <p:ph type="body" idx="4294967295"/>
          </p:nvPr>
        </p:nvSpPr>
        <p:spPr>
          <a:xfrm>
            <a:off x="914400" y="782637"/>
            <a:ext cx="8229600" cy="4525962"/>
          </a:xfrm>
        </p:spPr>
        <p:txBody>
          <a:bodyPr/>
          <a:lstStyle/>
          <a:p>
            <a:pPr eaLnBrk="1" hangingPunct="1">
              <a:lnSpc>
                <a:spcPct val="90000"/>
              </a:lnSpc>
            </a:pPr>
            <a:endParaRPr lang="en-US" altLang="en-US" b="1" dirty="0"/>
          </a:p>
          <a:p>
            <a:pPr eaLnBrk="1" hangingPunct="1">
              <a:lnSpc>
                <a:spcPct val="90000"/>
              </a:lnSpc>
            </a:pPr>
            <a:r>
              <a:rPr lang="en-US" altLang="en-US" b="1" dirty="0"/>
              <a:t>Wars of Liberation- East Timor, South Africa, Algeria, Lusophone Africa  (Victory or Stalemate and Negotiations)</a:t>
            </a:r>
          </a:p>
          <a:p>
            <a:pPr eaLnBrk="1" hangingPunct="1">
              <a:lnSpc>
                <a:spcPct val="90000"/>
              </a:lnSpc>
              <a:buFontTx/>
              <a:buNone/>
            </a:pPr>
            <a:endParaRPr lang="en-US" altLang="en-US" b="1" dirty="0"/>
          </a:p>
          <a:p>
            <a:pPr eaLnBrk="1" hangingPunct="1">
              <a:lnSpc>
                <a:spcPct val="90000"/>
              </a:lnSpc>
            </a:pPr>
            <a:r>
              <a:rPr lang="en-US" altLang="en-US" b="1" dirty="0"/>
              <a:t>Civil Wars- Ethnic and Religious  “Cultural Pluralism”- Bangladesh, Somalia, South Sudan and Rwanda (Intervention, Mediation and Peacemaking)</a:t>
            </a:r>
          </a:p>
          <a:p>
            <a:pPr eaLnBrk="1" hangingPunct="1">
              <a:lnSpc>
                <a:spcPct val="90000"/>
              </a:lnSpc>
            </a:pPr>
            <a:endParaRPr lang="en-US" altLang="en-US" b="1" dirty="0"/>
          </a:p>
          <a:p>
            <a:pPr eaLnBrk="1" hangingPunct="1">
              <a:lnSpc>
                <a:spcPct val="90000"/>
              </a:lnSpc>
            </a:pPr>
            <a:r>
              <a:rPr lang="en-US" altLang="en-US" b="1" dirty="0"/>
              <a:t>Interstate Conflicts: World War II, Korea, Iraq, </a:t>
            </a:r>
            <a:r>
              <a:rPr lang="en-US" altLang="en-US" b="1" dirty="0" err="1"/>
              <a:t>Afganistan</a:t>
            </a:r>
            <a:r>
              <a:rPr lang="en-US" altLang="en-US" b="1" dirty="0"/>
              <a:t> and Congo (Often both or all three)</a:t>
            </a:r>
          </a:p>
        </p:txBody>
      </p:sp>
    </p:spTree>
    <p:extLst>
      <p:ext uri="{BB962C8B-B14F-4D97-AF65-F5344CB8AC3E}">
        <p14:creationId xmlns:p14="http://schemas.microsoft.com/office/powerpoint/2010/main" val="39252441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D4287327-CA24-1543-9153-FD371BC93281}"/>
              </a:ext>
            </a:extLst>
          </p:cNvPr>
          <p:cNvSpPr>
            <a:spLocks noGrp="1" noChangeArrowheads="1"/>
          </p:cNvSpPr>
          <p:nvPr>
            <p:ph type="title"/>
          </p:nvPr>
        </p:nvSpPr>
        <p:spPr/>
        <p:txBody>
          <a:bodyPr>
            <a:normAutofit fontScale="90000"/>
          </a:bodyPr>
          <a:lstStyle/>
          <a:p>
            <a:pPr eaLnBrk="1" hangingPunct="1"/>
            <a:r>
              <a:rPr lang="en-US" altLang="en-US"/>
              <a:t>Algerian Civil War: An Important Event</a:t>
            </a:r>
          </a:p>
        </p:txBody>
      </p:sp>
      <p:pic>
        <p:nvPicPr>
          <p:cNvPr id="17410" name="Picture 3">
            <a:extLst>
              <a:ext uri="{FF2B5EF4-FFF2-40B4-BE49-F238E27FC236}">
                <a16:creationId xmlns:a16="http://schemas.microsoft.com/office/drawing/2014/main" id="{0E7C88D7-E45C-ED41-B801-BC6F378A4A14}"/>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4740632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955F0393-CEB8-3145-BD77-B05C440FA8C1}"/>
              </a:ext>
            </a:extLst>
          </p:cNvPr>
          <p:cNvSpPr>
            <a:spLocks noGrp="1" noChangeArrowheads="1"/>
          </p:cNvSpPr>
          <p:nvPr>
            <p:ph type="title"/>
          </p:nvPr>
        </p:nvSpPr>
        <p:spPr/>
        <p:txBody>
          <a:bodyPr/>
          <a:lstStyle/>
          <a:p>
            <a:pPr eaLnBrk="1" hangingPunct="1"/>
            <a:r>
              <a:rPr lang="en-US" altLang="en-US"/>
              <a:t>Algeria</a:t>
            </a:r>
          </a:p>
        </p:txBody>
      </p:sp>
      <p:sp>
        <p:nvSpPr>
          <p:cNvPr id="18434" name="Content Placeholder 2">
            <a:extLst>
              <a:ext uri="{FF2B5EF4-FFF2-40B4-BE49-F238E27FC236}">
                <a16:creationId xmlns:a16="http://schemas.microsoft.com/office/drawing/2014/main" id="{ED8A5526-79A7-EE40-A85E-DAEBD0AD5C91}"/>
              </a:ext>
            </a:extLst>
          </p:cNvPr>
          <p:cNvSpPr>
            <a:spLocks noGrp="1" noChangeArrowheads="1"/>
          </p:cNvSpPr>
          <p:nvPr>
            <p:ph idx="1"/>
          </p:nvPr>
        </p:nvSpPr>
        <p:spPr/>
        <p:txBody>
          <a:bodyPr/>
          <a:lstStyle/>
          <a:p>
            <a:pPr eaLnBrk="1" hangingPunct="1"/>
            <a:endParaRPr lang="en-US" altLang="en-US"/>
          </a:p>
          <a:p>
            <a:pPr eaLnBrk="1" hangingPunct="1"/>
            <a:endParaRPr lang="en-US" altLang="en-US"/>
          </a:p>
          <a:p>
            <a:pPr eaLnBrk="1" hangingPunct="1"/>
            <a:endParaRPr lang="en-US" altLang="en-US"/>
          </a:p>
          <a:p>
            <a:pPr eaLnBrk="1" hangingPunct="1"/>
            <a:r>
              <a:rPr lang="en-US" altLang="en-US" b="1">
                <a:solidFill>
                  <a:srgbClr val="FF0000"/>
                </a:solidFill>
              </a:rPr>
              <a:t>Video</a:t>
            </a:r>
          </a:p>
          <a:p>
            <a:pPr eaLnBrk="1" hangingPunct="1"/>
            <a:endParaRPr lang="en-US" altLang="en-US" b="1">
              <a:solidFill>
                <a:srgbClr val="FF0000"/>
              </a:solidFill>
            </a:endParaRPr>
          </a:p>
          <a:p>
            <a:pPr eaLnBrk="1" hangingPunct="1"/>
            <a:r>
              <a:rPr lang="en-US" altLang="en-US" b="1">
                <a:solidFill>
                  <a:schemeClr val="tx2"/>
                </a:solidFill>
                <a:hlinkClick r:id="rId2"/>
              </a:rPr>
              <a:t>The Beginning of the Modern World</a:t>
            </a:r>
            <a:endParaRPr lang="en-US" altLang="en-US" b="1">
              <a:solidFill>
                <a:schemeClr val="tx2"/>
              </a:solidFill>
            </a:endParaRPr>
          </a:p>
          <a:p>
            <a:pPr eaLnBrk="1" hangingPunct="1"/>
            <a:endParaRPr lang="en-US" altLang="en-US" b="1">
              <a:solidFill>
                <a:schemeClr val="tx2"/>
              </a:solidFill>
            </a:endParaRPr>
          </a:p>
          <a:p>
            <a:pPr eaLnBrk="1" hangingPunct="1"/>
            <a:r>
              <a:rPr lang="en-US" altLang="en-US" b="1">
                <a:solidFill>
                  <a:schemeClr val="tx2"/>
                </a:solidFill>
              </a:rPr>
              <a:t>From the Battle of Algiers, 1966</a:t>
            </a:r>
          </a:p>
        </p:txBody>
      </p:sp>
    </p:spTree>
    <p:extLst>
      <p:ext uri="{BB962C8B-B14F-4D97-AF65-F5344CB8AC3E}">
        <p14:creationId xmlns:p14="http://schemas.microsoft.com/office/powerpoint/2010/main" val="11184621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E8BC300E-DC68-4441-B360-51D63C998C04}"/>
              </a:ext>
            </a:extLst>
          </p:cNvPr>
          <p:cNvSpPr>
            <a:spLocks noGrp="1" noChangeArrowheads="1"/>
          </p:cNvSpPr>
          <p:nvPr>
            <p:ph type="title" idx="4294967295"/>
          </p:nvPr>
        </p:nvSpPr>
        <p:spPr/>
        <p:txBody>
          <a:bodyPr/>
          <a:lstStyle/>
          <a:p>
            <a:pPr eaLnBrk="1" hangingPunct="1"/>
            <a:r>
              <a:rPr lang="en-US" altLang="en-US"/>
              <a:t>Different Modes of Conflict</a:t>
            </a:r>
          </a:p>
        </p:txBody>
      </p:sp>
      <p:sp>
        <p:nvSpPr>
          <p:cNvPr id="19458" name="Rectangle 3">
            <a:extLst>
              <a:ext uri="{FF2B5EF4-FFF2-40B4-BE49-F238E27FC236}">
                <a16:creationId xmlns:a16="http://schemas.microsoft.com/office/drawing/2014/main" id="{EA818081-1B84-AC4F-BA8B-67918FA05B98}"/>
              </a:ext>
            </a:extLst>
          </p:cNvPr>
          <p:cNvSpPr>
            <a:spLocks noGrp="1" noChangeArrowheads="1"/>
          </p:cNvSpPr>
          <p:nvPr>
            <p:ph type="body" idx="4294967295"/>
          </p:nvPr>
        </p:nvSpPr>
        <p:spPr>
          <a:xfrm>
            <a:off x="276225" y="996950"/>
            <a:ext cx="9375775" cy="4868863"/>
          </a:xfrm>
        </p:spPr>
        <p:txBody>
          <a:bodyPr/>
          <a:lstStyle/>
          <a:p>
            <a:pPr eaLnBrk="1" hangingPunct="1"/>
            <a:endParaRPr lang="en-US" altLang="en-US" sz="2800" b="1" dirty="0"/>
          </a:p>
          <a:p>
            <a:pPr eaLnBrk="1" hangingPunct="1"/>
            <a:r>
              <a:rPr lang="en-US" altLang="en-US" sz="2800" b="1" dirty="0"/>
              <a:t>Economic Conflict- poverty and organized crime (Post-Apartheid South Africa)</a:t>
            </a:r>
          </a:p>
          <a:p>
            <a:pPr eaLnBrk="1" hangingPunct="1"/>
            <a:endParaRPr lang="en-US" altLang="en-US" sz="2800" b="1" dirty="0"/>
          </a:p>
          <a:p>
            <a:pPr eaLnBrk="1" hangingPunct="1"/>
            <a:r>
              <a:rPr lang="en-US" altLang="en-US" sz="2800" b="1" dirty="0"/>
              <a:t>Cold War- Ethiopia/Eritrea and Namibia/Angola</a:t>
            </a:r>
          </a:p>
          <a:p>
            <a:pPr eaLnBrk="1" hangingPunct="1"/>
            <a:endParaRPr lang="en-US" altLang="en-US" sz="2800" b="1" dirty="0"/>
          </a:p>
          <a:p>
            <a:pPr eaLnBrk="1" hangingPunct="1"/>
            <a:r>
              <a:rPr lang="en-US" altLang="en-US" sz="2800" b="1" dirty="0"/>
              <a:t>Ethnic Regional conflicts- DRC, Rwanda and Liberia/Sierra Leone (International Negotiations and Peace Making)</a:t>
            </a:r>
          </a:p>
          <a:p>
            <a:pPr eaLnBrk="1" hangingPunct="1"/>
            <a:endParaRPr lang="en-US" altLang="en-US" sz="2800" b="1" dirty="0"/>
          </a:p>
          <a:p>
            <a:pPr eaLnBrk="1" hangingPunct="1"/>
            <a:r>
              <a:rPr lang="en-US" altLang="en-US" sz="2800" b="1" dirty="0"/>
              <a:t>Post-September 11:  CVE</a:t>
            </a:r>
            <a:r>
              <a:rPr lang="en-US" altLang="en-US" sz="2800" dirty="0"/>
              <a:t> </a:t>
            </a:r>
          </a:p>
        </p:txBody>
      </p:sp>
    </p:spTree>
    <p:extLst>
      <p:ext uri="{BB962C8B-B14F-4D97-AF65-F5344CB8AC3E}">
        <p14:creationId xmlns:p14="http://schemas.microsoft.com/office/powerpoint/2010/main" val="21491573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97F9ACFC-5C18-774D-8C0A-944F1D4F8DEA}"/>
              </a:ext>
            </a:extLst>
          </p:cNvPr>
          <p:cNvSpPr>
            <a:spLocks noGrp="1" noChangeArrowheads="1"/>
          </p:cNvSpPr>
          <p:nvPr>
            <p:ph type="title" idx="4294967295"/>
          </p:nvPr>
        </p:nvSpPr>
        <p:spPr>
          <a:xfrm>
            <a:off x="0" y="0"/>
            <a:ext cx="8848725" cy="749300"/>
          </a:xfrm>
        </p:spPr>
        <p:txBody>
          <a:bodyPr>
            <a:normAutofit fontScale="90000"/>
          </a:bodyPr>
          <a:lstStyle/>
          <a:p>
            <a:pPr eaLnBrk="1" hangingPunct="1"/>
            <a:r>
              <a:rPr lang="en-US" altLang="en-US" sz="2800" dirty="0"/>
              <a:t>Peacekeeping and international organizations- Issues</a:t>
            </a:r>
          </a:p>
        </p:txBody>
      </p:sp>
      <p:sp>
        <p:nvSpPr>
          <p:cNvPr id="21506" name="Rectangle 3">
            <a:extLst>
              <a:ext uri="{FF2B5EF4-FFF2-40B4-BE49-F238E27FC236}">
                <a16:creationId xmlns:a16="http://schemas.microsoft.com/office/drawing/2014/main" id="{B9767F10-ACB6-E743-B733-3D22A276D9ED}"/>
              </a:ext>
            </a:extLst>
          </p:cNvPr>
          <p:cNvSpPr>
            <a:spLocks noGrp="1" noChangeArrowheads="1"/>
          </p:cNvSpPr>
          <p:nvPr>
            <p:ph type="body" idx="4294967295"/>
          </p:nvPr>
        </p:nvSpPr>
        <p:spPr>
          <a:xfrm>
            <a:off x="914400" y="2057400"/>
            <a:ext cx="8229600" cy="4525962"/>
          </a:xfrm>
        </p:spPr>
        <p:txBody>
          <a:bodyPr/>
          <a:lstStyle/>
          <a:p>
            <a:pPr lvl="1" eaLnBrk="1" hangingPunct="1"/>
            <a:r>
              <a:rPr lang="en-US" altLang="en-US" b="1" dirty="0"/>
              <a:t>Northern State mechanisms:  NATO and EU</a:t>
            </a:r>
          </a:p>
          <a:p>
            <a:pPr lvl="1" eaLnBrk="1" hangingPunct="1"/>
            <a:endParaRPr lang="en-US" altLang="en-US" b="1" dirty="0"/>
          </a:p>
          <a:p>
            <a:pPr lvl="1" eaLnBrk="1" hangingPunct="1"/>
            <a:endParaRPr lang="en-US" altLang="en-US" b="1" dirty="0"/>
          </a:p>
          <a:p>
            <a:pPr lvl="1" eaLnBrk="1" hangingPunct="1"/>
            <a:r>
              <a:rPr lang="en-US" altLang="en-US" b="1" dirty="0"/>
              <a:t>Mediators</a:t>
            </a:r>
          </a:p>
          <a:p>
            <a:pPr lvl="1" eaLnBrk="1" hangingPunct="1"/>
            <a:endParaRPr lang="en-US" altLang="en-US" b="1" dirty="0"/>
          </a:p>
          <a:p>
            <a:pPr lvl="1" eaLnBrk="1" hangingPunct="1"/>
            <a:endParaRPr lang="en-US" altLang="en-US" b="1" dirty="0"/>
          </a:p>
          <a:p>
            <a:pPr lvl="1" eaLnBrk="1" hangingPunct="1"/>
            <a:r>
              <a:rPr lang="en-US" altLang="en-US" b="1" dirty="0"/>
              <a:t>Unilateral vs. Multilateral (U.S., France and U.K.)</a:t>
            </a:r>
          </a:p>
        </p:txBody>
      </p:sp>
    </p:spTree>
    <p:extLst>
      <p:ext uri="{BB962C8B-B14F-4D97-AF65-F5344CB8AC3E}">
        <p14:creationId xmlns:p14="http://schemas.microsoft.com/office/powerpoint/2010/main" val="40279640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http://www.csmonitor.com/var/ezflow_site/storage/images/media/images/0225-kofi-annan-ivory-coast/9651645-1-eng-US/0225-Kofi-Annan-ivory-coast_full_600.jpg">
            <a:extLst>
              <a:ext uri="{FF2B5EF4-FFF2-40B4-BE49-F238E27FC236}">
                <a16:creationId xmlns:a16="http://schemas.microsoft.com/office/drawing/2014/main" id="{8380667A-E741-D54E-97F2-56908713DF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900" y="1436688"/>
            <a:ext cx="6769100" cy="451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Title 2">
            <a:extLst>
              <a:ext uri="{FF2B5EF4-FFF2-40B4-BE49-F238E27FC236}">
                <a16:creationId xmlns:a16="http://schemas.microsoft.com/office/drawing/2014/main" id="{174F3D2B-CBF4-1F4B-A90B-CF9B76776F08}"/>
              </a:ext>
            </a:extLst>
          </p:cNvPr>
          <p:cNvSpPr>
            <a:spLocks noGrp="1" noChangeArrowheads="1"/>
          </p:cNvSpPr>
          <p:nvPr>
            <p:ph type="title" idx="4294967295"/>
          </p:nvPr>
        </p:nvSpPr>
        <p:spPr>
          <a:xfrm>
            <a:off x="0" y="-76200"/>
            <a:ext cx="8996363" cy="749300"/>
          </a:xfrm>
        </p:spPr>
        <p:txBody>
          <a:bodyPr/>
          <a:lstStyle/>
          <a:p>
            <a:pPr eaLnBrk="1" hangingPunct="1"/>
            <a:r>
              <a:rPr lang="en-US" altLang="en-US" sz="3200">
                <a:solidFill>
                  <a:srgbClr val="FF0000"/>
                </a:solidFill>
              </a:rPr>
              <a:t>Former UN Secretary General Kofi Annan</a:t>
            </a:r>
          </a:p>
        </p:txBody>
      </p:sp>
    </p:spTree>
    <p:extLst>
      <p:ext uri="{BB962C8B-B14F-4D97-AF65-F5344CB8AC3E}">
        <p14:creationId xmlns:p14="http://schemas.microsoft.com/office/powerpoint/2010/main" val="42217188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3DCFB29B-491C-A14F-80DB-F9D1EA89D114}"/>
              </a:ext>
            </a:extLst>
          </p:cNvPr>
          <p:cNvSpPr>
            <a:spLocks noGrp="1" noChangeArrowheads="1"/>
          </p:cNvSpPr>
          <p:nvPr>
            <p:ph type="title"/>
          </p:nvPr>
        </p:nvSpPr>
        <p:spPr/>
        <p:txBody>
          <a:bodyPr>
            <a:normAutofit fontScale="90000"/>
          </a:bodyPr>
          <a:lstStyle/>
          <a:p>
            <a:pPr eaLnBrk="1" hangingPunct="1"/>
            <a:r>
              <a:rPr lang="en-US" altLang="en-US" dirty="0"/>
              <a:t>National or Transnational Groups?</a:t>
            </a:r>
            <a:br>
              <a:rPr lang="en-US" altLang="en-US" dirty="0"/>
            </a:br>
            <a:endParaRPr lang="en-US" altLang="en-US" dirty="0"/>
          </a:p>
        </p:txBody>
      </p:sp>
      <p:sp>
        <p:nvSpPr>
          <p:cNvPr id="23554" name="Content Placeholder 2">
            <a:extLst>
              <a:ext uri="{FF2B5EF4-FFF2-40B4-BE49-F238E27FC236}">
                <a16:creationId xmlns:a16="http://schemas.microsoft.com/office/drawing/2014/main" id="{670D9815-7494-BF41-B23C-59FE2AD2CBE4}"/>
              </a:ext>
            </a:extLst>
          </p:cNvPr>
          <p:cNvSpPr>
            <a:spLocks noGrp="1" noChangeArrowheads="1"/>
          </p:cNvSpPr>
          <p:nvPr>
            <p:ph idx="1"/>
          </p:nvPr>
        </p:nvSpPr>
        <p:spPr>
          <a:xfrm>
            <a:off x="738188" y="1243013"/>
            <a:ext cx="7772400" cy="4868862"/>
          </a:xfrm>
        </p:spPr>
        <p:txBody>
          <a:bodyPr/>
          <a:lstStyle/>
          <a:p>
            <a:pPr eaLnBrk="1" hangingPunct="1"/>
            <a:endParaRPr lang="en-US" altLang="en-US" sz="2400" b="1" dirty="0"/>
          </a:p>
          <a:p>
            <a:pPr eaLnBrk="1" hangingPunct="1"/>
            <a:endParaRPr lang="en-US" altLang="en-US" sz="2400" b="1" dirty="0"/>
          </a:p>
          <a:p>
            <a:pPr eaLnBrk="1" hangingPunct="1"/>
            <a:r>
              <a:rPr lang="en-US" altLang="en-US" sz="2400" b="1" dirty="0"/>
              <a:t>Al Qaeda in the Arabian Peninsula</a:t>
            </a:r>
          </a:p>
          <a:p>
            <a:pPr eaLnBrk="1" hangingPunct="1"/>
            <a:endParaRPr lang="en-US" altLang="en-US" sz="2400" b="1" dirty="0"/>
          </a:p>
          <a:p>
            <a:pPr eaLnBrk="1" hangingPunct="1"/>
            <a:r>
              <a:rPr lang="en-US" altLang="en-US" sz="2400" b="1" dirty="0"/>
              <a:t>Al Qaeda in Iraq</a:t>
            </a:r>
          </a:p>
          <a:p>
            <a:pPr eaLnBrk="1" hangingPunct="1"/>
            <a:endParaRPr lang="en-US" altLang="en-US" sz="2400" b="1" dirty="0"/>
          </a:p>
          <a:p>
            <a:pPr eaLnBrk="1" hangingPunct="1"/>
            <a:r>
              <a:rPr lang="en-US" altLang="en-US" sz="2400" b="1" dirty="0"/>
              <a:t>Al Qaeda in the Islamic Maghreb</a:t>
            </a:r>
          </a:p>
          <a:p>
            <a:pPr eaLnBrk="1" hangingPunct="1"/>
            <a:endParaRPr lang="en-US" altLang="en-US" sz="2400" b="1" dirty="0"/>
          </a:p>
          <a:p>
            <a:pPr eaLnBrk="1" hangingPunct="1"/>
            <a:r>
              <a:rPr lang="en-US" altLang="en-US" sz="2400" b="1" dirty="0"/>
              <a:t>Boko Haram</a:t>
            </a:r>
          </a:p>
          <a:p>
            <a:pPr eaLnBrk="1" hangingPunct="1"/>
            <a:endParaRPr lang="en-US" altLang="en-US" sz="2400" b="1" dirty="0"/>
          </a:p>
          <a:p>
            <a:pPr eaLnBrk="1" hangingPunct="1"/>
            <a:r>
              <a:rPr lang="en-US" altLang="en-US" sz="2400" b="1" dirty="0"/>
              <a:t>Al </a:t>
            </a:r>
            <a:r>
              <a:rPr lang="en-US" altLang="en-US" sz="2400" b="1" dirty="0" err="1"/>
              <a:t>Shabaab</a:t>
            </a:r>
            <a:endParaRPr lang="en-US" altLang="en-US" sz="2400" b="1" dirty="0"/>
          </a:p>
          <a:p>
            <a:pPr eaLnBrk="1" hangingPunct="1"/>
            <a:endParaRPr lang="en-US" altLang="en-US" sz="2800" b="1" dirty="0"/>
          </a:p>
        </p:txBody>
      </p:sp>
    </p:spTree>
    <p:extLst>
      <p:ext uri="{BB962C8B-B14F-4D97-AF65-F5344CB8AC3E}">
        <p14:creationId xmlns:p14="http://schemas.microsoft.com/office/powerpoint/2010/main" val="17430478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http://www.csmonitor.com/var/ezflow_site/storage/images/media/images/0202-al-shabab-al-qaeda/7328963-1-eng-US/0202-al-shabab-al-qaeda_full_600.jpg">
            <a:extLst>
              <a:ext uri="{FF2B5EF4-FFF2-40B4-BE49-F238E27FC236}">
                <a16:creationId xmlns:a16="http://schemas.microsoft.com/office/drawing/2014/main" id="{E2BF6FF4-7430-7743-972F-AE1C163CD4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013" y="928688"/>
            <a:ext cx="8120062" cy="541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5799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6F554C7C-FBE6-D44C-83D2-F5ED4F4AF739}"/>
              </a:ext>
            </a:extLst>
          </p:cNvPr>
          <p:cNvSpPr>
            <a:spLocks noGrp="1" noChangeArrowheads="1"/>
          </p:cNvSpPr>
          <p:nvPr>
            <p:ph type="title" idx="4294967295"/>
          </p:nvPr>
        </p:nvSpPr>
        <p:spPr>
          <a:xfrm>
            <a:off x="0" y="0"/>
            <a:ext cx="8848725" cy="749300"/>
          </a:xfrm>
        </p:spPr>
        <p:txBody>
          <a:bodyPr>
            <a:normAutofit fontScale="90000"/>
          </a:bodyPr>
          <a:lstStyle/>
          <a:p>
            <a:pPr marL="1117600" indent="-1117600" eaLnBrk="1" hangingPunct="1"/>
            <a:r>
              <a:rPr lang="en-US" altLang="en-US" sz="2800"/>
              <a:t>Peacekeeping and international organizations- Issues</a:t>
            </a:r>
          </a:p>
        </p:txBody>
      </p:sp>
      <p:sp>
        <p:nvSpPr>
          <p:cNvPr id="25602" name="Rectangle 3">
            <a:extLst>
              <a:ext uri="{FF2B5EF4-FFF2-40B4-BE49-F238E27FC236}">
                <a16:creationId xmlns:a16="http://schemas.microsoft.com/office/drawing/2014/main" id="{7D483E87-534A-4B48-897F-EACCDC9192A0}"/>
              </a:ext>
            </a:extLst>
          </p:cNvPr>
          <p:cNvSpPr>
            <a:spLocks noGrp="1" noChangeArrowheads="1"/>
          </p:cNvSpPr>
          <p:nvPr>
            <p:ph type="body" idx="4294967295"/>
          </p:nvPr>
        </p:nvSpPr>
        <p:spPr/>
        <p:txBody>
          <a:bodyPr/>
          <a:lstStyle/>
          <a:p>
            <a:pPr lvl="1" eaLnBrk="1" hangingPunct="1"/>
            <a:r>
              <a:rPr lang="en-US" altLang="en-US" b="1"/>
              <a:t>Multi-lateral and bi-lateral- Continental vs. International </a:t>
            </a:r>
          </a:p>
          <a:p>
            <a:pPr lvl="1" eaLnBrk="1" hangingPunct="1"/>
            <a:endParaRPr lang="en-US" altLang="en-US" b="1"/>
          </a:p>
          <a:p>
            <a:pPr lvl="1" eaLnBrk="1" hangingPunct="1"/>
            <a:r>
              <a:rPr lang="en-US" altLang="en-US" b="1"/>
              <a:t>Regional Groups:  ECOWAS, Africa Union, SADC</a:t>
            </a:r>
          </a:p>
          <a:p>
            <a:pPr lvl="1" eaLnBrk="1" hangingPunct="1"/>
            <a:endParaRPr lang="en-US" altLang="en-US" b="1"/>
          </a:p>
          <a:p>
            <a:pPr lvl="1" eaLnBrk="1" hangingPunct="1"/>
            <a:r>
              <a:rPr lang="en-US" altLang="en-US" b="1"/>
              <a:t>What is NATO?</a:t>
            </a:r>
          </a:p>
          <a:p>
            <a:pPr lvl="1" eaLnBrk="1" hangingPunct="1"/>
            <a:endParaRPr lang="en-US" altLang="en-US" b="1"/>
          </a:p>
          <a:p>
            <a:pPr lvl="1" eaLnBrk="1" hangingPunct="1"/>
            <a:r>
              <a:rPr lang="en-US" altLang="en-US" b="1"/>
              <a:t>United Nations Peacekeeping vs. Monitoring vs. Conflict control (Rules of Engagement)</a:t>
            </a:r>
          </a:p>
        </p:txBody>
      </p:sp>
    </p:spTree>
    <p:extLst>
      <p:ext uri="{BB962C8B-B14F-4D97-AF65-F5344CB8AC3E}">
        <p14:creationId xmlns:p14="http://schemas.microsoft.com/office/powerpoint/2010/main" val="3104048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2057BE7-9A1C-EE48-B6A8-3D2703FA058B}"/>
              </a:ext>
            </a:extLst>
          </p:cNvPr>
          <p:cNvPicPr>
            <a:picLocks noGrp="1" noChangeAspect="1"/>
          </p:cNvPicPr>
          <p:nvPr>
            <p:ph idx="1"/>
          </p:nvPr>
        </p:nvPicPr>
        <p:blipFill>
          <a:blip r:embed="rId2"/>
          <a:stretch>
            <a:fillRect/>
          </a:stretch>
        </p:blipFill>
        <p:spPr>
          <a:xfrm>
            <a:off x="1981200" y="1417638"/>
            <a:ext cx="6705600" cy="5029200"/>
          </a:xfrm>
          <a:prstGeom prst="rect">
            <a:avLst/>
          </a:prstGeom>
        </p:spPr>
      </p:pic>
      <p:sp>
        <p:nvSpPr>
          <p:cNvPr id="3" name="Title 2">
            <a:extLst>
              <a:ext uri="{FF2B5EF4-FFF2-40B4-BE49-F238E27FC236}">
                <a16:creationId xmlns:a16="http://schemas.microsoft.com/office/drawing/2014/main" id="{009F6BEE-3398-3541-B959-FA263427593F}"/>
              </a:ext>
            </a:extLst>
          </p:cNvPr>
          <p:cNvSpPr>
            <a:spLocks noGrp="1"/>
          </p:cNvSpPr>
          <p:nvPr>
            <p:ph type="title"/>
          </p:nvPr>
        </p:nvSpPr>
        <p:spPr/>
        <p:txBody>
          <a:bodyPr/>
          <a:lstStyle/>
          <a:p>
            <a:r>
              <a:rPr lang="en-US" dirty="0"/>
              <a:t>SUMMARY</a:t>
            </a:r>
          </a:p>
        </p:txBody>
      </p:sp>
    </p:spTree>
    <p:extLst>
      <p:ext uri="{BB962C8B-B14F-4D97-AF65-F5344CB8AC3E}">
        <p14:creationId xmlns:p14="http://schemas.microsoft.com/office/powerpoint/2010/main" val="4719405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7562DE79-4CD0-664D-AD78-6C96820E3E16}"/>
              </a:ext>
            </a:extLst>
          </p:cNvPr>
          <p:cNvSpPr>
            <a:spLocks noGrp="1" noChangeArrowheads="1"/>
          </p:cNvSpPr>
          <p:nvPr>
            <p:ph type="title"/>
          </p:nvPr>
        </p:nvSpPr>
        <p:spPr/>
        <p:txBody>
          <a:bodyPr/>
          <a:lstStyle/>
          <a:p>
            <a:pPr eaLnBrk="1" hangingPunct="1"/>
            <a:r>
              <a:rPr lang="en-US" altLang="en-US"/>
              <a:t>Liberian Civil War</a:t>
            </a:r>
          </a:p>
        </p:txBody>
      </p:sp>
      <p:pic>
        <p:nvPicPr>
          <p:cNvPr id="26626" name="Picture 3">
            <a:extLst>
              <a:ext uri="{FF2B5EF4-FFF2-40B4-BE49-F238E27FC236}">
                <a16:creationId xmlns:a16="http://schemas.microsoft.com/office/drawing/2014/main" id="{CDA27A81-FEB4-A64B-A21F-4800EB70DC77}"/>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1785624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E1B685A4-7605-204D-A9C2-25BE6777080E}"/>
              </a:ext>
            </a:extLst>
          </p:cNvPr>
          <p:cNvSpPr>
            <a:spLocks noGrp="1" noChangeArrowheads="1"/>
          </p:cNvSpPr>
          <p:nvPr>
            <p:ph type="title" idx="4294967295"/>
          </p:nvPr>
        </p:nvSpPr>
        <p:spPr>
          <a:xfrm>
            <a:off x="220663" y="0"/>
            <a:ext cx="8731250" cy="673100"/>
          </a:xfrm>
        </p:spPr>
        <p:txBody>
          <a:bodyPr>
            <a:normAutofit fontScale="90000"/>
          </a:bodyPr>
          <a:lstStyle/>
          <a:p>
            <a:pPr eaLnBrk="1" hangingPunct="1"/>
            <a:r>
              <a:rPr lang="en-US" altLang="en-US" sz="2800"/>
              <a:t>Peacekeeping and international organizations- Issues</a:t>
            </a:r>
          </a:p>
        </p:txBody>
      </p:sp>
      <p:sp>
        <p:nvSpPr>
          <p:cNvPr id="27650" name="Rectangle 3">
            <a:extLst>
              <a:ext uri="{FF2B5EF4-FFF2-40B4-BE49-F238E27FC236}">
                <a16:creationId xmlns:a16="http://schemas.microsoft.com/office/drawing/2014/main" id="{85CC1698-2E42-244F-B7B4-FDEDBC34404F}"/>
              </a:ext>
            </a:extLst>
          </p:cNvPr>
          <p:cNvSpPr>
            <a:spLocks noGrp="1" noChangeArrowheads="1"/>
          </p:cNvSpPr>
          <p:nvPr>
            <p:ph type="body" idx="4294967295"/>
          </p:nvPr>
        </p:nvSpPr>
        <p:spPr/>
        <p:txBody>
          <a:bodyPr/>
          <a:lstStyle/>
          <a:p>
            <a:pPr lvl="1" eaLnBrk="1" hangingPunct="1">
              <a:buFontTx/>
              <a:buNone/>
            </a:pPr>
            <a:endParaRPr lang="en-US" altLang="en-US" b="1"/>
          </a:p>
          <a:p>
            <a:pPr lvl="1" eaLnBrk="1" hangingPunct="1"/>
            <a:r>
              <a:rPr lang="en-US" altLang="en-US" b="1"/>
              <a:t>Role of “proxy” states/armies (Ethiopia)</a:t>
            </a:r>
          </a:p>
          <a:p>
            <a:pPr lvl="1" eaLnBrk="1" hangingPunct="1"/>
            <a:endParaRPr lang="en-US" altLang="en-US" b="1"/>
          </a:p>
          <a:p>
            <a:pPr lvl="1" eaLnBrk="1" hangingPunct="1"/>
            <a:r>
              <a:rPr lang="en-US" altLang="en-US" b="1"/>
              <a:t>Impact of Foreign and Military assistance Programs (Horn, Sahel and War on Terror)</a:t>
            </a:r>
          </a:p>
          <a:p>
            <a:pPr lvl="1" eaLnBrk="1" hangingPunct="1"/>
            <a:endParaRPr lang="en-US" altLang="en-US" b="1"/>
          </a:p>
          <a:p>
            <a:pPr lvl="1" eaLnBrk="1" hangingPunct="1"/>
            <a:r>
              <a:rPr lang="en-US" altLang="en-US" b="1"/>
              <a:t>Special Role: Mediation Centers  (Institute of Peace, Leadership and Governance at Africa University, Zimbabwe)</a:t>
            </a:r>
          </a:p>
          <a:p>
            <a:pPr lvl="1" eaLnBrk="1" hangingPunct="1">
              <a:buFontTx/>
              <a:buNone/>
            </a:pPr>
            <a:endParaRPr lang="en-US" altLang="en-US"/>
          </a:p>
        </p:txBody>
      </p:sp>
    </p:spTree>
    <p:extLst>
      <p:ext uri="{BB962C8B-B14F-4D97-AF65-F5344CB8AC3E}">
        <p14:creationId xmlns:p14="http://schemas.microsoft.com/office/powerpoint/2010/main" val="41686610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File:Africa University Mount Chiremba1.jpeg">
            <a:hlinkClick r:id="rId2"/>
            <a:extLst>
              <a:ext uri="{FF2B5EF4-FFF2-40B4-BE49-F238E27FC236}">
                <a16:creationId xmlns:a16="http://schemas.microsoft.com/office/drawing/2014/main" id="{8D16B253-6569-734C-ADE6-4BB31DD1F5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785937"/>
            <a:ext cx="7620000"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Title 2">
            <a:extLst>
              <a:ext uri="{FF2B5EF4-FFF2-40B4-BE49-F238E27FC236}">
                <a16:creationId xmlns:a16="http://schemas.microsoft.com/office/drawing/2014/main" id="{8AC1D9B3-2D7D-E64B-8720-9499D013CBDC}"/>
              </a:ext>
            </a:extLst>
          </p:cNvPr>
          <p:cNvSpPr>
            <a:spLocks noGrp="1" noChangeArrowheads="1"/>
          </p:cNvSpPr>
          <p:nvPr>
            <p:ph type="title"/>
          </p:nvPr>
        </p:nvSpPr>
        <p:spPr>
          <a:xfrm>
            <a:off x="-1371600" y="152400"/>
            <a:ext cx="12712873" cy="1143000"/>
          </a:xfrm>
        </p:spPr>
        <p:txBody>
          <a:bodyPr>
            <a:normAutofit fontScale="90000"/>
          </a:bodyPr>
          <a:lstStyle/>
          <a:p>
            <a:pPr algn="ctr" eaLnBrk="1" hangingPunct="1"/>
            <a:r>
              <a:rPr lang="en-US" altLang="en-US" dirty="0">
                <a:solidFill>
                  <a:srgbClr val="0432FF"/>
                </a:solidFill>
              </a:rPr>
              <a:t>Africa University</a:t>
            </a:r>
            <a:br>
              <a:rPr lang="en-US" altLang="en-US" dirty="0">
                <a:solidFill>
                  <a:srgbClr val="0432FF"/>
                </a:solidFill>
              </a:rPr>
            </a:br>
            <a:r>
              <a:rPr lang="en-US" altLang="en-US" dirty="0" err="1">
                <a:solidFill>
                  <a:srgbClr val="0432FF"/>
                </a:solidFill>
              </a:rPr>
              <a:t>Mutare</a:t>
            </a:r>
            <a:r>
              <a:rPr lang="en-US" altLang="en-US" dirty="0">
                <a:solidFill>
                  <a:srgbClr val="0432FF"/>
                </a:solidFill>
              </a:rPr>
              <a:t>, Zimbabwe</a:t>
            </a:r>
          </a:p>
        </p:txBody>
      </p:sp>
    </p:spTree>
    <p:extLst>
      <p:ext uri="{BB962C8B-B14F-4D97-AF65-F5344CB8AC3E}">
        <p14:creationId xmlns:p14="http://schemas.microsoft.com/office/powerpoint/2010/main" val="22924065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a:extLst>
              <a:ext uri="{FF2B5EF4-FFF2-40B4-BE49-F238E27FC236}">
                <a16:creationId xmlns:a16="http://schemas.microsoft.com/office/drawing/2014/main" id="{65ABC781-FF31-4549-BE63-B0EBADEDA196}"/>
              </a:ext>
            </a:extLst>
          </p:cNvPr>
          <p:cNvSpPr>
            <a:spLocks noGrp="1" noChangeArrowheads="1"/>
          </p:cNvSpPr>
          <p:nvPr>
            <p:ph type="title" idx="4294967295"/>
          </p:nvPr>
        </p:nvSpPr>
        <p:spPr>
          <a:xfrm>
            <a:off x="295275" y="0"/>
            <a:ext cx="8848725" cy="749300"/>
          </a:xfrm>
        </p:spPr>
        <p:txBody>
          <a:bodyPr>
            <a:normAutofit/>
          </a:bodyPr>
          <a:lstStyle/>
          <a:p>
            <a:pPr eaLnBrk="1" hangingPunct="1"/>
            <a:r>
              <a:rPr lang="en-US" altLang="en-US" sz="2800" dirty="0">
                <a:solidFill>
                  <a:srgbClr val="0432FF"/>
                </a:solidFill>
              </a:rPr>
              <a:t>Terrorism and Counter Terrorism. Is it an Issue?</a:t>
            </a:r>
          </a:p>
        </p:txBody>
      </p:sp>
      <p:sp>
        <p:nvSpPr>
          <p:cNvPr id="29698" name="Rectangle 3">
            <a:extLst>
              <a:ext uri="{FF2B5EF4-FFF2-40B4-BE49-F238E27FC236}">
                <a16:creationId xmlns:a16="http://schemas.microsoft.com/office/drawing/2014/main" id="{2043CF3D-4380-B149-8A23-5E0880C24A4A}"/>
              </a:ext>
            </a:extLst>
          </p:cNvPr>
          <p:cNvSpPr>
            <a:spLocks noGrp="1" noChangeArrowheads="1"/>
          </p:cNvSpPr>
          <p:nvPr>
            <p:ph type="body" idx="4294967295"/>
          </p:nvPr>
        </p:nvSpPr>
        <p:spPr/>
        <p:txBody>
          <a:bodyPr/>
          <a:lstStyle/>
          <a:p>
            <a:pPr marL="812800" indent="-812800" eaLnBrk="1" hangingPunct="1">
              <a:lnSpc>
                <a:spcPct val="90000"/>
              </a:lnSpc>
            </a:pPr>
            <a:endParaRPr lang="en-US" altLang="en-US" b="1" dirty="0"/>
          </a:p>
          <a:p>
            <a:pPr marL="812800" indent="-812800" eaLnBrk="1" hangingPunct="1">
              <a:lnSpc>
                <a:spcPct val="90000"/>
              </a:lnSpc>
            </a:pPr>
            <a:r>
              <a:rPr lang="en-US" altLang="en-US" b="1" dirty="0"/>
              <a:t>Terrorism and Counter-terrorism (Includes regional, sub-regional, national and sub-national levels of activity) – U.S. and Europe</a:t>
            </a:r>
          </a:p>
          <a:p>
            <a:pPr marL="812800" indent="-812800" eaLnBrk="1" hangingPunct="1">
              <a:lnSpc>
                <a:spcPct val="90000"/>
              </a:lnSpc>
            </a:pPr>
            <a:endParaRPr lang="en-US" altLang="en-US" b="1" dirty="0"/>
          </a:p>
          <a:p>
            <a:pPr marL="812800" indent="-812800" eaLnBrk="1" hangingPunct="1">
              <a:lnSpc>
                <a:spcPct val="90000"/>
              </a:lnSpc>
            </a:pPr>
            <a:r>
              <a:rPr lang="en-US" altLang="en-US" b="1" dirty="0"/>
              <a:t>Global vs. non-global</a:t>
            </a:r>
          </a:p>
          <a:p>
            <a:pPr marL="812800" indent="-812800" eaLnBrk="1" hangingPunct="1">
              <a:lnSpc>
                <a:spcPct val="90000"/>
              </a:lnSpc>
            </a:pPr>
            <a:endParaRPr lang="en-US" altLang="en-US" b="1" dirty="0"/>
          </a:p>
          <a:p>
            <a:pPr marL="812800" indent="-812800" eaLnBrk="1" hangingPunct="1">
              <a:lnSpc>
                <a:spcPct val="90000"/>
              </a:lnSpc>
            </a:pPr>
            <a:r>
              <a:rPr lang="en-US" altLang="en-US" b="1" dirty="0"/>
              <a:t>How Relevant to LDCs? </a:t>
            </a:r>
          </a:p>
          <a:p>
            <a:pPr marL="812800" indent="-812800" eaLnBrk="1" hangingPunct="1">
              <a:lnSpc>
                <a:spcPct val="90000"/>
              </a:lnSpc>
            </a:pPr>
            <a:endParaRPr lang="en-US" altLang="en-US" b="1" dirty="0"/>
          </a:p>
          <a:p>
            <a:pPr marL="812800" indent="-812800" eaLnBrk="1" hangingPunct="1">
              <a:lnSpc>
                <a:spcPct val="90000"/>
              </a:lnSpc>
            </a:pPr>
            <a:endParaRPr lang="en-US" altLang="en-US" b="1" dirty="0"/>
          </a:p>
        </p:txBody>
      </p:sp>
    </p:spTree>
    <p:extLst>
      <p:ext uri="{BB962C8B-B14F-4D97-AF65-F5344CB8AC3E}">
        <p14:creationId xmlns:p14="http://schemas.microsoft.com/office/powerpoint/2010/main" val="32469593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4">
            <a:extLst>
              <a:ext uri="{FF2B5EF4-FFF2-40B4-BE49-F238E27FC236}">
                <a16:creationId xmlns:a16="http://schemas.microsoft.com/office/drawing/2014/main" id="{D79F337A-F6EC-6C45-AA51-1373746F90C9}"/>
              </a:ext>
            </a:extLst>
          </p:cNvPr>
          <p:cNvSpPr>
            <a:spLocks noGrp="1" noChangeArrowheads="1"/>
          </p:cNvSpPr>
          <p:nvPr>
            <p:ph type="title"/>
          </p:nvPr>
        </p:nvSpPr>
        <p:spPr/>
        <p:txBody>
          <a:bodyPr/>
          <a:lstStyle/>
          <a:p>
            <a:pPr eaLnBrk="1" hangingPunct="1"/>
            <a:r>
              <a:rPr lang="en-US" altLang="en-US"/>
              <a:t>North vs. South?</a:t>
            </a:r>
          </a:p>
        </p:txBody>
      </p:sp>
      <p:pic>
        <p:nvPicPr>
          <p:cNvPr id="30722" name="Picture 5">
            <a:extLst>
              <a:ext uri="{FF2B5EF4-FFF2-40B4-BE49-F238E27FC236}">
                <a16:creationId xmlns:a16="http://schemas.microsoft.com/office/drawing/2014/main" id="{67003ED9-0F7B-3F41-98E6-A7FCB90AE883}"/>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54000" y="1330325"/>
            <a:ext cx="4235450" cy="4491038"/>
          </a:xfrm>
        </p:spPr>
      </p:pic>
      <p:pic>
        <p:nvPicPr>
          <p:cNvPr id="30723" name="Picture 6">
            <a:extLst>
              <a:ext uri="{FF2B5EF4-FFF2-40B4-BE49-F238E27FC236}">
                <a16:creationId xmlns:a16="http://schemas.microsoft.com/office/drawing/2014/main" id="{AA141EF3-0907-4F49-B80C-29CDCDF2C55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41863" y="1244600"/>
            <a:ext cx="4195762" cy="4592638"/>
          </a:xfrm>
        </p:spPr>
      </p:pic>
    </p:spTree>
    <p:extLst>
      <p:ext uri="{BB962C8B-B14F-4D97-AF65-F5344CB8AC3E}">
        <p14:creationId xmlns:p14="http://schemas.microsoft.com/office/powerpoint/2010/main" val="38605498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a:extLst>
              <a:ext uri="{FF2B5EF4-FFF2-40B4-BE49-F238E27FC236}">
                <a16:creationId xmlns:a16="http://schemas.microsoft.com/office/drawing/2014/main" id="{66FEA72F-3D48-444A-8009-A3BC327B3ECE}"/>
              </a:ext>
            </a:extLst>
          </p:cNvPr>
          <p:cNvSpPr>
            <a:spLocks noGrp="1" noChangeArrowheads="1"/>
          </p:cNvSpPr>
          <p:nvPr>
            <p:ph type="title" idx="4294967295"/>
          </p:nvPr>
        </p:nvSpPr>
        <p:spPr>
          <a:xfrm>
            <a:off x="1157287" y="-152400"/>
            <a:ext cx="8229600" cy="1143000"/>
          </a:xfrm>
        </p:spPr>
        <p:txBody>
          <a:bodyPr/>
          <a:lstStyle/>
          <a:p>
            <a:pPr eaLnBrk="1" hangingPunct="1"/>
            <a:r>
              <a:rPr lang="en-US" altLang="en-US" sz="3200" dirty="0"/>
              <a:t>Counter-Terrorism Strategies</a:t>
            </a:r>
          </a:p>
        </p:txBody>
      </p:sp>
      <p:sp>
        <p:nvSpPr>
          <p:cNvPr id="31746" name="Rectangle 3">
            <a:extLst>
              <a:ext uri="{FF2B5EF4-FFF2-40B4-BE49-F238E27FC236}">
                <a16:creationId xmlns:a16="http://schemas.microsoft.com/office/drawing/2014/main" id="{13C3BB00-8228-5E46-B0EA-C9D993131DC1}"/>
              </a:ext>
            </a:extLst>
          </p:cNvPr>
          <p:cNvSpPr>
            <a:spLocks noGrp="1" noChangeArrowheads="1"/>
          </p:cNvSpPr>
          <p:nvPr>
            <p:ph type="body" idx="4294967295"/>
          </p:nvPr>
        </p:nvSpPr>
        <p:spPr>
          <a:xfrm>
            <a:off x="1609724" y="762000"/>
            <a:ext cx="7772400" cy="4868863"/>
          </a:xfrm>
        </p:spPr>
        <p:txBody>
          <a:bodyPr/>
          <a:lstStyle/>
          <a:p>
            <a:pPr eaLnBrk="1" hangingPunct="1">
              <a:lnSpc>
                <a:spcPct val="90000"/>
              </a:lnSpc>
            </a:pPr>
            <a:r>
              <a:rPr lang="en-US" altLang="en-US" sz="2800" b="1" dirty="0"/>
              <a:t>Legislation, Finance, Border Security (including passports and travel documents Control) </a:t>
            </a:r>
          </a:p>
          <a:p>
            <a:pPr eaLnBrk="1" hangingPunct="1">
              <a:lnSpc>
                <a:spcPct val="90000"/>
              </a:lnSpc>
            </a:pPr>
            <a:endParaRPr lang="en-US" altLang="en-US" sz="2800" b="1" dirty="0"/>
          </a:p>
          <a:p>
            <a:pPr eaLnBrk="1" hangingPunct="1">
              <a:lnSpc>
                <a:spcPct val="90000"/>
              </a:lnSpc>
            </a:pPr>
            <a:r>
              <a:rPr lang="en-US" altLang="en-US" sz="2800" b="1" dirty="0"/>
              <a:t>Police, military and security, combating ideological Support for Terrorism</a:t>
            </a:r>
          </a:p>
          <a:p>
            <a:pPr eaLnBrk="1" hangingPunct="1">
              <a:lnSpc>
                <a:spcPct val="90000"/>
              </a:lnSpc>
            </a:pPr>
            <a:endParaRPr lang="en-US" altLang="en-US" sz="2800" b="1" dirty="0"/>
          </a:p>
          <a:p>
            <a:pPr eaLnBrk="1" hangingPunct="1">
              <a:lnSpc>
                <a:spcPct val="90000"/>
              </a:lnSpc>
            </a:pPr>
            <a:r>
              <a:rPr lang="en-US" altLang="en-US" sz="2800" b="1" dirty="0"/>
              <a:t>Strengthening Traditional Leadership</a:t>
            </a:r>
          </a:p>
          <a:p>
            <a:pPr eaLnBrk="1" hangingPunct="1">
              <a:lnSpc>
                <a:spcPct val="90000"/>
              </a:lnSpc>
              <a:buFontTx/>
              <a:buNone/>
            </a:pPr>
            <a:endParaRPr lang="en-US" altLang="en-US" sz="2800" b="1" dirty="0"/>
          </a:p>
          <a:p>
            <a:pPr eaLnBrk="1" hangingPunct="1">
              <a:lnSpc>
                <a:spcPct val="90000"/>
              </a:lnSpc>
            </a:pPr>
            <a:r>
              <a:rPr lang="en-US" altLang="en-US" sz="2800" b="1" dirty="0"/>
              <a:t>Information and Intelligence and International Cooperation </a:t>
            </a:r>
          </a:p>
          <a:p>
            <a:pPr eaLnBrk="1" hangingPunct="1">
              <a:lnSpc>
                <a:spcPct val="90000"/>
              </a:lnSpc>
            </a:pPr>
            <a:endParaRPr lang="en-US" altLang="en-US" sz="2800" b="1" dirty="0"/>
          </a:p>
          <a:p>
            <a:pPr eaLnBrk="1" hangingPunct="1">
              <a:lnSpc>
                <a:spcPct val="90000"/>
              </a:lnSpc>
            </a:pPr>
            <a:r>
              <a:rPr lang="en-US" altLang="en-US" sz="2800" b="1" dirty="0"/>
              <a:t>Offensive Combat</a:t>
            </a:r>
          </a:p>
          <a:p>
            <a:pPr eaLnBrk="1" hangingPunct="1">
              <a:lnSpc>
                <a:spcPct val="90000"/>
              </a:lnSpc>
            </a:pPr>
            <a:endParaRPr lang="en-US" altLang="en-US" sz="2800" b="1" dirty="0"/>
          </a:p>
        </p:txBody>
      </p:sp>
    </p:spTree>
    <p:extLst>
      <p:ext uri="{BB962C8B-B14F-4D97-AF65-F5344CB8AC3E}">
        <p14:creationId xmlns:p14="http://schemas.microsoft.com/office/powerpoint/2010/main" val="42599349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descr="Undated handout image courtesy of the U.S. Air Force shows a MQ-1 Predator unmanned aircraft. The United States has agreed in principle to deploy U.S. Predator drones on Turkish soil to aid in the fight against Kurdish separatist rebels, Prime Minister Tayyip Erdogan said. The U.S. military flies unarmed surveillance Predators based in Iraq and shares images and vital intelligence with Turkey to aid Ankara as it battles Kurdish Kurdistan Workers' Party (PKK) rebels who have camps in northern Iraq.  REUTERS/U.S. Air Force/Lt Col Leslie Pratt/Handout  (UNITED STATES - Tags: CONFLICT POLITICS MILITARY) FOR EDITORIAL USE ONLY. NOT FOR SALE FOR MARKETING OR ADVERTISING CAMPAIGNS. THIS IMAGE HAS BEEN SUPPLIED BY A THIRD PARTY. IT IS DISTRIBUTED, EXACTLY AS RECEIVED BY REUTERS, AS A SERVICE TO CLIENTS">
            <a:extLst>
              <a:ext uri="{FF2B5EF4-FFF2-40B4-BE49-F238E27FC236}">
                <a16:creationId xmlns:a16="http://schemas.microsoft.com/office/drawing/2014/main" id="{5BFABA93-60B7-AB4E-A783-43C7C9A757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68629" cy="622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96469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89C89705-6D5C-034A-BF4B-FFF1BD1933F8}"/>
              </a:ext>
            </a:extLst>
          </p:cNvPr>
          <p:cNvSpPr>
            <a:spLocks noGrp="1" noChangeArrowheads="1"/>
          </p:cNvSpPr>
          <p:nvPr>
            <p:ph type="title" idx="4294967295"/>
          </p:nvPr>
        </p:nvSpPr>
        <p:spPr/>
        <p:txBody>
          <a:bodyPr>
            <a:normAutofit fontScale="90000"/>
          </a:bodyPr>
          <a:lstStyle/>
          <a:p>
            <a:pPr eaLnBrk="1" hangingPunct="1"/>
            <a:r>
              <a:rPr lang="en-US" altLang="en-US" b="0" dirty="0"/>
              <a:t>Sector Reforms and Counter-Terrorism</a:t>
            </a:r>
            <a:br>
              <a:rPr lang="en-US" altLang="en-US" b="0" dirty="0"/>
            </a:br>
            <a:endParaRPr lang="en-US" altLang="en-US" b="0" dirty="0"/>
          </a:p>
        </p:txBody>
      </p:sp>
      <p:sp>
        <p:nvSpPr>
          <p:cNvPr id="33794" name="Rectangle 3">
            <a:extLst>
              <a:ext uri="{FF2B5EF4-FFF2-40B4-BE49-F238E27FC236}">
                <a16:creationId xmlns:a16="http://schemas.microsoft.com/office/drawing/2014/main" id="{4E378A03-23C1-4645-9BD4-6B4CB2596CBA}"/>
              </a:ext>
            </a:extLst>
          </p:cNvPr>
          <p:cNvSpPr>
            <a:spLocks noGrp="1" noChangeArrowheads="1"/>
          </p:cNvSpPr>
          <p:nvPr>
            <p:ph type="body" idx="4294967295"/>
          </p:nvPr>
        </p:nvSpPr>
        <p:spPr>
          <a:xfrm>
            <a:off x="914400" y="2057400"/>
            <a:ext cx="8229600" cy="4525962"/>
          </a:xfrm>
        </p:spPr>
        <p:txBody>
          <a:bodyPr/>
          <a:lstStyle/>
          <a:p>
            <a:pPr eaLnBrk="1" hangingPunct="1"/>
            <a:r>
              <a:rPr lang="en-US" altLang="en-US" b="1" dirty="0"/>
              <a:t>Evolution of U.S. CT Policy in Africa Since September 11</a:t>
            </a:r>
          </a:p>
          <a:p>
            <a:pPr eaLnBrk="1" hangingPunct="1"/>
            <a:endParaRPr lang="en-US" altLang="en-US" b="1" dirty="0"/>
          </a:p>
          <a:p>
            <a:pPr eaLnBrk="1" hangingPunct="1"/>
            <a:r>
              <a:rPr lang="en-US" altLang="en-US" b="1" dirty="0"/>
              <a:t>Impact of ethnic and religious identification on Terrorist threats</a:t>
            </a:r>
          </a:p>
          <a:p>
            <a:pPr eaLnBrk="1" hangingPunct="1"/>
            <a:endParaRPr lang="en-US" altLang="en-US" b="1" dirty="0"/>
          </a:p>
          <a:p>
            <a:pPr eaLnBrk="1" hangingPunct="1"/>
            <a:r>
              <a:rPr lang="en-US" altLang="en-US" b="1" dirty="0"/>
              <a:t>Challenges of parallel governance and the Arab Spring (Egypt, Tunisia, and Libya)</a:t>
            </a:r>
          </a:p>
          <a:p>
            <a:pPr eaLnBrk="1" hangingPunct="1"/>
            <a:endParaRPr lang="en-US" altLang="en-US" b="1" dirty="0"/>
          </a:p>
        </p:txBody>
      </p:sp>
    </p:spTree>
    <p:extLst>
      <p:ext uri="{BB962C8B-B14F-4D97-AF65-F5344CB8AC3E}">
        <p14:creationId xmlns:p14="http://schemas.microsoft.com/office/powerpoint/2010/main" val="15650202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http://farm4.static.flickr.com/3532/3247803649_6b8b72a064_o.jpg">
            <a:extLst>
              <a:ext uri="{FF2B5EF4-FFF2-40B4-BE49-F238E27FC236}">
                <a16:creationId xmlns:a16="http://schemas.microsoft.com/office/drawing/2014/main" id="{110528CA-3740-2546-AF88-F3B54359D8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450" y="1465263"/>
            <a:ext cx="6948488"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8" name="Title 2">
            <a:extLst>
              <a:ext uri="{FF2B5EF4-FFF2-40B4-BE49-F238E27FC236}">
                <a16:creationId xmlns:a16="http://schemas.microsoft.com/office/drawing/2014/main" id="{8355FF45-EF61-3C41-BD2A-3DEC47F3E80A}"/>
              </a:ext>
            </a:extLst>
          </p:cNvPr>
          <p:cNvSpPr>
            <a:spLocks noGrp="1" noChangeArrowheads="1"/>
          </p:cNvSpPr>
          <p:nvPr>
            <p:ph type="title"/>
          </p:nvPr>
        </p:nvSpPr>
        <p:spPr/>
        <p:txBody>
          <a:bodyPr/>
          <a:lstStyle/>
          <a:p>
            <a:pPr eaLnBrk="1" hangingPunct="1"/>
            <a:r>
              <a:rPr lang="en-US" altLang="en-US"/>
              <a:t>Popular Appeals</a:t>
            </a:r>
          </a:p>
        </p:txBody>
      </p:sp>
    </p:spTree>
    <p:extLst>
      <p:ext uri="{BB962C8B-B14F-4D97-AF65-F5344CB8AC3E}">
        <p14:creationId xmlns:p14="http://schemas.microsoft.com/office/powerpoint/2010/main" val="24487446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a:extLst>
              <a:ext uri="{FF2B5EF4-FFF2-40B4-BE49-F238E27FC236}">
                <a16:creationId xmlns:a16="http://schemas.microsoft.com/office/drawing/2014/main" id="{D513853C-6997-6949-A625-9227D0711591}"/>
              </a:ext>
            </a:extLst>
          </p:cNvPr>
          <p:cNvSpPr>
            <a:spLocks noGrp="1" noChangeArrowheads="1"/>
          </p:cNvSpPr>
          <p:nvPr>
            <p:ph type="title" idx="4294967295"/>
          </p:nvPr>
        </p:nvSpPr>
        <p:spPr/>
        <p:txBody>
          <a:bodyPr/>
          <a:lstStyle/>
          <a:p>
            <a:pPr eaLnBrk="1" hangingPunct="1"/>
            <a:r>
              <a:rPr lang="en-US" altLang="en-US" b="0"/>
              <a:t>Regional Threats</a:t>
            </a:r>
          </a:p>
        </p:txBody>
      </p:sp>
      <p:sp>
        <p:nvSpPr>
          <p:cNvPr id="35842" name="Rectangle 3">
            <a:extLst>
              <a:ext uri="{FF2B5EF4-FFF2-40B4-BE49-F238E27FC236}">
                <a16:creationId xmlns:a16="http://schemas.microsoft.com/office/drawing/2014/main" id="{BE7389C9-E0DA-CB43-9F0B-A4DEAE119CF9}"/>
              </a:ext>
            </a:extLst>
          </p:cNvPr>
          <p:cNvSpPr>
            <a:spLocks noGrp="1" noChangeArrowheads="1"/>
          </p:cNvSpPr>
          <p:nvPr>
            <p:ph type="body" idx="4294967295"/>
          </p:nvPr>
        </p:nvSpPr>
        <p:spPr/>
        <p:txBody>
          <a:bodyPr/>
          <a:lstStyle/>
          <a:p>
            <a:pPr eaLnBrk="1" hangingPunct="1">
              <a:lnSpc>
                <a:spcPct val="90000"/>
              </a:lnSpc>
            </a:pPr>
            <a:r>
              <a:rPr lang="en-US" altLang="en-US" b="1"/>
              <a:t>The threat of Collapsed States and crime- Diamonds, Drugs, guns (Columbia, Guinea Conakry)</a:t>
            </a:r>
          </a:p>
          <a:p>
            <a:pPr eaLnBrk="1" hangingPunct="1">
              <a:lnSpc>
                <a:spcPct val="90000"/>
              </a:lnSpc>
            </a:pPr>
            <a:endParaRPr lang="en-US" altLang="en-US" b="1"/>
          </a:p>
          <a:p>
            <a:pPr eaLnBrk="1" hangingPunct="1">
              <a:lnSpc>
                <a:spcPct val="90000"/>
              </a:lnSpc>
            </a:pPr>
            <a:r>
              <a:rPr lang="en-US" altLang="en-US" b="1"/>
              <a:t>Paramilitary Violence (Philippines, Great Lakes)</a:t>
            </a:r>
          </a:p>
          <a:p>
            <a:pPr eaLnBrk="1" hangingPunct="1">
              <a:lnSpc>
                <a:spcPct val="90000"/>
              </a:lnSpc>
              <a:buFontTx/>
              <a:buNone/>
            </a:pPr>
            <a:endParaRPr lang="en-US" altLang="en-US" b="1"/>
          </a:p>
          <a:p>
            <a:pPr eaLnBrk="1" hangingPunct="1">
              <a:lnSpc>
                <a:spcPct val="90000"/>
              </a:lnSpc>
            </a:pPr>
            <a:r>
              <a:rPr lang="en-US" altLang="en-US" b="1"/>
              <a:t>Organized Crime, and Piracy (Air, Land and Sea)- Indian Ocean and gulf of Guinea</a:t>
            </a:r>
            <a:r>
              <a:rPr lang="en-US" altLang="en-US"/>
              <a:t> </a:t>
            </a:r>
          </a:p>
        </p:txBody>
      </p:sp>
    </p:spTree>
    <p:extLst>
      <p:ext uri="{BB962C8B-B14F-4D97-AF65-F5344CB8AC3E}">
        <p14:creationId xmlns:p14="http://schemas.microsoft.com/office/powerpoint/2010/main" val="1713765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Content Placeholder 2"/>
          <p:cNvSpPr>
            <a:spLocks noGrp="1"/>
          </p:cNvSpPr>
          <p:nvPr>
            <p:ph idx="1"/>
          </p:nvPr>
        </p:nvSpPr>
        <p:spPr>
          <a:xfrm>
            <a:off x="914400" y="1600200"/>
            <a:ext cx="8229600" cy="4525963"/>
          </a:xfrm>
        </p:spPr>
        <p:txBody>
          <a:bodyPr/>
          <a:lstStyle/>
          <a:p>
            <a:pPr marL="273050" indent="-273050" eaLnBrk="1" hangingPunct="1">
              <a:lnSpc>
                <a:spcPct val="80000"/>
              </a:lnSpc>
              <a:spcBef>
                <a:spcPts val="575"/>
              </a:spcBef>
              <a:buFont typeface="Wingdings 2" pitchFamily="18" charset="2"/>
              <a:buNone/>
            </a:pPr>
            <a:endParaRPr lang="en-US" sz="1100" b="1" dirty="0">
              <a:ea typeface="ＭＳ Ｐゴシック" pitchFamily="34" charset="-128"/>
            </a:endParaRPr>
          </a:p>
          <a:p>
            <a:pPr marL="273050" indent="-273050" eaLnBrk="1" hangingPunct="1">
              <a:lnSpc>
                <a:spcPct val="80000"/>
              </a:lnSpc>
              <a:spcBef>
                <a:spcPts val="575"/>
              </a:spcBef>
              <a:buFont typeface="Wingdings 2" pitchFamily="18" charset="2"/>
              <a:buNone/>
            </a:pPr>
            <a:endParaRPr lang="en-US" sz="1100" b="1" dirty="0">
              <a:ea typeface="ＭＳ Ｐゴシック" pitchFamily="34" charset="-128"/>
            </a:endParaRPr>
          </a:p>
          <a:p>
            <a:pPr marL="273050" indent="-273050" eaLnBrk="1" hangingPunct="1">
              <a:lnSpc>
                <a:spcPct val="80000"/>
              </a:lnSpc>
              <a:spcBef>
                <a:spcPts val="575"/>
              </a:spcBef>
              <a:buFont typeface="Wingdings 2" pitchFamily="18" charset="2"/>
              <a:buNone/>
            </a:pPr>
            <a:r>
              <a:rPr lang="en-US" sz="1100" b="1" dirty="0">
                <a:ea typeface="ＭＳ Ｐゴシック" pitchFamily="34" charset="-128"/>
              </a:rPr>
              <a:t>	</a:t>
            </a:r>
            <a:r>
              <a:rPr lang="en-US" sz="2000" b="1" dirty="0">
                <a:ea typeface="ＭＳ Ｐゴシック" pitchFamily="34" charset="-128"/>
              </a:rPr>
              <a:t>"...there is a close link between respect for human rights and democracy, on the one hand, and the ability to sustain economic and social development on the other."</a:t>
            </a:r>
          </a:p>
          <a:p>
            <a:pPr marL="273050" indent="-273050" eaLnBrk="1" hangingPunct="1">
              <a:lnSpc>
                <a:spcPct val="80000"/>
              </a:lnSpc>
              <a:spcBef>
                <a:spcPts val="575"/>
              </a:spcBef>
              <a:buFont typeface="Wingdings 2" pitchFamily="18" charset="2"/>
              <a:buNone/>
            </a:pPr>
            <a:r>
              <a:rPr lang="en-US" sz="2000" b="1" dirty="0">
                <a:ea typeface="ＭＳ Ｐゴシック" pitchFamily="34" charset="-128"/>
              </a:rPr>
              <a:t> </a:t>
            </a:r>
          </a:p>
          <a:p>
            <a:pPr marL="273050" indent="-273050" eaLnBrk="1" hangingPunct="1">
              <a:lnSpc>
                <a:spcPct val="80000"/>
              </a:lnSpc>
              <a:spcBef>
                <a:spcPts val="575"/>
              </a:spcBef>
              <a:buFont typeface="Wingdings 2" pitchFamily="18" charset="2"/>
              <a:buNone/>
            </a:pPr>
            <a:r>
              <a:rPr lang="en-US" sz="2000" b="1" dirty="0">
                <a:ea typeface="ＭＳ Ｐゴシック" pitchFamily="34" charset="-128"/>
              </a:rPr>
              <a:t>						John </a:t>
            </a:r>
            <a:r>
              <a:rPr lang="en-US" sz="2000" b="1" dirty="0" err="1">
                <a:ea typeface="ＭＳ Ｐゴシック" pitchFamily="34" charset="-128"/>
              </a:rPr>
              <a:t>Martinussen</a:t>
            </a:r>
            <a:endParaRPr lang="en-US" sz="2000" b="1" dirty="0">
              <a:ea typeface="ＭＳ Ｐゴシック" pitchFamily="34" charset="-128"/>
            </a:endParaRPr>
          </a:p>
          <a:p>
            <a:pPr marL="273050" indent="-273050" eaLnBrk="1" hangingPunct="1">
              <a:lnSpc>
                <a:spcPct val="80000"/>
              </a:lnSpc>
              <a:spcBef>
                <a:spcPts val="575"/>
              </a:spcBef>
              <a:buFont typeface="Wingdings 2" pitchFamily="18" charset="2"/>
              <a:buNone/>
            </a:pPr>
            <a:r>
              <a:rPr lang="en-US" sz="2000" b="1" dirty="0">
                <a:ea typeface="ＭＳ Ｐゴシック" pitchFamily="34" charset="-128"/>
              </a:rPr>
              <a:t> </a:t>
            </a:r>
          </a:p>
          <a:p>
            <a:pPr marL="273050" indent="-273050" eaLnBrk="1" hangingPunct="1">
              <a:lnSpc>
                <a:spcPct val="80000"/>
              </a:lnSpc>
              <a:spcBef>
                <a:spcPts val="575"/>
              </a:spcBef>
              <a:buFont typeface="Wingdings 2" pitchFamily="18" charset="2"/>
              <a:buNone/>
            </a:pPr>
            <a:r>
              <a:rPr lang="en-US" sz="2000" b="1" dirty="0">
                <a:ea typeface="ＭＳ Ｐゴシック" pitchFamily="34" charset="-128"/>
              </a:rPr>
              <a:t>	"...states will necessarily remain central actors in development policy."</a:t>
            </a:r>
          </a:p>
          <a:p>
            <a:pPr marL="273050" indent="-273050" eaLnBrk="1" hangingPunct="1">
              <a:lnSpc>
                <a:spcPct val="80000"/>
              </a:lnSpc>
              <a:spcBef>
                <a:spcPts val="575"/>
              </a:spcBef>
              <a:buFont typeface="Wingdings 2" pitchFamily="18" charset="2"/>
              <a:buNone/>
            </a:pPr>
            <a:r>
              <a:rPr lang="en-US" sz="2000" b="1" dirty="0">
                <a:ea typeface="ＭＳ Ｐゴシック" pitchFamily="34" charset="-128"/>
              </a:rPr>
              <a:t> </a:t>
            </a:r>
          </a:p>
          <a:p>
            <a:pPr marL="273050" indent="-273050" eaLnBrk="1" hangingPunct="1">
              <a:lnSpc>
                <a:spcPct val="80000"/>
              </a:lnSpc>
              <a:spcBef>
                <a:spcPts val="575"/>
              </a:spcBef>
              <a:buFont typeface="Wingdings 2" pitchFamily="18" charset="2"/>
              <a:buNone/>
            </a:pPr>
            <a:r>
              <a:rPr lang="en-US" sz="2000" b="1" dirty="0">
                <a:ea typeface="ＭＳ Ｐゴシック" pitchFamily="34" charset="-128"/>
              </a:rPr>
              <a:t>						Milton </a:t>
            </a:r>
            <a:r>
              <a:rPr lang="en-US" sz="2000" b="1" dirty="0" err="1">
                <a:ea typeface="ＭＳ Ｐゴシック" pitchFamily="34" charset="-128"/>
              </a:rPr>
              <a:t>Esman</a:t>
            </a:r>
            <a:endParaRPr lang="en-US" sz="2000" b="1" dirty="0">
              <a:ea typeface="ＭＳ Ｐゴシック" pitchFamily="34" charset="-128"/>
            </a:endParaRPr>
          </a:p>
          <a:p>
            <a:pPr marL="273050" indent="-273050" eaLnBrk="1" hangingPunct="1">
              <a:lnSpc>
                <a:spcPct val="80000"/>
              </a:lnSpc>
              <a:spcBef>
                <a:spcPts val="575"/>
              </a:spcBef>
              <a:buFont typeface="Wingdings 2" pitchFamily="18" charset="2"/>
              <a:buNone/>
            </a:pPr>
            <a:endParaRPr lang="en-US" sz="2000" b="1" dirty="0">
              <a:ea typeface="ＭＳ Ｐゴシック" pitchFamily="34" charset="-128"/>
            </a:endParaRPr>
          </a:p>
          <a:p>
            <a:pPr marL="273050" indent="-273050" eaLnBrk="1" hangingPunct="1">
              <a:lnSpc>
                <a:spcPct val="80000"/>
              </a:lnSpc>
              <a:spcBef>
                <a:spcPts val="575"/>
              </a:spcBef>
              <a:buFont typeface="Wingdings 2" pitchFamily="18" charset="2"/>
              <a:buNone/>
            </a:pPr>
            <a:r>
              <a:rPr lang="en-US" sz="2000" b="1" dirty="0">
                <a:ea typeface="ＭＳ Ｐゴシック" pitchFamily="34" charset="-128"/>
              </a:rPr>
              <a:t>	“There was never a good war; only a bad peace”</a:t>
            </a:r>
          </a:p>
          <a:p>
            <a:pPr marL="273050" indent="-273050" eaLnBrk="1" hangingPunct="1">
              <a:lnSpc>
                <a:spcPct val="80000"/>
              </a:lnSpc>
              <a:spcBef>
                <a:spcPts val="575"/>
              </a:spcBef>
              <a:buFont typeface="Wingdings 2" pitchFamily="18" charset="2"/>
              <a:buNone/>
            </a:pPr>
            <a:endParaRPr lang="en-US" sz="2000" b="1" dirty="0">
              <a:ea typeface="ＭＳ Ｐゴシック" pitchFamily="34" charset="-128"/>
            </a:endParaRPr>
          </a:p>
          <a:p>
            <a:pPr marL="273050" indent="-273050" eaLnBrk="1" hangingPunct="1">
              <a:lnSpc>
                <a:spcPct val="80000"/>
              </a:lnSpc>
              <a:spcBef>
                <a:spcPts val="575"/>
              </a:spcBef>
              <a:buFont typeface="Wingdings 2" pitchFamily="18" charset="2"/>
              <a:buNone/>
            </a:pPr>
            <a:r>
              <a:rPr lang="en-US" sz="2000" b="1" dirty="0">
                <a:ea typeface="ＭＳ Ｐゴシック" pitchFamily="34" charset="-128"/>
              </a:rPr>
              <a:t>						Benjamin Franklin</a:t>
            </a:r>
          </a:p>
          <a:p>
            <a:pPr marL="273050" indent="-273050" eaLnBrk="1" hangingPunct="1">
              <a:lnSpc>
                <a:spcPct val="80000"/>
              </a:lnSpc>
              <a:spcBef>
                <a:spcPts val="575"/>
              </a:spcBef>
              <a:buFont typeface="Wingdings 2" pitchFamily="18" charset="2"/>
              <a:buNone/>
            </a:pPr>
            <a:r>
              <a:rPr lang="en-US" sz="2000" b="1" dirty="0">
                <a:ea typeface="ＭＳ Ｐゴシック" pitchFamily="34" charset="-128"/>
              </a:rPr>
              <a:t> </a:t>
            </a:r>
          </a:p>
          <a:p>
            <a:pPr marL="273050" indent="-273050" eaLnBrk="1" hangingPunct="1">
              <a:lnSpc>
                <a:spcPct val="80000"/>
              </a:lnSpc>
              <a:spcBef>
                <a:spcPts val="575"/>
              </a:spcBef>
              <a:buFont typeface="Wingdings 2" pitchFamily="18" charset="2"/>
              <a:buChar char=""/>
            </a:pPr>
            <a:endParaRPr lang="en-US" sz="1100" dirty="0">
              <a:ea typeface="ＭＳ Ｐゴシック" pitchFamily="34" charset="-128"/>
            </a:endParaRPr>
          </a:p>
        </p:txBody>
      </p:sp>
      <p:sp>
        <p:nvSpPr>
          <p:cNvPr id="9218" name="Title 1"/>
          <p:cNvSpPr>
            <a:spLocks noGrp="1"/>
          </p:cNvSpPr>
          <p:nvPr>
            <p:ph type="title"/>
          </p:nvPr>
        </p:nvSpPr>
        <p:spPr/>
        <p:txBody>
          <a:bodyPr>
            <a:normAutofit fontScale="90000"/>
          </a:bodyPr>
          <a:lstStyle/>
          <a:p>
            <a:pPr>
              <a:defRPr/>
            </a:pPr>
            <a:r>
              <a:rPr lang="en-US" dirty="0">
                <a:ea typeface="+mj-ea"/>
              </a:rPr>
              <a:t> </a:t>
            </a:r>
            <a:br>
              <a:rPr lang="en-US" sz="3600" dirty="0">
                <a:ea typeface="+mj-ea"/>
              </a:rPr>
            </a:br>
            <a:r>
              <a:rPr lang="en-US" sz="3600" dirty="0">
                <a:ea typeface="+mj-ea"/>
              </a:rPr>
              <a:t>The Political Development Argument- </a:t>
            </a:r>
            <a:r>
              <a:rPr lang="en-US" sz="3600" dirty="0">
                <a:solidFill>
                  <a:schemeClr val="tx1"/>
                </a:solidFill>
                <a:ea typeface="+mj-ea"/>
              </a:rPr>
              <a:t>Three Quotes Re. the Issue</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descr="http://cache.boston.com/universal/site_graphics/blogs/bigpicture/pirate_03_16/p13_17777557.jpg">
            <a:extLst>
              <a:ext uri="{FF2B5EF4-FFF2-40B4-BE49-F238E27FC236}">
                <a16:creationId xmlns:a16="http://schemas.microsoft.com/office/drawing/2014/main" id="{7BFD6B2C-B1BE-CA4A-9FC7-DB1B5043FC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1113" y="1225550"/>
            <a:ext cx="73533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91657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a:extLst>
              <a:ext uri="{FF2B5EF4-FFF2-40B4-BE49-F238E27FC236}">
                <a16:creationId xmlns:a16="http://schemas.microsoft.com/office/drawing/2014/main" id="{1B943E41-9360-C740-B86D-130CB1F5EB6C}"/>
              </a:ext>
            </a:extLst>
          </p:cNvPr>
          <p:cNvSpPr>
            <a:spLocks noGrp="1" noChangeArrowheads="1"/>
          </p:cNvSpPr>
          <p:nvPr>
            <p:ph type="title" idx="4294967295"/>
          </p:nvPr>
        </p:nvSpPr>
        <p:spPr/>
        <p:txBody>
          <a:bodyPr/>
          <a:lstStyle/>
          <a:p>
            <a:pPr eaLnBrk="1" hangingPunct="1"/>
            <a:r>
              <a:rPr lang="en-US" altLang="en-US" b="0"/>
              <a:t>V. Post-Conflict Governance</a:t>
            </a:r>
          </a:p>
        </p:txBody>
      </p:sp>
      <p:sp>
        <p:nvSpPr>
          <p:cNvPr id="37890" name="Rectangle 3">
            <a:extLst>
              <a:ext uri="{FF2B5EF4-FFF2-40B4-BE49-F238E27FC236}">
                <a16:creationId xmlns:a16="http://schemas.microsoft.com/office/drawing/2014/main" id="{092EB11B-AA28-AF49-BEA1-7A57796CF985}"/>
              </a:ext>
            </a:extLst>
          </p:cNvPr>
          <p:cNvSpPr>
            <a:spLocks noGrp="1" noChangeArrowheads="1"/>
          </p:cNvSpPr>
          <p:nvPr>
            <p:ph type="body" idx="4294967295"/>
          </p:nvPr>
        </p:nvSpPr>
        <p:spPr/>
        <p:txBody>
          <a:bodyPr/>
          <a:lstStyle/>
          <a:p>
            <a:pPr marL="812800" indent="-812800" eaLnBrk="1" hangingPunct="1">
              <a:lnSpc>
                <a:spcPct val="80000"/>
              </a:lnSpc>
            </a:pPr>
            <a:endParaRPr lang="en-US" altLang="en-US" sz="2800" b="1"/>
          </a:p>
          <a:p>
            <a:pPr marL="1879600" lvl="3" indent="-508000" eaLnBrk="1" hangingPunct="1">
              <a:lnSpc>
                <a:spcPct val="80000"/>
              </a:lnSpc>
            </a:pPr>
            <a:r>
              <a:rPr lang="en-US" altLang="en-US" sz="3200" b="1"/>
              <a:t>The Role of Negotiated Pacts</a:t>
            </a:r>
          </a:p>
          <a:p>
            <a:pPr marL="1879600" lvl="3" indent="-508000" eaLnBrk="1" hangingPunct="1">
              <a:lnSpc>
                <a:spcPct val="80000"/>
              </a:lnSpc>
            </a:pPr>
            <a:endParaRPr lang="en-US" altLang="en-US" sz="3200" b="1"/>
          </a:p>
          <a:p>
            <a:pPr marL="1879600" lvl="3" indent="-508000" eaLnBrk="1" hangingPunct="1">
              <a:lnSpc>
                <a:spcPct val="80000"/>
              </a:lnSpc>
            </a:pPr>
            <a:endParaRPr lang="en-US" altLang="en-US" sz="3200" b="1"/>
          </a:p>
          <a:p>
            <a:pPr marL="1879600" lvl="3" indent="-508000" eaLnBrk="1" hangingPunct="1">
              <a:lnSpc>
                <a:spcPct val="80000"/>
              </a:lnSpc>
            </a:pPr>
            <a:r>
              <a:rPr lang="en-US" altLang="en-US" sz="3200" b="1"/>
              <a:t>Truth and Reconciliation vs. Justice</a:t>
            </a:r>
          </a:p>
          <a:p>
            <a:pPr marL="1879600" lvl="3" indent="-508000" eaLnBrk="1" hangingPunct="1">
              <a:lnSpc>
                <a:spcPct val="80000"/>
              </a:lnSpc>
            </a:pPr>
            <a:endParaRPr lang="en-US" altLang="en-US" sz="3200" b="1"/>
          </a:p>
          <a:p>
            <a:pPr marL="1879600" lvl="3" indent="-508000" eaLnBrk="1" hangingPunct="1">
              <a:lnSpc>
                <a:spcPct val="80000"/>
              </a:lnSpc>
            </a:pPr>
            <a:endParaRPr lang="en-US" altLang="en-US" sz="3200" b="1"/>
          </a:p>
          <a:p>
            <a:pPr marL="1879600" lvl="3" indent="-508000" eaLnBrk="1" hangingPunct="1">
              <a:lnSpc>
                <a:spcPct val="80000"/>
              </a:lnSpc>
            </a:pPr>
            <a:r>
              <a:rPr lang="en-US" altLang="en-US" sz="3200" b="1"/>
              <a:t>International Courts Issues</a:t>
            </a:r>
          </a:p>
        </p:txBody>
      </p:sp>
    </p:spTree>
    <p:extLst>
      <p:ext uri="{BB962C8B-B14F-4D97-AF65-F5344CB8AC3E}">
        <p14:creationId xmlns:p14="http://schemas.microsoft.com/office/powerpoint/2010/main" val="23669896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a:extLst>
              <a:ext uri="{FF2B5EF4-FFF2-40B4-BE49-F238E27FC236}">
                <a16:creationId xmlns:a16="http://schemas.microsoft.com/office/drawing/2014/main" id="{CE775DCF-277A-0647-850F-938E70256360}"/>
              </a:ext>
            </a:extLst>
          </p:cNvPr>
          <p:cNvSpPr>
            <a:spLocks noGrp="1" noChangeArrowheads="1"/>
          </p:cNvSpPr>
          <p:nvPr>
            <p:ph type="title"/>
          </p:nvPr>
        </p:nvSpPr>
        <p:spPr>
          <a:xfrm>
            <a:off x="0" y="0"/>
            <a:ext cx="8848725" cy="749300"/>
          </a:xfrm>
        </p:spPr>
        <p:txBody>
          <a:bodyPr>
            <a:normAutofit fontScale="90000"/>
          </a:bodyPr>
          <a:lstStyle/>
          <a:p>
            <a:pPr eaLnBrk="1" hangingPunct="1"/>
            <a:r>
              <a:rPr lang="en-US" altLang="en-US" sz="3200"/>
              <a:t>Liberian Truth and Reconciliation Commission</a:t>
            </a:r>
          </a:p>
        </p:txBody>
      </p:sp>
      <p:pic>
        <p:nvPicPr>
          <p:cNvPr id="38914" name="Picture 3">
            <a:extLst>
              <a:ext uri="{FF2B5EF4-FFF2-40B4-BE49-F238E27FC236}">
                <a16:creationId xmlns:a16="http://schemas.microsoft.com/office/drawing/2014/main" id="{D2498F7F-5F9B-3848-B322-3782755AF587}"/>
              </a:ext>
            </a:extLst>
          </p:cNvPr>
          <p:cNvPicPr>
            <a:picLocks noGrp="1" noChangeAspect="1" noChangeArrowheads="1"/>
          </p:cNvPicPr>
          <p:nvPr>
            <p:ph type="body" sz="half" idx="1"/>
          </p:nvPr>
        </p:nvPicPr>
        <p:blipFill>
          <a:blip r:embed="rId2">
            <a:extLst>
              <a:ext uri="{28A0092B-C50C-407E-A947-70E740481C1C}">
                <a14:useLocalDpi xmlns:a14="http://schemas.microsoft.com/office/drawing/2010/main" val="0"/>
              </a:ext>
            </a:extLst>
          </a:blip>
          <a:srcRect/>
          <a:stretch>
            <a:fillRect/>
          </a:stretch>
        </p:blipFill>
        <p:spPr>
          <a:xfrm>
            <a:off x="1217613" y="1611313"/>
            <a:ext cx="2709862" cy="1792287"/>
          </a:xfrm>
        </p:spPr>
      </p:pic>
      <p:sp>
        <p:nvSpPr>
          <p:cNvPr id="38915" name="Rectangle 4">
            <a:extLst>
              <a:ext uri="{FF2B5EF4-FFF2-40B4-BE49-F238E27FC236}">
                <a16:creationId xmlns:a16="http://schemas.microsoft.com/office/drawing/2014/main" id="{152132B9-B8C7-3246-BCF0-F6AC9EEA53E2}"/>
              </a:ext>
            </a:extLst>
          </p:cNvPr>
          <p:cNvSpPr>
            <a:spLocks noGrp="1" noChangeArrowheads="1"/>
          </p:cNvSpPr>
          <p:nvPr>
            <p:ph type="body" sz="half" idx="2"/>
          </p:nvPr>
        </p:nvSpPr>
        <p:spPr/>
        <p:txBody>
          <a:bodyPr/>
          <a:lstStyle/>
          <a:p>
            <a:pPr eaLnBrk="1" hangingPunct="1">
              <a:buFontTx/>
              <a:buNone/>
            </a:pPr>
            <a:r>
              <a:rPr lang="en-US" altLang="en-US" b="1"/>
              <a:t>Conflict Resolution </a:t>
            </a:r>
          </a:p>
          <a:p>
            <a:pPr eaLnBrk="1" hangingPunct="1"/>
            <a:endParaRPr lang="en-US" altLang="en-US" b="1"/>
          </a:p>
          <a:p>
            <a:pPr eaLnBrk="1" hangingPunct="1">
              <a:buFontTx/>
              <a:buNone/>
            </a:pPr>
            <a:r>
              <a:rPr lang="en-US" altLang="en-US" b="1"/>
              <a:t>	vs.</a:t>
            </a:r>
          </a:p>
          <a:p>
            <a:pPr eaLnBrk="1" hangingPunct="1">
              <a:buFontTx/>
              <a:buNone/>
            </a:pPr>
            <a:endParaRPr lang="en-US" altLang="en-US" b="1"/>
          </a:p>
          <a:p>
            <a:pPr eaLnBrk="1" hangingPunct="1">
              <a:buFontTx/>
              <a:buNone/>
            </a:pPr>
            <a:r>
              <a:rPr lang="en-US" altLang="en-US" b="1"/>
              <a:t>Justice</a:t>
            </a:r>
          </a:p>
          <a:p>
            <a:pPr eaLnBrk="1" hangingPunct="1">
              <a:buFontTx/>
              <a:buNone/>
            </a:pPr>
            <a:endParaRPr lang="en-US" altLang="en-US" b="1"/>
          </a:p>
          <a:p>
            <a:pPr eaLnBrk="1" hangingPunct="1">
              <a:buFontTx/>
              <a:buNone/>
            </a:pPr>
            <a:endParaRPr lang="en-US" altLang="en-US" b="1"/>
          </a:p>
          <a:p>
            <a:pPr eaLnBrk="1" hangingPunct="1">
              <a:buFontTx/>
              <a:buNone/>
            </a:pPr>
            <a:endParaRPr lang="en-US" altLang="en-US" b="1"/>
          </a:p>
          <a:p>
            <a:pPr eaLnBrk="1" hangingPunct="1">
              <a:buFontTx/>
              <a:buNone/>
            </a:pPr>
            <a:r>
              <a:rPr lang="en-US" altLang="en-US" b="1"/>
              <a:t>	</a:t>
            </a:r>
            <a:r>
              <a:rPr lang="en-US" altLang="en-US" sz="2000" b="1" i="1"/>
              <a:t>Bishop Desmond Tutu</a:t>
            </a:r>
          </a:p>
        </p:txBody>
      </p:sp>
      <p:pic>
        <p:nvPicPr>
          <p:cNvPr id="38916" name="Picture 5" descr="Bishop Desmond Tutu">
            <a:extLst>
              <a:ext uri="{FF2B5EF4-FFF2-40B4-BE49-F238E27FC236}">
                <a16:creationId xmlns:a16="http://schemas.microsoft.com/office/drawing/2014/main" id="{A52DD04B-2701-2A42-B035-839C57021A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6175" y="3937000"/>
            <a:ext cx="3471863"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67625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a:extLst>
              <a:ext uri="{FF2B5EF4-FFF2-40B4-BE49-F238E27FC236}">
                <a16:creationId xmlns:a16="http://schemas.microsoft.com/office/drawing/2014/main" id="{435A55D3-507D-5946-BC37-0CFB0B30F18B}"/>
              </a:ext>
            </a:extLst>
          </p:cNvPr>
          <p:cNvSpPr>
            <a:spLocks noGrp="1" noChangeArrowheads="1"/>
          </p:cNvSpPr>
          <p:nvPr>
            <p:ph type="title" idx="4294967295"/>
          </p:nvPr>
        </p:nvSpPr>
        <p:spPr/>
        <p:txBody>
          <a:bodyPr/>
          <a:lstStyle/>
          <a:p>
            <a:pPr eaLnBrk="1" hangingPunct="1"/>
            <a:r>
              <a:rPr lang="en-US" altLang="en-US" dirty="0"/>
              <a:t>Post-Conflict Governance</a:t>
            </a:r>
          </a:p>
        </p:txBody>
      </p:sp>
      <p:sp>
        <p:nvSpPr>
          <p:cNvPr id="39938" name="Rectangle 3">
            <a:extLst>
              <a:ext uri="{FF2B5EF4-FFF2-40B4-BE49-F238E27FC236}">
                <a16:creationId xmlns:a16="http://schemas.microsoft.com/office/drawing/2014/main" id="{0F38CD13-51A0-1B41-B42E-ECE6F8B4FC59}"/>
              </a:ext>
            </a:extLst>
          </p:cNvPr>
          <p:cNvSpPr>
            <a:spLocks noGrp="1" noChangeArrowheads="1"/>
          </p:cNvSpPr>
          <p:nvPr>
            <p:ph type="body" idx="4294967295"/>
          </p:nvPr>
        </p:nvSpPr>
        <p:spPr>
          <a:xfrm>
            <a:off x="762000" y="1384300"/>
            <a:ext cx="8229600" cy="4525962"/>
          </a:xfrm>
        </p:spPr>
        <p:txBody>
          <a:bodyPr/>
          <a:lstStyle/>
          <a:p>
            <a:pPr lvl="3" eaLnBrk="1" hangingPunct="1"/>
            <a:endParaRPr lang="en-US" altLang="en-US" sz="3200" b="1" dirty="0"/>
          </a:p>
          <a:p>
            <a:pPr lvl="3" eaLnBrk="1" hangingPunct="1"/>
            <a:r>
              <a:rPr lang="en-US" altLang="en-US" sz="3200" b="1" dirty="0"/>
              <a:t>Demilitarizing societies</a:t>
            </a:r>
          </a:p>
          <a:p>
            <a:pPr lvl="3" eaLnBrk="1" hangingPunct="1"/>
            <a:endParaRPr lang="en-US" altLang="en-US" sz="3200" b="1" dirty="0"/>
          </a:p>
          <a:p>
            <a:pPr lvl="3" eaLnBrk="1" hangingPunct="1"/>
            <a:r>
              <a:rPr lang="en-US" altLang="en-US" sz="3200" b="1" dirty="0"/>
              <a:t>State Rebuilding and Institutional Development</a:t>
            </a:r>
          </a:p>
          <a:p>
            <a:pPr lvl="3" eaLnBrk="1" hangingPunct="1"/>
            <a:endParaRPr lang="en-US" altLang="en-US" sz="3200" b="1" dirty="0"/>
          </a:p>
          <a:p>
            <a:pPr lvl="3" eaLnBrk="1" hangingPunct="1"/>
            <a:r>
              <a:rPr lang="en-US" altLang="en-US" sz="3200" b="1" dirty="0"/>
              <a:t>Democracy and Governance</a:t>
            </a:r>
          </a:p>
          <a:p>
            <a:pPr lvl="3" eaLnBrk="1" hangingPunct="1"/>
            <a:endParaRPr lang="en-US" altLang="en-US" sz="3200" b="1" dirty="0"/>
          </a:p>
          <a:p>
            <a:pPr lvl="3" eaLnBrk="1" hangingPunct="1"/>
            <a:r>
              <a:rPr lang="en-US" altLang="en-US" sz="3200" b="1" dirty="0">
                <a:solidFill>
                  <a:srgbClr val="FF0000"/>
                </a:solidFill>
              </a:rPr>
              <a:t>TO BE CONTINUED….</a:t>
            </a:r>
          </a:p>
          <a:p>
            <a:pPr eaLnBrk="1" hangingPunct="1"/>
            <a:endParaRPr lang="en-US" altLang="en-US" dirty="0"/>
          </a:p>
        </p:txBody>
      </p:sp>
    </p:spTree>
    <p:extLst>
      <p:ext uri="{BB962C8B-B14F-4D97-AF65-F5344CB8AC3E}">
        <p14:creationId xmlns:p14="http://schemas.microsoft.com/office/powerpoint/2010/main" val="359241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DB8420-4A4E-5341-8DBB-0DB44253079E}"/>
              </a:ext>
            </a:extLst>
          </p:cNvPr>
          <p:cNvSpPr>
            <a:spLocks noGrp="1"/>
          </p:cNvSpPr>
          <p:nvPr>
            <p:ph idx="1"/>
          </p:nvPr>
        </p:nvSpPr>
        <p:spPr/>
        <p:txBody>
          <a:bodyPr/>
          <a:lstStyle/>
          <a:p>
            <a:pPr marL="109537" indent="0">
              <a:buNone/>
            </a:pPr>
            <a:r>
              <a:rPr lang="en-US" b="1" dirty="0"/>
              <a:t>1 Culture and Religion</a:t>
            </a:r>
          </a:p>
          <a:p>
            <a:pPr marL="109537" indent="0">
              <a:buNone/>
            </a:pPr>
            <a:endParaRPr lang="en-US" b="1" dirty="0"/>
          </a:p>
          <a:p>
            <a:pPr marL="109537" indent="0">
              <a:buNone/>
            </a:pPr>
            <a:r>
              <a:rPr lang="en-US" b="1" dirty="0"/>
              <a:t>2. Crises</a:t>
            </a:r>
          </a:p>
          <a:p>
            <a:pPr marL="109537" indent="0">
              <a:buNone/>
            </a:pPr>
            <a:endParaRPr lang="en-US" b="1" dirty="0"/>
          </a:p>
          <a:p>
            <a:pPr marL="109537" indent="0">
              <a:buNone/>
            </a:pPr>
            <a:r>
              <a:rPr lang="en-US" b="1" dirty="0"/>
              <a:t>3. Social Change</a:t>
            </a:r>
          </a:p>
          <a:p>
            <a:pPr marL="109537" indent="0">
              <a:buNone/>
            </a:pPr>
            <a:endParaRPr lang="en-US" b="1" dirty="0"/>
          </a:p>
          <a:p>
            <a:pPr marL="109537" indent="0">
              <a:buNone/>
            </a:pPr>
            <a:r>
              <a:rPr lang="en-US" b="1" dirty="0"/>
              <a:t>4. Class</a:t>
            </a:r>
          </a:p>
          <a:p>
            <a:pPr marL="109537" indent="0">
              <a:buNone/>
            </a:pPr>
            <a:endParaRPr lang="en-US" b="1" dirty="0"/>
          </a:p>
          <a:p>
            <a:pPr marL="109537" indent="0">
              <a:buNone/>
            </a:pPr>
            <a:r>
              <a:rPr lang="en-US" b="1" dirty="0"/>
              <a:t>5. Ultra-Nationalism</a:t>
            </a:r>
            <a:r>
              <a:rPr lang="en-US" dirty="0"/>
              <a:t> </a:t>
            </a:r>
          </a:p>
        </p:txBody>
      </p:sp>
      <p:sp>
        <p:nvSpPr>
          <p:cNvPr id="3" name="Title 2">
            <a:extLst>
              <a:ext uri="{FF2B5EF4-FFF2-40B4-BE49-F238E27FC236}">
                <a16:creationId xmlns:a16="http://schemas.microsoft.com/office/drawing/2014/main" id="{BA4D4F9D-A9D3-0640-B619-E2C724CE408B}"/>
              </a:ext>
            </a:extLst>
          </p:cNvPr>
          <p:cNvSpPr>
            <a:spLocks noGrp="1"/>
          </p:cNvSpPr>
          <p:nvPr>
            <p:ph type="title"/>
          </p:nvPr>
        </p:nvSpPr>
        <p:spPr/>
        <p:txBody>
          <a:bodyPr/>
          <a:lstStyle/>
          <a:p>
            <a:r>
              <a:rPr lang="en-US" dirty="0">
                <a:solidFill>
                  <a:srgbClr val="0432FF"/>
                </a:solidFill>
              </a:rPr>
              <a:t>Causes of Violence</a:t>
            </a:r>
          </a:p>
        </p:txBody>
      </p:sp>
    </p:spTree>
    <p:extLst>
      <p:ext uri="{BB962C8B-B14F-4D97-AF65-F5344CB8AC3E}">
        <p14:creationId xmlns:p14="http://schemas.microsoft.com/office/powerpoint/2010/main" val="460699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7DDC65-6630-5540-9005-772D26D4BAB0}"/>
              </a:ext>
            </a:extLst>
          </p:cNvPr>
          <p:cNvSpPr>
            <a:spLocks noGrp="1"/>
          </p:cNvSpPr>
          <p:nvPr>
            <p:ph idx="1"/>
          </p:nvPr>
        </p:nvSpPr>
        <p:spPr/>
        <p:txBody>
          <a:bodyPr/>
          <a:lstStyle/>
          <a:p>
            <a:endParaRPr lang="en-US" dirty="0"/>
          </a:p>
          <a:p>
            <a:endParaRPr lang="en-US" dirty="0"/>
          </a:p>
          <a:p>
            <a:r>
              <a:rPr lang="en-US" dirty="0">
                <a:hlinkClick r:id="rId2"/>
              </a:rPr>
              <a:t>Global Theory</a:t>
            </a:r>
            <a:endParaRPr lang="en-US" dirty="0"/>
          </a:p>
        </p:txBody>
      </p:sp>
      <p:sp>
        <p:nvSpPr>
          <p:cNvPr id="3" name="Title 2">
            <a:extLst>
              <a:ext uri="{FF2B5EF4-FFF2-40B4-BE49-F238E27FC236}">
                <a16:creationId xmlns:a16="http://schemas.microsoft.com/office/drawing/2014/main" id="{D70C52A6-AC8C-4D46-B080-877CC4716BD8}"/>
              </a:ext>
            </a:extLst>
          </p:cNvPr>
          <p:cNvSpPr>
            <a:spLocks noGrp="1"/>
          </p:cNvSpPr>
          <p:nvPr>
            <p:ph type="title"/>
          </p:nvPr>
        </p:nvSpPr>
        <p:spPr/>
        <p:txBody>
          <a:bodyPr/>
          <a:lstStyle/>
          <a:p>
            <a:r>
              <a:rPr lang="en-US" dirty="0"/>
              <a:t>The Charles Chaplin Theory</a:t>
            </a:r>
          </a:p>
        </p:txBody>
      </p:sp>
    </p:spTree>
    <p:extLst>
      <p:ext uri="{BB962C8B-B14F-4D97-AF65-F5344CB8AC3E}">
        <p14:creationId xmlns:p14="http://schemas.microsoft.com/office/powerpoint/2010/main" val="1312568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F2742A04-9105-0048-B814-1A296408F844}"/>
              </a:ext>
            </a:extLst>
          </p:cNvPr>
          <p:cNvSpPr>
            <a:spLocks noGrp="1" noChangeArrowheads="1"/>
          </p:cNvSpPr>
          <p:nvPr>
            <p:ph type="title"/>
          </p:nvPr>
        </p:nvSpPr>
        <p:spPr/>
        <p:txBody>
          <a:bodyPr>
            <a:normAutofit fontScale="90000"/>
          </a:bodyPr>
          <a:lstStyle/>
          <a:p>
            <a:pPr eaLnBrk="1" hangingPunct="1"/>
            <a:r>
              <a:rPr lang="en-US" altLang="en-US" dirty="0"/>
              <a:t>Nothing New: Ethnic Conflict in Northern Europe</a:t>
            </a:r>
          </a:p>
        </p:txBody>
      </p:sp>
      <p:pic>
        <p:nvPicPr>
          <p:cNvPr id="20482" name="Picture 3">
            <a:extLst>
              <a:ext uri="{FF2B5EF4-FFF2-40B4-BE49-F238E27FC236}">
                <a16:creationId xmlns:a16="http://schemas.microsoft.com/office/drawing/2014/main" id="{9461A083-7ACE-624A-8F6F-325ED69BEA75}"/>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781050" y="1533525"/>
            <a:ext cx="7772400" cy="4868863"/>
          </a:xfrm>
        </p:spPr>
      </p:pic>
    </p:spTree>
    <p:extLst>
      <p:ext uri="{BB962C8B-B14F-4D97-AF65-F5344CB8AC3E}">
        <p14:creationId xmlns:p14="http://schemas.microsoft.com/office/powerpoint/2010/main" val="9774064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1929</TotalTime>
  <Words>1444</Words>
  <Application>Microsoft Macintosh PowerPoint</Application>
  <PresentationFormat>On-screen Show (4:3)</PresentationFormat>
  <Paragraphs>369</Paragraphs>
  <Slides>63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63</vt:i4>
      </vt:variant>
    </vt:vector>
  </HeadingPairs>
  <TitlesOfParts>
    <vt:vector size="70" baseType="lpstr">
      <vt:lpstr>Arial</vt:lpstr>
      <vt:lpstr>Calibri</vt:lpstr>
      <vt:lpstr>Lucida Sans Unicode</vt:lpstr>
      <vt:lpstr>Verdana</vt:lpstr>
      <vt:lpstr>Wingdings 2</vt:lpstr>
      <vt:lpstr>Wingdings 3</vt:lpstr>
      <vt:lpstr>Concourse</vt:lpstr>
      <vt:lpstr>Governance, Local Government and Civil Society</vt:lpstr>
      <vt:lpstr> I. Overall Theme for the Week</vt:lpstr>
      <vt:lpstr>PowerPoint Presentation</vt:lpstr>
      <vt:lpstr>Sub-Themes</vt:lpstr>
      <vt:lpstr>SUMMARY</vt:lpstr>
      <vt:lpstr>  The Political Development Argument- Three Quotes Re. the Issue</vt:lpstr>
      <vt:lpstr>Causes of Violence</vt:lpstr>
      <vt:lpstr>The Charles Chaplin Theory</vt:lpstr>
      <vt:lpstr>Nothing New: Ethnic Conflict in Northern Europe</vt:lpstr>
      <vt:lpstr>CULTURE AND RELIGION Debates about Political Institutions Samuel P. Huntington</vt:lpstr>
      <vt:lpstr>Huntington:  Summary</vt:lpstr>
      <vt:lpstr>The Huntington Matrix</vt:lpstr>
      <vt:lpstr>Huntington’s Formula</vt:lpstr>
      <vt:lpstr>The Clash of Civilizations Map</vt:lpstr>
      <vt:lpstr>Huntington’s Fear: Political Instability as a Result of the Clash of Civilization. Remembering the Cartoon</vt:lpstr>
      <vt:lpstr> CRISES  Political Development and Governance: Alternative Models</vt:lpstr>
      <vt:lpstr>Leonard Binder, UCLA</vt:lpstr>
      <vt:lpstr>  Systems Theory and Structural Functionalism- Classic Political Science Theories: Balance as the Solution to Conflict. ”GRADUALISM AND CRISIS”</vt:lpstr>
      <vt:lpstr>Systems Theory</vt:lpstr>
      <vt:lpstr>General Systems Theory</vt:lpstr>
      <vt:lpstr>Structural Functionalism: Gabriel Almond </vt:lpstr>
      <vt:lpstr>SYSTEMS THEORY IN GOVERNANCE</vt:lpstr>
      <vt:lpstr>PowerPoint Presentation</vt:lpstr>
      <vt:lpstr>SOCIAL CHANGE   Cultural Debates, Conflict and the Political Institutions: A Reminder</vt:lpstr>
      <vt:lpstr>Problems with a Destabilized or Passive Bureaucracy</vt:lpstr>
      <vt:lpstr>M. Crawford Young, Born 1931- University of Wisconsin</vt:lpstr>
      <vt:lpstr>  Class Analysis   Debates About Social Class</vt:lpstr>
      <vt:lpstr>Class Analysis</vt:lpstr>
      <vt:lpstr>PowerPoint Presentation</vt:lpstr>
      <vt:lpstr>What is Fascism?</vt:lpstr>
      <vt:lpstr>Critique of Corporatism AS ULTRA-NATIONALISM</vt:lpstr>
      <vt:lpstr>Fear of Immigration</vt:lpstr>
      <vt:lpstr> Overview:  FIVE Themes in Conflict and Security Policy  </vt:lpstr>
      <vt:lpstr>PowerPoint Presentation</vt:lpstr>
      <vt:lpstr>  Twenty First Century Armies</vt:lpstr>
      <vt:lpstr>Conflict Prevention  andManagement</vt:lpstr>
      <vt:lpstr>Conflict Resoluton in the Sudan</vt:lpstr>
      <vt:lpstr>PowerPoint Presentation</vt:lpstr>
      <vt:lpstr>Indigenous Methods of Conflict Mediation</vt:lpstr>
      <vt:lpstr>PowerPoint Presentation</vt:lpstr>
      <vt:lpstr>Conflict and Peace Making- Different Modes</vt:lpstr>
      <vt:lpstr>Algerian Civil War: An Important Event</vt:lpstr>
      <vt:lpstr>Algeria</vt:lpstr>
      <vt:lpstr>Different Modes of Conflict</vt:lpstr>
      <vt:lpstr>Peacekeeping and international organizations- Issues</vt:lpstr>
      <vt:lpstr>Former UN Secretary General Kofi Annan</vt:lpstr>
      <vt:lpstr>National or Transnational Groups? </vt:lpstr>
      <vt:lpstr>PowerPoint Presentation</vt:lpstr>
      <vt:lpstr>Peacekeeping and international organizations- Issues</vt:lpstr>
      <vt:lpstr>Liberian Civil War</vt:lpstr>
      <vt:lpstr>Peacekeeping and international organizations- Issues</vt:lpstr>
      <vt:lpstr>Africa University Mutare, Zimbabwe</vt:lpstr>
      <vt:lpstr>Terrorism and Counter Terrorism. Is it an Issue?</vt:lpstr>
      <vt:lpstr>North vs. South?</vt:lpstr>
      <vt:lpstr>Counter-Terrorism Strategies</vt:lpstr>
      <vt:lpstr>PowerPoint Presentation</vt:lpstr>
      <vt:lpstr>Sector Reforms and Counter-Terrorism </vt:lpstr>
      <vt:lpstr>Popular Appeals</vt:lpstr>
      <vt:lpstr>Regional Threats</vt:lpstr>
      <vt:lpstr>PowerPoint Presentation</vt:lpstr>
      <vt:lpstr>V. Post-Conflict Governance</vt:lpstr>
      <vt:lpstr>Liberian Truth and Reconciliation Commission</vt:lpstr>
      <vt:lpstr>Post-Conflict Governance</vt:lpstr>
    </vt:vector>
  </TitlesOfParts>
  <Company>University of Pittsburgh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Theories</dc:title>
  <dc:creator>Lou</dc:creator>
  <cp:lastModifiedBy>Picard, Louis A</cp:lastModifiedBy>
  <cp:revision>60</cp:revision>
  <dcterms:created xsi:type="dcterms:W3CDTF">2009-01-26T20:37:00Z</dcterms:created>
  <dcterms:modified xsi:type="dcterms:W3CDTF">2021-09-22T15:25:07Z</dcterms:modified>
</cp:coreProperties>
</file>