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72"/>
  </p:notesMasterIdLst>
  <p:sldIdLst>
    <p:sldId id="256" r:id="rId2"/>
    <p:sldId id="299" r:id="rId3"/>
    <p:sldId id="284" r:id="rId4"/>
    <p:sldId id="301" r:id="rId5"/>
    <p:sldId id="294" r:id="rId6"/>
    <p:sldId id="300" r:id="rId7"/>
    <p:sldId id="286" r:id="rId8"/>
    <p:sldId id="302" r:id="rId9"/>
    <p:sldId id="295" r:id="rId10"/>
    <p:sldId id="303" r:id="rId11"/>
    <p:sldId id="328" r:id="rId12"/>
    <p:sldId id="296" r:id="rId13"/>
    <p:sldId id="297" r:id="rId14"/>
    <p:sldId id="327" r:id="rId15"/>
    <p:sldId id="304" r:id="rId16"/>
    <p:sldId id="287" r:id="rId17"/>
    <p:sldId id="268" r:id="rId18"/>
    <p:sldId id="291" r:id="rId19"/>
    <p:sldId id="306" r:id="rId20"/>
    <p:sldId id="276" r:id="rId21"/>
    <p:sldId id="307" r:id="rId22"/>
    <p:sldId id="285" r:id="rId23"/>
    <p:sldId id="308" r:id="rId24"/>
    <p:sldId id="289" r:id="rId25"/>
    <p:sldId id="309" r:id="rId26"/>
    <p:sldId id="290" r:id="rId27"/>
    <p:sldId id="288" r:id="rId28"/>
    <p:sldId id="310" r:id="rId29"/>
    <p:sldId id="323" r:id="rId30"/>
    <p:sldId id="257" r:id="rId31"/>
    <p:sldId id="258" r:id="rId32"/>
    <p:sldId id="259" r:id="rId33"/>
    <p:sldId id="311" r:id="rId34"/>
    <p:sldId id="260" r:id="rId35"/>
    <p:sldId id="312" r:id="rId36"/>
    <p:sldId id="261" r:id="rId37"/>
    <p:sldId id="313" r:id="rId38"/>
    <p:sldId id="329" r:id="rId39"/>
    <p:sldId id="262" r:id="rId40"/>
    <p:sldId id="265" r:id="rId41"/>
    <p:sldId id="314" r:id="rId42"/>
    <p:sldId id="315" r:id="rId43"/>
    <p:sldId id="316" r:id="rId44"/>
    <p:sldId id="266" r:id="rId45"/>
    <p:sldId id="269" r:id="rId46"/>
    <p:sldId id="317" r:id="rId47"/>
    <p:sldId id="270" r:id="rId48"/>
    <p:sldId id="267" r:id="rId49"/>
    <p:sldId id="271" r:id="rId50"/>
    <p:sldId id="272" r:id="rId51"/>
    <p:sldId id="318" r:id="rId52"/>
    <p:sldId id="324" r:id="rId53"/>
    <p:sldId id="320" r:id="rId54"/>
    <p:sldId id="273" r:id="rId55"/>
    <p:sldId id="319" r:id="rId56"/>
    <p:sldId id="274" r:id="rId57"/>
    <p:sldId id="275" r:id="rId58"/>
    <p:sldId id="298" r:id="rId59"/>
    <p:sldId id="292" r:id="rId60"/>
    <p:sldId id="277" r:id="rId61"/>
    <p:sldId id="280" r:id="rId62"/>
    <p:sldId id="279" r:id="rId63"/>
    <p:sldId id="321" r:id="rId64"/>
    <p:sldId id="278" r:id="rId65"/>
    <p:sldId id="325" r:id="rId66"/>
    <p:sldId id="326" r:id="rId67"/>
    <p:sldId id="283" r:id="rId68"/>
    <p:sldId id="331" r:id="rId69"/>
    <p:sldId id="330" r:id="rId70"/>
    <p:sldId id="332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/>
    <p:restoredTop sz="94674"/>
  </p:normalViewPr>
  <p:slideViewPr>
    <p:cSldViewPr>
      <p:cViewPr varScale="1">
        <p:scale>
          <a:sx n="124" d="100"/>
          <a:sy n="124" d="100"/>
        </p:scale>
        <p:origin x="24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5C9D0-FB37-364F-9A1A-27A93F50E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13848-BBD1-D145-91CA-BF7A677319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굴림" panose="020B0600000101010101" pitchFamily="34" charset="-127"/>
              </a:defRPr>
            </a:lvl1pPr>
          </a:lstStyle>
          <a:p>
            <a:fld id="{F3D2352B-28BD-024C-BF5D-199EC811DBAE}" type="datetimeFigureOut">
              <a:rPr lang="en-US" altLang="ko-KR"/>
              <a:pPr/>
              <a:t>3/5/21</a:t>
            </a:fld>
            <a:endParaRPr lang="en-US" altLang="ko-K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6EB2BD-AFC6-554D-BBFE-EAC679DE3E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E79942-66CF-D643-AC39-1C81A7AF3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2A453-504A-6D4D-97CD-7FF323B0E4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2823D-576E-1B49-8E03-94E04264E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089062-9D88-144C-B0E8-92F9ACF50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7A67EC65-F1EA-BD4A-B10E-53FC9BB452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0155176F-581A-5942-84C6-242DD70A48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42C48A4B-C1DC-894C-B3AA-D2CB62A1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3DD96-4A38-8446-9A6A-ADFE73A3E523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AE5C8FF-0309-6B44-86A9-DA69ACA5CF0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B84289A-A3D2-AE49-A72B-2D60FB99BB69}"/>
              </a:ext>
            </a:extLst>
          </p:cNvPr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CC756D55-E42A-DB4A-AC4D-3196A2FB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D7FB2-6FA6-C442-AF35-14E9250F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49195074-B58D-0D4C-ACCF-9CE5769F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A567-EAF6-0448-8FB4-598A40EE2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69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A08157E-C459-7A4E-AF7F-BC90DD57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EA037EA6-74E5-454A-BB70-A9D1CB8B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9805E7-0CB7-1748-BC23-8D8DAC61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2FB1-7E60-8E4B-ADE3-1130B61C6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74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527A1C22-8D75-1F44-9FB7-C519A196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0D3D6E92-EA3A-8945-BBDF-6BC36108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F41A1F-AA41-B24C-84A1-8AECFB1F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53E9-5E20-5F47-B22C-CACCE9803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5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46A51D15-8C14-F84F-BAAE-1029E7F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122D2DAC-EF3D-B044-84CB-6C9191B9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7A44813-8FAC-EE44-B9CC-3A4C0FFF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F257-6924-C946-80B2-97CAA6E6D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88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146ECFF-E4D2-B34B-8E91-762C39F67CC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4B3566C-3C3D-2849-BBBF-310426FB5FC1}"/>
              </a:ext>
            </a:extLst>
          </p:cNvPr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68B40F9-4B53-9543-97C7-361D9771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1E4AD5-A40C-7048-9927-720DC49C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481B76-4605-4D47-A24B-180BA221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D5A1-AAC8-AD43-9152-A46953F5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37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B1877218-3B53-CF4E-994F-086DC6B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B73C4EE-0594-4F49-B2E3-0771E114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087B9DE-6BCD-DE49-9C97-665B3DCA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BD0E-B7A7-C749-AD06-683F1939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86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>
            <a:extLst>
              <a:ext uri="{FF2B5EF4-FFF2-40B4-BE49-F238E27FC236}">
                <a16:creationId xmlns:a16="http://schemas.microsoft.com/office/drawing/2014/main" id="{E0D68DF0-9680-5847-8783-ED4FD5E3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7A3AEAF9-84F1-EA40-AEFD-71E555EB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BB64229-CEC6-0D4F-9FB8-B4DD9189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7369-9E37-2346-9E4C-B2C947BC4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>
            <a:extLst>
              <a:ext uri="{FF2B5EF4-FFF2-40B4-BE49-F238E27FC236}">
                <a16:creationId xmlns:a16="http://schemas.microsoft.com/office/drawing/2014/main" id="{8C0D6EF4-F968-1549-94AF-00E155E8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BF3DF0FD-84EC-A34D-87C0-FA634354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BEB83-C906-5A47-BA2C-5E0E2DD0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1EAA-1E06-2E43-98DF-3F789CE81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4F5EFA2-35A8-1748-A928-574E26D3C2F8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FEC09FB-0513-7545-9C85-59FA492A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B68A45-56D7-3749-9D14-79563CFD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29836C-CBB3-EC45-B1B8-B8183D6C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C36A-A1E6-D74D-A701-6F456DF5A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4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7DC69E27-4AB3-D149-A071-978052CA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873A7B8-3EBA-9E4F-87DD-0231964A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3BA36F0-164F-5846-8AAF-F8465692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8F99-D90C-F04E-A673-8B2C80E3E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1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E7C7F00-C516-4048-BBCA-23107CD5606D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FEC4F329-1448-AE4B-939D-42F12A4F29CB}"/>
              </a:ext>
            </a:extLst>
          </p:cNvPr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818F014-41F1-7E4B-8F56-181828BE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06B532E-3BC8-684F-8822-8DA00149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499D39B-74BD-F744-ACF4-0210A1B0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473-8E46-9846-B539-2EBEF6CDE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25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39EECD-C7C3-2540-A284-7D116DB5D0E2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6D2E0F-CA6F-F041-8965-E59CF22F559B}"/>
              </a:ext>
            </a:extLst>
          </p:cNvPr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037F635-E30C-F14B-9427-F8BED5FA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E4294E66-4DF0-2548-9144-01D69C28B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96655D3-5B1B-FF47-8331-FB35D9318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E2C3B53-5EC3-D34D-AC04-F0AC2372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D12CA-372B-8942-A955-02FE7C6EB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A8BBFA9B-5506-2B4D-9AB4-F72AB43F5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3" r:id="rId2"/>
    <p:sldLayoutId id="2147483811" r:id="rId3"/>
    <p:sldLayoutId id="2147483804" r:id="rId4"/>
    <p:sldLayoutId id="2147483805" r:id="rId5"/>
    <p:sldLayoutId id="2147483806" r:id="rId6"/>
    <p:sldLayoutId id="2147483812" r:id="rId7"/>
    <p:sldLayoutId id="2147483807" r:id="rId8"/>
    <p:sldLayoutId id="2147483813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2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8Aux2EjB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cJzJmH6LBE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mcflrj_rR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78ECDE60-6BBF-5244-88D2-88CDFED19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5344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 Black" pitchFamily="34" charset="0"/>
            </a:endParaRPr>
          </a:p>
        </p:txBody>
      </p:sp>
      <p:sp>
        <p:nvSpPr>
          <p:cNvPr id="14338" name="Rectangle 5">
            <a:extLst>
              <a:ext uri="{FF2B5EF4-FFF2-40B4-BE49-F238E27FC236}">
                <a16:creationId xmlns:a16="http://schemas.microsoft.com/office/drawing/2014/main" id="{DEA194D9-37CC-E744-96FB-FBB8B4AA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sz="6000" b="1" dirty="0"/>
              <a:t>	PIA 2574 African Development Seminar: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sz="6000" b="1" dirty="0"/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solidFill>
                  <a:srgbClr val="0070C0"/>
                </a:solidFill>
              </a:rPr>
              <a:t>One Party Rule, Patrimonialism and the </a:t>
            </a:r>
            <a:r>
              <a:rPr lang="en-US" altLang="en-US" b="1">
                <a:solidFill>
                  <a:srgbClr val="0070C0"/>
                </a:solidFill>
              </a:rPr>
              <a:t>Military State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DFAE-E555-4B49-B5F5-B7E72737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Egypt: The Arab Spring and Today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E5CD79A-696B-3F41-B041-406AC87A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Do Institutions work in Africa?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C0AA632A-0FBC-F445-8E2E-879379AF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5238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350DE9C9-8A77-9047-88FE-74522E49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295400"/>
            <a:ext cx="285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ED57-732C-F546-816F-05CD7124A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4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Tunisia January, 2011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A6987A6-140C-E44E-BB25-C8EE9E7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709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938980D-30F1-BE48-B038-84A7D163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76586A53-1B7A-CE41-9978-454D85FD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“A Chief is a Chief by the People”</a:t>
            </a: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7619891C-24C1-2843-B964-D6F884BC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1838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9EFFF97-094A-3140-87A1-5A65B98B6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AA50E04-8392-BF41-B3C2-6CD6E0E8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Traditional Africa- Consensus and hierarchy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Village democracy and talking things out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Ubuntu, Ujamaa and Humanism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DAE8-8D84-D745-AD2C-604FABBB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Village Meetings Southern </a:t>
            </a:r>
            <a:br>
              <a:rPr lang="en-US" dirty="0"/>
            </a:br>
            <a:r>
              <a:rPr lang="en-US" dirty="0"/>
              <a:t>Botswana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D3B7620-6020-0F40-8F3B-E8BC77C9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Kgotla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FA1B384C-CA3B-924D-9148-F70D6405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909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FED39E60-1E0E-BD49-B3BB-DB2AC7BE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8782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FFD3-DC9B-A743-B5E2-D6755F17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5486400"/>
            <a:ext cx="8183563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Arusha Declaration Monument and Julius </a:t>
            </a:r>
            <a:r>
              <a:rPr lang="en-US" dirty="0" err="1"/>
              <a:t>Nyerere</a:t>
            </a:r>
            <a:r>
              <a:rPr lang="en-US" dirty="0"/>
              <a:t>  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DAF245DD-2465-114A-8208-A4FEA957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4572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Traditionalism Modernized: Umoja </a:t>
            </a:r>
            <a:r>
              <a:rPr lang="en-US" altLang="en-US" b="1" dirty="0" err="1"/>
              <a:t>na</a:t>
            </a:r>
            <a:r>
              <a:rPr lang="en-US" altLang="en-US" b="1" dirty="0"/>
              <a:t> Ujamaa 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F833B6E1-085A-B345-A6C4-851FFE33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0625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468BB94A-E12E-AF47-AAEB-F68366F2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09650"/>
            <a:ext cx="32004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E94CA63-1E0B-4D45-A42A-D175C8ECB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Differing Forms of Democracy	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001520F5-089D-9046-96BB-9E6BF07A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Communitarianism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Search for Consensus not Competition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Kgotla, the Stool and the Baraza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Julius Nyerere- Village Democracy and Talking Things Out: ONE PARTY DEMOCRACY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DA2DC56-DA6E-CA45-8718-988C8E803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The Problem of Crises: Redux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813DCC9-0E2E-BB41-BD06-AB41E56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Identity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Legitimacy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Participation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Distribution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Penetration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CDEDF58-6D06-3840-B02B-5C08CF7D1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Build Up of Demands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1C855A1-4589-414A-9322-BB55092B5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Relative Deprivation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Underdevelopment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Elitist Political Systems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Promises Not Kept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AD50-9BE5-A94E-9702-43A3386F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864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Does this lead to war?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F751F3DE-7F47-F04A-ABC0-44BC584B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Underdevelopment?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ED3E45A-A57A-9643-A2E8-156B5538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143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3519-D970-FF42-91EB-3BB27574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“One Party” One Party Rule and the Administrative State (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Machel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Nyerere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Kaunda)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0B971E3-B30D-4349-BD65-C8E83EE55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838200"/>
            <a:ext cx="4191000" cy="2571750"/>
          </a:xfrm>
          <a:noFill/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0141201C-C0A4-E541-B3EB-D54CF801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57200"/>
            <a:ext cx="43830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5CC2BEE-76EA-0E45-A874-AD19A1D24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70C0"/>
                </a:solidFill>
              </a:rPr>
              <a:t>Why Inherited Governments Disappeared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4528848-4FC9-0B49-AF75-885E1F159B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b="1"/>
              <a:t>Failure to Deal with Traditional Political Elites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The Imposition of Political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Loss of Legitimacy- Patronage and Clientelism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Ethnicity- Opposition labeled ethnic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8901-9ACC-214F-B38B-F9EB46D4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10,000 Killed in 1980s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6B99D07-7EBB-574C-AA7D-911F0B6D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Korean Trained Fifth Brigade in Western Zimbabwe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28317778-B344-1143-B19D-46751D56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4386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15E4DDC5-49B3-E645-93A4-6C14C852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720850"/>
            <a:ext cx="3810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24FE727-1F39-6E4A-BAB4-2DE858CB4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1BC1C63-052D-E24B-8083-FA780E14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Military Interventions</a:t>
            </a:r>
          </a:p>
          <a:p>
            <a:pPr eaLnBrk="1" hangingPunct="1"/>
            <a:r>
              <a:rPr lang="en-US" altLang="en-US" b="1"/>
              <a:t>Corruption</a:t>
            </a:r>
          </a:p>
          <a:p>
            <a:pPr eaLnBrk="1" hangingPunct="1"/>
            <a:r>
              <a:rPr lang="en-US" altLang="en-US" b="1"/>
              <a:t>Self-Serving Bureaucratic Elites</a:t>
            </a:r>
          </a:p>
          <a:p>
            <a:pPr eaLnBrk="1" hangingPunct="1"/>
            <a:r>
              <a:rPr lang="en-US" altLang="en-US" b="1"/>
              <a:t>Violence, Interstate Conflict and African Underdevelopment</a:t>
            </a:r>
          </a:p>
          <a:p>
            <a:pPr eaLnBrk="1" hangingPunct="1"/>
            <a:r>
              <a:rPr lang="en-US" altLang="en-US" b="1"/>
              <a:t>Absence of Rules of the Game</a:t>
            </a:r>
          </a:p>
          <a:p>
            <a:pPr eaLnBrk="1" hangingPunct="1"/>
            <a:r>
              <a:rPr lang="en-US" altLang="en-US" b="1"/>
              <a:t>Illusions of Unity</a:t>
            </a:r>
          </a:p>
          <a:p>
            <a:pPr eaLnBrk="1" hangingPunct="1"/>
            <a:r>
              <a:rPr lang="en-US" altLang="en-US" b="1"/>
              <a:t>Zero Sum Game</a:t>
            </a:r>
            <a:br>
              <a:rPr lang="en-US" altLang="en-US" b="1"/>
            </a:br>
            <a:endParaRPr lang="en-US" altLang="en-US" b="1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9E34272-C260-1A4A-BBF9-254286E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0913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F8DAE02-7255-7543-A805-B3562E3B1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4BB1B8B8-8E8D-6B40-BA59-4DA99AB1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“Loyalty, Disloyalty and the Nationalist Movement”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Issue: Why One Party State had to be </a:t>
            </a:r>
            <a:r>
              <a:rPr lang="en-US" altLang="en-US" b="1" u="sng"/>
              <a:t>de jure</a:t>
            </a:r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Question: How Democratic?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A16A-E5FE-D04C-9BCD-48CADB77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366A934-65D1-784E-9ACE-BAF2396E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Cold War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4795B809-BA65-CC42-BFD5-871305B1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3475"/>
            <a:ext cx="42513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8DCC1E9B-2149-994D-BD96-8EC1B193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09892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FD9C826-98D2-D341-9A39-C622BC213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Governments Disappeared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44803C75-F2F5-A745-AF1A-24F147ACC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External Intrusions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Cold War as Proxy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U.S. vs. Russia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Cuba and the African proxies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Examples: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Congo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Angola, Namibia and Southern Africa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Ethiopia and Somalia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BB367EC-912F-244E-B6B9-8C7ED6409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Disappearing Opposition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D8A77CC-731A-9640-99B6-684FD638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Movement Gains Power of the State and the Mantle of Independence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No Spoils Available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Opposition in Frustration Crosses the Floor to Join Government Party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661-6BA2-F84D-B597-663CB72E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Democratic Alliance South Africa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D68F0D4B-92C6-AF47-9A9D-88B23031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Helen Zille, Premier of Western Cape Some exceptions. 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5741092C-ECFE-ED4D-A3F8-96BE56EB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9" y="1600200"/>
            <a:ext cx="7912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0D5B23D-78DA-054B-8B1A-D0D7CBF74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African Governance Patterns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C1B689C7-D7EC-2744-8414-2CB07AA0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6000"/>
              <a:t>Review of Regime Types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DAE0A8F-B205-5044-B8B5-360E15AC2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I. The Institutional State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2C41599-9FE2-7940-91C5-5FFB034DA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ko-KR" sz="2600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Civil Society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Institutionalized Norms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Stable Government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Decentralized Governance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Economic Rules of the Game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8BD1C5A-A7A1-674C-A0AF-9E1540FA1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V. Patterns of Government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F141E716-063A-454D-B1AD-3C7AAABD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Remnants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Ethiopia- 1960s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Swaziland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Somalia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/>
              <a:t>	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4416395-E7C7-4A4C-BF66-152F2D6F2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Neo-Traditional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4486562-D15B-2342-B49B-B9CD4027E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Botswana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Senegal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Buganda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Kwa-Zulu</a:t>
            </a:r>
          </a:p>
          <a:p>
            <a:pPr eaLnBrk="1" hangingPunct="1"/>
            <a:endParaRPr lang="en-US" altLang="en-US"/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7F6D6068-7F66-3E41-A7BB-1FE300FB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143000"/>
            <a:ext cx="4197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266FBE8-ED5E-744B-A30E-F470FDC5F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One Party States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6F69DAA-4F34-0149-B674-DAA66599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Quote:  “One Zambia, One Nation, One Party”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Radio Zambia, 1975</a:t>
            </a:r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Quote:  “One Man, One Vote, One Time”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Rhodesian White Tobacco Farmer, 1980</a:t>
            </a:r>
          </a:p>
          <a:p>
            <a:pPr lvl="4" eaLnBrk="1" hangingPunct="1"/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319F8-B2BB-A04C-AC88-881FB8D8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5700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Tobacco Farming in Central Africa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52D052BC-525A-7440-B082-DD60E609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2574988C-8B01-5F4E-AD8D-5237236F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82796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382CD63-1929-6B43-8F9C-58B2CE1A9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257800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Attempts at Intra-Party Democracy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7F24271-DE0A-2A4D-8938-90295C83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Ghana, 1960s, Tanzania and Zambia, 1970s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Grass Roots Participation and Mobilization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Elections (primary) within the Party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Goal: Contained Political Systems</a:t>
            </a:r>
          </a:p>
          <a:p>
            <a:pPr lvl="1" eaLnBrk="1" hangingPunct="1"/>
            <a:endParaRPr lang="en-US" altLang="en-US" b="1" dirty="0"/>
          </a:p>
          <a:p>
            <a:pPr lvl="1" eaLnBrk="1" hangingPunct="1"/>
            <a:r>
              <a:rPr lang="en-US" altLang="en-US" b="1" dirty="0"/>
              <a:t>Socialist Goals.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6AE1-FA43-A54C-868F-F5185B10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Louis A. Picard, “Socialism and the Field Administrator: Decentralization in Tanzania,”  </a:t>
            </a:r>
            <a:r>
              <a:rPr lang="en-US" sz="2000" u="sng" dirty="0"/>
              <a:t>Comparative Politics</a:t>
            </a:r>
            <a:r>
              <a:rPr lang="en-US" sz="2000" dirty="0"/>
              <a:t>, July, 1980, Louis A. Picard, pp. 439-457 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AA7A3B8-690E-494B-A0BD-655909E3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Guy Standing thought Tanzania socialism was great!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2BBAAEB2-4F89-5A44-88F5-F132762B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105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424563B-8643-7841-9BC7-0AD7EFADA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Vanguard and Leninist Parties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52A2974-9C3D-5B47-97BA-AA55E50E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Angola and Mozambique 1980s (Revolution)</a:t>
            </a:r>
          </a:p>
          <a:p>
            <a:pPr eaLnBrk="1" hangingPunct="1"/>
            <a:r>
              <a:rPr lang="en-US" altLang="en-US" b="1"/>
              <a:t>Ethiopia- 1980 (Leninist State under the Dergue)</a:t>
            </a:r>
          </a:p>
          <a:p>
            <a:pPr eaLnBrk="1" hangingPunct="1"/>
            <a:r>
              <a:rPr lang="en-US" altLang="en-US" b="1"/>
              <a:t>Congo Brazzaville and Benin- Marxism and Croissants</a:t>
            </a:r>
          </a:p>
          <a:p>
            <a:pPr eaLnBrk="1" hangingPunct="1"/>
            <a:r>
              <a:rPr lang="en-US" altLang="en-US" b="1"/>
              <a:t>Guinea Conakry (Syndicalism)</a:t>
            </a:r>
          </a:p>
          <a:p>
            <a:pPr eaLnBrk="1" hangingPunct="1"/>
            <a:r>
              <a:rPr lang="en-US" altLang="en-US" b="1"/>
              <a:t>Zimbabwe- (Rhetoric)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B184-42EA-0843-B9E1-5EA9A7EB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626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Revolutionary Square, Addis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F9A5E52C-B298-764D-B602-9D6E51A4D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Derge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Ethiopia,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1964-1991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1257202C-6C23-2449-9424-486F2C5A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"/>
            <a:ext cx="37338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1B79-0A9C-274B-BD9B-DA436DE5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59436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Lenin in Addis, 1994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471904C1-AA68-CA4A-ACB6-1993C8AF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37175"/>
          </a:xfrm>
        </p:spPr>
        <p:txBody>
          <a:bodyPr/>
          <a:lstStyle/>
          <a:p>
            <a:endParaRPr lang="en-US" altLang="en-US" sz="3600" b="1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0AEE5756-4CC1-AA43-B910-A2D0F533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9425"/>
            <a:ext cx="74803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4250E91-60D6-3640-8964-140ADF792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“No Party” Administrative States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FF7B604B-6C70-004F-A146-FEB05F11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One Party States where the Party is a Shell  (Afro-Capitalist)</a:t>
            </a:r>
          </a:p>
          <a:p>
            <a:pPr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Kenya, Ivory Coast, 1970s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Uganda in the 1990s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Eritrea, Rwanda, Ethiopia 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E1AE0945-2516-7246-A3A7-7B33D9D1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914400"/>
            <a:ext cx="534511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CB3AA20-E342-9248-8C4E-15339CB9C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80772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3C4753E-E6B9-7743-8CC1-47ED4FCF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8183563" cy="2968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KEY: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The Bureaucracy evolves over time but political institutions tacked on a few years after independence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Beyond Elections: The Need to develop political institutions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Bureaucrats as an institutional elite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53E0-6F7B-7041-A29C-E38B01A6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African Cronyism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35840098-9F90-8845-AC92-C765AA6E6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Corruption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2D1864D0-B2A4-0340-A140-9582EE54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66800"/>
            <a:ext cx="52498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BFBE5FB6-EAAD-4C47-BE79-37A928E8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9675"/>
            <a:ext cx="2952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E3D9D862-A6D9-544F-B613-B3FC052A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3190-A003-274E-A0C6-3DE09826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4121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Lining up for the state bureaucracy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5AD3F0B4-1061-6F47-8F17-F73548DC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2A699F17-92E3-4244-9594-C3E95F61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609600"/>
            <a:ext cx="6059487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A9E38C-0BD9-BC4B-9546-0727B3381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6CF755BB-7181-4B42-B70B-E273364E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810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Causes of Institutional Weakness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Too Strong a Bureaucracy weakens Institutions and causes decline of political parties</a:t>
            </a:r>
          </a:p>
          <a:p>
            <a:pPr eaLnBrk="1" hangingPunct="1"/>
            <a:endParaRPr lang="en-US" altLang="en-US" b="1" dirty="0"/>
          </a:p>
          <a:p>
            <a:pPr lvl="1" eaLnBrk="1" hangingPunct="1"/>
            <a:r>
              <a:rPr lang="en-US" altLang="en-US" sz="2000" b="1" dirty="0"/>
              <a:t>NOTE: Institutional Analysis studies how institutions—i.e., structures and mechanisms of social order and cooperation governing the behavior of two or more individuals—behave and function according to both empirical rules (informal rules-in-use and norms) and also theoretical rules (formal rules and law)</a:t>
            </a:r>
          </a:p>
          <a:p>
            <a:pPr lvl="1" eaLnBrk="1" hangingPunct="1"/>
            <a:endParaRPr lang="en-US" altLang="en-US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D652874-D2A3-7442-8315-C22C9F600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Bureaucratic Dominance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64CFF0F3-106D-EE41-9D8C-CFE7B916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No Private Sector, Few Private Interest Groups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Public Sector Dominates Economy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Bureaucratic Interests dominated by an “organizational Bourgeoisie”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Absence of Civil Society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D18B-A502-2647-A0A9-641719F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410200"/>
            <a:ext cx="879951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African Transitional Justice Research Network (ATJRN) </a:t>
            </a:r>
            <a:r>
              <a:rPr lang="en-US" sz="2800" dirty="0" err="1"/>
              <a:t>Workship</a:t>
            </a:r>
            <a:r>
              <a:rPr lang="en-US" sz="2800" dirty="0"/>
              <a:t> 2010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7F5C9BA-6DF2-1140-BC41-2AB53840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4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Civil Society?</a:t>
            </a: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7C0FE641-E6D7-794A-91A8-8853AA94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593725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D0CD3516-9A3C-2E40-8BCC-C6E7670841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 wrap="square" t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80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A21183F7-1AE3-0C48-9C60-59D3638093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400" b="1" dirty="0"/>
              <a:t>Military Government in Africa</a:t>
            </a:r>
          </a:p>
        </p:txBody>
      </p:sp>
      <p:pic>
        <p:nvPicPr>
          <p:cNvPr id="63491" name="Picture 4">
            <a:extLst>
              <a:ext uri="{FF2B5EF4-FFF2-40B4-BE49-F238E27FC236}">
                <a16:creationId xmlns:a16="http://schemas.microsoft.com/office/drawing/2014/main" id="{1B8119B1-3C0C-F744-85F4-DEC2F395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6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8D844E1-EAC2-884F-83C2-F015A2914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Patriarchy and Power and African Governance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7E7CE52-DFE0-F74D-8202-95839AE24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One Party Rule to the Military Regime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Patronage and Clientelism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Patrimonial Leadership and the Presidential Model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the Patriarchy  to the Military.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ko-KR" sz="2600" b="1"/>
              <a:t>Reference: </a:t>
            </a:r>
            <a:r>
              <a:rPr lang="en-US" altLang="ko-KR" sz="2600" b="1" u="sng"/>
              <a:t>Jackson and Rosberg, Personal Rule in Black Africa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32C589E-05B8-1D44-9DDC-75E181857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37639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Direct Military Rule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404FEDF9-66A0-7A4A-81D5-F7F70846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Direct Rule:  Uganda, Nigeria, Ghana examples (1970s)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Francophone states prone to military government in the 1980s (Togo, Benin, Guinea Conakry)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4782D6DE-70DF-DC47-9C9C-0851DAF9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C6DD2D5-1C78-6D42-92CD-B0B2D5A0B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The Institutional State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14564B8-3B36-CA46-A0EB-61E3EE87C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Stable and Merit Based Permanent Government: The Administrative Apparatus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Muted Cultural Differences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Problem of Organizational Bourgeoisie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246D055-B200-1846-A210-F7273D61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05488"/>
            <a:ext cx="10287000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Sanitized Military: “Soldiers in Mufti”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37287247-75FD-4846-AD57-B058BE39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Ghana under Rawlings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Egypt- for the  moment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Nigeria Now?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Uganda since 1987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Soldiers form a political movement not a Political Party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448E-891F-FF41-BF58-7BB54FE5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26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</a:rPr>
              <a:t>Military “Ornamentalism”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0E55DECA-0614-CD41-826A-DB08F691B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839200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President Yoweri Museveni of Uganda and Sir Evelyn Baring, Colonial Governor of Kenya </a:t>
            </a: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9AF51BE8-21B4-764B-859F-79DA807C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3337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>
            <a:extLst>
              <a:ext uri="{FF2B5EF4-FFF2-40B4-BE49-F238E27FC236}">
                <a16:creationId xmlns:a16="http://schemas.microsoft.com/office/drawing/2014/main" id="{66535C30-ECE9-8A46-9B55-39620BDE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187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66725664-0469-A644-AA33-FF618FD6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5116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1">
            <a:extLst>
              <a:ext uri="{FF2B5EF4-FFF2-40B4-BE49-F238E27FC236}">
                <a16:creationId xmlns:a16="http://schemas.microsoft.com/office/drawing/2014/main" id="{4F5B6E9F-4B47-9842-9212-4DAD56FD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4114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/>
              <a:t>	</a:t>
            </a:r>
            <a:r>
              <a:rPr lang="en-US" altLang="en-US" sz="3200" b="1"/>
              <a:t>  Military “Ornamentalism”</a:t>
            </a:r>
            <a:endParaRPr lang="en-US" altLang="en-US" sz="3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9032-DB5B-B144-8873-DD40257C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Uganda Martyrs and LRA</a:t>
            </a: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5C9E049B-4708-C54D-9EE1-31A7C983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106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>
            <a:extLst>
              <a:ext uri="{FF2B5EF4-FFF2-40B4-BE49-F238E27FC236}">
                <a16:creationId xmlns:a16="http://schemas.microsoft.com/office/drawing/2014/main" id="{2D0AE75A-9153-5747-A943-8FB9CF8B1D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447800"/>
            <a:ext cx="4876800" cy="356235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9D9E011-03FC-B04E-A320-9C90A41A9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65002CD-8207-AA42-94AA-707E74BD8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530225"/>
            <a:ext cx="8839200" cy="4187825"/>
          </a:xfrm>
        </p:spPr>
        <p:txBody>
          <a:bodyPr/>
          <a:lstStyle/>
          <a:p>
            <a:pPr eaLnBrk="1" hangingPunct="1"/>
            <a:r>
              <a:rPr lang="en-US" altLang="ko-KR" b="1"/>
              <a:t>Political vacuum theory- military modern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Interest group- Corporatist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"puritanizing" politics- target corruption- anti-corruption as interest group politics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	</a:t>
            </a:r>
          </a:p>
          <a:p>
            <a:pPr eaLnBrk="1" hangingPunct="1"/>
            <a:r>
              <a:rPr lang="en-US" altLang="ko-KR" b="1"/>
              <a:t>Coups as result of "fragmented" or disreputable politics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F4BF-8B26-F64B-B7E8-91C5804A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Military Coup Leaders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3246A961-753E-7840-81C1-A9311092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90E7CD55-FB4D-484E-BAF6-F525DFBB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45148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>
            <a:extLst>
              <a:ext uri="{FF2B5EF4-FFF2-40B4-BE49-F238E27FC236}">
                <a16:creationId xmlns:a16="http://schemas.microsoft.com/office/drawing/2014/main" id="{821E2B12-A47D-E140-BCEA-99734E2C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18135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F3B61A5-EF1E-7C40-89E7-59E81BB8F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A5F681E-F5C1-494E-B240-DD69AF635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Heavy handed civilian repression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Decline of legitimacy of civilian movements</a:t>
            </a:r>
          </a:p>
          <a:p>
            <a:pPr eaLnBrk="1" hangingPunct="1">
              <a:lnSpc>
                <a:spcPct val="80000"/>
              </a:lnSpc>
            </a:pPr>
            <a:endParaRPr lang="en-US" altLang="ko-KR" sz="26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Schism of Military leaders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Generals	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Colonels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lieutenants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Sergeants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2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Left wing military- coups and class conflict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C27CD9C-250C-6348-BE8D-B27817A41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494AC65-3568-D141-89A0-7666EADE73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Ethnic coups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Economic malaise and collapsed states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Laurent Nkunda,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“Ethnic Tutsi”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in DRC 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DFE7FC6D-2063-A145-B69D-96FB99C5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F08B739-42D9-0147-952C-CAB613494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Military Regimes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15AA2C7-91E7-1947-8356-ACC09E703D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457200"/>
            <a:ext cx="8183563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b="1"/>
              <a:t>Two Roman Concepts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/>
          </a:p>
          <a:p>
            <a:pPr lvl="1" eaLnBrk="1" hangingPunct="1"/>
            <a:r>
              <a:rPr lang="en-US" altLang="ko-KR" b="1"/>
              <a:t>Praetorianism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“Cincinatus in Africa”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Praetorian Guard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ko-KR"/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FE020723-FC38-6B42-9594-C49E7041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4003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CCED68F-9DA6-754B-8AE8-85E0DEEC6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Debates About Multi-Party Governance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9F19B4E-6B85-8843-8FA6-EF8885D0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How to Get the Military back into the Barracks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How to Get Back to Civilian Government</a:t>
            </a:r>
          </a:p>
          <a:p>
            <a:pPr eaLnBrk="1" hangingPunct="1"/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     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>
            <a:extLst>
              <a:ext uri="{FF2B5EF4-FFF2-40B4-BE49-F238E27FC236}">
                <a16:creationId xmlns:a16="http://schemas.microsoft.com/office/drawing/2014/main" id="{AA10D399-B203-254F-A693-48C8D617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0"/>
            <a:ext cx="5791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FE502-1D14-BF44-BB24-1674BD83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53000"/>
            <a:ext cx="89154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South African Public Service on Strike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6BE0162-D525-3C42-AAD0-F088DD733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Multiparty Government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D958943D-9CC2-A246-B890-8A8A0DF82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/>
              <a:t>Forums  (1990s)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Human Rights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Movements Towards Democracy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Religious Nationalism- Algeria and Islamic regimes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Civil Society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Reforming Elites?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370A31D-6AA5-2A42-A5E7-90EA10701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Multi-Party Government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0D497168-0A0A-204E-AB2D-D0C0269A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Multi-Party Challenges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Structural Adjustment Pressures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Collapse of Military Regimes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What is the Future of Politics in Africa?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134B166-1685-FE4B-90CB-540B77A10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Lingering Multiparty Regimes- Are They Models?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3040ABF-37E2-5E45-9F75-2D3852C9E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457200"/>
            <a:ext cx="8183563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Botswana- “African Success?”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Senegal- Islam and Civic Culture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South Africa- From Caste Democracy to non-racialism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Mali- How </a:t>
            </a:r>
          </a:p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altLang="en-US" b="1" dirty="0"/>
              <a:t>  institutionalized?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  <p:pic>
        <p:nvPicPr>
          <p:cNvPr id="78851" name="Picture 4">
            <a:extLst>
              <a:ext uri="{FF2B5EF4-FFF2-40B4-BE49-F238E27FC236}">
                <a16:creationId xmlns:a16="http://schemas.microsoft.com/office/drawing/2014/main" id="{3C46C459-3E25-8742-9DB8-C58B83B4A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654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F5D1-D89F-6349-A312-D7CF25C5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Ghana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3E4C31BE-5835-AC45-915D-D54CEBE0A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F407ED7A-A028-1C44-97E3-897A2517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41B1A4E-FE7F-3246-B0ED-E7D30F2D6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Multiparty Regimes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EC2168E2-F44F-E946-8140-D3CC36502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Benin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Zambia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Kenya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Zimbabwe (still)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D4B3409-378B-D84C-B619-26B39D6CF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 (To be Continued)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755C6494-A008-D94E-88C1-AED73EF4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Economics, Politics, regional wars and “Executive Outcomes”</a:t>
            </a:r>
          </a:p>
        </p:txBody>
      </p:sp>
      <p:pic>
        <p:nvPicPr>
          <p:cNvPr id="81923" name="Picture 4">
            <a:extLst>
              <a:ext uri="{FF2B5EF4-FFF2-40B4-BE49-F238E27FC236}">
                <a16:creationId xmlns:a16="http://schemas.microsoft.com/office/drawing/2014/main" id="{CC9BDB2D-F4AD-EC42-9CE3-B450DF46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46894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22D8BCE-EEF7-7A48-A1B9-3EE7EEE9E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1F9C14DA-DEB1-F342-B29A-2249D8A2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19" y="327025"/>
            <a:ext cx="8534400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Somalia</a:t>
            </a:r>
          </a:p>
          <a:p>
            <a:pPr eaLnBrk="1" hangingPunct="1"/>
            <a:r>
              <a:rPr lang="en-US" altLang="en-US" dirty="0"/>
              <a:t>Rwanda</a:t>
            </a:r>
          </a:p>
          <a:p>
            <a:pPr eaLnBrk="1" hangingPunct="1"/>
            <a:r>
              <a:rPr lang="en-US" altLang="en-US" dirty="0"/>
              <a:t>Congo </a:t>
            </a:r>
          </a:p>
          <a:p>
            <a:pPr lvl="1" eaLnBrk="1" hangingPunct="1"/>
            <a:r>
              <a:rPr lang="en-US" altLang="en-US" dirty="0"/>
              <a:t>(Zaire)</a:t>
            </a:r>
          </a:p>
          <a:p>
            <a:pPr eaLnBrk="1" hangingPunct="1"/>
            <a:r>
              <a:rPr lang="en-US" altLang="en-US" dirty="0"/>
              <a:t>Liberia</a:t>
            </a:r>
          </a:p>
          <a:p>
            <a:pPr eaLnBrk="1" hangingPunct="1"/>
            <a:r>
              <a:rPr lang="en-US" altLang="en-US" dirty="0"/>
              <a:t>Angola</a:t>
            </a:r>
          </a:p>
          <a:p>
            <a:pPr eaLnBrk="1" hangingPunct="1"/>
            <a:r>
              <a:rPr lang="en-US" altLang="en-US" dirty="0"/>
              <a:t>Sierra </a:t>
            </a:r>
          </a:p>
          <a:p>
            <a:pPr marL="0" indent="0" eaLnBrk="1" hangingPunct="1">
              <a:buNone/>
            </a:pPr>
            <a:r>
              <a:rPr lang="en-US" altLang="en-US" dirty="0"/>
              <a:t>    Leone</a:t>
            </a: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59E565AB-A3A8-A642-BDAF-661917F6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5867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A5FBA7E-EC5E-854D-BF42-3616DF147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581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Collapsing States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BAE854C-9532-1443-809B-BE9964022F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2400"/>
            <a:ext cx="8183563" cy="4419600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case of Northern Ghana?)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future of Zimbabwe)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Whither Liberia and Mali?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Questions and Discussion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02C4-68DE-5F40-9A9D-EEA731C6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244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The Power of the Cartoon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C3DA53B-15CB-0846-8D4C-77E9F01B8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 b="1"/>
              <a:t>How to fight authoritarianism and Corruption?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CAC6-1BCB-3746-A461-8F2A396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338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 dirty="0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Saving Africa</a:t>
            </a:r>
            <a:endParaRPr lang="en-US" altLang="ko-K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77789BDD-DA47-444A-92AC-83D95E91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endParaRPr lang="en-US" altLang="en-US" b="1"/>
          </a:p>
          <a:p>
            <a:r>
              <a:rPr lang="en-US" altLang="en-US" b="1"/>
              <a:t>One Party Rule, Authoritarianism and the Administrative State.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81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E7CCBA4-9B2E-1643-B92D-4F852009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The Civic Culture Theory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EA4F16A-FE84-0A49-A690-52B0581F3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Parochial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Subject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Participatory- citizen based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8B54-1624-0C41-9F03-FA1BE45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Paper Proposal Presentations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9F44FE22-C332-014B-ACB2-184008236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US" altLang="ko-KR" sz="4000" b="1" dirty="0"/>
              <a:t>Governance and Development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1615-3B15-0C44-8139-05FEFE93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Civic Culture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B4A5137E-4AC3-5149-8F33-B6EA7D65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826BE1CB-4ABB-F047-8B53-0146736B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FE392DEC-9950-E242-82FA-0A4C87F4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81125"/>
            <a:ext cx="47625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5918C4-CA62-B24D-8533-33609072C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Definitions of Democracy 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19F87D4A-2434-084E-85EE-F14F59F3E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Issue: Opposition vs. Consensus: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Presidential Systems-  Separation of Powers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Parliamentary systems- Representation and Fusion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Direct vs. Representative</a:t>
            </a:r>
          </a:p>
          <a:p>
            <a:pPr eaLnBrk="1" hangingPunct="1">
              <a:buFont typeface="Wingdings" pitchFamily="2" charset="2"/>
              <a:buNone/>
            </a:pPr>
            <a:br>
              <a:rPr lang="en-US" altLang="en-US" b="1"/>
            </a:br>
            <a:endParaRPr lang="en-US" altLang="en-US" b="1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3098</TotalTime>
  <Words>1271</Words>
  <Application>Microsoft Macintosh PowerPoint</Application>
  <PresentationFormat>On-screen Show (4:3)</PresentationFormat>
  <Paragraphs>370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굴림</vt:lpstr>
      <vt:lpstr>Arial</vt:lpstr>
      <vt:lpstr>Arial Black</vt:lpstr>
      <vt:lpstr>Calibri</vt:lpstr>
      <vt:lpstr>Verdana</vt:lpstr>
      <vt:lpstr>Wingdings</vt:lpstr>
      <vt:lpstr>Wingdings 2</vt:lpstr>
      <vt:lpstr>Aspect</vt:lpstr>
      <vt:lpstr>PowerPoint Presentation</vt:lpstr>
      <vt:lpstr>“One Party” One Party Rule and the Administrative State (Machel, Nyerere, Kaunda)</vt:lpstr>
      <vt:lpstr>I. The Institutional State</vt:lpstr>
      <vt:lpstr>PowerPoint Presentation</vt:lpstr>
      <vt:lpstr>The Institutional State</vt:lpstr>
      <vt:lpstr>South African Public Service on Strike</vt:lpstr>
      <vt:lpstr>The Civic Culture Theory</vt:lpstr>
      <vt:lpstr>Civic Culture</vt:lpstr>
      <vt:lpstr>Definitions of Democracy </vt:lpstr>
      <vt:lpstr>Egypt: The Arab Spring and Today</vt:lpstr>
      <vt:lpstr>Tunisia January, 2011</vt:lpstr>
      <vt:lpstr>Traditional Democracy</vt:lpstr>
      <vt:lpstr>Traditional Democracy</vt:lpstr>
      <vt:lpstr>Village Meetings Southern  Botswana</vt:lpstr>
      <vt:lpstr>Arusha Declaration Monument and Julius Nyerere  </vt:lpstr>
      <vt:lpstr>Differing Forms of Democracy </vt:lpstr>
      <vt:lpstr>The Problem of Crises: Redux</vt:lpstr>
      <vt:lpstr>Build Up of Demands</vt:lpstr>
      <vt:lpstr>Does this lead to war?</vt:lpstr>
      <vt:lpstr>Why Inherited Governments Disappeared</vt:lpstr>
      <vt:lpstr>10,000 Killed in 1980s</vt:lpstr>
      <vt:lpstr>Why Inherited Government Disappeared</vt:lpstr>
      <vt:lpstr>PowerPoint Presentation</vt:lpstr>
      <vt:lpstr>Why Inherited Government Disappeared</vt:lpstr>
      <vt:lpstr>PowerPoint Presentation</vt:lpstr>
      <vt:lpstr>Why Inherited Governments Disappeared</vt:lpstr>
      <vt:lpstr>The Disappearing Opposition </vt:lpstr>
      <vt:lpstr>Democratic Alliance South Africa</vt:lpstr>
      <vt:lpstr>African Governance Patterns</vt:lpstr>
      <vt:lpstr>V. Patterns of Government</vt:lpstr>
      <vt:lpstr>Neo-Traditional</vt:lpstr>
      <vt:lpstr>One Party States</vt:lpstr>
      <vt:lpstr>Tobacco Farming in Central Africa</vt:lpstr>
      <vt:lpstr>Attempts at Intra-Party Democracy</vt:lpstr>
      <vt:lpstr>Louis A. Picard, “Socialism and the Field Administrator: Decentralization in Tanzania,”  Comparative Politics, July, 1980, Louis A. Picard, pp. 439-457 </vt:lpstr>
      <vt:lpstr>Vanguard and Leninist Parties</vt:lpstr>
      <vt:lpstr>Revolutionary Square, Addis</vt:lpstr>
      <vt:lpstr>Lenin in Addis, 1994 </vt:lpstr>
      <vt:lpstr>“No Party” Administrative States</vt:lpstr>
      <vt:lpstr>  The Nature of the Bureaucratic State </vt:lpstr>
      <vt:lpstr>African Cronyism</vt:lpstr>
      <vt:lpstr>PowerPoint Presentation</vt:lpstr>
      <vt:lpstr>Lining up for the state bureaucracy</vt:lpstr>
      <vt:lpstr>  The Nature of the Bureaucratic State</vt:lpstr>
      <vt:lpstr>Bureaucratic Dominance</vt:lpstr>
      <vt:lpstr>African Transitional Justice Research Network (ATJRN) Workship 2010</vt:lpstr>
      <vt:lpstr>       </vt:lpstr>
      <vt:lpstr>Patriarchy and Power and African Governance</vt:lpstr>
      <vt:lpstr>Direct Military Rule</vt:lpstr>
      <vt:lpstr>Sanitized Military: “Soldiers in Mufti” </vt:lpstr>
      <vt:lpstr>Military “Ornamentalism”</vt:lpstr>
      <vt:lpstr>PowerPoint Presentation</vt:lpstr>
      <vt:lpstr>Uganda Martyrs and LRA</vt:lpstr>
      <vt:lpstr>Why the Military Intervenes?</vt:lpstr>
      <vt:lpstr>Military Coup Leaders</vt:lpstr>
      <vt:lpstr>Why the Military Intervenes</vt:lpstr>
      <vt:lpstr>Why the Military Intervenes</vt:lpstr>
      <vt:lpstr>Military Regimes</vt:lpstr>
      <vt:lpstr>Debates About Multi-Party Governance</vt:lpstr>
      <vt:lpstr>Return to Multiparty Government</vt:lpstr>
      <vt:lpstr>Return to Multi-Party Government</vt:lpstr>
      <vt:lpstr>Lingering Multiparty Regimes- Are They Models?</vt:lpstr>
      <vt:lpstr>Ghana</vt:lpstr>
      <vt:lpstr>Multiparty Regimes</vt:lpstr>
      <vt:lpstr>Collapsed States (To be Continued)</vt:lpstr>
      <vt:lpstr>Collapsed States</vt:lpstr>
      <vt:lpstr>Collapsing States</vt:lpstr>
      <vt:lpstr>The Power of the Cartoon</vt:lpstr>
      <vt:lpstr>Saving Africa</vt:lpstr>
      <vt:lpstr>Paper Proposal Presentations</vt:lpstr>
    </vt:vector>
  </TitlesOfParts>
  <Company>University of Pittsburgh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picard</dc:creator>
  <cp:lastModifiedBy>Picard, Louis A</cp:lastModifiedBy>
  <cp:revision>49</cp:revision>
  <dcterms:created xsi:type="dcterms:W3CDTF">2003-12-03T22:01:32Z</dcterms:created>
  <dcterms:modified xsi:type="dcterms:W3CDTF">2021-03-05T17:56:13Z</dcterms:modified>
</cp:coreProperties>
</file>