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76"/>
  </p:notesMasterIdLst>
  <p:handoutMasterIdLst>
    <p:handoutMasterId r:id="rId77"/>
  </p:handoutMasterIdLst>
  <p:sldIdLst>
    <p:sldId id="398" r:id="rId2"/>
    <p:sldId id="359" r:id="rId3"/>
    <p:sldId id="326" r:id="rId4"/>
    <p:sldId id="399" r:id="rId5"/>
    <p:sldId id="361" r:id="rId6"/>
    <p:sldId id="400" r:id="rId7"/>
    <p:sldId id="362" r:id="rId8"/>
    <p:sldId id="404" r:id="rId9"/>
    <p:sldId id="365" r:id="rId10"/>
    <p:sldId id="384" r:id="rId11"/>
    <p:sldId id="366" r:id="rId12"/>
    <p:sldId id="405" r:id="rId13"/>
    <p:sldId id="376" r:id="rId14"/>
    <p:sldId id="385" r:id="rId15"/>
    <p:sldId id="406" r:id="rId16"/>
    <p:sldId id="377" r:id="rId17"/>
    <p:sldId id="411" r:id="rId18"/>
    <p:sldId id="368" r:id="rId19"/>
    <p:sldId id="408" r:id="rId20"/>
    <p:sldId id="407" r:id="rId21"/>
    <p:sldId id="409" r:id="rId22"/>
    <p:sldId id="367" r:id="rId23"/>
    <p:sldId id="386" r:id="rId24"/>
    <p:sldId id="369" r:id="rId25"/>
    <p:sldId id="410" r:id="rId26"/>
    <p:sldId id="370" r:id="rId27"/>
    <p:sldId id="387" r:id="rId28"/>
    <p:sldId id="371" r:id="rId29"/>
    <p:sldId id="413" r:id="rId30"/>
    <p:sldId id="372" r:id="rId31"/>
    <p:sldId id="412" r:id="rId32"/>
    <p:sldId id="373" r:id="rId33"/>
    <p:sldId id="414" r:id="rId34"/>
    <p:sldId id="374" r:id="rId35"/>
    <p:sldId id="397" r:id="rId36"/>
    <p:sldId id="375" r:id="rId37"/>
    <p:sldId id="389" r:id="rId38"/>
    <p:sldId id="403" r:id="rId39"/>
    <p:sldId id="338" r:id="rId40"/>
    <p:sldId id="415" r:id="rId41"/>
    <p:sldId id="356" r:id="rId42"/>
    <p:sldId id="416" r:id="rId43"/>
    <p:sldId id="355" r:id="rId44"/>
    <p:sldId id="340" r:id="rId45"/>
    <p:sldId id="390" r:id="rId46"/>
    <p:sldId id="391" r:id="rId47"/>
    <p:sldId id="341" r:id="rId48"/>
    <p:sldId id="417" r:id="rId49"/>
    <p:sldId id="357" r:id="rId50"/>
    <p:sldId id="393" r:id="rId51"/>
    <p:sldId id="358" r:id="rId52"/>
    <p:sldId id="392" r:id="rId53"/>
    <p:sldId id="343" r:id="rId54"/>
    <p:sldId id="352" r:id="rId55"/>
    <p:sldId id="418" r:id="rId56"/>
    <p:sldId id="394" r:id="rId57"/>
    <p:sldId id="353" r:id="rId58"/>
    <p:sldId id="419" r:id="rId59"/>
    <p:sldId id="396" r:id="rId60"/>
    <p:sldId id="420" r:id="rId61"/>
    <p:sldId id="345" r:id="rId62"/>
    <p:sldId id="421" r:id="rId63"/>
    <p:sldId id="346" r:id="rId64"/>
    <p:sldId id="347" r:id="rId65"/>
    <p:sldId id="422" r:id="rId66"/>
    <p:sldId id="395" r:id="rId67"/>
    <p:sldId id="349" r:id="rId68"/>
    <p:sldId id="354" r:id="rId69"/>
    <p:sldId id="378" r:id="rId70"/>
    <p:sldId id="379" r:id="rId71"/>
    <p:sldId id="381" r:id="rId72"/>
    <p:sldId id="380" r:id="rId73"/>
    <p:sldId id="423" r:id="rId74"/>
    <p:sldId id="337" r:id="rId7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762" autoAdjust="0"/>
  </p:normalViewPr>
  <p:slideViewPr>
    <p:cSldViewPr snapToGrid="0">
      <p:cViewPr varScale="1">
        <p:scale>
          <a:sx n="121" d="100"/>
          <a:sy n="121" d="100"/>
        </p:scale>
        <p:origin x="190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8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1B96CB5-2C79-96F5-B04A-976291B864A3}"/>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4460" tIns="47230" rIns="94460" bIns="47230" numCol="1" anchor="t" anchorCtr="0" compatLnSpc="1">
            <a:prstTxWarp prst="textNoShape">
              <a:avLst/>
            </a:prstTxWarp>
          </a:bodyPr>
          <a:lstStyle>
            <a:lvl1pPr defTabSz="944563" eaLnBrk="1" hangingPunct="1">
              <a:defRPr sz="1200">
                <a:latin typeface="Times New Roman" pitchFamily="18" charset="0"/>
              </a:defRPr>
            </a:lvl1pPr>
          </a:lstStyle>
          <a:p>
            <a:pPr>
              <a:defRPr/>
            </a:pPr>
            <a:endParaRPr lang="en-US"/>
          </a:p>
        </p:txBody>
      </p:sp>
      <p:sp>
        <p:nvSpPr>
          <p:cNvPr id="22531" name="Rectangle 3">
            <a:extLst>
              <a:ext uri="{FF2B5EF4-FFF2-40B4-BE49-F238E27FC236}">
                <a16:creationId xmlns:a16="http://schemas.microsoft.com/office/drawing/2014/main" id="{0E468582-BAF0-CC8D-0EDC-0D3483D92A1E}"/>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4460" tIns="47230" rIns="94460" bIns="47230" numCol="1" anchor="t" anchorCtr="0" compatLnSpc="1">
            <a:prstTxWarp prst="textNoShape">
              <a:avLst/>
            </a:prstTxWarp>
          </a:bodyPr>
          <a:lstStyle>
            <a:lvl1pPr algn="r" defTabSz="944563" eaLnBrk="1" hangingPunct="1">
              <a:defRPr sz="1200">
                <a:latin typeface="Times New Roman" pitchFamily="18" charset="0"/>
              </a:defRPr>
            </a:lvl1pPr>
          </a:lstStyle>
          <a:p>
            <a:pPr>
              <a:defRPr/>
            </a:pPr>
            <a:endParaRPr lang="en-US"/>
          </a:p>
        </p:txBody>
      </p:sp>
      <p:sp>
        <p:nvSpPr>
          <p:cNvPr id="22532" name="Rectangle 4">
            <a:extLst>
              <a:ext uri="{FF2B5EF4-FFF2-40B4-BE49-F238E27FC236}">
                <a16:creationId xmlns:a16="http://schemas.microsoft.com/office/drawing/2014/main" id="{4A15951F-B540-51FE-405C-10D2780891CA}"/>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4460" tIns="47230" rIns="94460" bIns="47230" numCol="1" anchor="b" anchorCtr="0" compatLnSpc="1">
            <a:prstTxWarp prst="textNoShape">
              <a:avLst/>
            </a:prstTxWarp>
          </a:bodyPr>
          <a:lstStyle>
            <a:lvl1pPr defTabSz="944563" eaLnBrk="1" hangingPunct="1">
              <a:defRPr sz="1200">
                <a:latin typeface="Times New Roman" pitchFamily="18" charset="0"/>
              </a:defRPr>
            </a:lvl1pPr>
          </a:lstStyle>
          <a:p>
            <a:pPr>
              <a:defRPr/>
            </a:pPr>
            <a:endParaRPr lang="en-US"/>
          </a:p>
        </p:txBody>
      </p:sp>
      <p:sp>
        <p:nvSpPr>
          <p:cNvPr id="22533" name="Rectangle 5">
            <a:extLst>
              <a:ext uri="{FF2B5EF4-FFF2-40B4-BE49-F238E27FC236}">
                <a16:creationId xmlns:a16="http://schemas.microsoft.com/office/drawing/2014/main" id="{FE09F7BA-D5B7-197B-8305-6BD105F393E7}"/>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4460" tIns="47230" rIns="94460" bIns="47230" numCol="1" anchor="b" anchorCtr="0" compatLnSpc="1">
            <a:prstTxWarp prst="textNoShape">
              <a:avLst/>
            </a:prstTxWarp>
          </a:bodyPr>
          <a:lstStyle>
            <a:lvl1pPr algn="r" defTabSz="944563" eaLnBrk="1" hangingPunct="1">
              <a:defRPr sz="1200" smtClean="0">
                <a:latin typeface="Times New Roman" panose="02020603050405020304" pitchFamily="18" charset="0"/>
              </a:defRPr>
            </a:lvl1pPr>
          </a:lstStyle>
          <a:p>
            <a:pPr>
              <a:defRPr/>
            </a:pPr>
            <a:fld id="{EFB5198E-DEDD-F640-950D-17076598005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99BC708-0CBE-F065-02DB-3D5814CA7159}"/>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4460" tIns="47230" rIns="94460" bIns="47230" numCol="1" anchor="t" anchorCtr="0" compatLnSpc="1">
            <a:prstTxWarp prst="textNoShape">
              <a:avLst/>
            </a:prstTxWarp>
          </a:bodyPr>
          <a:lstStyle>
            <a:lvl1pPr defTabSz="944563" eaLnBrk="1" hangingPunct="1">
              <a:defRPr sz="1200">
                <a:latin typeface="Times New Roman" pitchFamily="18" charset="0"/>
              </a:defRPr>
            </a:lvl1pPr>
          </a:lstStyle>
          <a:p>
            <a:pPr>
              <a:defRPr/>
            </a:pPr>
            <a:endParaRPr lang="en-US"/>
          </a:p>
        </p:txBody>
      </p:sp>
      <p:sp>
        <p:nvSpPr>
          <p:cNvPr id="6147" name="Rectangle 3">
            <a:extLst>
              <a:ext uri="{FF2B5EF4-FFF2-40B4-BE49-F238E27FC236}">
                <a16:creationId xmlns:a16="http://schemas.microsoft.com/office/drawing/2014/main" id="{EA34B86E-131B-A7D1-7A77-9646396C095F}"/>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4460" tIns="47230" rIns="94460" bIns="47230" numCol="1" anchor="t" anchorCtr="0" compatLnSpc="1">
            <a:prstTxWarp prst="textNoShape">
              <a:avLst/>
            </a:prstTxWarp>
          </a:bodyPr>
          <a:lstStyle>
            <a:lvl1pPr algn="r" defTabSz="944563" eaLnBrk="1" hangingPunct="1">
              <a:defRPr sz="1200">
                <a:latin typeface="Times New Roman" pitchFamily="18" charset="0"/>
              </a:defRPr>
            </a:lvl1pPr>
          </a:lstStyle>
          <a:p>
            <a:pPr>
              <a:defRPr/>
            </a:pPr>
            <a:endParaRPr lang="en-US"/>
          </a:p>
        </p:txBody>
      </p:sp>
      <p:sp>
        <p:nvSpPr>
          <p:cNvPr id="2052" name="Rectangle 4">
            <a:extLst>
              <a:ext uri="{FF2B5EF4-FFF2-40B4-BE49-F238E27FC236}">
                <a16:creationId xmlns:a16="http://schemas.microsoft.com/office/drawing/2014/main" id="{9BCFF1E1-5495-4CF9-2137-6676420EE120}"/>
              </a:ext>
            </a:extLst>
          </p:cNvPr>
          <p:cNvSpPr>
            <a:spLocks noChangeArrowheads="1" noTextEdit="1"/>
          </p:cNvSpPr>
          <p:nvPr>
            <p:ph type="sldImg" idx="2"/>
          </p:nvPr>
        </p:nvSpPr>
        <p:spPr bwMode="auto">
          <a:xfrm>
            <a:off x="1184275" y="698500"/>
            <a:ext cx="4648200"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85A48B1A-F503-8C4D-6ABF-841E2684F236}"/>
              </a:ext>
            </a:extLst>
          </p:cNvPr>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4460" tIns="47230" rIns="94460" bIns="472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2E05B038-F616-8E63-344C-D94EBFFDFE2E}"/>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4460" tIns="47230" rIns="94460" bIns="47230" numCol="1" anchor="b" anchorCtr="0" compatLnSpc="1">
            <a:prstTxWarp prst="textNoShape">
              <a:avLst/>
            </a:prstTxWarp>
          </a:bodyPr>
          <a:lstStyle>
            <a:lvl1pPr defTabSz="944563" eaLnBrk="1" hangingPunct="1">
              <a:defRPr sz="1200">
                <a:latin typeface="Times New Roman" pitchFamily="18" charset="0"/>
              </a:defRPr>
            </a:lvl1pPr>
          </a:lstStyle>
          <a:p>
            <a:pPr>
              <a:defRPr/>
            </a:pPr>
            <a:endParaRPr lang="en-US"/>
          </a:p>
        </p:txBody>
      </p:sp>
      <p:sp>
        <p:nvSpPr>
          <p:cNvPr id="6151" name="Rectangle 7">
            <a:extLst>
              <a:ext uri="{FF2B5EF4-FFF2-40B4-BE49-F238E27FC236}">
                <a16:creationId xmlns:a16="http://schemas.microsoft.com/office/drawing/2014/main" id="{66A805FC-EDC5-6E30-9B7F-047F899B67A8}"/>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4460" tIns="47230" rIns="94460" bIns="47230" numCol="1" anchor="b" anchorCtr="0" compatLnSpc="1">
            <a:prstTxWarp prst="textNoShape">
              <a:avLst/>
            </a:prstTxWarp>
          </a:bodyPr>
          <a:lstStyle>
            <a:lvl1pPr algn="r" defTabSz="944563" eaLnBrk="1" hangingPunct="1">
              <a:defRPr sz="1200" smtClean="0">
                <a:latin typeface="Times New Roman" panose="02020603050405020304" pitchFamily="18" charset="0"/>
              </a:defRPr>
            </a:lvl1pPr>
          </a:lstStyle>
          <a:p>
            <a:pPr>
              <a:defRPr/>
            </a:pPr>
            <a:fld id="{CAEFEA0B-23C2-8D43-AAC4-3B7995826E2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3968EBBB-1FD7-5AFD-6944-1581CD0451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defRPr>
            </a:lvl1pPr>
            <a:lvl2pPr marL="742950" indent="-285750" defTabSz="944563">
              <a:defRPr>
                <a:solidFill>
                  <a:schemeClr val="tx1"/>
                </a:solidFill>
                <a:latin typeface="Arial" panose="020B0604020202020204" pitchFamily="34" charset="0"/>
              </a:defRPr>
            </a:lvl2pPr>
            <a:lvl3pPr marL="1143000" indent="-228600" defTabSz="944563">
              <a:defRPr>
                <a:solidFill>
                  <a:schemeClr val="tx1"/>
                </a:solidFill>
                <a:latin typeface="Arial" panose="020B0604020202020204" pitchFamily="34" charset="0"/>
              </a:defRPr>
            </a:lvl3pPr>
            <a:lvl4pPr marL="1600200" indent="-228600" defTabSz="944563">
              <a:defRPr>
                <a:solidFill>
                  <a:schemeClr val="tx1"/>
                </a:solidFill>
                <a:latin typeface="Arial" panose="020B0604020202020204" pitchFamily="34" charset="0"/>
              </a:defRPr>
            </a:lvl4pPr>
            <a:lvl5pPr marL="2057400" indent="-228600" defTabSz="944563">
              <a:defRPr>
                <a:solidFill>
                  <a:schemeClr val="tx1"/>
                </a:solidFill>
                <a:latin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defRPr>
            </a:lvl9pPr>
          </a:lstStyle>
          <a:p>
            <a:fld id="{1FDCF972-0426-7546-AF9D-8B134C591131}" type="slidenum">
              <a:rPr lang="en-US" altLang="en-US">
                <a:latin typeface="Times New Roman" panose="02020603050405020304" pitchFamily="18" charset="0"/>
              </a:rPr>
              <a:pPr/>
              <a:t>74</a:t>
            </a:fld>
            <a:endParaRPr lang="en-US" altLang="en-US">
              <a:latin typeface="Times New Roman" panose="02020603050405020304" pitchFamily="18" charset="0"/>
            </a:endParaRPr>
          </a:p>
        </p:txBody>
      </p:sp>
      <p:sp>
        <p:nvSpPr>
          <p:cNvPr id="78850" name="Rectangle 2">
            <a:extLst>
              <a:ext uri="{FF2B5EF4-FFF2-40B4-BE49-F238E27FC236}">
                <a16:creationId xmlns:a16="http://schemas.microsoft.com/office/drawing/2014/main" id="{532AE2D0-F11D-12AB-CED7-ACB16DF4C045}"/>
              </a:ext>
            </a:extLst>
          </p:cNvPr>
          <p:cNvSpPr>
            <a:spLocks noChangeArrowheads="1" noTextEdit="1"/>
          </p:cNvSpPr>
          <p:nvPr>
            <p:ph type="sldImg"/>
          </p:nvPr>
        </p:nvSpPr>
        <p:spPr>
          <a:xfrm>
            <a:off x="1181100" y="709613"/>
            <a:ext cx="4648200" cy="3486150"/>
          </a:xfrm>
          <a:ln/>
        </p:spPr>
      </p:sp>
      <p:sp>
        <p:nvSpPr>
          <p:cNvPr id="78851" name="Rectangle 3">
            <a:extLst>
              <a:ext uri="{FF2B5EF4-FFF2-40B4-BE49-F238E27FC236}">
                <a16:creationId xmlns:a16="http://schemas.microsoft.com/office/drawing/2014/main" id="{799C602B-0F58-4D6D-6D53-31EADA1319BF}"/>
              </a:ext>
            </a:extLst>
          </p:cNvPr>
          <p:cNvSpPr>
            <a:spLocks noGrp="1" noChangeArrowheads="1"/>
          </p:cNvSpPr>
          <p:nvPr>
            <p:ph type="body" idx="1"/>
          </p:nvPr>
        </p:nvSpPr>
        <p:spPr>
          <a:xfrm>
            <a:off x="925513" y="4422775"/>
            <a:ext cx="5159375" cy="4164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7345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426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76200"/>
            <a:ext cx="2211388" cy="6086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7638" y="-76200"/>
            <a:ext cx="6484937" cy="608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2826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8" y="-76200"/>
            <a:ext cx="8848725" cy="749300"/>
          </a:xfrm>
        </p:spPr>
        <p:txBody>
          <a:bodyPr/>
          <a:lstStyle/>
          <a:p>
            <a:r>
              <a:rPr lang="en-US"/>
              <a:t>Click to edit Master title style</a:t>
            </a:r>
          </a:p>
        </p:txBody>
      </p:sp>
      <p:sp>
        <p:nvSpPr>
          <p:cNvPr id="3" name="Text Placeholder 2"/>
          <p:cNvSpPr>
            <a:spLocks noGrp="1"/>
          </p:cNvSpPr>
          <p:nvPr>
            <p:ph type="body" sz="half" idx="1"/>
          </p:nvPr>
        </p:nvSpPr>
        <p:spPr>
          <a:xfrm>
            <a:off x="781050" y="1141413"/>
            <a:ext cx="3810000" cy="4868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43450" y="1141413"/>
            <a:ext cx="3810000" cy="235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43450" y="3651250"/>
            <a:ext cx="3810000" cy="2359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961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9732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64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81050" y="1141413"/>
            <a:ext cx="3810000" cy="486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43450" y="1141413"/>
            <a:ext cx="3810000" cy="486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708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2042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7811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119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09007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7275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864F5A6-1BA7-B228-72B3-7CE3F7E4BE8F}"/>
              </a:ext>
            </a:extLst>
          </p:cNvPr>
          <p:cNvSpPr>
            <a:spLocks noGrp="1" noChangeArrowheads="1"/>
          </p:cNvSpPr>
          <p:nvPr>
            <p:ph type="body" idx="1"/>
          </p:nvPr>
        </p:nvSpPr>
        <p:spPr bwMode="auto">
          <a:xfrm>
            <a:off x="781050" y="1141413"/>
            <a:ext cx="7772400"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27" name="Rectangle 3">
            <a:extLst>
              <a:ext uri="{FF2B5EF4-FFF2-40B4-BE49-F238E27FC236}">
                <a16:creationId xmlns:a16="http://schemas.microsoft.com/office/drawing/2014/main" id="{65BECA32-4E41-A4A1-689F-9AF0DC7E3F3B}"/>
              </a:ext>
            </a:extLst>
          </p:cNvPr>
          <p:cNvSpPr>
            <a:spLocks noChangeArrowheads="1"/>
          </p:cNvSpPr>
          <p:nvPr/>
        </p:nvSpPr>
        <p:spPr bwMode="auto">
          <a:xfrm>
            <a:off x="0" y="0"/>
            <a:ext cx="8432800" cy="757238"/>
          </a:xfrm>
          <a:prstGeom prst="rect">
            <a:avLst/>
          </a:prstGeom>
          <a:solidFill>
            <a:srgbClr val="008000"/>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28" name="Line 4">
            <a:extLst>
              <a:ext uri="{FF2B5EF4-FFF2-40B4-BE49-F238E27FC236}">
                <a16:creationId xmlns:a16="http://schemas.microsoft.com/office/drawing/2014/main" id="{B17CAFBF-8D80-89F8-7A56-55244968BFEB}"/>
              </a:ext>
            </a:extLst>
          </p:cNvPr>
          <p:cNvSpPr>
            <a:spLocks noChangeShapeType="1"/>
          </p:cNvSpPr>
          <p:nvPr/>
        </p:nvSpPr>
        <p:spPr bwMode="auto">
          <a:xfrm>
            <a:off x="1003300" y="6438900"/>
            <a:ext cx="8140700" cy="3810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Text Box 5">
            <a:extLst>
              <a:ext uri="{FF2B5EF4-FFF2-40B4-BE49-F238E27FC236}">
                <a16:creationId xmlns:a16="http://schemas.microsoft.com/office/drawing/2014/main" id="{E1914020-F7F2-D853-F79D-57C7916512B5}"/>
              </a:ext>
            </a:extLst>
          </p:cNvPr>
          <p:cNvSpPr txBox="1">
            <a:spLocks noChangeArrowheads="1"/>
          </p:cNvSpPr>
          <p:nvPr/>
        </p:nvSpPr>
        <p:spPr bwMode="auto">
          <a:xfrm>
            <a:off x="962025" y="6477000"/>
            <a:ext cx="3244850" cy="3048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400" b="1"/>
              <a:t>Africa Center for Strategic Studies </a:t>
            </a:r>
          </a:p>
        </p:txBody>
      </p:sp>
      <p:sp>
        <p:nvSpPr>
          <p:cNvPr id="1030" name="Text Box 6">
            <a:extLst>
              <a:ext uri="{FF2B5EF4-FFF2-40B4-BE49-F238E27FC236}">
                <a16:creationId xmlns:a16="http://schemas.microsoft.com/office/drawing/2014/main" id="{EB83B56E-8D8F-F049-802A-ADFFF4B0FB2B}"/>
              </a:ext>
            </a:extLst>
          </p:cNvPr>
          <p:cNvSpPr txBox="1">
            <a:spLocks noChangeArrowheads="1"/>
          </p:cNvSpPr>
          <p:nvPr/>
        </p:nvSpPr>
        <p:spPr bwMode="auto">
          <a:xfrm>
            <a:off x="7681913" y="6524625"/>
            <a:ext cx="1452562" cy="244475"/>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000"/>
              <a:t>Tuesday, 10 July 2007</a:t>
            </a:r>
          </a:p>
        </p:txBody>
      </p:sp>
      <p:sp>
        <p:nvSpPr>
          <p:cNvPr id="1031" name="Rectangle 7">
            <a:extLst>
              <a:ext uri="{FF2B5EF4-FFF2-40B4-BE49-F238E27FC236}">
                <a16:creationId xmlns:a16="http://schemas.microsoft.com/office/drawing/2014/main" id="{E5DC63A9-300E-E2C7-04CE-A507223DCA9B}"/>
              </a:ext>
            </a:extLst>
          </p:cNvPr>
          <p:cNvSpPr>
            <a:spLocks noChangeArrowheads="1"/>
          </p:cNvSpPr>
          <p:nvPr/>
        </p:nvSpPr>
        <p:spPr bwMode="auto">
          <a:xfrm>
            <a:off x="7456488" y="0"/>
            <a:ext cx="1687512" cy="1955800"/>
          </a:xfrm>
          <a:prstGeom prst="rect">
            <a:avLst/>
          </a:prstGeom>
          <a:solidFill>
            <a:srgbClr val="008000"/>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32" name="Rectangle 8">
            <a:extLst>
              <a:ext uri="{FF2B5EF4-FFF2-40B4-BE49-F238E27FC236}">
                <a16:creationId xmlns:a16="http://schemas.microsoft.com/office/drawing/2014/main" id="{F29087D5-9562-89B3-9517-9B5538AADED6}"/>
              </a:ext>
            </a:extLst>
          </p:cNvPr>
          <p:cNvSpPr>
            <a:spLocks noChangeArrowheads="1"/>
          </p:cNvSpPr>
          <p:nvPr/>
        </p:nvSpPr>
        <p:spPr bwMode="auto">
          <a:xfrm>
            <a:off x="8229600" y="390525"/>
            <a:ext cx="914400" cy="427038"/>
          </a:xfrm>
          <a:prstGeom prst="rect">
            <a:avLst/>
          </a:prstGeom>
          <a:solidFill>
            <a:srgbClr val="008000"/>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33" name="Rectangle 9">
            <a:extLst>
              <a:ext uri="{FF2B5EF4-FFF2-40B4-BE49-F238E27FC236}">
                <a16:creationId xmlns:a16="http://schemas.microsoft.com/office/drawing/2014/main" id="{EEC5D6BD-7417-45FA-FA03-7C98895DF7A9}"/>
              </a:ext>
            </a:extLst>
          </p:cNvPr>
          <p:cNvSpPr>
            <a:spLocks noChangeArrowheads="1"/>
          </p:cNvSpPr>
          <p:nvPr/>
        </p:nvSpPr>
        <p:spPr bwMode="auto">
          <a:xfrm>
            <a:off x="0" y="336550"/>
            <a:ext cx="9144000" cy="409575"/>
          </a:xfrm>
          <a:prstGeom prst="rect">
            <a:avLst/>
          </a:prstGeom>
          <a:solidFill>
            <a:srgbClr val="008000"/>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34" name="Rectangle 10">
            <a:extLst>
              <a:ext uri="{FF2B5EF4-FFF2-40B4-BE49-F238E27FC236}">
                <a16:creationId xmlns:a16="http://schemas.microsoft.com/office/drawing/2014/main" id="{1B720E10-CDAD-BEF0-6335-373813597B8F}"/>
              </a:ext>
            </a:extLst>
          </p:cNvPr>
          <p:cNvSpPr>
            <a:spLocks noChangeArrowheads="1"/>
          </p:cNvSpPr>
          <p:nvPr/>
        </p:nvSpPr>
        <p:spPr bwMode="auto">
          <a:xfrm rot="200093">
            <a:off x="7245350" y="785813"/>
            <a:ext cx="525463" cy="192087"/>
          </a:xfrm>
          <a:prstGeom prst="rect">
            <a:avLst/>
          </a:prstGeom>
          <a:solidFill>
            <a:srgbClr val="FFCC00"/>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35" name="Oval 11">
            <a:extLst>
              <a:ext uri="{FF2B5EF4-FFF2-40B4-BE49-F238E27FC236}">
                <a16:creationId xmlns:a16="http://schemas.microsoft.com/office/drawing/2014/main" id="{020DFEBB-E43F-1BE4-09D4-80CF719AB224}"/>
              </a:ext>
            </a:extLst>
          </p:cNvPr>
          <p:cNvSpPr>
            <a:spLocks noChangeArrowheads="1"/>
          </p:cNvSpPr>
          <p:nvPr/>
        </p:nvSpPr>
        <p:spPr bwMode="auto">
          <a:xfrm>
            <a:off x="5591175" y="812800"/>
            <a:ext cx="3552825" cy="2503488"/>
          </a:xfrm>
          <a:prstGeom prst="ellipse">
            <a:avLst/>
          </a:prstGeom>
          <a:solidFill>
            <a:schemeClr val="bg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36" name="Rectangle 12">
            <a:extLst>
              <a:ext uri="{FF2B5EF4-FFF2-40B4-BE49-F238E27FC236}">
                <a16:creationId xmlns:a16="http://schemas.microsoft.com/office/drawing/2014/main" id="{9E5BF8A0-9CB9-E03E-008C-ED76D388798F}"/>
              </a:ext>
            </a:extLst>
          </p:cNvPr>
          <p:cNvSpPr>
            <a:spLocks noChangeArrowheads="1"/>
          </p:cNvSpPr>
          <p:nvPr/>
        </p:nvSpPr>
        <p:spPr bwMode="auto">
          <a:xfrm rot="761258">
            <a:off x="7493000" y="630238"/>
            <a:ext cx="836613" cy="250825"/>
          </a:xfrm>
          <a:prstGeom prst="rect">
            <a:avLst/>
          </a:prstGeom>
          <a:solidFill>
            <a:srgbClr val="008000"/>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37" name="Rectangle 13">
            <a:extLst>
              <a:ext uri="{FF2B5EF4-FFF2-40B4-BE49-F238E27FC236}">
                <a16:creationId xmlns:a16="http://schemas.microsoft.com/office/drawing/2014/main" id="{FA0547B6-D39E-8034-A7B9-C18E9EE426FE}"/>
              </a:ext>
            </a:extLst>
          </p:cNvPr>
          <p:cNvSpPr>
            <a:spLocks noChangeArrowheads="1"/>
          </p:cNvSpPr>
          <p:nvPr/>
        </p:nvSpPr>
        <p:spPr bwMode="auto">
          <a:xfrm rot="503419">
            <a:off x="7156450" y="681038"/>
            <a:ext cx="482600" cy="100012"/>
          </a:xfrm>
          <a:prstGeom prst="rect">
            <a:avLst/>
          </a:prstGeom>
          <a:solidFill>
            <a:srgbClr val="008000"/>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38" name="Rectangle 14">
            <a:extLst>
              <a:ext uri="{FF2B5EF4-FFF2-40B4-BE49-F238E27FC236}">
                <a16:creationId xmlns:a16="http://schemas.microsoft.com/office/drawing/2014/main" id="{0A2C4B06-F567-A56B-7048-1B3AF2CB53DB}"/>
              </a:ext>
            </a:extLst>
          </p:cNvPr>
          <p:cNvSpPr>
            <a:spLocks noGrp="1" noChangeArrowheads="1"/>
          </p:cNvSpPr>
          <p:nvPr>
            <p:ph type="title"/>
          </p:nvPr>
        </p:nvSpPr>
        <p:spPr bwMode="auto">
          <a:xfrm>
            <a:off x="147638" y="-76200"/>
            <a:ext cx="88487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9" name="Line 15">
            <a:extLst>
              <a:ext uri="{FF2B5EF4-FFF2-40B4-BE49-F238E27FC236}">
                <a16:creationId xmlns:a16="http://schemas.microsoft.com/office/drawing/2014/main" id="{1B349103-A2ED-DD3B-E48D-628B9CCBD8F3}"/>
              </a:ext>
            </a:extLst>
          </p:cNvPr>
          <p:cNvSpPr>
            <a:spLocks noChangeShapeType="1"/>
          </p:cNvSpPr>
          <p:nvPr/>
        </p:nvSpPr>
        <p:spPr bwMode="auto">
          <a:xfrm>
            <a:off x="6962775" y="819150"/>
            <a:ext cx="45243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 name="Rectangle 16">
            <a:extLst>
              <a:ext uri="{FF2B5EF4-FFF2-40B4-BE49-F238E27FC236}">
                <a16:creationId xmlns:a16="http://schemas.microsoft.com/office/drawing/2014/main" id="{8BE94CA9-0457-9E30-A2BA-0FEAE1EAF975}"/>
              </a:ext>
            </a:extLst>
          </p:cNvPr>
          <p:cNvSpPr>
            <a:spLocks noChangeArrowheads="1"/>
          </p:cNvSpPr>
          <p:nvPr/>
        </p:nvSpPr>
        <p:spPr bwMode="auto">
          <a:xfrm>
            <a:off x="0" y="719138"/>
            <a:ext cx="7343775" cy="66675"/>
          </a:xfrm>
          <a:prstGeom prst="rect">
            <a:avLst/>
          </a:prstGeom>
          <a:solidFill>
            <a:srgbClr val="FFCC00"/>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grpSp>
        <p:nvGrpSpPr>
          <p:cNvPr id="1041" name="Group 17">
            <a:extLst>
              <a:ext uri="{FF2B5EF4-FFF2-40B4-BE49-F238E27FC236}">
                <a16:creationId xmlns:a16="http://schemas.microsoft.com/office/drawing/2014/main" id="{A02BBE93-A6F8-4725-B868-65E301778530}"/>
              </a:ext>
            </a:extLst>
          </p:cNvPr>
          <p:cNvGrpSpPr>
            <a:grpSpLocks/>
          </p:cNvGrpSpPr>
          <p:nvPr/>
        </p:nvGrpSpPr>
        <p:grpSpPr bwMode="auto">
          <a:xfrm>
            <a:off x="6629400" y="396875"/>
            <a:ext cx="2792413" cy="2092325"/>
            <a:chOff x="3331" y="1106"/>
            <a:chExt cx="1759" cy="1318"/>
          </a:xfrm>
        </p:grpSpPr>
        <p:pic>
          <p:nvPicPr>
            <p:cNvPr id="1060" name="Picture 18" descr="africa">
              <a:extLst>
                <a:ext uri="{FF2B5EF4-FFF2-40B4-BE49-F238E27FC236}">
                  <a16:creationId xmlns:a16="http://schemas.microsoft.com/office/drawing/2014/main" id="{9007AA84-5F6B-3640-C653-7A152AA7638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64" y="1193"/>
              <a:ext cx="1046" cy="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 name="Rectangle 19">
              <a:extLst>
                <a:ext uri="{FF2B5EF4-FFF2-40B4-BE49-F238E27FC236}">
                  <a16:creationId xmlns:a16="http://schemas.microsoft.com/office/drawing/2014/main" id="{D461AA17-BA34-BB5C-E4A5-DD87006A252F}"/>
                </a:ext>
              </a:extLst>
            </p:cNvPr>
            <p:cNvSpPr>
              <a:spLocks noChangeArrowheads="1"/>
            </p:cNvSpPr>
            <p:nvPr/>
          </p:nvSpPr>
          <p:spPr bwMode="auto">
            <a:xfrm>
              <a:off x="3331" y="1106"/>
              <a:ext cx="1759" cy="1318"/>
            </a:xfrm>
            <a:prstGeom prst="rect">
              <a:avLst/>
            </a:prstGeom>
            <a:no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grpSp>
      <p:pic>
        <p:nvPicPr>
          <p:cNvPr id="1042" name="Picture 20" descr="ACSS-logo-PMS">
            <a:extLst>
              <a:ext uri="{FF2B5EF4-FFF2-40B4-BE49-F238E27FC236}">
                <a16:creationId xmlns:a16="http://schemas.microsoft.com/office/drawing/2014/main" id="{310F2379-23D0-1E4B-5C88-67648614190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 y="5773738"/>
            <a:ext cx="1006475"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Rectangle 21">
            <a:extLst>
              <a:ext uri="{FF2B5EF4-FFF2-40B4-BE49-F238E27FC236}">
                <a16:creationId xmlns:a16="http://schemas.microsoft.com/office/drawing/2014/main" id="{6FA4CBDC-DCDE-2959-5115-4FE566A49393}"/>
              </a:ext>
            </a:extLst>
          </p:cNvPr>
          <p:cNvSpPr>
            <a:spLocks noChangeArrowheads="1"/>
          </p:cNvSpPr>
          <p:nvPr userDrawn="1"/>
        </p:nvSpPr>
        <p:spPr bwMode="auto">
          <a:xfrm>
            <a:off x="0" y="0"/>
            <a:ext cx="8432800" cy="757238"/>
          </a:xfrm>
          <a:prstGeom prst="rect">
            <a:avLst/>
          </a:prstGeom>
          <a:solidFill>
            <a:srgbClr val="008000"/>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44" name="Line 22">
            <a:extLst>
              <a:ext uri="{FF2B5EF4-FFF2-40B4-BE49-F238E27FC236}">
                <a16:creationId xmlns:a16="http://schemas.microsoft.com/office/drawing/2014/main" id="{3862B0B3-8314-ED58-8843-85FDC1BA143D}"/>
              </a:ext>
            </a:extLst>
          </p:cNvPr>
          <p:cNvSpPr>
            <a:spLocks noChangeShapeType="1"/>
          </p:cNvSpPr>
          <p:nvPr userDrawn="1"/>
        </p:nvSpPr>
        <p:spPr bwMode="auto">
          <a:xfrm>
            <a:off x="1003300" y="6438900"/>
            <a:ext cx="8140700" cy="3810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 name="Text Box 23">
            <a:extLst>
              <a:ext uri="{FF2B5EF4-FFF2-40B4-BE49-F238E27FC236}">
                <a16:creationId xmlns:a16="http://schemas.microsoft.com/office/drawing/2014/main" id="{755D9D92-788D-ED87-02DF-293D0BDFE659}"/>
              </a:ext>
            </a:extLst>
          </p:cNvPr>
          <p:cNvSpPr txBox="1">
            <a:spLocks noChangeArrowheads="1"/>
          </p:cNvSpPr>
          <p:nvPr userDrawn="1"/>
        </p:nvSpPr>
        <p:spPr bwMode="auto">
          <a:xfrm>
            <a:off x="962025" y="6477000"/>
            <a:ext cx="3244850" cy="3048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400" b="1"/>
              <a:t>Africa Center for Strategic Studies </a:t>
            </a:r>
          </a:p>
        </p:txBody>
      </p:sp>
      <p:sp>
        <p:nvSpPr>
          <p:cNvPr id="1046" name="Text Box 24">
            <a:extLst>
              <a:ext uri="{FF2B5EF4-FFF2-40B4-BE49-F238E27FC236}">
                <a16:creationId xmlns:a16="http://schemas.microsoft.com/office/drawing/2014/main" id="{627D28C5-6BB9-C3A5-1E2A-827539543E68}"/>
              </a:ext>
            </a:extLst>
          </p:cNvPr>
          <p:cNvSpPr txBox="1">
            <a:spLocks noChangeArrowheads="1"/>
          </p:cNvSpPr>
          <p:nvPr userDrawn="1"/>
        </p:nvSpPr>
        <p:spPr bwMode="auto">
          <a:xfrm>
            <a:off x="7681913" y="6524625"/>
            <a:ext cx="1452562" cy="244475"/>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000"/>
              <a:t>Tuesday, 10 July 2007</a:t>
            </a:r>
          </a:p>
        </p:txBody>
      </p:sp>
      <p:sp>
        <p:nvSpPr>
          <p:cNvPr id="1047" name="Rectangle 25">
            <a:extLst>
              <a:ext uri="{FF2B5EF4-FFF2-40B4-BE49-F238E27FC236}">
                <a16:creationId xmlns:a16="http://schemas.microsoft.com/office/drawing/2014/main" id="{03011303-2084-CC92-19A1-863055F4558A}"/>
              </a:ext>
            </a:extLst>
          </p:cNvPr>
          <p:cNvSpPr>
            <a:spLocks noChangeArrowheads="1"/>
          </p:cNvSpPr>
          <p:nvPr userDrawn="1"/>
        </p:nvSpPr>
        <p:spPr bwMode="auto">
          <a:xfrm>
            <a:off x="7456488" y="0"/>
            <a:ext cx="1687512" cy="1955800"/>
          </a:xfrm>
          <a:prstGeom prst="rect">
            <a:avLst/>
          </a:prstGeom>
          <a:solidFill>
            <a:srgbClr val="008000"/>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48" name="Rectangle 26">
            <a:extLst>
              <a:ext uri="{FF2B5EF4-FFF2-40B4-BE49-F238E27FC236}">
                <a16:creationId xmlns:a16="http://schemas.microsoft.com/office/drawing/2014/main" id="{25D702F1-D5C9-F458-C920-505EA1C4E5B7}"/>
              </a:ext>
            </a:extLst>
          </p:cNvPr>
          <p:cNvSpPr>
            <a:spLocks noChangeArrowheads="1"/>
          </p:cNvSpPr>
          <p:nvPr userDrawn="1"/>
        </p:nvSpPr>
        <p:spPr bwMode="auto">
          <a:xfrm>
            <a:off x="8229600" y="390525"/>
            <a:ext cx="914400" cy="427038"/>
          </a:xfrm>
          <a:prstGeom prst="rect">
            <a:avLst/>
          </a:prstGeom>
          <a:solidFill>
            <a:srgbClr val="008000"/>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49" name="Rectangle 27">
            <a:extLst>
              <a:ext uri="{FF2B5EF4-FFF2-40B4-BE49-F238E27FC236}">
                <a16:creationId xmlns:a16="http://schemas.microsoft.com/office/drawing/2014/main" id="{5620E0C9-532C-C766-CBDA-208C1B66DE91}"/>
              </a:ext>
            </a:extLst>
          </p:cNvPr>
          <p:cNvSpPr>
            <a:spLocks noChangeArrowheads="1"/>
          </p:cNvSpPr>
          <p:nvPr userDrawn="1"/>
        </p:nvSpPr>
        <p:spPr bwMode="auto">
          <a:xfrm>
            <a:off x="0" y="336550"/>
            <a:ext cx="9144000" cy="409575"/>
          </a:xfrm>
          <a:prstGeom prst="rect">
            <a:avLst/>
          </a:prstGeom>
          <a:solidFill>
            <a:srgbClr val="008000"/>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50" name="Rectangle 28">
            <a:extLst>
              <a:ext uri="{FF2B5EF4-FFF2-40B4-BE49-F238E27FC236}">
                <a16:creationId xmlns:a16="http://schemas.microsoft.com/office/drawing/2014/main" id="{6B4F4F3E-8DF3-3ACA-4F5D-24484D588D6A}"/>
              </a:ext>
            </a:extLst>
          </p:cNvPr>
          <p:cNvSpPr>
            <a:spLocks noChangeArrowheads="1"/>
          </p:cNvSpPr>
          <p:nvPr userDrawn="1"/>
        </p:nvSpPr>
        <p:spPr bwMode="auto">
          <a:xfrm rot="200093">
            <a:off x="7245350" y="785813"/>
            <a:ext cx="525463" cy="192087"/>
          </a:xfrm>
          <a:prstGeom prst="rect">
            <a:avLst/>
          </a:prstGeom>
          <a:solidFill>
            <a:srgbClr val="FFCC00"/>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51" name="Oval 29">
            <a:extLst>
              <a:ext uri="{FF2B5EF4-FFF2-40B4-BE49-F238E27FC236}">
                <a16:creationId xmlns:a16="http://schemas.microsoft.com/office/drawing/2014/main" id="{3396D3B3-40B5-D19E-77C4-36655741EAEB}"/>
              </a:ext>
            </a:extLst>
          </p:cNvPr>
          <p:cNvSpPr>
            <a:spLocks noChangeArrowheads="1"/>
          </p:cNvSpPr>
          <p:nvPr userDrawn="1"/>
        </p:nvSpPr>
        <p:spPr bwMode="auto">
          <a:xfrm>
            <a:off x="5591175" y="812800"/>
            <a:ext cx="3552825" cy="2503488"/>
          </a:xfrm>
          <a:prstGeom prst="ellipse">
            <a:avLst/>
          </a:prstGeom>
          <a:solidFill>
            <a:schemeClr val="bg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52" name="Rectangle 30">
            <a:extLst>
              <a:ext uri="{FF2B5EF4-FFF2-40B4-BE49-F238E27FC236}">
                <a16:creationId xmlns:a16="http://schemas.microsoft.com/office/drawing/2014/main" id="{55E36444-F9CE-73E9-5A8F-F1D93650BE1D}"/>
              </a:ext>
            </a:extLst>
          </p:cNvPr>
          <p:cNvSpPr>
            <a:spLocks noChangeArrowheads="1"/>
          </p:cNvSpPr>
          <p:nvPr userDrawn="1"/>
        </p:nvSpPr>
        <p:spPr bwMode="auto">
          <a:xfrm rot="761258">
            <a:off x="7493000" y="630238"/>
            <a:ext cx="836613" cy="250825"/>
          </a:xfrm>
          <a:prstGeom prst="rect">
            <a:avLst/>
          </a:prstGeom>
          <a:solidFill>
            <a:srgbClr val="008000"/>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53" name="Rectangle 31">
            <a:extLst>
              <a:ext uri="{FF2B5EF4-FFF2-40B4-BE49-F238E27FC236}">
                <a16:creationId xmlns:a16="http://schemas.microsoft.com/office/drawing/2014/main" id="{11191841-74C8-225C-EFAA-FAF3770589EB}"/>
              </a:ext>
            </a:extLst>
          </p:cNvPr>
          <p:cNvSpPr>
            <a:spLocks noChangeArrowheads="1"/>
          </p:cNvSpPr>
          <p:nvPr userDrawn="1"/>
        </p:nvSpPr>
        <p:spPr bwMode="auto">
          <a:xfrm rot="503419">
            <a:off x="7156450" y="681038"/>
            <a:ext cx="482600" cy="100012"/>
          </a:xfrm>
          <a:prstGeom prst="rect">
            <a:avLst/>
          </a:prstGeom>
          <a:solidFill>
            <a:srgbClr val="008000"/>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54" name="Line 32">
            <a:extLst>
              <a:ext uri="{FF2B5EF4-FFF2-40B4-BE49-F238E27FC236}">
                <a16:creationId xmlns:a16="http://schemas.microsoft.com/office/drawing/2014/main" id="{8F385052-EB4B-135F-D7FE-E6063A3BD1EC}"/>
              </a:ext>
            </a:extLst>
          </p:cNvPr>
          <p:cNvSpPr>
            <a:spLocks noChangeShapeType="1"/>
          </p:cNvSpPr>
          <p:nvPr userDrawn="1"/>
        </p:nvSpPr>
        <p:spPr bwMode="auto">
          <a:xfrm>
            <a:off x="6962775" y="819150"/>
            <a:ext cx="45243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 name="Rectangle 33">
            <a:extLst>
              <a:ext uri="{FF2B5EF4-FFF2-40B4-BE49-F238E27FC236}">
                <a16:creationId xmlns:a16="http://schemas.microsoft.com/office/drawing/2014/main" id="{0B47E41D-7ED6-F6CC-CF2E-567DBFAA5F2C}"/>
              </a:ext>
            </a:extLst>
          </p:cNvPr>
          <p:cNvSpPr>
            <a:spLocks noChangeArrowheads="1"/>
          </p:cNvSpPr>
          <p:nvPr userDrawn="1"/>
        </p:nvSpPr>
        <p:spPr bwMode="auto">
          <a:xfrm>
            <a:off x="0" y="719138"/>
            <a:ext cx="7343775" cy="66675"/>
          </a:xfrm>
          <a:prstGeom prst="rect">
            <a:avLst/>
          </a:prstGeom>
          <a:solidFill>
            <a:srgbClr val="FFCC00"/>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grpSp>
        <p:nvGrpSpPr>
          <p:cNvPr id="1056" name="Group 34">
            <a:extLst>
              <a:ext uri="{FF2B5EF4-FFF2-40B4-BE49-F238E27FC236}">
                <a16:creationId xmlns:a16="http://schemas.microsoft.com/office/drawing/2014/main" id="{8A5D7B67-AE1E-5D3C-C7B7-9F4A70C99BE0}"/>
              </a:ext>
            </a:extLst>
          </p:cNvPr>
          <p:cNvGrpSpPr>
            <a:grpSpLocks/>
          </p:cNvGrpSpPr>
          <p:nvPr userDrawn="1"/>
        </p:nvGrpSpPr>
        <p:grpSpPr bwMode="auto">
          <a:xfrm>
            <a:off x="6629400" y="396875"/>
            <a:ext cx="2792413" cy="2092325"/>
            <a:chOff x="3331" y="1106"/>
            <a:chExt cx="1759" cy="1318"/>
          </a:xfrm>
        </p:grpSpPr>
        <p:pic>
          <p:nvPicPr>
            <p:cNvPr id="1058" name="Picture 35" descr="africa">
              <a:extLst>
                <a:ext uri="{FF2B5EF4-FFF2-40B4-BE49-F238E27FC236}">
                  <a16:creationId xmlns:a16="http://schemas.microsoft.com/office/drawing/2014/main" id="{E0CDA8B3-360B-E3B3-9DA8-FEC0E2D7B48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64" y="1193"/>
              <a:ext cx="1046" cy="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9" name="Rectangle 36">
              <a:extLst>
                <a:ext uri="{FF2B5EF4-FFF2-40B4-BE49-F238E27FC236}">
                  <a16:creationId xmlns:a16="http://schemas.microsoft.com/office/drawing/2014/main" id="{B7066E87-1F07-6C65-126C-346F9E72E0C0}"/>
                </a:ext>
              </a:extLst>
            </p:cNvPr>
            <p:cNvSpPr>
              <a:spLocks noChangeArrowheads="1"/>
            </p:cNvSpPr>
            <p:nvPr/>
          </p:nvSpPr>
          <p:spPr bwMode="auto">
            <a:xfrm>
              <a:off x="3331" y="1106"/>
              <a:ext cx="1759" cy="1318"/>
            </a:xfrm>
            <a:prstGeom prst="rect">
              <a:avLst/>
            </a:prstGeom>
            <a:no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grpSp>
      <p:pic>
        <p:nvPicPr>
          <p:cNvPr id="1057" name="Picture 37" descr="ACSS-logo-PMS">
            <a:extLst>
              <a:ext uri="{FF2B5EF4-FFF2-40B4-BE49-F238E27FC236}">
                <a16:creationId xmlns:a16="http://schemas.microsoft.com/office/drawing/2014/main" id="{CA326350-B8BC-E13E-9745-4CB3788D9646}"/>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100" y="5773738"/>
            <a:ext cx="1006475"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eaLnBrk="0" fontAlgn="base" hangingPunct="0">
        <a:lnSpc>
          <a:spcPct val="80000"/>
        </a:lnSpc>
        <a:spcBef>
          <a:spcPct val="0"/>
        </a:spcBef>
        <a:spcAft>
          <a:spcPct val="0"/>
        </a:spcAft>
        <a:defRPr sz="3600" b="1">
          <a:solidFill>
            <a:schemeClr val="bg1"/>
          </a:solidFill>
          <a:latin typeface="+mj-lt"/>
          <a:ea typeface="+mj-ea"/>
          <a:cs typeface="+mj-cs"/>
        </a:defRPr>
      </a:lvl1pPr>
      <a:lvl2pPr algn="ctr" rtl="0" eaLnBrk="0" fontAlgn="base" hangingPunct="0">
        <a:lnSpc>
          <a:spcPct val="80000"/>
        </a:lnSpc>
        <a:spcBef>
          <a:spcPct val="0"/>
        </a:spcBef>
        <a:spcAft>
          <a:spcPct val="0"/>
        </a:spcAft>
        <a:defRPr sz="3600" b="1">
          <a:solidFill>
            <a:schemeClr val="bg1"/>
          </a:solidFill>
          <a:latin typeface="Arial" charset="0"/>
        </a:defRPr>
      </a:lvl2pPr>
      <a:lvl3pPr algn="ctr" rtl="0" eaLnBrk="0" fontAlgn="base" hangingPunct="0">
        <a:lnSpc>
          <a:spcPct val="80000"/>
        </a:lnSpc>
        <a:spcBef>
          <a:spcPct val="0"/>
        </a:spcBef>
        <a:spcAft>
          <a:spcPct val="0"/>
        </a:spcAft>
        <a:defRPr sz="3600" b="1">
          <a:solidFill>
            <a:schemeClr val="bg1"/>
          </a:solidFill>
          <a:latin typeface="Arial" charset="0"/>
        </a:defRPr>
      </a:lvl3pPr>
      <a:lvl4pPr algn="ctr" rtl="0" eaLnBrk="0" fontAlgn="base" hangingPunct="0">
        <a:lnSpc>
          <a:spcPct val="80000"/>
        </a:lnSpc>
        <a:spcBef>
          <a:spcPct val="0"/>
        </a:spcBef>
        <a:spcAft>
          <a:spcPct val="0"/>
        </a:spcAft>
        <a:defRPr sz="3600" b="1">
          <a:solidFill>
            <a:schemeClr val="bg1"/>
          </a:solidFill>
          <a:latin typeface="Arial" charset="0"/>
        </a:defRPr>
      </a:lvl4pPr>
      <a:lvl5pPr algn="ctr" rtl="0" eaLnBrk="0" fontAlgn="base" hangingPunct="0">
        <a:lnSpc>
          <a:spcPct val="80000"/>
        </a:lnSpc>
        <a:spcBef>
          <a:spcPct val="0"/>
        </a:spcBef>
        <a:spcAft>
          <a:spcPct val="0"/>
        </a:spcAft>
        <a:defRPr sz="3600" b="1">
          <a:solidFill>
            <a:schemeClr val="bg1"/>
          </a:solidFill>
          <a:latin typeface="Arial" charset="0"/>
        </a:defRPr>
      </a:lvl5pPr>
      <a:lvl6pPr marL="457200" algn="ctr" rtl="0" fontAlgn="base">
        <a:lnSpc>
          <a:spcPct val="80000"/>
        </a:lnSpc>
        <a:spcBef>
          <a:spcPct val="0"/>
        </a:spcBef>
        <a:spcAft>
          <a:spcPct val="0"/>
        </a:spcAft>
        <a:defRPr sz="3600" b="1">
          <a:solidFill>
            <a:schemeClr val="bg1"/>
          </a:solidFill>
          <a:latin typeface="Arial" charset="0"/>
        </a:defRPr>
      </a:lvl6pPr>
      <a:lvl7pPr marL="914400" algn="ctr" rtl="0" fontAlgn="base">
        <a:lnSpc>
          <a:spcPct val="80000"/>
        </a:lnSpc>
        <a:spcBef>
          <a:spcPct val="0"/>
        </a:spcBef>
        <a:spcAft>
          <a:spcPct val="0"/>
        </a:spcAft>
        <a:defRPr sz="3600" b="1">
          <a:solidFill>
            <a:schemeClr val="bg1"/>
          </a:solidFill>
          <a:latin typeface="Arial" charset="0"/>
        </a:defRPr>
      </a:lvl7pPr>
      <a:lvl8pPr marL="1371600" algn="ctr" rtl="0" fontAlgn="base">
        <a:lnSpc>
          <a:spcPct val="80000"/>
        </a:lnSpc>
        <a:spcBef>
          <a:spcPct val="0"/>
        </a:spcBef>
        <a:spcAft>
          <a:spcPct val="0"/>
        </a:spcAft>
        <a:defRPr sz="3600" b="1">
          <a:solidFill>
            <a:schemeClr val="bg1"/>
          </a:solidFill>
          <a:latin typeface="Arial" charset="0"/>
        </a:defRPr>
      </a:lvl8pPr>
      <a:lvl9pPr marL="1828800" algn="ctr" rtl="0" fontAlgn="base">
        <a:lnSpc>
          <a:spcPct val="80000"/>
        </a:lnSpc>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5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0oAtMMvnDy0&amp;NR=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file:////upload.wikimedia.org/wikipedia/commons/a/a9/Africa_University_Mount_Chiremba1.jpeg"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dizolele.com/?p=163"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www.c-spanvideo.org/program/293759-1"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state%20of%20emergency%20south%20africa%201986"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a:extLst>
              <a:ext uri="{FF2B5EF4-FFF2-40B4-BE49-F238E27FC236}">
                <a16:creationId xmlns:a16="http://schemas.microsoft.com/office/drawing/2014/main" id="{DA6F4550-8488-A51D-6C77-F5ADB6F42C85}"/>
              </a:ext>
            </a:extLst>
          </p:cNvPr>
          <p:cNvSpPr>
            <a:spLocks noGrp="1" noChangeArrowheads="1"/>
          </p:cNvSpPr>
          <p:nvPr>
            <p:ph type="ctrTitle"/>
          </p:nvPr>
        </p:nvSpPr>
        <p:spPr>
          <a:xfrm>
            <a:off x="439738" y="-217488"/>
            <a:ext cx="7772400" cy="1470026"/>
          </a:xfrm>
        </p:spPr>
        <p:txBody>
          <a:bodyPr/>
          <a:lstStyle/>
          <a:p>
            <a:pPr eaLnBrk="1" hangingPunct="1"/>
            <a:r>
              <a:rPr lang="en-US" altLang="en-US"/>
              <a:t>PIA 2096 </a:t>
            </a:r>
          </a:p>
        </p:txBody>
      </p:sp>
      <p:sp>
        <p:nvSpPr>
          <p:cNvPr id="4098" name="Subtitle 15">
            <a:extLst>
              <a:ext uri="{FF2B5EF4-FFF2-40B4-BE49-F238E27FC236}">
                <a16:creationId xmlns:a16="http://schemas.microsoft.com/office/drawing/2014/main" id="{7C3BF09B-A5F2-D690-9FEB-539D69871400}"/>
              </a:ext>
            </a:extLst>
          </p:cNvPr>
          <p:cNvSpPr>
            <a:spLocks noGrp="1" noChangeArrowheads="1"/>
          </p:cNvSpPr>
          <p:nvPr>
            <p:ph type="subTitle" idx="1"/>
          </p:nvPr>
        </p:nvSpPr>
        <p:spPr>
          <a:xfrm>
            <a:off x="1125538" y="841375"/>
            <a:ext cx="6400800" cy="1752600"/>
          </a:xfrm>
        </p:spPr>
        <p:txBody>
          <a:bodyPr/>
          <a:lstStyle/>
          <a:p>
            <a:pPr eaLnBrk="1" hangingPunct="1"/>
            <a:r>
              <a:rPr lang="en-US" altLang="en-US" sz="4400" b="1" dirty="0"/>
              <a:t>Capstone Seminar on Foreign Aid</a:t>
            </a:r>
          </a:p>
          <a:p>
            <a:pPr eaLnBrk="1" hangingPunct="1"/>
            <a:endParaRPr lang="en-US" altLang="en-US" sz="4400" b="1" dirty="0"/>
          </a:p>
          <a:p>
            <a:pPr eaLnBrk="1" hangingPunct="1"/>
            <a:r>
              <a:rPr lang="en-US" altLang="en-US" sz="4400" b="1" dirty="0"/>
              <a:t>A War on Terror: Defense, Diplomacy and Development</a:t>
            </a:r>
          </a:p>
          <a:p>
            <a:pPr eaLnBrk="1" hangingPunct="1"/>
            <a:r>
              <a:rPr lang="en-US" altLang="en-US" sz="4400" b="1" dirty="0"/>
              <a:t>(DDD)</a:t>
            </a:r>
          </a:p>
          <a:p>
            <a:pPr eaLnBrk="1" hangingPunct="1"/>
            <a:endParaRPr lang="en-US" altLang="en-US" sz="4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5">
            <a:extLst>
              <a:ext uri="{FF2B5EF4-FFF2-40B4-BE49-F238E27FC236}">
                <a16:creationId xmlns:a16="http://schemas.microsoft.com/office/drawing/2014/main" id="{05FF5DF5-931F-FBF0-75BC-3033C30E7386}"/>
              </a:ext>
            </a:extLst>
          </p:cNvPr>
          <p:cNvSpPr>
            <a:spLocks noGrp="1" noChangeArrowheads="1"/>
          </p:cNvSpPr>
          <p:nvPr>
            <p:ph type="title"/>
          </p:nvPr>
        </p:nvSpPr>
        <p:spPr/>
        <p:txBody>
          <a:bodyPr/>
          <a:lstStyle/>
          <a:p>
            <a:pPr eaLnBrk="1" hangingPunct="1"/>
            <a:r>
              <a:rPr lang="en-US" altLang="en-US"/>
              <a:t>Conflict Resoluton in the Sudan</a:t>
            </a:r>
          </a:p>
        </p:txBody>
      </p:sp>
      <p:sp>
        <p:nvSpPr>
          <p:cNvPr id="13314" name="Rectangle 16">
            <a:extLst>
              <a:ext uri="{FF2B5EF4-FFF2-40B4-BE49-F238E27FC236}">
                <a16:creationId xmlns:a16="http://schemas.microsoft.com/office/drawing/2014/main" id="{CDC2081A-A09C-A917-F7C2-C31BCB1A148A}"/>
              </a:ext>
            </a:extLst>
          </p:cNvPr>
          <p:cNvSpPr>
            <a:spLocks noGrp="1" noChangeArrowheads="1"/>
          </p:cNvSpPr>
          <p:nvPr>
            <p:ph sz="half" idx="1"/>
          </p:nvPr>
        </p:nvSpPr>
        <p:spPr/>
        <p:txBody>
          <a:bodyPr/>
          <a:lstStyle/>
          <a:p>
            <a:pPr eaLnBrk="1" hangingPunct="1">
              <a:buFontTx/>
              <a:buNone/>
            </a:pPr>
            <a:r>
              <a:rPr lang="en-US" altLang="en-US" b="1"/>
              <a:t>Conflict Resolution</a:t>
            </a:r>
          </a:p>
        </p:txBody>
      </p:sp>
      <p:sp>
        <p:nvSpPr>
          <p:cNvPr id="13315" name="Rectangle 17">
            <a:extLst>
              <a:ext uri="{FF2B5EF4-FFF2-40B4-BE49-F238E27FC236}">
                <a16:creationId xmlns:a16="http://schemas.microsoft.com/office/drawing/2014/main" id="{438863B4-9E75-655E-E996-D9C6DB68A923}"/>
              </a:ext>
            </a:extLst>
          </p:cNvPr>
          <p:cNvSpPr>
            <a:spLocks noGrp="1" noChangeArrowheads="1"/>
          </p:cNvSpPr>
          <p:nvPr>
            <p:ph sz="half" idx="2"/>
          </p:nvPr>
        </p:nvSpPr>
        <p:spPr/>
        <p:txBody>
          <a:bodyPr/>
          <a:lstStyle/>
          <a:p>
            <a:pPr eaLnBrk="1" hangingPunct="1">
              <a:buFontTx/>
              <a:buNone/>
            </a:pPr>
            <a:r>
              <a:rPr lang="en-US" altLang="en-US" sz="2400" b="1"/>
              <a:t>	"We drew upon traditional conflict resolution techniques”</a:t>
            </a:r>
            <a:endParaRPr lang="en-US" altLang="en-US"/>
          </a:p>
          <a:p>
            <a:pPr eaLnBrk="1" hangingPunct="1">
              <a:buFontTx/>
              <a:buNone/>
            </a:pPr>
            <a:r>
              <a:rPr lang="en-US" altLang="en-US" sz="1600" b="1"/>
              <a:t>	Research by Germaine Basita</a:t>
            </a:r>
          </a:p>
          <a:p>
            <a:pPr eaLnBrk="1" hangingPunct="1">
              <a:buFontTx/>
              <a:buNone/>
            </a:pPr>
            <a:r>
              <a:rPr lang="en-US" altLang="en-US" sz="1600" b="1"/>
              <a:t> 	GSPIA PhD Student</a:t>
            </a:r>
          </a:p>
        </p:txBody>
      </p:sp>
      <p:pic>
        <p:nvPicPr>
          <p:cNvPr id="13316" name="Picture 3">
            <a:extLst>
              <a:ext uri="{FF2B5EF4-FFF2-40B4-BE49-F238E27FC236}">
                <a16:creationId xmlns:a16="http://schemas.microsoft.com/office/drawing/2014/main" id="{E1970658-3DE4-C114-0427-686660CD2270}"/>
              </a:ext>
            </a:extLst>
          </p:cNvPr>
          <p:cNvPicPr>
            <a:picLocks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1001713" y="2574925"/>
            <a:ext cx="2981325" cy="2241550"/>
          </a:xfrm>
        </p:spPr>
      </p:pic>
      <p:pic>
        <p:nvPicPr>
          <p:cNvPr id="13317" name="Picture 14">
            <a:extLst>
              <a:ext uri="{FF2B5EF4-FFF2-40B4-BE49-F238E27FC236}">
                <a16:creationId xmlns:a16="http://schemas.microsoft.com/office/drawing/2014/main" id="{7780DFCF-D2E5-EE4B-DF3B-DE0275ABD2DA}"/>
              </a:ext>
            </a:extLst>
          </p:cNvPr>
          <p:cNvPicPr>
            <a:picLocks noChangeAspect="1" noChangeArrowheads="1"/>
          </p:cNvPicPr>
          <p:nvPr>
            <p:ph type="body" sz="half" idx="4294967295"/>
          </p:nvPr>
        </p:nvPicPr>
        <p:blipFill>
          <a:blip r:embed="rId3">
            <a:extLst>
              <a:ext uri="{28A0092B-C50C-407E-A947-70E740481C1C}">
                <a14:useLocalDpi xmlns:a14="http://schemas.microsoft.com/office/drawing/2010/main" val="0"/>
              </a:ext>
            </a:extLst>
          </a:blip>
          <a:srcRect/>
          <a:stretch>
            <a:fillRect/>
          </a:stretch>
        </p:blipFill>
        <p:spPr>
          <a:xfrm>
            <a:off x="4941888" y="3402013"/>
            <a:ext cx="3636962" cy="301466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56A728CF-8221-9788-3388-4B207B744256}"/>
              </a:ext>
            </a:extLst>
          </p:cNvPr>
          <p:cNvSpPr>
            <a:spLocks noGrp="1" noChangeArrowheads="1"/>
          </p:cNvSpPr>
          <p:nvPr>
            <p:ph type="title" idx="4294967295"/>
          </p:nvPr>
        </p:nvSpPr>
        <p:spPr/>
        <p:txBody>
          <a:bodyPr/>
          <a:lstStyle/>
          <a:p>
            <a:pPr eaLnBrk="1" hangingPunct="1"/>
            <a:r>
              <a:rPr lang="en-US" altLang="en-US" sz="3200"/>
              <a:t>Indigenous Methods of Conflict Mediation</a:t>
            </a:r>
          </a:p>
        </p:txBody>
      </p:sp>
      <p:sp>
        <p:nvSpPr>
          <p:cNvPr id="14338" name="Rectangle 3">
            <a:extLst>
              <a:ext uri="{FF2B5EF4-FFF2-40B4-BE49-F238E27FC236}">
                <a16:creationId xmlns:a16="http://schemas.microsoft.com/office/drawing/2014/main" id="{619ABD4D-B22A-3C8B-8377-DDCCEC310777}"/>
              </a:ext>
            </a:extLst>
          </p:cNvPr>
          <p:cNvSpPr>
            <a:spLocks noGrp="1" noChangeArrowheads="1"/>
          </p:cNvSpPr>
          <p:nvPr>
            <p:ph type="body" idx="4294967295"/>
          </p:nvPr>
        </p:nvSpPr>
        <p:spPr/>
        <p:txBody>
          <a:bodyPr/>
          <a:lstStyle/>
          <a:p>
            <a:pPr lvl="3" eaLnBrk="1" hangingPunct="1">
              <a:lnSpc>
                <a:spcPct val="80000"/>
              </a:lnSpc>
              <a:buFontTx/>
              <a:buNone/>
            </a:pPr>
            <a:endParaRPr lang="en-US" altLang="en-US" sz="1800" b="1"/>
          </a:p>
          <a:p>
            <a:pPr lvl="3" eaLnBrk="1" hangingPunct="1">
              <a:lnSpc>
                <a:spcPct val="80000"/>
              </a:lnSpc>
            </a:pPr>
            <a:r>
              <a:rPr lang="en-US" altLang="en-US" sz="2800" b="1"/>
              <a:t>Problem of ratcheting up and reconstructing institutions</a:t>
            </a:r>
          </a:p>
          <a:p>
            <a:pPr lvl="3" eaLnBrk="1" hangingPunct="1">
              <a:lnSpc>
                <a:spcPct val="80000"/>
              </a:lnSpc>
            </a:pPr>
            <a:endParaRPr lang="en-US" altLang="en-US" sz="2800" b="1"/>
          </a:p>
          <a:p>
            <a:pPr lvl="3" eaLnBrk="1" hangingPunct="1">
              <a:lnSpc>
                <a:spcPct val="80000"/>
              </a:lnSpc>
            </a:pPr>
            <a:endParaRPr lang="en-US" altLang="en-US" sz="2800" b="1"/>
          </a:p>
          <a:p>
            <a:pPr lvl="3" eaLnBrk="1" hangingPunct="1">
              <a:lnSpc>
                <a:spcPct val="80000"/>
              </a:lnSpc>
            </a:pPr>
            <a:r>
              <a:rPr lang="en-US" altLang="en-US" sz="2800" b="1"/>
              <a:t>Problem of collapsed and failed states</a:t>
            </a:r>
          </a:p>
          <a:p>
            <a:pPr lvl="3" eaLnBrk="1" hangingPunct="1">
              <a:lnSpc>
                <a:spcPct val="80000"/>
              </a:lnSpc>
            </a:pPr>
            <a:endParaRPr lang="en-US" altLang="en-US" sz="2800" b="1"/>
          </a:p>
          <a:p>
            <a:pPr lvl="3" eaLnBrk="1" hangingPunct="1">
              <a:lnSpc>
                <a:spcPct val="80000"/>
              </a:lnSpc>
            </a:pPr>
            <a:endParaRPr lang="en-US" altLang="en-US" sz="2800" b="1"/>
          </a:p>
          <a:p>
            <a:pPr lvl="3" eaLnBrk="1" hangingPunct="1">
              <a:lnSpc>
                <a:spcPct val="80000"/>
              </a:lnSpc>
            </a:pPr>
            <a:r>
              <a:rPr lang="en-US" altLang="en-US" sz="2800" b="1"/>
              <a:t>National Identity Challenges- Leadership Modalities</a:t>
            </a:r>
            <a:r>
              <a:rPr lang="en-US" altLang="en-US" sz="2800"/>
              <a:t> </a:t>
            </a:r>
          </a:p>
          <a:p>
            <a:pPr lvl="3" eaLnBrk="1" hangingPunct="1">
              <a:lnSpc>
                <a:spcPct val="80000"/>
              </a:lnSpc>
            </a:pPr>
            <a:endParaRPr lang="en-US" altLang="en-US" sz="2800"/>
          </a:p>
          <a:p>
            <a:pPr lvl="3" eaLnBrk="1" hangingPunct="1">
              <a:lnSpc>
                <a:spcPct val="80000"/>
              </a:lnSpc>
            </a:pPr>
            <a:r>
              <a:rPr lang="en-US" altLang="en-US" sz="2800" b="1"/>
              <a:t>Survival of Traditional Institutions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ttp://today.duke.edu/sites/default/files/stories/wardak.jpg?1313592409">
            <a:extLst>
              <a:ext uri="{FF2B5EF4-FFF2-40B4-BE49-F238E27FC236}">
                <a16:creationId xmlns:a16="http://schemas.microsoft.com/office/drawing/2014/main" id="{9DA186D0-4393-AA29-FCBB-5B2DDAB7A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93900"/>
            <a:ext cx="40005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4" descr="http://www.un.org/ecosocdev/geninfo/afrec/vol22no2/fighting-poverty.jpg">
            <a:extLst>
              <a:ext uri="{FF2B5EF4-FFF2-40B4-BE49-F238E27FC236}">
                <a16:creationId xmlns:a16="http://schemas.microsoft.com/office/drawing/2014/main" id="{65A2067D-4B56-EA72-2911-7AC82DC3F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688" y="558800"/>
            <a:ext cx="3706812"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4">
            <a:extLst>
              <a:ext uri="{FF2B5EF4-FFF2-40B4-BE49-F238E27FC236}">
                <a16:creationId xmlns:a16="http://schemas.microsoft.com/office/drawing/2014/main" id="{543DF5F7-4E13-55E6-CBD9-98BF056F3286}"/>
              </a:ext>
            </a:extLst>
          </p:cNvPr>
          <p:cNvSpPr>
            <a:spLocks noGrp="1" noChangeArrowheads="1"/>
          </p:cNvSpPr>
          <p:nvPr>
            <p:ph sz="half" idx="4294967295"/>
          </p:nvPr>
        </p:nvSpPr>
        <p:spPr>
          <a:xfrm>
            <a:off x="-290513" y="1039813"/>
            <a:ext cx="3810001" cy="4868862"/>
          </a:xfrm>
        </p:spPr>
        <p:txBody>
          <a:bodyPr/>
          <a:lstStyle/>
          <a:p>
            <a:pPr eaLnBrk="1" hangingPunct="1"/>
            <a:r>
              <a:rPr lang="en-US" altLang="en-US" b="1">
                <a:solidFill>
                  <a:srgbClr val="FF0000"/>
                </a:solidFill>
              </a:rPr>
              <a:t>Traditional Leaders</a:t>
            </a:r>
          </a:p>
        </p:txBody>
      </p:sp>
      <p:pic>
        <p:nvPicPr>
          <p:cNvPr id="15364" name="Picture 6" descr="http://www.goglobalimports.com/images/f1000013_medium_nu89.jpg">
            <a:extLst>
              <a:ext uri="{FF2B5EF4-FFF2-40B4-BE49-F238E27FC236}">
                <a16:creationId xmlns:a16="http://schemas.microsoft.com/office/drawing/2014/main" id="{EE045444-80D1-E78B-417F-002FF963F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3257550"/>
            <a:ext cx="47990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D3687C93-F53B-A38A-11BE-B4512F75A4CC}"/>
              </a:ext>
            </a:extLst>
          </p:cNvPr>
          <p:cNvSpPr>
            <a:spLocks noGrp="1" noChangeArrowheads="1"/>
          </p:cNvSpPr>
          <p:nvPr>
            <p:ph type="title" idx="4294967295"/>
          </p:nvPr>
        </p:nvSpPr>
        <p:spPr>
          <a:xfrm>
            <a:off x="0" y="0"/>
            <a:ext cx="8848725" cy="749300"/>
          </a:xfrm>
        </p:spPr>
        <p:txBody>
          <a:bodyPr/>
          <a:lstStyle/>
          <a:p>
            <a:pPr eaLnBrk="1" hangingPunct="1"/>
            <a:r>
              <a:rPr lang="en-US" altLang="en-US" sz="3200"/>
              <a:t>II. Conflict and Peace Making- Different Modes</a:t>
            </a:r>
          </a:p>
        </p:txBody>
      </p:sp>
      <p:sp>
        <p:nvSpPr>
          <p:cNvPr id="16386" name="Rectangle 3">
            <a:extLst>
              <a:ext uri="{FF2B5EF4-FFF2-40B4-BE49-F238E27FC236}">
                <a16:creationId xmlns:a16="http://schemas.microsoft.com/office/drawing/2014/main" id="{BE632D64-C3C5-2A2A-079F-EE711D7AE267}"/>
              </a:ext>
            </a:extLst>
          </p:cNvPr>
          <p:cNvSpPr>
            <a:spLocks noGrp="1" noChangeArrowheads="1"/>
          </p:cNvSpPr>
          <p:nvPr>
            <p:ph type="body" idx="4294967295"/>
          </p:nvPr>
        </p:nvSpPr>
        <p:spPr/>
        <p:txBody>
          <a:bodyPr/>
          <a:lstStyle/>
          <a:p>
            <a:pPr eaLnBrk="1" hangingPunct="1">
              <a:lnSpc>
                <a:spcPct val="90000"/>
              </a:lnSpc>
            </a:pPr>
            <a:endParaRPr lang="en-US" altLang="en-US" b="1"/>
          </a:p>
          <a:p>
            <a:pPr eaLnBrk="1" hangingPunct="1">
              <a:lnSpc>
                <a:spcPct val="90000"/>
              </a:lnSpc>
            </a:pPr>
            <a:r>
              <a:rPr lang="en-US" altLang="en-US" b="1"/>
              <a:t>Wars of Liberation- East Timor, South Africa, Algeria, Lusophone Africa  (Victory or Stalemate and Negotiations)</a:t>
            </a:r>
          </a:p>
          <a:p>
            <a:pPr eaLnBrk="1" hangingPunct="1">
              <a:lnSpc>
                <a:spcPct val="90000"/>
              </a:lnSpc>
              <a:buFontTx/>
              <a:buNone/>
            </a:pPr>
            <a:endParaRPr lang="en-US" altLang="en-US" b="1"/>
          </a:p>
          <a:p>
            <a:pPr eaLnBrk="1" hangingPunct="1">
              <a:lnSpc>
                <a:spcPct val="90000"/>
              </a:lnSpc>
            </a:pPr>
            <a:r>
              <a:rPr lang="en-US" altLang="en-US" b="1"/>
              <a:t>Civil Wars- Ethnic and Religious  “Cultural Pluralism”- Bangladesh, Somalia, South Sudan and Rwanda (Intervention, Mediation and Peacemaking)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611FCB3C-DA88-83CE-4DD4-E1C4E221E7D5}"/>
              </a:ext>
            </a:extLst>
          </p:cNvPr>
          <p:cNvSpPr>
            <a:spLocks noGrp="1" noChangeArrowheads="1"/>
          </p:cNvSpPr>
          <p:nvPr>
            <p:ph type="title"/>
          </p:nvPr>
        </p:nvSpPr>
        <p:spPr/>
        <p:txBody>
          <a:bodyPr/>
          <a:lstStyle/>
          <a:p>
            <a:pPr eaLnBrk="1" hangingPunct="1"/>
            <a:r>
              <a:rPr lang="en-US" altLang="en-US"/>
              <a:t>Algerian Civil War: An Important Event</a:t>
            </a:r>
          </a:p>
        </p:txBody>
      </p:sp>
      <p:pic>
        <p:nvPicPr>
          <p:cNvPr id="17410" name="Picture 3">
            <a:extLst>
              <a:ext uri="{FF2B5EF4-FFF2-40B4-BE49-F238E27FC236}">
                <a16:creationId xmlns:a16="http://schemas.microsoft.com/office/drawing/2014/main" id="{597587F6-C965-3056-336E-4CB6156E95EF}"/>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7B01B47D-75D4-4838-FD0B-FC592A504003}"/>
              </a:ext>
            </a:extLst>
          </p:cNvPr>
          <p:cNvSpPr>
            <a:spLocks noGrp="1" noChangeArrowheads="1"/>
          </p:cNvSpPr>
          <p:nvPr>
            <p:ph type="title"/>
          </p:nvPr>
        </p:nvSpPr>
        <p:spPr/>
        <p:txBody>
          <a:bodyPr/>
          <a:lstStyle/>
          <a:p>
            <a:pPr eaLnBrk="1" hangingPunct="1"/>
            <a:r>
              <a:rPr lang="en-US" altLang="en-US"/>
              <a:t>Algeria</a:t>
            </a:r>
          </a:p>
        </p:txBody>
      </p:sp>
      <p:sp>
        <p:nvSpPr>
          <p:cNvPr id="18434" name="Content Placeholder 2">
            <a:extLst>
              <a:ext uri="{FF2B5EF4-FFF2-40B4-BE49-F238E27FC236}">
                <a16:creationId xmlns:a16="http://schemas.microsoft.com/office/drawing/2014/main" id="{BD6B12E6-5BA3-A727-6A12-CB7D7A7119D4}"/>
              </a:ext>
            </a:extLst>
          </p:cNvPr>
          <p:cNvSpPr>
            <a:spLocks noGrp="1" noChangeArrowheads="1"/>
          </p:cNvSpPr>
          <p:nvPr>
            <p:ph idx="1"/>
          </p:nvPr>
        </p:nvSpPr>
        <p:spPr/>
        <p:txBody>
          <a:bodyPr/>
          <a:lstStyle/>
          <a:p>
            <a:pPr eaLnBrk="1" hangingPunct="1"/>
            <a:endParaRPr lang="en-US" altLang="en-US"/>
          </a:p>
          <a:p>
            <a:pPr eaLnBrk="1" hangingPunct="1"/>
            <a:endParaRPr lang="en-US" altLang="en-US"/>
          </a:p>
          <a:p>
            <a:pPr eaLnBrk="1" hangingPunct="1"/>
            <a:endParaRPr lang="en-US" altLang="en-US"/>
          </a:p>
          <a:p>
            <a:pPr eaLnBrk="1" hangingPunct="1"/>
            <a:r>
              <a:rPr lang="en-US" altLang="en-US" b="1">
                <a:solidFill>
                  <a:srgbClr val="FF0000"/>
                </a:solidFill>
              </a:rPr>
              <a:t>Video</a:t>
            </a:r>
          </a:p>
          <a:p>
            <a:pPr eaLnBrk="1" hangingPunct="1"/>
            <a:endParaRPr lang="en-US" altLang="en-US" b="1">
              <a:solidFill>
                <a:srgbClr val="FF0000"/>
              </a:solidFill>
            </a:endParaRPr>
          </a:p>
          <a:p>
            <a:pPr eaLnBrk="1" hangingPunct="1"/>
            <a:r>
              <a:rPr lang="en-US" altLang="en-US" b="1">
                <a:solidFill>
                  <a:schemeClr val="tx2"/>
                </a:solidFill>
                <a:hlinkClick r:id="rId2"/>
              </a:rPr>
              <a:t>The Beginning of the Modern World</a:t>
            </a:r>
            <a:endParaRPr lang="en-US" altLang="en-US" b="1">
              <a:solidFill>
                <a:schemeClr val="tx2"/>
              </a:solidFill>
            </a:endParaRPr>
          </a:p>
          <a:p>
            <a:pPr eaLnBrk="1" hangingPunct="1"/>
            <a:endParaRPr lang="en-US" altLang="en-US" b="1">
              <a:solidFill>
                <a:schemeClr val="tx2"/>
              </a:solidFill>
            </a:endParaRPr>
          </a:p>
          <a:p>
            <a:pPr eaLnBrk="1" hangingPunct="1"/>
            <a:r>
              <a:rPr lang="en-US" altLang="en-US" b="1">
                <a:solidFill>
                  <a:schemeClr val="tx2"/>
                </a:solidFill>
              </a:rPr>
              <a:t>From the Battle of Algiers, 1966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2AD3C560-0F2E-14FC-28A7-55FD51582F98}"/>
              </a:ext>
            </a:extLst>
          </p:cNvPr>
          <p:cNvSpPr>
            <a:spLocks noGrp="1" noChangeArrowheads="1"/>
          </p:cNvSpPr>
          <p:nvPr>
            <p:ph type="title" idx="4294967295"/>
          </p:nvPr>
        </p:nvSpPr>
        <p:spPr/>
        <p:txBody>
          <a:bodyPr/>
          <a:lstStyle/>
          <a:p>
            <a:pPr eaLnBrk="1" hangingPunct="1"/>
            <a:r>
              <a:rPr lang="en-US" altLang="en-US" dirty="0"/>
              <a:t>Different Modes of Conflict</a:t>
            </a:r>
          </a:p>
        </p:txBody>
      </p:sp>
      <p:sp>
        <p:nvSpPr>
          <p:cNvPr id="19458" name="Rectangle 3">
            <a:extLst>
              <a:ext uri="{FF2B5EF4-FFF2-40B4-BE49-F238E27FC236}">
                <a16:creationId xmlns:a16="http://schemas.microsoft.com/office/drawing/2014/main" id="{B6A728BD-121B-21CF-3C3D-A9445D9F838B}"/>
              </a:ext>
            </a:extLst>
          </p:cNvPr>
          <p:cNvSpPr>
            <a:spLocks noGrp="1" noChangeArrowheads="1"/>
          </p:cNvSpPr>
          <p:nvPr>
            <p:ph type="body" idx="4294967295"/>
          </p:nvPr>
        </p:nvSpPr>
        <p:spPr>
          <a:xfrm>
            <a:off x="633577" y="786743"/>
            <a:ext cx="9375775" cy="4868863"/>
          </a:xfrm>
        </p:spPr>
        <p:txBody>
          <a:bodyPr/>
          <a:lstStyle/>
          <a:p>
            <a:pPr eaLnBrk="1" hangingPunct="1"/>
            <a:r>
              <a:rPr lang="en-US" altLang="en-US" sz="2800" b="1" dirty="0"/>
              <a:t>Economic Conflict- poverty and organized crime (Post-Apartheid South Africa)</a:t>
            </a:r>
          </a:p>
          <a:p>
            <a:pPr eaLnBrk="1" hangingPunct="1"/>
            <a:endParaRPr lang="en-US" altLang="en-US" sz="2800" b="1" dirty="0"/>
          </a:p>
          <a:p>
            <a:pPr eaLnBrk="1" hangingPunct="1"/>
            <a:r>
              <a:rPr lang="en-US" altLang="en-US" sz="2800" b="1" dirty="0"/>
              <a:t>Cold War- Ethiopia/Eritrea and Namibia/Angola</a:t>
            </a:r>
          </a:p>
          <a:p>
            <a:pPr eaLnBrk="1" hangingPunct="1"/>
            <a:endParaRPr lang="en-US" altLang="en-US" sz="2800" b="1" dirty="0"/>
          </a:p>
          <a:p>
            <a:pPr eaLnBrk="1" hangingPunct="1"/>
            <a:r>
              <a:rPr lang="en-US" altLang="en-US" sz="2800" b="1" dirty="0"/>
              <a:t>Ethnic Regional conflicts- DRC, Rwanda and Liberia/Sierra Leone </a:t>
            </a:r>
          </a:p>
          <a:p>
            <a:pPr marL="0" indent="0" eaLnBrk="1" hangingPunct="1">
              <a:buNone/>
            </a:pPr>
            <a:r>
              <a:rPr lang="en-US" altLang="en-US" sz="2800" b="1" dirty="0"/>
              <a:t>      (International Negotiations and Peace Making)</a:t>
            </a:r>
          </a:p>
          <a:p>
            <a:pPr marL="0" indent="0" eaLnBrk="1" hangingPunct="1">
              <a:buNone/>
            </a:pPr>
            <a:endParaRPr lang="en-US" altLang="en-US" sz="2800" b="1" dirty="0"/>
          </a:p>
          <a:p>
            <a:pPr marL="0" indent="0" eaLnBrk="1" hangingPunct="1">
              <a:buNone/>
            </a:pPr>
            <a:r>
              <a:rPr lang="en-US" altLang="en-US" sz="2800" b="1" dirty="0"/>
              <a:t>Afghanistan, Iraq and Ukraine</a:t>
            </a:r>
          </a:p>
          <a:p>
            <a:pPr eaLnBrk="1" hangingPunct="1"/>
            <a:endParaRPr lang="en-US" altLang="en-US" sz="2800" b="1" dirty="0"/>
          </a:p>
          <a:p>
            <a:pPr eaLnBrk="1" hangingPunct="1"/>
            <a:r>
              <a:rPr lang="en-US" altLang="en-US" sz="2800"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75918A87-B580-35D2-57CE-A3B83AD265F7}"/>
              </a:ext>
            </a:extLst>
          </p:cNvPr>
          <p:cNvSpPr>
            <a:spLocks noGrp="1" noChangeArrowheads="1"/>
          </p:cNvSpPr>
          <p:nvPr>
            <p:ph type="title"/>
          </p:nvPr>
        </p:nvSpPr>
        <p:spPr>
          <a:xfrm>
            <a:off x="147637" y="0"/>
            <a:ext cx="8848725" cy="749300"/>
          </a:xfrm>
        </p:spPr>
        <p:txBody>
          <a:bodyPr/>
          <a:lstStyle/>
          <a:p>
            <a:pPr eaLnBrk="1" hangingPunct="1"/>
            <a:r>
              <a:rPr lang="en-US" altLang="en-US" sz="3200" dirty="0"/>
              <a:t>Are we Different Now? Ethnic Conflict in Northern Europe</a:t>
            </a:r>
          </a:p>
        </p:txBody>
      </p:sp>
      <p:pic>
        <p:nvPicPr>
          <p:cNvPr id="20482" name="Picture 3">
            <a:extLst>
              <a:ext uri="{FF2B5EF4-FFF2-40B4-BE49-F238E27FC236}">
                <a16:creationId xmlns:a16="http://schemas.microsoft.com/office/drawing/2014/main" id="{A887FFD9-D338-B034-2310-6411FBE642F5}"/>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81050" y="1470463"/>
            <a:ext cx="7772400" cy="48688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D337F316-2F98-FE9A-DA8D-C59EED2AC531}"/>
              </a:ext>
            </a:extLst>
          </p:cNvPr>
          <p:cNvSpPr>
            <a:spLocks noGrp="1" noChangeArrowheads="1"/>
          </p:cNvSpPr>
          <p:nvPr>
            <p:ph type="title" idx="4294967295"/>
          </p:nvPr>
        </p:nvSpPr>
        <p:spPr>
          <a:xfrm>
            <a:off x="0" y="0"/>
            <a:ext cx="8848725" cy="749300"/>
          </a:xfrm>
        </p:spPr>
        <p:txBody>
          <a:bodyPr/>
          <a:lstStyle/>
          <a:p>
            <a:pPr eaLnBrk="1" hangingPunct="1"/>
            <a:r>
              <a:rPr lang="en-US" altLang="en-US" sz="2800"/>
              <a:t>III. Peacekeeping and international organizations- Issues</a:t>
            </a:r>
          </a:p>
        </p:txBody>
      </p:sp>
      <p:sp>
        <p:nvSpPr>
          <p:cNvPr id="21506" name="Rectangle 3">
            <a:extLst>
              <a:ext uri="{FF2B5EF4-FFF2-40B4-BE49-F238E27FC236}">
                <a16:creationId xmlns:a16="http://schemas.microsoft.com/office/drawing/2014/main" id="{1D622E1B-01DB-285B-46AD-007A4C99F13D}"/>
              </a:ext>
            </a:extLst>
          </p:cNvPr>
          <p:cNvSpPr>
            <a:spLocks noGrp="1" noChangeArrowheads="1"/>
          </p:cNvSpPr>
          <p:nvPr>
            <p:ph type="body" idx="4294967295"/>
          </p:nvPr>
        </p:nvSpPr>
        <p:spPr/>
        <p:txBody>
          <a:bodyPr/>
          <a:lstStyle/>
          <a:p>
            <a:pPr lvl="1" eaLnBrk="1" hangingPunct="1"/>
            <a:r>
              <a:rPr lang="en-US" altLang="en-US" b="1" dirty="0"/>
              <a:t>Northern State mechanisms:  NATO and EU</a:t>
            </a:r>
          </a:p>
          <a:p>
            <a:pPr lvl="1" eaLnBrk="1" hangingPunct="1"/>
            <a:endParaRPr lang="en-US" altLang="en-US" b="1" dirty="0"/>
          </a:p>
          <a:p>
            <a:pPr lvl="1" eaLnBrk="1" hangingPunct="1"/>
            <a:endParaRPr lang="en-US" altLang="en-US" b="1" dirty="0"/>
          </a:p>
          <a:p>
            <a:pPr lvl="1" eaLnBrk="1" hangingPunct="1"/>
            <a:r>
              <a:rPr lang="en-US" altLang="en-US" b="1" dirty="0"/>
              <a:t>Mediators</a:t>
            </a:r>
          </a:p>
          <a:p>
            <a:pPr lvl="1" eaLnBrk="1" hangingPunct="1"/>
            <a:endParaRPr lang="en-US" altLang="en-US" b="1" dirty="0"/>
          </a:p>
          <a:p>
            <a:pPr lvl="1" eaLnBrk="1" hangingPunct="1"/>
            <a:endParaRPr lang="en-US" altLang="en-US" b="1" dirty="0"/>
          </a:p>
          <a:p>
            <a:pPr lvl="1" eaLnBrk="1" hangingPunct="1"/>
            <a:r>
              <a:rPr lang="en-US" altLang="en-US" b="1" dirty="0"/>
              <a:t>Unilateral vs. Multilateral (U.S., France and U.K.)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http://www.csmonitor.com/var/ezflow_site/storage/images/media/images/0225-kofi-annan-ivory-coast/9651645-1-eng-US/0225-Kofi-Annan-ivory-coast_full_600.jpg">
            <a:extLst>
              <a:ext uri="{FF2B5EF4-FFF2-40B4-BE49-F238E27FC236}">
                <a16:creationId xmlns:a16="http://schemas.microsoft.com/office/drawing/2014/main" id="{9F076DB7-FBA6-1FBB-C17A-805C879FB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1436688"/>
            <a:ext cx="6769100"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itle 2">
            <a:extLst>
              <a:ext uri="{FF2B5EF4-FFF2-40B4-BE49-F238E27FC236}">
                <a16:creationId xmlns:a16="http://schemas.microsoft.com/office/drawing/2014/main" id="{DBF320F3-E81E-E4A3-4059-E55D7D6C347C}"/>
              </a:ext>
            </a:extLst>
          </p:cNvPr>
          <p:cNvSpPr>
            <a:spLocks noGrp="1" noChangeArrowheads="1"/>
          </p:cNvSpPr>
          <p:nvPr>
            <p:ph type="title" idx="4294967295"/>
          </p:nvPr>
        </p:nvSpPr>
        <p:spPr>
          <a:xfrm>
            <a:off x="0" y="-76200"/>
            <a:ext cx="8996363" cy="749300"/>
          </a:xfrm>
        </p:spPr>
        <p:txBody>
          <a:bodyPr/>
          <a:lstStyle/>
          <a:p>
            <a:pPr eaLnBrk="1" hangingPunct="1"/>
            <a:r>
              <a:rPr lang="en-US" altLang="en-US" sz="3200">
                <a:solidFill>
                  <a:srgbClr val="FF0000"/>
                </a:solidFill>
              </a:rPr>
              <a:t>Former UN Secretary General Kofi Annan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F066F7A8-B6C9-AC4C-62B2-5854E376D34A}"/>
              </a:ext>
            </a:extLst>
          </p:cNvPr>
          <p:cNvSpPr>
            <a:spLocks noGrp="1" noChangeArrowheads="1"/>
          </p:cNvSpPr>
          <p:nvPr>
            <p:ph type="title"/>
          </p:nvPr>
        </p:nvSpPr>
        <p:spPr/>
        <p:txBody>
          <a:bodyPr/>
          <a:lstStyle/>
          <a:p>
            <a:pPr eaLnBrk="1" hangingPunct="1"/>
            <a:r>
              <a:rPr lang="en-US" altLang="en-US"/>
              <a:t>National Defense University</a:t>
            </a:r>
          </a:p>
        </p:txBody>
      </p:sp>
      <p:sp>
        <p:nvSpPr>
          <p:cNvPr id="5122" name="Rectangle 3">
            <a:extLst>
              <a:ext uri="{FF2B5EF4-FFF2-40B4-BE49-F238E27FC236}">
                <a16:creationId xmlns:a16="http://schemas.microsoft.com/office/drawing/2014/main" id="{533096FC-2598-10E1-BCB9-6FE16F6D6CC2}"/>
              </a:ext>
            </a:extLst>
          </p:cNvPr>
          <p:cNvSpPr>
            <a:spLocks noGrp="1" noChangeArrowheads="1"/>
          </p:cNvSpPr>
          <p:nvPr>
            <p:ph type="body" idx="1"/>
          </p:nvPr>
        </p:nvSpPr>
        <p:spPr>
          <a:xfrm>
            <a:off x="781050" y="298450"/>
            <a:ext cx="7772400" cy="5399088"/>
          </a:xfrm>
        </p:spPr>
        <p:txBody>
          <a:bodyPr/>
          <a:lstStyle/>
          <a:p>
            <a:pPr eaLnBrk="1" hangingPunct="1">
              <a:lnSpc>
                <a:spcPct val="80000"/>
              </a:lnSpc>
            </a:pPr>
            <a:endParaRPr lang="en-US" altLang="en-US" sz="2000"/>
          </a:p>
          <a:p>
            <a:pPr eaLnBrk="1" hangingPunct="1">
              <a:lnSpc>
                <a:spcPct val="80000"/>
              </a:lnSpc>
              <a:buFontTx/>
              <a:buNone/>
            </a:pPr>
            <a:r>
              <a:rPr lang="en-US" altLang="en-US" sz="2000" b="1"/>
              <a:t>	</a:t>
            </a:r>
          </a:p>
          <a:p>
            <a:pPr eaLnBrk="1" hangingPunct="1">
              <a:lnSpc>
                <a:spcPct val="80000"/>
              </a:lnSpc>
              <a:buFontTx/>
              <a:buNone/>
            </a:pPr>
            <a:r>
              <a:rPr lang="en-US" altLang="en-US" sz="2400" b="1"/>
              <a:t>	Note: This Presentation in a different form was originally made in July 10, 2007.</a:t>
            </a:r>
          </a:p>
          <a:p>
            <a:pPr eaLnBrk="1" hangingPunct="1">
              <a:lnSpc>
                <a:spcPct val="80000"/>
              </a:lnSpc>
              <a:buFontTx/>
              <a:buNone/>
            </a:pPr>
            <a:endParaRPr lang="en-US" altLang="en-US" sz="2400" b="1"/>
          </a:p>
          <a:p>
            <a:pPr eaLnBrk="1" hangingPunct="1">
              <a:lnSpc>
                <a:spcPct val="80000"/>
              </a:lnSpc>
              <a:buFontTx/>
              <a:buNone/>
            </a:pPr>
            <a:r>
              <a:rPr lang="en-US" altLang="en-US" sz="2400" b="1"/>
              <a:t>	Focus of Original Presentation: The Creation of the African Command (AFRICOM)</a:t>
            </a:r>
          </a:p>
          <a:p>
            <a:pPr eaLnBrk="1" hangingPunct="1">
              <a:lnSpc>
                <a:spcPct val="80000"/>
              </a:lnSpc>
              <a:buFontTx/>
              <a:buNone/>
            </a:pPr>
            <a:r>
              <a:rPr lang="en-US" altLang="en-US" sz="2400" b="1"/>
              <a:t>	</a:t>
            </a:r>
          </a:p>
          <a:p>
            <a:pPr eaLnBrk="1" hangingPunct="1">
              <a:lnSpc>
                <a:spcPct val="80000"/>
              </a:lnSpc>
              <a:buFontTx/>
              <a:buNone/>
            </a:pPr>
            <a:r>
              <a:rPr lang="en-US" altLang="en-US" sz="2400" b="1"/>
              <a:t>	The Views Presented here do not reflect those of the National Defense University, the Department of Defense or the United States Government</a:t>
            </a:r>
          </a:p>
          <a:p>
            <a:pPr eaLnBrk="1" hangingPunct="1">
              <a:lnSpc>
                <a:spcPct val="80000"/>
              </a:lnSpc>
              <a:buFontTx/>
              <a:buNone/>
            </a:pPr>
            <a:endParaRPr lang="en-US" altLang="en-US" sz="2400" b="1"/>
          </a:p>
          <a:p>
            <a:pPr eaLnBrk="1" hangingPunct="1">
              <a:lnSpc>
                <a:spcPct val="80000"/>
              </a:lnSpc>
              <a:buFontTx/>
              <a:buNone/>
            </a:pPr>
            <a:r>
              <a:rPr lang="en-US" altLang="en-US" sz="2400" b="1"/>
              <a:t>	Here: AFRICOM as Whole of Government</a:t>
            </a:r>
          </a:p>
          <a:p>
            <a:pPr eaLnBrk="1" hangingPunct="1">
              <a:lnSpc>
                <a:spcPct val="80000"/>
              </a:lnSpc>
              <a:buFontTx/>
              <a:buNone/>
            </a:pPr>
            <a:endParaRPr lang="en-US" altLang="en-US" sz="2400" b="1"/>
          </a:p>
          <a:p>
            <a:pPr eaLnBrk="1" hangingPunct="1">
              <a:lnSpc>
                <a:spcPct val="80000"/>
              </a:lnSpc>
              <a:buFontTx/>
              <a:buNone/>
            </a:pPr>
            <a:r>
              <a:rPr lang="en-US" altLang="en-US" sz="2400" b="1"/>
              <a:t>Here we use The African Command as an example of DDD.</a:t>
            </a:r>
          </a:p>
          <a:p>
            <a:pPr eaLnBrk="1" hangingPunct="1">
              <a:lnSpc>
                <a:spcPct val="80000"/>
              </a:lnSpc>
              <a:buFontTx/>
              <a:buNone/>
            </a:pPr>
            <a:endParaRPr lang="en-US" altLang="en-US" sz="2400" b="1"/>
          </a:p>
          <a:p>
            <a:pPr eaLnBrk="1" hangingPunct="1">
              <a:lnSpc>
                <a:spcPct val="80000"/>
              </a:lnSpc>
              <a:buFontTx/>
              <a:buNone/>
            </a:pPr>
            <a:r>
              <a:rPr lang="en-US" altLang="en-US" sz="2000" b="1"/>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433E341A-BE8D-6A69-39F3-ED1332ACD2CD}"/>
              </a:ext>
            </a:extLst>
          </p:cNvPr>
          <p:cNvSpPr>
            <a:spLocks noGrp="1" noChangeArrowheads="1"/>
          </p:cNvSpPr>
          <p:nvPr>
            <p:ph type="title"/>
          </p:nvPr>
        </p:nvSpPr>
        <p:spPr/>
        <p:txBody>
          <a:bodyPr/>
          <a:lstStyle/>
          <a:p>
            <a:pPr eaLnBrk="1" hangingPunct="1"/>
            <a:r>
              <a:rPr lang="en-US" altLang="en-US"/>
              <a:t>National or Transnational Groups?</a:t>
            </a:r>
          </a:p>
        </p:txBody>
      </p:sp>
      <p:sp>
        <p:nvSpPr>
          <p:cNvPr id="23554" name="Content Placeholder 2">
            <a:extLst>
              <a:ext uri="{FF2B5EF4-FFF2-40B4-BE49-F238E27FC236}">
                <a16:creationId xmlns:a16="http://schemas.microsoft.com/office/drawing/2014/main" id="{EEF9B19F-4EB5-9C1E-3E8E-BFFE281ABAF7}"/>
              </a:ext>
            </a:extLst>
          </p:cNvPr>
          <p:cNvSpPr>
            <a:spLocks noGrp="1" noChangeArrowheads="1"/>
          </p:cNvSpPr>
          <p:nvPr>
            <p:ph idx="1"/>
          </p:nvPr>
        </p:nvSpPr>
        <p:spPr>
          <a:xfrm>
            <a:off x="1912882" y="883197"/>
            <a:ext cx="8017203" cy="4868863"/>
          </a:xfrm>
        </p:spPr>
        <p:txBody>
          <a:bodyPr/>
          <a:lstStyle/>
          <a:p>
            <a:pPr eaLnBrk="1" hangingPunct="1"/>
            <a:r>
              <a:rPr lang="en-US" altLang="en-US" sz="2000" b="1" dirty="0"/>
              <a:t>Al Qaeda in the Arabian Peninsula</a:t>
            </a:r>
          </a:p>
          <a:p>
            <a:pPr eaLnBrk="1" hangingPunct="1"/>
            <a:endParaRPr lang="en-US" altLang="en-US" sz="2000" b="1" dirty="0"/>
          </a:p>
          <a:p>
            <a:pPr eaLnBrk="1" hangingPunct="1"/>
            <a:r>
              <a:rPr lang="en-US" altLang="en-US" sz="2000" b="1" dirty="0"/>
              <a:t>Al Qaeda in Iraq</a:t>
            </a:r>
          </a:p>
          <a:p>
            <a:pPr eaLnBrk="1" hangingPunct="1"/>
            <a:endParaRPr lang="en-US" altLang="en-US" sz="2000" b="1" dirty="0"/>
          </a:p>
          <a:p>
            <a:pPr eaLnBrk="1" hangingPunct="1"/>
            <a:r>
              <a:rPr lang="en-US" altLang="en-US" sz="2000" b="1" dirty="0"/>
              <a:t>Al Qaeda in the Islamic Maghreb</a:t>
            </a:r>
          </a:p>
          <a:p>
            <a:pPr eaLnBrk="1" hangingPunct="1"/>
            <a:endParaRPr lang="en-US" altLang="en-US" sz="2000" b="1" dirty="0"/>
          </a:p>
          <a:p>
            <a:pPr eaLnBrk="1" hangingPunct="1"/>
            <a:r>
              <a:rPr lang="en-US" altLang="en-US" sz="2000" b="1" dirty="0"/>
              <a:t>Boko Haram</a:t>
            </a:r>
          </a:p>
          <a:p>
            <a:pPr eaLnBrk="1" hangingPunct="1"/>
            <a:endParaRPr lang="en-US" altLang="en-US" sz="2000" b="1" dirty="0"/>
          </a:p>
          <a:p>
            <a:pPr eaLnBrk="1" hangingPunct="1"/>
            <a:r>
              <a:rPr lang="en-US" altLang="en-US" sz="2000" b="1" dirty="0"/>
              <a:t>Al </a:t>
            </a:r>
            <a:r>
              <a:rPr lang="en-US" altLang="en-US" sz="2000" b="1" dirty="0" err="1"/>
              <a:t>Shabaab</a:t>
            </a:r>
            <a:endParaRPr lang="en-US" altLang="en-US" sz="2000" b="1" dirty="0"/>
          </a:p>
          <a:p>
            <a:pPr eaLnBrk="1" hangingPunct="1"/>
            <a:endParaRPr lang="en-US" altLang="en-US" sz="2000" b="1" dirty="0"/>
          </a:p>
          <a:p>
            <a:pPr eaLnBrk="1" hangingPunct="1"/>
            <a:r>
              <a:rPr lang="en-US" altLang="en-US" sz="2000" b="1" dirty="0"/>
              <a:t>Allied Democratic Forces (ADF)</a:t>
            </a:r>
          </a:p>
          <a:p>
            <a:pPr eaLnBrk="1" hangingPunct="1"/>
            <a:endParaRPr lang="en-US" altLang="en-US" sz="2000" b="1" dirty="0"/>
          </a:p>
          <a:p>
            <a:pPr eaLnBrk="1" hangingPunct="1"/>
            <a:r>
              <a:rPr lang="en-US" altLang="en-US" sz="2000" b="1" dirty="0"/>
              <a:t>Islamic State  (IS)</a:t>
            </a:r>
          </a:p>
          <a:p>
            <a:pPr eaLnBrk="1" hangingPunct="1"/>
            <a:endParaRPr lang="en-US" altLang="en-US" sz="2400" b="1" dirty="0"/>
          </a:p>
          <a:p>
            <a:pPr eaLnBrk="1" hangingPunct="1"/>
            <a:endParaRPr lang="en-US" altLang="en-US" sz="2400" b="1" dirty="0"/>
          </a:p>
          <a:p>
            <a:pPr eaLnBrk="1" hangingPunct="1"/>
            <a:endParaRPr lang="en-US" altLang="en-US" sz="28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http://www.csmonitor.com/var/ezflow_site/storage/images/media/images/0202-al-shabab-al-qaeda/7328963-1-eng-US/0202-al-shabab-al-qaeda_full_600.jpg">
            <a:extLst>
              <a:ext uri="{FF2B5EF4-FFF2-40B4-BE49-F238E27FC236}">
                <a16:creationId xmlns:a16="http://schemas.microsoft.com/office/drawing/2014/main" id="{0BC69E32-0723-B62E-903A-0AE04EB39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928688"/>
            <a:ext cx="8120062"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2B1CD512-20BD-B11F-ACF6-E3C074E63F4C}"/>
              </a:ext>
            </a:extLst>
          </p:cNvPr>
          <p:cNvSpPr>
            <a:spLocks noGrp="1" noChangeArrowheads="1"/>
          </p:cNvSpPr>
          <p:nvPr>
            <p:ph type="title" idx="4294967295"/>
          </p:nvPr>
        </p:nvSpPr>
        <p:spPr>
          <a:xfrm>
            <a:off x="0" y="0"/>
            <a:ext cx="8848725" cy="749300"/>
          </a:xfrm>
        </p:spPr>
        <p:txBody>
          <a:bodyPr/>
          <a:lstStyle/>
          <a:p>
            <a:pPr marL="1117600" indent="-1117600" eaLnBrk="1" hangingPunct="1"/>
            <a:r>
              <a:rPr lang="en-US" altLang="en-US" sz="2800"/>
              <a:t>Peacekeeping and international organizations- Issues</a:t>
            </a:r>
          </a:p>
        </p:txBody>
      </p:sp>
      <p:sp>
        <p:nvSpPr>
          <p:cNvPr id="25602" name="Rectangle 3">
            <a:extLst>
              <a:ext uri="{FF2B5EF4-FFF2-40B4-BE49-F238E27FC236}">
                <a16:creationId xmlns:a16="http://schemas.microsoft.com/office/drawing/2014/main" id="{2EC9E06B-457B-AA7E-A46F-9DB357A32255}"/>
              </a:ext>
            </a:extLst>
          </p:cNvPr>
          <p:cNvSpPr>
            <a:spLocks noGrp="1" noChangeArrowheads="1"/>
          </p:cNvSpPr>
          <p:nvPr>
            <p:ph type="body" idx="4294967295"/>
          </p:nvPr>
        </p:nvSpPr>
        <p:spPr/>
        <p:txBody>
          <a:bodyPr/>
          <a:lstStyle/>
          <a:p>
            <a:pPr lvl="1" eaLnBrk="1" hangingPunct="1"/>
            <a:r>
              <a:rPr lang="en-US" altLang="en-US" b="1"/>
              <a:t>Multi-lateral and bi-lateral- Continental vs. International </a:t>
            </a:r>
          </a:p>
          <a:p>
            <a:pPr lvl="1" eaLnBrk="1" hangingPunct="1"/>
            <a:endParaRPr lang="en-US" altLang="en-US" b="1"/>
          </a:p>
          <a:p>
            <a:pPr lvl="1" eaLnBrk="1" hangingPunct="1"/>
            <a:r>
              <a:rPr lang="en-US" altLang="en-US" b="1"/>
              <a:t>Regional Groups:  ECOWAS, Africa Union, SADC</a:t>
            </a:r>
          </a:p>
          <a:p>
            <a:pPr lvl="1" eaLnBrk="1" hangingPunct="1"/>
            <a:endParaRPr lang="en-US" altLang="en-US" b="1"/>
          </a:p>
          <a:p>
            <a:pPr lvl="1" eaLnBrk="1" hangingPunct="1"/>
            <a:r>
              <a:rPr lang="en-US" altLang="en-US" b="1"/>
              <a:t>What is NATO?</a:t>
            </a:r>
          </a:p>
          <a:p>
            <a:pPr lvl="1" eaLnBrk="1" hangingPunct="1"/>
            <a:endParaRPr lang="en-US" altLang="en-US" b="1"/>
          </a:p>
          <a:p>
            <a:pPr lvl="1" eaLnBrk="1" hangingPunct="1"/>
            <a:r>
              <a:rPr lang="en-US" altLang="en-US" b="1"/>
              <a:t>United Nations Peacekeeping vs. Monitoring vs. Conflict control (Rules of Engagement)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D9E6ED15-4889-90C3-0339-234E9615DEF4}"/>
              </a:ext>
            </a:extLst>
          </p:cNvPr>
          <p:cNvSpPr>
            <a:spLocks noGrp="1" noChangeArrowheads="1"/>
          </p:cNvSpPr>
          <p:nvPr>
            <p:ph type="title"/>
          </p:nvPr>
        </p:nvSpPr>
        <p:spPr/>
        <p:txBody>
          <a:bodyPr/>
          <a:lstStyle/>
          <a:p>
            <a:pPr eaLnBrk="1" hangingPunct="1"/>
            <a:r>
              <a:rPr lang="en-US" altLang="en-US"/>
              <a:t>Liberian Civil War</a:t>
            </a:r>
          </a:p>
        </p:txBody>
      </p:sp>
      <p:pic>
        <p:nvPicPr>
          <p:cNvPr id="26626" name="Picture 3">
            <a:extLst>
              <a:ext uri="{FF2B5EF4-FFF2-40B4-BE49-F238E27FC236}">
                <a16:creationId xmlns:a16="http://schemas.microsoft.com/office/drawing/2014/main" id="{2CE87D76-0950-0D8B-968D-651130EA855E}"/>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DC9D89EB-B3DF-8496-6EA9-6303AE3EFA64}"/>
              </a:ext>
            </a:extLst>
          </p:cNvPr>
          <p:cNvSpPr>
            <a:spLocks noGrp="1" noChangeArrowheads="1"/>
          </p:cNvSpPr>
          <p:nvPr>
            <p:ph type="title" idx="4294967295"/>
          </p:nvPr>
        </p:nvSpPr>
        <p:spPr>
          <a:xfrm>
            <a:off x="220663" y="0"/>
            <a:ext cx="8731250" cy="673100"/>
          </a:xfrm>
        </p:spPr>
        <p:txBody>
          <a:bodyPr/>
          <a:lstStyle/>
          <a:p>
            <a:pPr eaLnBrk="1" hangingPunct="1"/>
            <a:r>
              <a:rPr lang="en-US" altLang="en-US" sz="2800"/>
              <a:t>Peacekeeping and international organizations- Issues</a:t>
            </a:r>
          </a:p>
        </p:txBody>
      </p:sp>
      <p:sp>
        <p:nvSpPr>
          <p:cNvPr id="27650" name="Rectangle 3">
            <a:extLst>
              <a:ext uri="{FF2B5EF4-FFF2-40B4-BE49-F238E27FC236}">
                <a16:creationId xmlns:a16="http://schemas.microsoft.com/office/drawing/2014/main" id="{DCE24BB5-DAA4-C259-DEB3-1EBBCEDCA47A}"/>
              </a:ext>
            </a:extLst>
          </p:cNvPr>
          <p:cNvSpPr>
            <a:spLocks noGrp="1" noChangeArrowheads="1"/>
          </p:cNvSpPr>
          <p:nvPr>
            <p:ph type="body" idx="4294967295"/>
          </p:nvPr>
        </p:nvSpPr>
        <p:spPr/>
        <p:txBody>
          <a:bodyPr/>
          <a:lstStyle/>
          <a:p>
            <a:pPr lvl="1" eaLnBrk="1" hangingPunct="1">
              <a:buFontTx/>
              <a:buNone/>
            </a:pPr>
            <a:endParaRPr lang="en-US" altLang="en-US" b="1"/>
          </a:p>
          <a:p>
            <a:pPr lvl="1" eaLnBrk="1" hangingPunct="1"/>
            <a:r>
              <a:rPr lang="en-US" altLang="en-US" b="1"/>
              <a:t>Role of “proxy” states/armies (Uganda)</a:t>
            </a:r>
          </a:p>
          <a:p>
            <a:pPr lvl="1" eaLnBrk="1" hangingPunct="1"/>
            <a:endParaRPr lang="en-US" altLang="en-US" b="1"/>
          </a:p>
          <a:p>
            <a:pPr lvl="1" eaLnBrk="1" hangingPunct="1"/>
            <a:r>
              <a:rPr lang="en-US" altLang="en-US" b="1"/>
              <a:t>Impact of Foreign and Military assistance Programs (Horn, Sahel and War on Terror)</a:t>
            </a:r>
          </a:p>
          <a:p>
            <a:pPr lvl="1" eaLnBrk="1" hangingPunct="1"/>
            <a:endParaRPr lang="en-US" altLang="en-US" b="1"/>
          </a:p>
          <a:p>
            <a:pPr lvl="1" eaLnBrk="1" hangingPunct="1"/>
            <a:r>
              <a:rPr lang="en-US" altLang="en-US" b="1"/>
              <a:t>Special Role: Mediation Centers  (Institute of Peace, Leadership and Governance at Africa University, Zimbabwe)</a:t>
            </a:r>
          </a:p>
          <a:p>
            <a:pPr lvl="1" eaLnBrk="1" hangingPunct="1">
              <a:buFontTx/>
              <a:buNone/>
            </a:pPr>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File:Africa University Mount Chiremba1.jpeg">
            <a:hlinkClick r:id="rId2"/>
            <a:extLst>
              <a:ext uri="{FF2B5EF4-FFF2-40B4-BE49-F238E27FC236}">
                <a16:creationId xmlns:a16="http://schemas.microsoft.com/office/drawing/2014/main" id="{DEE03D9D-8E40-9FF4-F780-63DFA8EDC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75" y="1111250"/>
            <a:ext cx="7620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le 2">
            <a:extLst>
              <a:ext uri="{FF2B5EF4-FFF2-40B4-BE49-F238E27FC236}">
                <a16:creationId xmlns:a16="http://schemas.microsoft.com/office/drawing/2014/main" id="{174202E9-0A81-F979-2715-E7FC911DB034}"/>
              </a:ext>
            </a:extLst>
          </p:cNvPr>
          <p:cNvSpPr>
            <a:spLocks noGrp="1" noChangeArrowheads="1"/>
          </p:cNvSpPr>
          <p:nvPr>
            <p:ph type="title"/>
          </p:nvPr>
        </p:nvSpPr>
        <p:spPr/>
        <p:txBody>
          <a:bodyPr/>
          <a:lstStyle/>
          <a:p>
            <a:pPr eaLnBrk="1" hangingPunct="1"/>
            <a:r>
              <a:rPr lang="en-US" altLang="en-US"/>
              <a:t>Africa University- Mutare, Zimbabwe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7C5425BF-97B8-8F4B-FEE9-248355111500}"/>
              </a:ext>
            </a:extLst>
          </p:cNvPr>
          <p:cNvSpPr>
            <a:spLocks noGrp="1" noChangeArrowheads="1"/>
          </p:cNvSpPr>
          <p:nvPr>
            <p:ph type="title" idx="4294967295"/>
          </p:nvPr>
        </p:nvSpPr>
        <p:spPr>
          <a:xfrm>
            <a:off x="295275" y="0"/>
            <a:ext cx="8848725" cy="749300"/>
          </a:xfrm>
        </p:spPr>
        <p:txBody>
          <a:bodyPr/>
          <a:lstStyle/>
          <a:p>
            <a:pPr eaLnBrk="1" hangingPunct="1"/>
            <a:r>
              <a:rPr lang="en-US" altLang="en-US" sz="2800"/>
              <a:t>IV. Terrorism and Counter Terrorism. Is it an Issue?</a:t>
            </a:r>
          </a:p>
        </p:txBody>
      </p:sp>
      <p:sp>
        <p:nvSpPr>
          <p:cNvPr id="29698" name="Rectangle 3">
            <a:extLst>
              <a:ext uri="{FF2B5EF4-FFF2-40B4-BE49-F238E27FC236}">
                <a16:creationId xmlns:a16="http://schemas.microsoft.com/office/drawing/2014/main" id="{E01365C4-E349-C143-1157-D8B24D5FCF54}"/>
              </a:ext>
            </a:extLst>
          </p:cNvPr>
          <p:cNvSpPr>
            <a:spLocks noGrp="1" noChangeArrowheads="1"/>
          </p:cNvSpPr>
          <p:nvPr>
            <p:ph type="body" idx="4294967295"/>
          </p:nvPr>
        </p:nvSpPr>
        <p:spPr/>
        <p:txBody>
          <a:bodyPr/>
          <a:lstStyle/>
          <a:p>
            <a:pPr marL="812800" indent="-812800" eaLnBrk="1" hangingPunct="1">
              <a:lnSpc>
                <a:spcPct val="90000"/>
              </a:lnSpc>
            </a:pPr>
            <a:endParaRPr lang="en-US" altLang="en-US" b="1"/>
          </a:p>
          <a:p>
            <a:pPr marL="812800" indent="-812800" eaLnBrk="1" hangingPunct="1">
              <a:lnSpc>
                <a:spcPct val="90000"/>
              </a:lnSpc>
            </a:pPr>
            <a:r>
              <a:rPr lang="en-US" altLang="en-US" b="1"/>
              <a:t>Terrorism and Counter-terrorism (Includes regional, sub-regional, national and sub-national levels of activity) – U.S. and Europe</a:t>
            </a:r>
          </a:p>
          <a:p>
            <a:pPr marL="812800" indent="-812800" eaLnBrk="1" hangingPunct="1">
              <a:lnSpc>
                <a:spcPct val="90000"/>
              </a:lnSpc>
            </a:pPr>
            <a:endParaRPr lang="en-US" altLang="en-US" b="1"/>
          </a:p>
          <a:p>
            <a:pPr marL="812800" indent="-812800" eaLnBrk="1" hangingPunct="1">
              <a:lnSpc>
                <a:spcPct val="90000"/>
              </a:lnSpc>
            </a:pPr>
            <a:r>
              <a:rPr lang="en-US" altLang="en-US" b="1"/>
              <a:t>Global vs. non-global</a:t>
            </a:r>
          </a:p>
          <a:p>
            <a:pPr marL="812800" indent="-812800" eaLnBrk="1" hangingPunct="1">
              <a:lnSpc>
                <a:spcPct val="90000"/>
              </a:lnSpc>
            </a:pPr>
            <a:endParaRPr lang="en-US" altLang="en-US" b="1"/>
          </a:p>
          <a:p>
            <a:pPr marL="812800" indent="-812800" eaLnBrk="1" hangingPunct="1">
              <a:lnSpc>
                <a:spcPct val="90000"/>
              </a:lnSpc>
            </a:pPr>
            <a:r>
              <a:rPr lang="en-US" altLang="en-US" b="1"/>
              <a:t>How Relevant to LDCs? </a:t>
            </a:r>
          </a:p>
          <a:p>
            <a:pPr marL="812800" indent="-812800" eaLnBrk="1" hangingPunct="1">
              <a:lnSpc>
                <a:spcPct val="90000"/>
              </a:lnSpc>
            </a:pPr>
            <a:endParaRPr lang="en-US" altLang="en-US" b="1"/>
          </a:p>
          <a:p>
            <a:pPr marL="812800" indent="-812800" eaLnBrk="1" hangingPunct="1">
              <a:lnSpc>
                <a:spcPct val="90000"/>
              </a:lnSpc>
            </a:pPr>
            <a:endParaRPr lang="en-US" altLang="en-US"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a:extLst>
              <a:ext uri="{FF2B5EF4-FFF2-40B4-BE49-F238E27FC236}">
                <a16:creationId xmlns:a16="http://schemas.microsoft.com/office/drawing/2014/main" id="{1C0A3E68-1AEB-3099-07F0-485567E1E2DD}"/>
              </a:ext>
            </a:extLst>
          </p:cNvPr>
          <p:cNvSpPr>
            <a:spLocks noGrp="1" noChangeArrowheads="1"/>
          </p:cNvSpPr>
          <p:nvPr>
            <p:ph type="title"/>
          </p:nvPr>
        </p:nvSpPr>
        <p:spPr/>
        <p:txBody>
          <a:bodyPr/>
          <a:lstStyle/>
          <a:p>
            <a:pPr eaLnBrk="1" hangingPunct="1"/>
            <a:r>
              <a:rPr lang="en-US" altLang="en-US"/>
              <a:t>North vs. South?</a:t>
            </a:r>
          </a:p>
        </p:txBody>
      </p:sp>
      <p:pic>
        <p:nvPicPr>
          <p:cNvPr id="30722" name="Picture 5">
            <a:extLst>
              <a:ext uri="{FF2B5EF4-FFF2-40B4-BE49-F238E27FC236}">
                <a16:creationId xmlns:a16="http://schemas.microsoft.com/office/drawing/2014/main" id="{02409BC5-8D45-8549-5143-7492665F6756}"/>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4000" y="1330325"/>
            <a:ext cx="4235450" cy="4491038"/>
          </a:xfrm>
        </p:spPr>
      </p:pic>
      <p:pic>
        <p:nvPicPr>
          <p:cNvPr id="30723" name="Picture 6">
            <a:extLst>
              <a:ext uri="{FF2B5EF4-FFF2-40B4-BE49-F238E27FC236}">
                <a16:creationId xmlns:a16="http://schemas.microsoft.com/office/drawing/2014/main" id="{20DF15F3-B9AC-2938-7543-370A04EFA820}"/>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41863" y="1244600"/>
            <a:ext cx="4195762" cy="4592638"/>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605F2566-13D3-D5C2-C8D7-BAF1FD92FE7C}"/>
              </a:ext>
            </a:extLst>
          </p:cNvPr>
          <p:cNvSpPr>
            <a:spLocks noGrp="1" noChangeArrowheads="1"/>
          </p:cNvSpPr>
          <p:nvPr>
            <p:ph type="title" idx="4294967295"/>
          </p:nvPr>
        </p:nvSpPr>
        <p:spPr/>
        <p:txBody>
          <a:bodyPr/>
          <a:lstStyle/>
          <a:p>
            <a:pPr eaLnBrk="1" hangingPunct="1"/>
            <a:r>
              <a:rPr lang="en-US" altLang="en-US" sz="3200"/>
              <a:t>Counter-Terrorism Strategies</a:t>
            </a:r>
          </a:p>
        </p:txBody>
      </p:sp>
      <p:sp>
        <p:nvSpPr>
          <p:cNvPr id="31746" name="Rectangle 3">
            <a:extLst>
              <a:ext uri="{FF2B5EF4-FFF2-40B4-BE49-F238E27FC236}">
                <a16:creationId xmlns:a16="http://schemas.microsoft.com/office/drawing/2014/main" id="{283EF056-A9A2-62BF-FC5B-9F2B651F3FFB}"/>
              </a:ext>
            </a:extLst>
          </p:cNvPr>
          <p:cNvSpPr>
            <a:spLocks noGrp="1" noChangeArrowheads="1"/>
          </p:cNvSpPr>
          <p:nvPr>
            <p:ph type="body" idx="4294967295"/>
          </p:nvPr>
        </p:nvSpPr>
        <p:spPr>
          <a:xfrm>
            <a:off x="795338" y="647700"/>
            <a:ext cx="7772400" cy="4868863"/>
          </a:xfrm>
        </p:spPr>
        <p:txBody>
          <a:bodyPr/>
          <a:lstStyle/>
          <a:p>
            <a:pPr eaLnBrk="1" hangingPunct="1">
              <a:lnSpc>
                <a:spcPct val="90000"/>
              </a:lnSpc>
            </a:pPr>
            <a:r>
              <a:rPr lang="en-US" altLang="en-US" sz="2800" b="1"/>
              <a:t>Legislation, Finance, Border Security (including passports and travel documents Control) </a:t>
            </a:r>
          </a:p>
          <a:p>
            <a:pPr eaLnBrk="1" hangingPunct="1">
              <a:lnSpc>
                <a:spcPct val="90000"/>
              </a:lnSpc>
            </a:pPr>
            <a:endParaRPr lang="en-US" altLang="en-US" sz="2800" b="1"/>
          </a:p>
          <a:p>
            <a:pPr eaLnBrk="1" hangingPunct="1">
              <a:lnSpc>
                <a:spcPct val="90000"/>
              </a:lnSpc>
            </a:pPr>
            <a:r>
              <a:rPr lang="en-US" altLang="en-US" sz="2800" b="1"/>
              <a:t>Police, military and security, combating ideological Support for Terrorism</a:t>
            </a:r>
          </a:p>
          <a:p>
            <a:pPr eaLnBrk="1" hangingPunct="1">
              <a:lnSpc>
                <a:spcPct val="90000"/>
              </a:lnSpc>
            </a:pPr>
            <a:endParaRPr lang="en-US" altLang="en-US" sz="2800" b="1"/>
          </a:p>
          <a:p>
            <a:pPr eaLnBrk="1" hangingPunct="1">
              <a:lnSpc>
                <a:spcPct val="90000"/>
              </a:lnSpc>
            </a:pPr>
            <a:r>
              <a:rPr lang="en-US" altLang="en-US" sz="2800" b="1"/>
              <a:t>Strengthening Traditional Leadership</a:t>
            </a:r>
          </a:p>
          <a:p>
            <a:pPr eaLnBrk="1" hangingPunct="1">
              <a:lnSpc>
                <a:spcPct val="90000"/>
              </a:lnSpc>
              <a:buFontTx/>
              <a:buNone/>
            </a:pPr>
            <a:endParaRPr lang="en-US" altLang="en-US" sz="2800" b="1"/>
          </a:p>
          <a:p>
            <a:pPr eaLnBrk="1" hangingPunct="1">
              <a:lnSpc>
                <a:spcPct val="90000"/>
              </a:lnSpc>
            </a:pPr>
            <a:r>
              <a:rPr lang="en-US" altLang="en-US" sz="2800" b="1"/>
              <a:t>Information and Intelligence and International Cooperation </a:t>
            </a:r>
          </a:p>
          <a:p>
            <a:pPr eaLnBrk="1" hangingPunct="1">
              <a:lnSpc>
                <a:spcPct val="90000"/>
              </a:lnSpc>
            </a:pPr>
            <a:endParaRPr lang="en-US" altLang="en-US" sz="2800" b="1"/>
          </a:p>
          <a:p>
            <a:pPr eaLnBrk="1" hangingPunct="1">
              <a:lnSpc>
                <a:spcPct val="90000"/>
              </a:lnSpc>
            </a:pPr>
            <a:r>
              <a:rPr lang="en-US" altLang="en-US" sz="2800" b="1"/>
              <a:t>Offensive Combat</a:t>
            </a:r>
          </a:p>
          <a:p>
            <a:pPr eaLnBrk="1" hangingPunct="1">
              <a:lnSpc>
                <a:spcPct val="90000"/>
              </a:lnSpc>
            </a:pPr>
            <a:endParaRPr lang="en-US" altLang="en-US" sz="2800"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Undated handout image courtesy of the U.S. Air Force shows a MQ-1 Predator unmanned aircraft. The United States has agreed in principle to deploy U.S. Predator drones on Turkish soil to aid in the fight against Kurdish separatist rebels, Prime Minister Tayyip Erdogan said. The U.S. military flies unarmed surveillance Predators based in Iraq and shares images and vital intelligence with Turkey to aid Ankara as it battles Kurdish Kurdistan Workers' Party (PKK) rebels who have camps in northern Iraq.  REUTERS/U.S. Air Force/Lt Col Leslie Pratt/Handout  (UNITED STATES - Tags: CONFLICT POLITICS MILITARY) FOR EDITORIAL USE ONLY. NOT FOR SALE FOR MARKETING OR ADVERTISING CAMPAIGNS. THIS IMAGE HAS BEEN SUPPLIED BY A THIRD PARTY. IT IS DISTRIBUTED, EXACTLY AS RECEIVED BY REUTERS, AS A SERVICE TO CLIENTS">
            <a:extLst>
              <a:ext uri="{FF2B5EF4-FFF2-40B4-BE49-F238E27FC236}">
                <a16:creationId xmlns:a16="http://schemas.microsoft.com/office/drawing/2014/main" id="{E79AD39B-C79A-2A79-2417-73AC2E452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763588"/>
            <a:ext cx="726122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789B93B-C6A4-4EC8-9DCC-024D01C1AF9F}"/>
              </a:ext>
            </a:extLst>
          </p:cNvPr>
          <p:cNvSpPr txBox="1"/>
          <p:nvPr/>
        </p:nvSpPr>
        <p:spPr>
          <a:xfrm>
            <a:off x="2175641" y="5909746"/>
            <a:ext cx="2292422" cy="461665"/>
          </a:xfrm>
          <a:prstGeom prst="rect">
            <a:avLst/>
          </a:prstGeom>
          <a:noFill/>
        </p:spPr>
        <p:txBody>
          <a:bodyPr wrap="none" rtlCol="0">
            <a:spAutoFit/>
          </a:bodyPr>
          <a:lstStyle/>
          <a:p>
            <a:r>
              <a:rPr lang="en-US" sz="2400" b="1" dirty="0">
                <a:solidFill>
                  <a:schemeClr val="accent2"/>
                </a:solidFill>
              </a:rPr>
              <a:t>The New War?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A1CFF7C9-63C7-AA18-5DEB-91FFE6ED06E3}"/>
              </a:ext>
            </a:extLst>
          </p:cNvPr>
          <p:cNvSpPr>
            <a:spLocks noGrp="1" noChangeArrowheads="1"/>
          </p:cNvSpPr>
          <p:nvPr>
            <p:ph type="title"/>
          </p:nvPr>
        </p:nvSpPr>
        <p:spPr>
          <a:xfrm>
            <a:off x="812800" y="-76200"/>
            <a:ext cx="8183563" cy="749300"/>
          </a:xfrm>
        </p:spPr>
        <p:txBody>
          <a:bodyPr/>
          <a:lstStyle/>
          <a:p>
            <a:pPr algn="l" eaLnBrk="1" hangingPunct="1"/>
            <a:r>
              <a:rPr lang="en-US" altLang="en-US"/>
              <a:t>Africa Center for Strategic Studies</a:t>
            </a:r>
          </a:p>
        </p:txBody>
      </p:sp>
      <p:sp>
        <p:nvSpPr>
          <p:cNvPr id="6146" name="Rectangle 3">
            <a:extLst>
              <a:ext uri="{FF2B5EF4-FFF2-40B4-BE49-F238E27FC236}">
                <a16:creationId xmlns:a16="http://schemas.microsoft.com/office/drawing/2014/main" id="{CC593A99-3786-38E6-1C2A-D16FCD7DAA5C}"/>
              </a:ext>
            </a:extLst>
          </p:cNvPr>
          <p:cNvSpPr>
            <a:spLocks noGrp="1" noChangeArrowheads="1"/>
          </p:cNvSpPr>
          <p:nvPr>
            <p:ph type="body" sz="half" idx="1"/>
          </p:nvPr>
        </p:nvSpPr>
        <p:spPr>
          <a:xfrm>
            <a:off x="292100" y="4181475"/>
            <a:ext cx="4327525" cy="2425700"/>
          </a:xfrm>
        </p:spPr>
        <p:txBody>
          <a:bodyPr/>
          <a:lstStyle/>
          <a:p>
            <a:pPr eaLnBrk="1" hangingPunct="1">
              <a:buFontTx/>
              <a:buNone/>
            </a:pPr>
            <a:r>
              <a:rPr lang="en-US" altLang="en-US" sz="2400" b="1"/>
              <a:t>	Dr. Louis A. Picard Then</a:t>
            </a:r>
            <a:br>
              <a:rPr lang="en-US" altLang="en-US" sz="2400" b="1"/>
            </a:br>
            <a:r>
              <a:rPr lang="en-US" altLang="en-US" sz="2400" b="1"/>
              <a:t>Senior Research Fellow</a:t>
            </a:r>
          </a:p>
          <a:p>
            <a:pPr eaLnBrk="1" hangingPunct="1">
              <a:buFontTx/>
              <a:buNone/>
            </a:pPr>
            <a:r>
              <a:rPr lang="en-US" altLang="en-US" sz="2400" b="1"/>
              <a:t>	National Defense University</a:t>
            </a:r>
          </a:p>
          <a:p>
            <a:pPr eaLnBrk="1" hangingPunct="1">
              <a:buFontTx/>
              <a:buNone/>
            </a:pPr>
            <a:r>
              <a:rPr lang="en-US" altLang="en-US" sz="2400" b="1"/>
              <a:t>	Washington D.C.</a:t>
            </a:r>
            <a:r>
              <a:rPr lang="en-US" altLang="en-US" sz="2800"/>
              <a:t> </a:t>
            </a:r>
          </a:p>
          <a:p>
            <a:pPr eaLnBrk="1" hangingPunct="1">
              <a:buFontTx/>
              <a:buNone/>
            </a:pPr>
            <a:endParaRPr lang="en-US" altLang="en-US"/>
          </a:p>
        </p:txBody>
      </p:sp>
      <p:sp>
        <p:nvSpPr>
          <p:cNvPr id="6147" name="Rectangle 5">
            <a:extLst>
              <a:ext uri="{FF2B5EF4-FFF2-40B4-BE49-F238E27FC236}">
                <a16:creationId xmlns:a16="http://schemas.microsoft.com/office/drawing/2014/main" id="{90B0BC15-38A0-9447-7C14-EB7CDAE73D11}"/>
              </a:ext>
            </a:extLst>
          </p:cNvPr>
          <p:cNvSpPr>
            <a:spLocks noChangeArrowheads="1"/>
          </p:cNvSpPr>
          <p:nvPr/>
        </p:nvSpPr>
        <p:spPr bwMode="auto">
          <a:xfrm>
            <a:off x="2546350" y="2552700"/>
            <a:ext cx="62166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5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lnSpc>
                <a:spcPct val="80000"/>
              </a:lnSpc>
              <a:spcBef>
                <a:spcPct val="0"/>
              </a:spcBef>
              <a:buFontTx/>
              <a:buNone/>
            </a:pPr>
            <a:endParaRPr lang="en-US" altLang="en-US" sz="2800"/>
          </a:p>
        </p:txBody>
      </p:sp>
      <p:sp>
        <p:nvSpPr>
          <p:cNvPr id="6148" name="Rectangle 6">
            <a:extLst>
              <a:ext uri="{FF2B5EF4-FFF2-40B4-BE49-F238E27FC236}">
                <a16:creationId xmlns:a16="http://schemas.microsoft.com/office/drawing/2014/main" id="{E4E34772-CEC3-3D39-B254-15C9316BAD22}"/>
              </a:ext>
            </a:extLst>
          </p:cNvPr>
          <p:cNvSpPr>
            <a:spLocks noChangeArrowheads="1"/>
          </p:cNvSpPr>
          <p:nvPr/>
        </p:nvSpPr>
        <p:spPr bwMode="auto">
          <a:xfrm>
            <a:off x="317500" y="4132263"/>
            <a:ext cx="6408738" cy="42862"/>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5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6149" name="Rectangle 17">
            <a:extLst>
              <a:ext uri="{FF2B5EF4-FFF2-40B4-BE49-F238E27FC236}">
                <a16:creationId xmlns:a16="http://schemas.microsoft.com/office/drawing/2014/main" id="{43CE0F13-5613-1042-18ED-1B8546D3F819}"/>
              </a:ext>
            </a:extLst>
          </p:cNvPr>
          <p:cNvSpPr>
            <a:spLocks noChangeArrowheads="1"/>
          </p:cNvSpPr>
          <p:nvPr/>
        </p:nvSpPr>
        <p:spPr bwMode="auto">
          <a:xfrm>
            <a:off x="0" y="5862638"/>
            <a:ext cx="4632325" cy="995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5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1800"/>
          </a:p>
        </p:txBody>
      </p:sp>
      <p:sp>
        <p:nvSpPr>
          <p:cNvPr id="6150" name="Rectangle 18">
            <a:extLst>
              <a:ext uri="{FF2B5EF4-FFF2-40B4-BE49-F238E27FC236}">
                <a16:creationId xmlns:a16="http://schemas.microsoft.com/office/drawing/2014/main" id="{9092BFB7-94E5-83FF-B735-7B06A85C1DAA}"/>
              </a:ext>
            </a:extLst>
          </p:cNvPr>
          <p:cNvSpPr>
            <a:spLocks noChangeArrowheads="1"/>
          </p:cNvSpPr>
          <p:nvPr/>
        </p:nvSpPr>
        <p:spPr bwMode="auto">
          <a:xfrm>
            <a:off x="7467600" y="6362700"/>
            <a:ext cx="1676400" cy="17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5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1800"/>
          </a:p>
        </p:txBody>
      </p:sp>
      <p:sp>
        <p:nvSpPr>
          <p:cNvPr id="6151" name="Text Box 22">
            <a:extLst>
              <a:ext uri="{FF2B5EF4-FFF2-40B4-BE49-F238E27FC236}">
                <a16:creationId xmlns:a16="http://schemas.microsoft.com/office/drawing/2014/main" id="{104E9E86-42AC-5CD6-2069-2103A2719A84}"/>
              </a:ext>
            </a:extLst>
          </p:cNvPr>
          <p:cNvSpPr txBox="1">
            <a:spLocks noChangeArrowheads="1"/>
          </p:cNvSpPr>
          <p:nvPr/>
        </p:nvSpPr>
        <p:spPr bwMode="auto">
          <a:xfrm>
            <a:off x="3492500" y="6083300"/>
            <a:ext cx="40894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endParaRPr lang="en-US" altLang="en-US" sz="2400">
              <a:latin typeface="Times New Roman" panose="02020603050405020304" pitchFamily="18" charset="0"/>
            </a:endParaRPr>
          </a:p>
        </p:txBody>
      </p:sp>
      <p:pic>
        <p:nvPicPr>
          <p:cNvPr id="6152" name="Picture 14" descr="ACSS_purplebook">
            <a:extLst>
              <a:ext uri="{FF2B5EF4-FFF2-40B4-BE49-F238E27FC236}">
                <a16:creationId xmlns:a16="http://schemas.microsoft.com/office/drawing/2014/main" id="{7C7C37F9-DCDE-3573-4465-11BA6998A71F}"/>
              </a:ext>
            </a:extLst>
          </p:cNvPr>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141913" y="4137025"/>
            <a:ext cx="3182937" cy="2055813"/>
          </a:xfrm>
          <a:noFill/>
        </p:spPr>
      </p:pic>
      <p:pic>
        <p:nvPicPr>
          <p:cNvPr id="6153" name="Picture 23" descr="ACSS-logo-PMS">
            <a:extLst>
              <a:ext uri="{FF2B5EF4-FFF2-40B4-BE49-F238E27FC236}">
                <a16:creationId xmlns:a16="http://schemas.microsoft.com/office/drawing/2014/main" id="{9A36EA92-6977-0A33-39C1-AD414BD3D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1019175"/>
            <a:ext cx="2420938"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Rectangle 10">
            <a:extLst>
              <a:ext uri="{FF2B5EF4-FFF2-40B4-BE49-F238E27FC236}">
                <a16:creationId xmlns:a16="http://schemas.microsoft.com/office/drawing/2014/main" id="{6EA797C6-8D5E-1B87-03E5-A812A8328B80}"/>
              </a:ext>
            </a:extLst>
          </p:cNvPr>
          <p:cNvSpPr>
            <a:spLocks noChangeArrowheads="1"/>
          </p:cNvSpPr>
          <p:nvPr/>
        </p:nvSpPr>
        <p:spPr bwMode="auto">
          <a:xfrm>
            <a:off x="204788" y="3678238"/>
            <a:ext cx="67484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sz="2800" b="1"/>
          </a:p>
        </p:txBody>
      </p:sp>
      <p:sp>
        <p:nvSpPr>
          <p:cNvPr id="6155" name="Rectangle 25">
            <a:extLst>
              <a:ext uri="{FF2B5EF4-FFF2-40B4-BE49-F238E27FC236}">
                <a16:creationId xmlns:a16="http://schemas.microsoft.com/office/drawing/2014/main" id="{59542AF8-4EEA-D774-7392-A60C5E798262}"/>
              </a:ext>
            </a:extLst>
          </p:cNvPr>
          <p:cNvSpPr>
            <a:spLocks noChangeArrowheads="1"/>
          </p:cNvSpPr>
          <p:nvPr/>
        </p:nvSpPr>
        <p:spPr bwMode="auto">
          <a:xfrm>
            <a:off x="2390775" y="1835150"/>
            <a:ext cx="675322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5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sz="4000">
              <a:latin typeface="Times New Roman" panose="02020603050405020304" pitchFamily="18" charset="0"/>
            </a:endParaRPr>
          </a:p>
          <a:p>
            <a:pPr eaLnBrk="1" hangingPunct="1">
              <a:spcBef>
                <a:spcPct val="0"/>
              </a:spcBef>
              <a:buFontTx/>
              <a:buNone/>
            </a:pPr>
            <a:r>
              <a:rPr lang="en-US" altLang="en-US" sz="3600" b="1">
                <a:latin typeface="Times New Roman" panose="02020603050405020304" pitchFamily="18" charset="0"/>
              </a:rPr>
              <a:t>The Three D’s: </a:t>
            </a:r>
          </a:p>
          <a:p>
            <a:pPr eaLnBrk="1" hangingPunct="1">
              <a:spcBef>
                <a:spcPct val="0"/>
              </a:spcBef>
              <a:buFontTx/>
              <a:buNone/>
            </a:pPr>
            <a:r>
              <a:rPr lang="en-US" altLang="en-US" sz="3600" b="1">
                <a:latin typeface="Times New Roman" panose="02020603050405020304" pitchFamily="18" charset="0"/>
              </a:rPr>
              <a:t>Defense, Diplomacy and Development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7945C7BE-EC8B-33C7-4D78-B163D04265D6}"/>
              </a:ext>
            </a:extLst>
          </p:cNvPr>
          <p:cNvSpPr>
            <a:spLocks noGrp="1" noChangeArrowheads="1"/>
          </p:cNvSpPr>
          <p:nvPr>
            <p:ph type="title" idx="4294967295"/>
          </p:nvPr>
        </p:nvSpPr>
        <p:spPr/>
        <p:txBody>
          <a:bodyPr/>
          <a:lstStyle/>
          <a:p>
            <a:pPr eaLnBrk="1" hangingPunct="1"/>
            <a:r>
              <a:rPr lang="en-US" altLang="en-US" b="0"/>
              <a:t>Sector Reforms and Counter-Terrorism</a:t>
            </a:r>
          </a:p>
        </p:txBody>
      </p:sp>
      <p:sp>
        <p:nvSpPr>
          <p:cNvPr id="33794" name="Rectangle 3">
            <a:extLst>
              <a:ext uri="{FF2B5EF4-FFF2-40B4-BE49-F238E27FC236}">
                <a16:creationId xmlns:a16="http://schemas.microsoft.com/office/drawing/2014/main" id="{A08B323A-6E6B-68C3-D890-5C195854CA61}"/>
              </a:ext>
            </a:extLst>
          </p:cNvPr>
          <p:cNvSpPr>
            <a:spLocks noGrp="1" noChangeArrowheads="1"/>
          </p:cNvSpPr>
          <p:nvPr>
            <p:ph type="body" idx="4294967295"/>
          </p:nvPr>
        </p:nvSpPr>
        <p:spPr/>
        <p:txBody>
          <a:bodyPr/>
          <a:lstStyle/>
          <a:p>
            <a:pPr eaLnBrk="1" hangingPunct="1"/>
            <a:r>
              <a:rPr lang="en-US" altLang="en-US" b="1"/>
              <a:t>Evolution of U.S. CT Policy in Africa Since September 11</a:t>
            </a:r>
          </a:p>
          <a:p>
            <a:pPr eaLnBrk="1" hangingPunct="1"/>
            <a:endParaRPr lang="en-US" altLang="en-US" b="1"/>
          </a:p>
          <a:p>
            <a:pPr eaLnBrk="1" hangingPunct="1"/>
            <a:r>
              <a:rPr lang="en-US" altLang="en-US" b="1"/>
              <a:t>Impact of ethnic and religious identification on Terrorist threats</a:t>
            </a:r>
          </a:p>
          <a:p>
            <a:pPr eaLnBrk="1" hangingPunct="1"/>
            <a:endParaRPr lang="en-US" altLang="en-US" b="1"/>
          </a:p>
          <a:p>
            <a:pPr eaLnBrk="1" hangingPunct="1"/>
            <a:r>
              <a:rPr lang="en-US" altLang="en-US" b="1"/>
              <a:t>Challenges of parallel governance and the Arab Spring (Egypt, Tunisia, and Libya)</a:t>
            </a:r>
          </a:p>
          <a:p>
            <a:pPr eaLnBrk="1" hangingPunct="1"/>
            <a:endParaRPr lang="en-US" altLang="en-US"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http://farm4.static.flickr.com/3532/3247803649_6b8b72a064_o.jpg">
            <a:extLst>
              <a:ext uri="{FF2B5EF4-FFF2-40B4-BE49-F238E27FC236}">
                <a16:creationId xmlns:a16="http://schemas.microsoft.com/office/drawing/2014/main" id="{C12F6FB9-0EB6-0DCA-F2B9-8B5FFF7D8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1465263"/>
            <a:ext cx="6948488"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itle 2">
            <a:extLst>
              <a:ext uri="{FF2B5EF4-FFF2-40B4-BE49-F238E27FC236}">
                <a16:creationId xmlns:a16="http://schemas.microsoft.com/office/drawing/2014/main" id="{63D2D200-FDE4-616B-1C92-5C861D5F9FDE}"/>
              </a:ext>
            </a:extLst>
          </p:cNvPr>
          <p:cNvSpPr>
            <a:spLocks noGrp="1" noChangeArrowheads="1"/>
          </p:cNvSpPr>
          <p:nvPr>
            <p:ph type="title"/>
          </p:nvPr>
        </p:nvSpPr>
        <p:spPr/>
        <p:txBody>
          <a:bodyPr/>
          <a:lstStyle/>
          <a:p>
            <a:pPr eaLnBrk="1" hangingPunct="1"/>
            <a:r>
              <a:rPr lang="en-US" altLang="en-US"/>
              <a:t>Popular Appeals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5C6AD0BA-5932-BFEE-C51B-5215B7F61C3A}"/>
              </a:ext>
            </a:extLst>
          </p:cNvPr>
          <p:cNvSpPr>
            <a:spLocks noGrp="1" noChangeArrowheads="1"/>
          </p:cNvSpPr>
          <p:nvPr>
            <p:ph type="title" idx="4294967295"/>
          </p:nvPr>
        </p:nvSpPr>
        <p:spPr/>
        <p:txBody>
          <a:bodyPr/>
          <a:lstStyle/>
          <a:p>
            <a:pPr eaLnBrk="1" hangingPunct="1"/>
            <a:r>
              <a:rPr lang="en-US" altLang="en-US" b="0"/>
              <a:t>Regional Threats</a:t>
            </a:r>
          </a:p>
        </p:txBody>
      </p:sp>
      <p:sp>
        <p:nvSpPr>
          <p:cNvPr id="35842" name="Rectangle 3">
            <a:extLst>
              <a:ext uri="{FF2B5EF4-FFF2-40B4-BE49-F238E27FC236}">
                <a16:creationId xmlns:a16="http://schemas.microsoft.com/office/drawing/2014/main" id="{CDF02635-3A36-9A4C-5654-14BA020854D3}"/>
              </a:ext>
            </a:extLst>
          </p:cNvPr>
          <p:cNvSpPr>
            <a:spLocks noGrp="1" noChangeArrowheads="1"/>
          </p:cNvSpPr>
          <p:nvPr>
            <p:ph type="body" idx="4294967295"/>
          </p:nvPr>
        </p:nvSpPr>
        <p:spPr/>
        <p:txBody>
          <a:bodyPr/>
          <a:lstStyle/>
          <a:p>
            <a:pPr eaLnBrk="1" hangingPunct="1">
              <a:lnSpc>
                <a:spcPct val="90000"/>
              </a:lnSpc>
            </a:pPr>
            <a:r>
              <a:rPr lang="en-US" altLang="en-US" b="1"/>
              <a:t>The threat of Collapsed States and crime- Diamonds, Drugs, guns (Columbia, Guinea Conakry)</a:t>
            </a:r>
          </a:p>
          <a:p>
            <a:pPr eaLnBrk="1" hangingPunct="1">
              <a:lnSpc>
                <a:spcPct val="90000"/>
              </a:lnSpc>
            </a:pPr>
            <a:endParaRPr lang="en-US" altLang="en-US" b="1"/>
          </a:p>
          <a:p>
            <a:pPr eaLnBrk="1" hangingPunct="1">
              <a:lnSpc>
                <a:spcPct val="90000"/>
              </a:lnSpc>
            </a:pPr>
            <a:r>
              <a:rPr lang="en-US" altLang="en-US" b="1"/>
              <a:t>Paramilitary Violence (Philippines, Great Lakes)</a:t>
            </a:r>
          </a:p>
          <a:p>
            <a:pPr eaLnBrk="1" hangingPunct="1">
              <a:lnSpc>
                <a:spcPct val="90000"/>
              </a:lnSpc>
              <a:buFontTx/>
              <a:buNone/>
            </a:pPr>
            <a:endParaRPr lang="en-US" altLang="en-US" b="1"/>
          </a:p>
          <a:p>
            <a:pPr eaLnBrk="1" hangingPunct="1">
              <a:lnSpc>
                <a:spcPct val="90000"/>
              </a:lnSpc>
            </a:pPr>
            <a:r>
              <a:rPr lang="en-US" altLang="en-US" b="1"/>
              <a:t>Organized Crime, and Piracy (Air, Land and Sea)- Indian Ocean and gulf of Guinea</a:t>
            </a:r>
            <a:r>
              <a:rPr lang="en-US" altLang="en-US"/>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http://cache.boston.com/universal/site_graphics/blogs/bigpicture/pirate_03_16/p13_17777557.jpg">
            <a:extLst>
              <a:ext uri="{FF2B5EF4-FFF2-40B4-BE49-F238E27FC236}">
                <a16:creationId xmlns:a16="http://schemas.microsoft.com/office/drawing/2014/main" id="{7ADAC44A-3FE1-9292-7E79-A1C147BEE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1225550"/>
            <a:ext cx="73533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78ADA462-BF2E-8130-AE54-62F7175C776B}"/>
              </a:ext>
            </a:extLst>
          </p:cNvPr>
          <p:cNvSpPr>
            <a:spLocks noGrp="1" noChangeArrowheads="1"/>
          </p:cNvSpPr>
          <p:nvPr>
            <p:ph type="title" idx="4294967295"/>
          </p:nvPr>
        </p:nvSpPr>
        <p:spPr/>
        <p:txBody>
          <a:bodyPr/>
          <a:lstStyle/>
          <a:p>
            <a:pPr eaLnBrk="1" hangingPunct="1"/>
            <a:r>
              <a:rPr lang="en-US" altLang="en-US" b="0"/>
              <a:t>V. Post-Conflict Governance</a:t>
            </a:r>
          </a:p>
        </p:txBody>
      </p:sp>
      <p:sp>
        <p:nvSpPr>
          <p:cNvPr id="37890" name="Rectangle 3">
            <a:extLst>
              <a:ext uri="{FF2B5EF4-FFF2-40B4-BE49-F238E27FC236}">
                <a16:creationId xmlns:a16="http://schemas.microsoft.com/office/drawing/2014/main" id="{82B9D832-22D9-42CC-27C1-F796D9A762A6}"/>
              </a:ext>
            </a:extLst>
          </p:cNvPr>
          <p:cNvSpPr>
            <a:spLocks noGrp="1" noChangeArrowheads="1"/>
          </p:cNvSpPr>
          <p:nvPr>
            <p:ph type="body" idx="4294967295"/>
          </p:nvPr>
        </p:nvSpPr>
        <p:spPr/>
        <p:txBody>
          <a:bodyPr/>
          <a:lstStyle/>
          <a:p>
            <a:pPr marL="812800" indent="-812800" eaLnBrk="1" hangingPunct="1">
              <a:lnSpc>
                <a:spcPct val="80000"/>
              </a:lnSpc>
            </a:pPr>
            <a:endParaRPr lang="en-US" altLang="en-US" sz="2800" b="1"/>
          </a:p>
          <a:p>
            <a:pPr marL="1879600" lvl="3" indent="-508000" eaLnBrk="1" hangingPunct="1">
              <a:lnSpc>
                <a:spcPct val="80000"/>
              </a:lnSpc>
            </a:pPr>
            <a:r>
              <a:rPr lang="en-US" altLang="en-US" sz="3200" b="1"/>
              <a:t>The Role of Negotiated Pacts</a:t>
            </a:r>
          </a:p>
          <a:p>
            <a:pPr marL="1879600" lvl="3" indent="-508000" eaLnBrk="1" hangingPunct="1">
              <a:lnSpc>
                <a:spcPct val="80000"/>
              </a:lnSpc>
            </a:pPr>
            <a:endParaRPr lang="en-US" altLang="en-US" sz="3200" b="1"/>
          </a:p>
          <a:p>
            <a:pPr marL="1879600" lvl="3" indent="-508000" eaLnBrk="1" hangingPunct="1">
              <a:lnSpc>
                <a:spcPct val="80000"/>
              </a:lnSpc>
            </a:pPr>
            <a:endParaRPr lang="en-US" altLang="en-US" sz="3200" b="1"/>
          </a:p>
          <a:p>
            <a:pPr marL="1879600" lvl="3" indent="-508000" eaLnBrk="1" hangingPunct="1">
              <a:lnSpc>
                <a:spcPct val="80000"/>
              </a:lnSpc>
            </a:pPr>
            <a:r>
              <a:rPr lang="en-US" altLang="en-US" sz="3200" b="1"/>
              <a:t>Truth and Reconciliation vs. Justice</a:t>
            </a:r>
          </a:p>
          <a:p>
            <a:pPr marL="1879600" lvl="3" indent="-508000" eaLnBrk="1" hangingPunct="1">
              <a:lnSpc>
                <a:spcPct val="80000"/>
              </a:lnSpc>
            </a:pPr>
            <a:endParaRPr lang="en-US" altLang="en-US" sz="3200" b="1"/>
          </a:p>
          <a:p>
            <a:pPr marL="1879600" lvl="3" indent="-508000" eaLnBrk="1" hangingPunct="1">
              <a:lnSpc>
                <a:spcPct val="80000"/>
              </a:lnSpc>
            </a:pPr>
            <a:endParaRPr lang="en-US" altLang="en-US" sz="3200" b="1"/>
          </a:p>
          <a:p>
            <a:pPr marL="1879600" lvl="3" indent="-508000" eaLnBrk="1" hangingPunct="1">
              <a:lnSpc>
                <a:spcPct val="80000"/>
              </a:lnSpc>
            </a:pPr>
            <a:r>
              <a:rPr lang="en-US" altLang="en-US" sz="3200" b="1"/>
              <a:t>International Courts Issues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E9E6C82F-282A-BEE1-0852-D25F4664E539}"/>
              </a:ext>
            </a:extLst>
          </p:cNvPr>
          <p:cNvSpPr>
            <a:spLocks noGrp="1" noChangeArrowheads="1"/>
          </p:cNvSpPr>
          <p:nvPr>
            <p:ph type="title"/>
          </p:nvPr>
        </p:nvSpPr>
        <p:spPr>
          <a:xfrm>
            <a:off x="0" y="0"/>
            <a:ext cx="8848725" cy="749300"/>
          </a:xfrm>
        </p:spPr>
        <p:txBody>
          <a:bodyPr/>
          <a:lstStyle/>
          <a:p>
            <a:pPr eaLnBrk="1" hangingPunct="1"/>
            <a:r>
              <a:rPr lang="en-US" altLang="en-US" sz="3200"/>
              <a:t>Liberian Truth and Reconciliation Commission</a:t>
            </a:r>
          </a:p>
        </p:txBody>
      </p:sp>
      <p:pic>
        <p:nvPicPr>
          <p:cNvPr id="38914" name="Picture 3">
            <a:extLst>
              <a:ext uri="{FF2B5EF4-FFF2-40B4-BE49-F238E27FC236}">
                <a16:creationId xmlns:a16="http://schemas.microsoft.com/office/drawing/2014/main" id="{3D023E94-D0C6-D2AC-A6CD-0E0E99E9F292}"/>
              </a:ext>
            </a:extLst>
          </p:cNvPr>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217613" y="1611313"/>
            <a:ext cx="2709862" cy="1792287"/>
          </a:xfrm>
        </p:spPr>
      </p:pic>
      <p:sp>
        <p:nvSpPr>
          <p:cNvPr id="38915" name="Rectangle 4">
            <a:extLst>
              <a:ext uri="{FF2B5EF4-FFF2-40B4-BE49-F238E27FC236}">
                <a16:creationId xmlns:a16="http://schemas.microsoft.com/office/drawing/2014/main" id="{4B7107B0-CCFA-38FD-EA7E-A1795433D267}"/>
              </a:ext>
            </a:extLst>
          </p:cNvPr>
          <p:cNvSpPr>
            <a:spLocks noGrp="1" noChangeArrowheads="1"/>
          </p:cNvSpPr>
          <p:nvPr>
            <p:ph type="body" sz="half" idx="2"/>
          </p:nvPr>
        </p:nvSpPr>
        <p:spPr/>
        <p:txBody>
          <a:bodyPr/>
          <a:lstStyle/>
          <a:p>
            <a:pPr eaLnBrk="1" hangingPunct="1">
              <a:buFontTx/>
              <a:buNone/>
            </a:pPr>
            <a:r>
              <a:rPr lang="en-US" altLang="en-US" b="1"/>
              <a:t>Conflict Resolution </a:t>
            </a:r>
          </a:p>
          <a:p>
            <a:pPr eaLnBrk="1" hangingPunct="1"/>
            <a:endParaRPr lang="en-US" altLang="en-US" b="1"/>
          </a:p>
          <a:p>
            <a:pPr eaLnBrk="1" hangingPunct="1">
              <a:buFontTx/>
              <a:buNone/>
            </a:pPr>
            <a:r>
              <a:rPr lang="en-US" altLang="en-US" b="1"/>
              <a:t>	vs.</a:t>
            </a:r>
          </a:p>
          <a:p>
            <a:pPr eaLnBrk="1" hangingPunct="1">
              <a:buFontTx/>
              <a:buNone/>
            </a:pPr>
            <a:endParaRPr lang="en-US" altLang="en-US" b="1"/>
          </a:p>
          <a:p>
            <a:pPr eaLnBrk="1" hangingPunct="1">
              <a:buFontTx/>
              <a:buNone/>
            </a:pPr>
            <a:r>
              <a:rPr lang="en-US" altLang="en-US" b="1"/>
              <a:t>Justice</a:t>
            </a:r>
          </a:p>
          <a:p>
            <a:pPr eaLnBrk="1" hangingPunct="1">
              <a:buFontTx/>
              <a:buNone/>
            </a:pPr>
            <a:endParaRPr lang="en-US" altLang="en-US" b="1"/>
          </a:p>
          <a:p>
            <a:pPr eaLnBrk="1" hangingPunct="1">
              <a:buFontTx/>
              <a:buNone/>
            </a:pPr>
            <a:endParaRPr lang="en-US" altLang="en-US" b="1"/>
          </a:p>
          <a:p>
            <a:pPr eaLnBrk="1" hangingPunct="1">
              <a:buFontTx/>
              <a:buNone/>
            </a:pPr>
            <a:endParaRPr lang="en-US" altLang="en-US" b="1"/>
          </a:p>
          <a:p>
            <a:pPr eaLnBrk="1" hangingPunct="1">
              <a:buFontTx/>
              <a:buNone/>
            </a:pPr>
            <a:r>
              <a:rPr lang="en-US" altLang="en-US" b="1"/>
              <a:t>	</a:t>
            </a:r>
            <a:r>
              <a:rPr lang="en-US" altLang="en-US" sz="2000" b="1" i="1"/>
              <a:t>Bishop Desmond Tutu</a:t>
            </a:r>
          </a:p>
        </p:txBody>
      </p:sp>
      <p:pic>
        <p:nvPicPr>
          <p:cNvPr id="38916" name="Picture 5" descr="Bishop Desmond Tutu">
            <a:extLst>
              <a:ext uri="{FF2B5EF4-FFF2-40B4-BE49-F238E27FC236}">
                <a16:creationId xmlns:a16="http://schemas.microsoft.com/office/drawing/2014/main" id="{A4747773-15BA-2E77-19D5-C4842BB24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175" y="3937000"/>
            <a:ext cx="3471863"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8FCEB0E2-E533-4264-2018-08594BCC15BD}"/>
              </a:ext>
            </a:extLst>
          </p:cNvPr>
          <p:cNvSpPr>
            <a:spLocks noGrp="1" noChangeArrowheads="1"/>
          </p:cNvSpPr>
          <p:nvPr>
            <p:ph type="title" idx="4294967295"/>
          </p:nvPr>
        </p:nvSpPr>
        <p:spPr/>
        <p:txBody>
          <a:bodyPr/>
          <a:lstStyle/>
          <a:p>
            <a:pPr eaLnBrk="1" hangingPunct="1"/>
            <a:r>
              <a:rPr lang="en-US" altLang="en-US" b="0"/>
              <a:t>Post-Conflict Governance</a:t>
            </a:r>
          </a:p>
        </p:txBody>
      </p:sp>
      <p:sp>
        <p:nvSpPr>
          <p:cNvPr id="39938" name="Rectangle 3">
            <a:extLst>
              <a:ext uri="{FF2B5EF4-FFF2-40B4-BE49-F238E27FC236}">
                <a16:creationId xmlns:a16="http://schemas.microsoft.com/office/drawing/2014/main" id="{DFFDCD1A-83C1-DC1B-407F-996ADD8BD389}"/>
              </a:ext>
            </a:extLst>
          </p:cNvPr>
          <p:cNvSpPr>
            <a:spLocks noGrp="1" noChangeArrowheads="1"/>
          </p:cNvSpPr>
          <p:nvPr>
            <p:ph type="body" idx="4294967295"/>
          </p:nvPr>
        </p:nvSpPr>
        <p:spPr/>
        <p:txBody>
          <a:bodyPr/>
          <a:lstStyle/>
          <a:p>
            <a:pPr lvl="3" eaLnBrk="1" hangingPunct="1"/>
            <a:endParaRPr lang="en-US" altLang="en-US" sz="3200" b="1"/>
          </a:p>
          <a:p>
            <a:pPr lvl="3" eaLnBrk="1" hangingPunct="1"/>
            <a:r>
              <a:rPr lang="en-US" altLang="en-US" sz="3200" b="1"/>
              <a:t>Demilitarizing societies</a:t>
            </a:r>
          </a:p>
          <a:p>
            <a:pPr lvl="3" eaLnBrk="1" hangingPunct="1"/>
            <a:endParaRPr lang="en-US" altLang="en-US" sz="3200" b="1"/>
          </a:p>
          <a:p>
            <a:pPr lvl="3" eaLnBrk="1" hangingPunct="1"/>
            <a:r>
              <a:rPr lang="en-US" altLang="en-US" sz="3200" b="1"/>
              <a:t>State Rebuilding and Institutional Development</a:t>
            </a:r>
          </a:p>
          <a:p>
            <a:pPr lvl="3" eaLnBrk="1" hangingPunct="1"/>
            <a:endParaRPr lang="en-US" altLang="en-US" sz="3200" b="1"/>
          </a:p>
          <a:p>
            <a:pPr lvl="3" eaLnBrk="1" hangingPunct="1"/>
            <a:r>
              <a:rPr lang="en-US" altLang="en-US" sz="3200" b="1"/>
              <a:t>Democracy and Governance</a:t>
            </a:r>
          </a:p>
          <a:p>
            <a:pPr eaLnBrk="1" hangingPunct="1"/>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E96CCB52-919D-428F-20FF-911A96804A70}"/>
              </a:ext>
            </a:extLst>
          </p:cNvPr>
          <p:cNvSpPr>
            <a:spLocks noGrp="1" noChangeArrowheads="1"/>
          </p:cNvSpPr>
          <p:nvPr>
            <p:ph type="title" idx="4294967295"/>
          </p:nvPr>
        </p:nvSpPr>
        <p:spPr>
          <a:xfrm>
            <a:off x="-217488" y="260350"/>
            <a:ext cx="8848726" cy="749300"/>
          </a:xfrm>
        </p:spPr>
        <p:txBody>
          <a:bodyPr/>
          <a:lstStyle/>
          <a:p>
            <a:pPr eaLnBrk="1" hangingPunct="1"/>
            <a:r>
              <a:rPr lang="en-US" altLang="en-US" sz="3200">
                <a:hlinkClick r:id="rId2" tooltip="Permanent Link: Peter Beinart on Congo — Nation-Building, United Nations Style"/>
              </a:rPr>
              <a:t>Nation-Building, United Nations Style</a:t>
            </a:r>
            <a:br>
              <a:rPr lang="en-US" altLang="en-US" sz="3200"/>
            </a:br>
            <a:endParaRPr lang="en-US" altLang="en-US" sz="3200"/>
          </a:p>
        </p:txBody>
      </p:sp>
      <p:pic>
        <p:nvPicPr>
          <p:cNvPr id="40962" name="Picture 4" descr="United Nations Peace Keeping">
            <a:extLst>
              <a:ext uri="{FF2B5EF4-FFF2-40B4-BE49-F238E27FC236}">
                <a16:creationId xmlns:a16="http://schemas.microsoft.com/office/drawing/2014/main" id="{3D4DE3DE-7AC1-B7CB-FF41-6F08C499EA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563" y="971550"/>
            <a:ext cx="6835775"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F6BB70FC-C8AC-D06C-1C81-2330A064FC3F}"/>
              </a:ext>
            </a:extLst>
          </p:cNvPr>
          <p:cNvSpPr>
            <a:spLocks noGrp="1" noChangeArrowheads="1"/>
          </p:cNvSpPr>
          <p:nvPr>
            <p:ph type="ctrTitle"/>
          </p:nvPr>
        </p:nvSpPr>
        <p:spPr>
          <a:xfrm>
            <a:off x="525463" y="1535113"/>
            <a:ext cx="7772400" cy="2108200"/>
          </a:xfrm>
        </p:spPr>
        <p:txBody>
          <a:bodyPr/>
          <a:lstStyle/>
          <a:p>
            <a:pPr eaLnBrk="1" hangingPunct="1"/>
            <a:r>
              <a:rPr lang="en-US" altLang="en-US" sz="4400">
                <a:solidFill>
                  <a:schemeClr val="tx1"/>
                </a:solidFill>
              </a:rPr>
              <a:t>National Security Strategy</a:t>
            </a:r>
            <a:br>
              <a:rPr lang="en-US" altLang="en-US" sz="4400">
                <a:solidFill>
                  <a:schemeClr val="tx1"/>
                </a:solidFill>
              </a:rPr>
            </a:br>
            <a:r>
              <a:rPr lang="en-US" altLang="en-US" sz="4400">
                <a:solidFill>
                  <a:schemeClr val="tx1"/>
                </a:solidFill>
              </a:rPr>
              <a:t>Presentation by Secretary of State, May 27, 2010</a:t>
            </a:r>
            <a:br>
              <a:rPr lang="en-US" altLang="en-US" sz="4400">
                <a:solidFill>
                  <a:schemeClr val="tx1"/>
                </a:solidFill>
              </a:rPr>
            </a:br>
            <a:r>
              <a:rPr lang="en-US" altLang="en-US" sz="4400">
                <a:solidFill>
                  <a:srgbClr val="FF0000"/>
                </a:solidFill>
              </a:rPr>
              <a:t>Video</a:t>
            </a:r>
            <a:br>
              <a:rPr lang="en-US" altLang="en-US" sz="4400">
                <a:solidFill>
                  <a:schemeClr val="tx1"/>
                </a:solidFill>
              </a:rPr>
            </a:br>
            <a:endParaRPr lang="en-US" altLang="en-US" sz="4400">
              <a:solidFill>
                <a:schemeClr val="tx1"/>
              </a:solidFill>
            </a:endParaRPr>
          </a:p>
        </p:txBody>
      </p:sp>
      <p:sp>
        <p:nvSpPr>
          <p:cNvPr id="41986" name="Subtitle 2">
            <a:extLst>
              <a:ext uri="{FF2B5EF4-FFF2-40B4-BE49-F238E27FC236}">
                <a16:creationId xmlns:a16="http://schemas.microsoft.com/office/drawing/2014/main" id="{BF5D401E-2916-02C2-D099-691271908DC2}"/>
              </a:ext>
            </a:extLst>
          </p:cNvPr>
          <p:cNvSpPr>
            <a:spLocks noGrp="1" noChangeArrowheads="1"/>
          </p:cNvSpPr>
          <p:nvPr>
            <p:ph type="subTitle" idx="1"/>
          </p:nvPr>
        </p:nvSpPr>
        <p:spPr/>
        <p:txBody>
          <a:bodyPr/>
          <a:lstStyle/>
          <a:p>
            <a:pPr eaLnBrk="1" hangingPunct="1"/>
            <a:r>
              <a:rPr lang="en-US" altLang="en-US" b="1">
                <a:solidFill>
                  <a:srgbClr val="008000"/>
                </a:solidFill>
                <a:hlinkClick r:id="rId2"/>
              </a:rPr>
              <a:t>Presentation by Secretary of State</a:t>
            </a:r>
          </a:p>
          <a:p>
            <a:pPr eaLnBrk="1" hangingPunct="1"/>
            <a:r>
              <a:rPr lang="en-US" altLang="en-US" b="1">
                <a:solidFill>
                  <a:srgbClr val="008000"/>
                </a:solidFill>
                <a:hlinkClick r:id="rId2"/>
              </a:rPr>
              <a:t>May 27, 2010 (4:00)</a:t>
            </a:r>
            <a:endParaRPr lang="en-US" altLang="en-US" b="1">
              <a:solidFill>
                <a:srgbClr val="008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F4351F68-F5EA-1801-4835-9F05A71F0565}"/>
              </a:ext>
            </a:extLst>
          </p:cNvPr>
          <p:cNvSpPr>
            <a:spLocks noGrp="1" noChangeArrowheads="1"/>
          </p:cNvSpPr>
          <p:nvPr>
            <p:ph type="title"/>
          </p:nvPr>
        </p:nvSpPr>
        <p:spPr>
          <a:xfrm>
            <a:off x="0" y="0"/>
            <a:ext cx="8848725" cy="749300"/>
          </a:xfrm>
        </p:spPr>
        <p:txBody>
          <a:bodyPr/>
          <a:lstStyle/>
          <a:p>
            <a:pPr eaLnBrk="1" hangingPunct="1"/>
            <a:r>
              <a:rPr lang="en-US" altLang="en-US" sz="3200"/>
              <a:t>VI.  Foreign Aid and Foreign and Security Policy- Two Views</a:t>
            </a:r>
          </a:p>
        </p:txBody>
      </p:sp>
      <p:sp>
        <p:nvSpPr>
          <p:cNvPr id="43010" name="Rectangle 3">
            <a:extLst>
              <a:ext uri="{FF2B5EF4-FFF2-40B4-BE49-F238E27FC236}">
                <a16:creationId xmlns:a16="http://schemas.microsoft.com/office/drawing/2014/main" id="{9929F680-2628-33FD-2A78-D179AD65C93C}"/>
              </a:ext>
            </a:extLst>
          </p:cNvPr>
          <p:cNvSpPr>
            <a:spLocks noGrp="1" noChangeArrowheads="1"/>
          </p:cNvSpPr>
          <p:nvPr>
            <p:ph type="body" idx="1"/>
          </p:nvPr>
        </p:nvSpPr>
        <p:spPr/>
        <p:txBody>
          <a:bodyPr/>
          <a:lstStyle/>
          <a:p>
            <a:pPr eaLnBrk="1" hangingPunct="1">
              <a:buFontTx/>
              <a:buNone/>
            </a:pPr>
            <a:endParaRPr lang="en-US" altLang="en-US" b="1"/>
          </a:p>
          <a:p>
            <a:pPr eaLnBrk="1" hangingPunct="1">
              <a:buFontTx/>
              <a:buNone/>
            </a:pPr>
            <a:r>
              <a:rPr lang="en-US" altLang="en-US" b="1"/>
              <a:t>1.  So Called “Whole of Government” Approach- The Method</a:t>
            </a:r>
          </a:p>
          <a:p>
            <a:pPr eaLnBrk="1" hangingPunct="1">
              <a:buFontTx/>
              <a:buNone/>
            </a:pPr>
            <a:endParaRPr lang="en-US" altLang="en-US" b="1"/>
          </a:p>
          <a:p>
            <a:pPr eaLnBrk="1" hangingPunct="1">
              <a:buFontTx/>
              <a:buNone/>
            </a:pPr>
            <a:r>
              <a:rPr lang="en-US" altLang="en-US" b="1"/>
              <a:t>2.  Historical Debate about “Hearts and Minds”- The Problem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5">
            <a:extLst>
              <a:ext uri="{FF2B5EF4-FFF2-40B4-BE49-F238E27FC236}">
                <a16:creationId xmlns:a16="http://schemas.microsoft.com/office/drawing/2014/main" id="{1C6A0900-A0AB-9372-5E5D-EE873F1035D5}"/>
              </a:ext>
            </a:extLst>
          </p:cNvPr>
          <p:cNvSpPr>
            <a:spLocks noGrp="1" noChangeArrowheads="1"/>
          </p:cNvSpPr>
          <p:nvPr>
            <p:ph type="title"/>
          </p:nvPr>
        </p:nvSpPr>
        <p:spPr/>
        <p:txBody>
          <a:bodyPr/>
          <a:lstStyle/>
          <a:p>
            <a:pPr eaLnBrk="1" hangingPunct="1"/>
            <a:endParaRPr lang="en-US" altLang="en-US"/>
          </a:p>
        </p:txBody>
      </p:sp>
      <p:pic>
        <p:nvPicPr>
          <p:cNvPr id="7170" name="Picture 2">
            <a:extLst>
              <a:ext uri="{FF2B5EF4-FFF2-40B4-BE49-F238E27FC236}">
                <a16:creationId xmlns:a16="http://schemas.microsoft.com/office/drawing/2014/main" id="{AF0B0D80-A614-4BB9-DCF4-EA09065F64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73200" y="1441450"/>
            <a:ext cx="5981700" cy="581025"/>
          </a:xfrm>
          <a:noFill/>
        </p:spPr>
      </p:pic>
      <p:pic>
        <p:nvPicPr>
          <p:cNvPr id="7171" name="Picture 3">
            <a:extLst>
              <a:ext uri="{FF2B5EF4-FFF2-40B4-BE49-F238E27FC236}">
                <a16:creationId xmlns:a16="http://schemas.microsoft.com/office/drawing/2014/main" id="{1E70EEE4-4717-4EC2-A76A-A231BB23D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2605088"/>
            <a:ext cx="277495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a:extLst>
              <a:ext uri="{FF2B5EF4-FFF2-40B4-BE49-F238E27FC236}">
                <a16:creationId xmlns:a16="http://schemas.microsoft.com/office/drawing/2014/main" id="{6A619371-5523-C732-87DD-2B10A22EDF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4863" y="5153025"/>
            <a:ext cx="676592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http://www.blackfive.net/photos/uncategorized/2007/08/29/54841_ipod.jpg">
            <a:extLst>
              <a:ext uri="{FF2B5EF4-FFF2-40B4-BE49-F238E27FC236}">
                <a16:creationId xmlns:a16="http://schemas.microsoft.com/office/drawing/2014/main" id="{AE45D398-062A-39A0-E7E3-986A5826C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 y="973138"/>
            <a:ext cx="7524750" cy="492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07B9A878-2EC2-D95D-51FE-A1086B94BB3E}"/>
              </a:ext>
            </a:extLst>
          </p:cNvPr>
          <p:cNvSpPr>
            <a:spLocks noGrp="1" noChangeArrowheads="1"/>
          </p:cNvSpPr>
          <p:nvPr>
            <p:ph type="title"/>
          </p:nvPr>
        </p:nvSpPr>
        <p:spPr/>
        <p:txBody>
          <a:bodyPr/>
          <a:lstStyle/>
          <a:p>
            <a:pPr eaLnBrk="1" hangingPunct="1"/>
            <a:r>
              <a:rPr lang="en-US" altLang="en-US"/>
              <a:t>“Whole of Government”</a:t>
            </a:r>
          </a:p>
        </p:txBody>
      </p:sp>
      <p:sp>
        <p:nvSpPr>
          <p:cNvPr id="45058" name="Rectangle 3">
            <a:extLst>
              <a:ext uri="{FF2B5EF4-FFF2-40B4-BE49-F238E27FC236}">
                <a16:creationId xmlns:a16="http://schemas.microsoft.com/office/drawing/2014/main" id="{450AA044-C6B4-17D7-4154-E3ACBAAC7CC7}"/>
              </a:ext>
            </a:extLst>
          </p:cNvPr>
          <p:cNvSpPr>
            <a:spLocks noGrp="1" noChangeArrowheads="1"/>
          </p:cNvSpPr>
          <p:nvPr>
            <p:ph type="body" idx="1"/>
          </p:nvPr>
        </p:nvSpPr>
        <p:spPr/>
        <p:txBody>
          <a:bodyPr/>
          <a:lstStyle/>
          <a:p>
            <a:pPr marL="1752600" lvl="3" indent="-381000" eaLnBrk="1" hangingPunct="1">
              <a:buFontTx/>
              <a:buNone/>
            </a:pPr>
            <a:endParaRPr lang="en-US" altLang="en-US" sz="2800" b="1"/>
          </a:p>
          <a:p>
            <a:pPr marL="1752600" lvl="3" indent="-381000" eaLnBrk="1" hangingPunct="1">
              <a:buFontTx/>
              <a:buNone/>
            </a:pPr>
            <a:r>
              <a:rPr lang="en-US" altLang="en-US" sz="3600" b="1"/>
              <a:t>3.	Focus:  Diplomacy, 			Development and Defense</a:t>
            </a:r>
          </a:p>
          <a:p>
            <a:pPr marL="1752600" lvl="3" indent="-381000" eaLnBrk="1" hangingPunct="1">
              <a:buFontTx/>
              <a:buNone/>
            </a:pPr>
            <a:endParaRPr lang="en-US" altLang="en-US" sz="3600" b="1"/>
          </a:p>
          <a:p>
            <a:pPr marL="1752600" lvl="3" indent="-381000" eaLnBrk="1" hangingPunct="1">
              <a:buFontTx/>
              <a:buNone/>
            </a:pPr>
            <a:r>
              <a:rPr lang="en-US" altLang="en-US" sz="3600" b="1"/>
              <a:t>4. Usually Add Information/  	Intelligence, Trade and 	Finance, Environmental, 	etc.</a:t>
            </a:r>
            <a:r>
              <a:rPr lang="en-US" altLang="en-US" sz="2800"/>
              <a:t> </a:t>
            </a:r>
          </a:p>
          <a:p>
            <a:pPr marL="609600" indent="-609600" eaLnBrk="1" hangingPunct="1"/>
            <a:endParaRPr lang="en-US" altLang="en-US" sz="2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CCAF3CF7-B7EA-5BCA-F8AE-0CC58625A132}"/>
              </a:ext>
            </a:extLst>
          </p:cNvPr>
          <p:cNvSpPr>
            <a:spLocks noGrp="1" noChangeArrowheads="1"/>
          </p:cNvSpPr>
          <p:nvPr>
            <p:ph type="title" idx="4294967295"/>
          </p:nvPr>
        </p:nvSpPr>
        <p:spPr>
          <a:xfrm>
            <a:off x="0" y="-76200"/>
            <a:ext cx="8848725" cy="749300"/>
          </a:xfrm>
        </p:spPr>
        <p:txBody>
          <a:bodyPr/>
          <a:lstStyle/>
          <a:p>
            <a:pPr eaLnBrk="1" hangingPunct="1"/>
            <a:r>
              <a:rPr lang="en-US" altLang="en-US"/>
              <a:t>The Trade Issue</a:t>
            </a:r>
          </a:p>
        </p:txBody>
      </p:sp>
      <p:pic>
        <p:nvPicPr>
          <p:cNvPr id="46082" name="Picture 2" descr="http://ugandaninsomniac.files.wordpress.com/2009/06/agoa-tanzania.gif?w=328&amp;h=234">
            <a:extLst>
              <a:ext uri="{FF2B5EF4-FFF2-40B4-BE49-F238E27FC236}">
                <a16:creationId xmlns:a16="http://schemas.microsoft.com/office/drawing/2014/main" id="{90704007-7E21-894A-402E-A86BDCF3C0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0" y="2505075"/>
            <a:ext cx="3852863"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4" descr="http://www.generation.co.za/images/agoa.jpg">
            <a:extLst>
              <a:ext uri="{FF2B5EF4-FFF2-40B4-BE49-F238E27FC236}">
                <a16:creationId xmlns:a16="http://schemas.microsoft.com/office/drawing/2014/main" id="{62D44DF0-7E4B-D526-DA6C-8BF463C96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1196975"/>
            <a:ext cx="39052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6" descr="http://photos.state.gov/libraries/nigeria/328646/prog_events2009/agoa.jpg">
            <a:extLst>
              <a:ext uri="{FF2B5EF4-FFF2-40B4-BE49-F238E27FC236}">
                <a16:creationId xmlns:a16="http://schemas.microsoft.com/office/drawing/2014/main" id="{2048E256-48C8-0F8F-0D2F-E3873E0FD6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2473325"/>
            <a:ext cx="47625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9FEB41B-BCD8-0FCE-818D-A03842BEA9BF}"/>
              </a:ext>
            </a:extLst>
          </p:cNvPr>
          <p:cNvSpPr>
            <a:spLocks noGrp="1" noChangeArrowheads="1"/>
          </p:cNvSpPr>
          <p:nvPr>
            <p:ph type="title"/>
          </p:nvPr>
        </p:nvSpPr>
        <p:spPr/>
        <p:txBody>
          <a:bodyPr/>
          <a:lstStyle/>
          <a:p>
            <a:pPr algn="l" eaLnBrk="1" hangingPunct="1"/>
            <a:r>
              <a:rPr lang="en-US" altLang="en-US"/>
              <a:t>“Whole of Government”</a:t>
            </a:r>
          </a:p>
        </p:txBody>
      </p:sp>
      <p:sp>
        <p:nvSpPr>
          <p:cNvPr id="49154" name="Rectangle 3">
            <a:extLst>
              <a:ext uri="{FF2B5EF4-FFF2-40B4-BE49-F238E27FC236}">
                <a16:creationId xmlns:a16="http://schemas.microsoft.com/office/drawing/2014/main" id="{2ECDE62E-D5E6-8B46-D806-96830707CB15}"/>
              </a:ext>
            </a:extLst>
          </p:cNvPr>
          <p:cNvSpPr>
            <a:spLocks noGrp="1" noChangeArrowheads="1"/>
          </p:cNvSpPr>
          <p:nvPr>
            <p:ph type="body" idx="1"/>
          </p:nvPr>
        </p:nvSpPr>
        <p:spPr>
          <a:xfrm>
            <a:off x="0" y="1157288"/>
            <a:ext cx="8553450" cy="4852987"/>
          </a:xfrm>
        </p:spPr>
        <p:txBody>
          <a:bodyPr/>
          <a:lstStyle/>
          <a:p>
            <a:pPr lvl="4" eaLnBrk="1" hangingPunct="1"/>
            <a:r>
              <a:rPr lang="en-US" altLang="en-US" sz="4000" b="1"/>
              <a:t>Definition:  </a:t>
            </a:r>
          </a:p>
          <a:p>
            <a:pPr lvl="4" eaLnBrk="1" hangingPunct="1">
              <a:buFontTx/>
              <a:buNone/>
            </a:pPr>
            <a:endParaRPr lang="en-US" altLang="en-US" sz="4000" b="1"/>
          </a:p>
          <a:p>
            <a:pPr lvl="4" eaLnBrk="1" hangingPunct="1"/>
            <a:r>
              <a:rPr lang="en-US" altLang="en-US" sz="4000" b="1"/>
              <a:t>Integrated Approach to Conflict and Post-Conflict Situations in Fragile States</a:t>
            </a:r>
          </a:p>
          <a:p>
            <a:pPr eaLnBrk="1" hangingPunct="1"/>
            <a:endParaRPr lang="en-US" altLang="en-US" sz="36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3AD6B609-89CB-A8B4-B76D-D35A64BE4EB4}"/>
              </a:ext>
            </a:extLst>
          </p:cNvPr>
          <p:cNvSpPr>
            <a:spLocks noGrp="1" noChangeArrowheads="1"/>
          </p:cNvSpPr>
          <p:nvPr>
            <p:ph type="title"/>
          </p:nvPr>
        </p:nvSpPr>
        <p:spPr>
          <a:xfrm>
            <a:off x="295275" y="0"/>
            <a:ext cx="8848725" cy="749300"/>
          </a:xfrm>
        </p:spPr>
        <p:txBody>
          <a:bodyPr/>
          <a:lstStyle/>
          <a:p>
            <a:pPr algn="l" eaLnBrk="1" hangingPunct="1"/>
            <a:r>
              <a:rPr lang="en-US" altLang="en-US" sz="3200"/>
              <a:t>Whole of Government Countries: </a:t>
            </a:r>
            <a:br>
              <a:rPr lang="en-US" altLang="en-US" sz="3200"/>
            </a:br>
            <a:r>
              <a:rPr lang="en-US" altLang="en-US" sz="3200"/>
              <a:t>Extent of Integration</a:t>
            </a:r>
          </a:p>
        </p:txBody>
      </p:sp>
      <p:sp>
        <p:nvSpPr>
          <p:cNvPr id="47106" name="Rectangle 3">
            <a:extLst>
              <a:ext uri="{FF2B5EF4-FFF2-40B4-BE49-F238E27FC236}">
                <a16:creationId xmlns:a16="http://schemas.microsoft.com/office/drawing/2014/main" id="{0BCD32BF-4FFA-136E-2648-2043AC138ED0}"/>
              </a:ext>
            </a:extLst>
          </p:cNvPr>
          <p:cNvSpPr>
            <a:spLocks noGrp="1" noChangeArrowheads="1"/>
          </p:cNvSpPr>
          <p:nvPr>
            <p:ph type="body" idx="1"/>
          </p:nvPr>
        </p:nvSpPr>
        <p:spPr/>
        <p:txBody>
          <a:bodyPr/>
          <a:lstStyle/>
          <a:p>
            <a:pPr eaLnBrk="1" hangingPunct="1"/>
            <a:endParaRPr lang="en-US" altLang="en-US" b="1"/>
          </a:p>
          <a:p>
            <a:pPr eaLnBrk="1" hangingPunct="1"/>
            <a:r>
              <a:rPr lang="en-US" altLang="en-US" b="1"/>
              <a:t>Scandinavia</a:t>
            </a:r>
          </a:p>
          <a:p>
            <a:pPr eaLnBrk="1" hangingPunct="1"/>
            <a:r>
              <a:rPr lang="en-US" altLang="en-US" b="1"/>
              <a:t>Canada</a:t>
            </a:r>
          </a:p>
          <a:p>
            <a:pPr eaLnBrk="1" hangingPunct="1"/>
            <a:r>
              <a:rPr lang="en-US" altLang="en-US" b="1"/>
              <a:t>U.K.</a:t>
            </a:r>
          </a:p>
          <a:p>
            <a:pPr eaLnBrk="1" hangingPunct="1"/>
            <a:r>
              <a:rPr lang="en-US" altLang="en-US" b="1"/>
              <a:t>Australia</a:t>
            </a:r>
          </a:p>
          <a:p>
            <a:pPr eaLnBrk="1" hangingPunct="1"/>
            <a:r>
              <a:rPr lang="en-US" altLang="en-US" b="1"/>
              <a:t>France</a:t>
            </a:r>
          </a:p>
          <a:p>
            <a:pPr eaLnBrk="1" hangingPunct="1"/>
            <a:r>
              <a:rPr lang="en-US" altLang="en-US" b="1"/>
              <a:t>U.S.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80F93A5D-939A-FC86-667B-28378FC30733}"/>
              </a:ext>
            </a:extLst>
          </p:cNvPr>
          <p:cNvSpPr>
            <a:spLocks noGrp="1" noChangeArrowheads="1"/>
          </p:cNvSpPr>
          <p:nvPr>
            <p:ph type="title"/>
          </p:nvPr>
        </p:nvSpPr>
        <p:spPr/>
        <p:txBody>
          <a:bodyPr/>
          <a:lstStyle/>
          <a:p>
            <a:pPr eaLnBrk="1" hangingPunct="1"/>
            <a:r>
              <a:rPr lang="en-US" altLang="en-US"/>
              <a:t>Australia</a:t>
            </a:r>
          </a:p>
        </p:txBody>
      </p:sp>
      <p:pic>
        <p:nvPicPr>
          <p:cNvPr id="48130" name="Picture 3">
            <a:extLst>
              <a:ext uri="{FF2B5EF4-FFF2-40B4-BE49-F238E27FC236}">
                <a16:creationId xmlns:a16="http://schemas.microsoft.com/office/drawing/2014/main" id="{FEF51ED3-7BC3-E61B-7291-E42564E3B92D}"/>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22C50ADE-C077-FB23-B03F-6D0E8EE897B7}"/>
              </a:ext>
            </a:extLst>
          </p:cNvPr>
          <p:cNvSpPr>
            <a:spLocks noGrp="1" noChangeArrowheads="1"/>
          </p:cNvSpPr>
          <p:nvPr>
            <p:ph type="title"/>
          </p:nvPr>
        </p:nvSpPr>
        <p:spPr/>
        <p:txBody>
          <a:bodyPr/>
          <a:lstStyle/>
          <a:p>
            <a:pPr eaLnBrk="1" hangingPunct="1"/>
            <a:r>
              <a:rPr lang="en-US" altLang="en-US"/>
              <a:t>Netherlands</a:t>
            </a:r>
          </a:p>
        </p:txBody>
      </p:sp>
      <p:sp>
        <p:nvSpPr>
          <p:cNvPr id="50178" name="Rectangle 3">
            <a:extLst>
              <a:ext uri="{FF2B5EF4-FFF2-40B4-BE49-F238E27FC236}">
                <a16:creationId xmlns:a16="http://schemas.microsoft.com/office/drawing/2014/main" id="{3D073E50-8BBB-5B9C-95E9-5D93EEBF838A}"/>
              </a:ext>
            </a:extLst>
          </p:cNvPr>
          <p:cNvSpPr>
            <a:spLocks noGrp="1" noChangeArrowheads="1"/>
          </p:cNvSpPr>
          <p:nvPr>
            <p:ph type="body" idx="1"/>
          </p:nvPr>
        </p:nvSpPr>
        <p:spPr/>
        <p:txBody>
          <a:bodyPr/>
          <a:lstStyle/>
          <a:p>
            <a:pPr eaLnBrk="1" hangingPunct="1">
              <a:buFontTx/>
              <a:buNone/>
            </a:pPr>
            <a:r>
              <a:rPr lang="en-US" altLang="en-US"/>
              <a:t>	</a:t>
            </a:r>
            <a:r>
              <a:rPr lang="en-US" altLang="en-US" sz="2000" b="1"/>
              <a:t>“Development, Defense and Diplomacy should be the three legs of any stabilization operation, says the recently returned commander of the first Netherlands-Australian Task Force in southern Afghanistan.” </a:t>
            </a:r>
          </a:p>
          <a:p>
            <a:pPr eaLnBrk="1" hangingPunct="1">
              <a:buFontTx/>
              <a:buNone/>
            </a:pPr>
            <a:r>
              <a:rPr lang="en-US" altLang="en-US" sz="2000" b="1"/>
              <a:t>		</a:t>
            </a:r>
            <a:r>
              <a:rPr lang="en-US" altLang="en-US" sz="1600" b="1"/>
              <a:t>Brigadier General Theo Vleugels, of the Royal Netherlands Army </a:t>
            </a:r>
          </a:p>
        </p:txBody>
      </p:sp>
      <p:pic>
        <p:nvPicPr>
          <p:cNvPr id="50179" name="Picture 5">
            <a:extLst>
              <a:ext uri="{FF2B5EF4-FFF2-40B4-BE49-F238E27FC236}">
                <a16:creationId xmlns:a16="http://schemas.microsoft.com/office/drawing/2014/main" id="{64640F9E-F3AA-637D-91D6-25031D475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325" y="3284538"/>
            <a:ext cx="4252913"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DB712AFD-72C3-C4DB-D065-D13E38BE6D9A}"/>
              </a:ext>
            </a:extLst>
          </p:cNvPr>
          <p:cNvSpPr>
            <a:spLocks noGrp="1" noChangeArrowheads="1"/>
          </p:cNvSpPr>
          <p:nvPr>
            <p:ph type="title"/>
          </p:nvPr>
        </p:nvSpPr>
        <p:spPr/>
        <p:txBody>
          <a:bodyPr/>
          <a:lstStyle/>
          <a:p>
            <a:pPr eaLnBrk="1" hangingPunct="1"/>
            <a:r>
              <a:rPr lang="en-US" altLang="en-US"/>
              <a:t>“Hearts and Minds Debate”</a:t>
            </a:r>
          </a:p>
        </p:txBody>
      </p:sp>
      <p:sp>
        <p:nvSpPr>
          <p:cNvPr id="51202" name="Rectangle 3">
            <a:extLst>
              <a:ext uri="{FF2B5EF4-FFF2-40B4-BE49-F238E27FC236}">
                <a16:creationId xmlns:a16="http://schemas.microsoft.com/office/drawing/2014/main" id="{71C372C0-13C1-7400-7A1C-9537941AE53D}"/>
              </a:ext>
            </a:extLst>
          </p:cNvPr>
          <p:cNvSpPr>
            <a:spLocks noGrp="1" noChangeArrowheads="1"/>
          </p:cNvSpPr>
          <p:nvPr>
            <p:ph type="body" idx="1"/>
          </p:nvPr>
        </p:nvSpPr>
        <p:spPr>
          <a:xfrm>
            <a:off x="574675" y="1141413"/>
            <a:ext cx="8185150" cy="4868862"/>
          </a:xfrm>
        </p:spPr>
        <p:txBody>
          <a:bodyPr/>
          <a:lstStyle/>
          <a:p>
            <a:pPr eaLnBrk="1" hangingPunct="1">
              <a:lnSpc>
                <a:spcPct val="90000"/>
              </a:lnSpc>
              <a:buFontTx/>
              <a:buNone/>
            </a:pPr>
            <a:r>
              <a:rPr lang="en-US" altLang="en-US" sz="2400" b="1"/>
              <a:t>	</a:t>
            </a:r>
          </a:p>
          <a:p>
            <a:pPr eaLnBrk="1" hangingPunct="1">
              <a:lnSpc>
                <a:spcPct val="90000"/>
              </a:lnSpc>
              <a:buFontTx/>
              <a:buNone/>
            </a:pPr>
            <a:r>
              <a:rPr lang="en-US" altLang="en-US" sz="2400" b="1"/>
              <a:t>   	</a:t>
            </a:r>
            <a:r>
              <a:rPr lang="en-US" altLang="en-US" b="1"/>
              <a:t>“Hearts and Minds”</a:t>
            </a:r>
          </a:p>
          <a:p>
            <a:pPr eaLnBrk="1" hangingPunct="1">
              <a:lnSpc>
                <a:spcPct val="90000"/>
              </a:lnSpc>
              <a:buFontTx/>
              <a:buNone/>
            </a:pPr>
            <a:endParaRPr lang="en-US" altLang="en-US" b="1"/>
          </a:p>
          <a:p>
            <a:pPr eaLnBrk="1" hangingPunct="1">
              <a:lnSpc>
                <a:spcPct val="90000"/>
              </a:lnSpc>
              <a:buFontTx/>
              <a:buNone/>
            </a:pPr>
            <a:r>
              <a:rPr lang="en-US" altLang="en-US" sz="2800" b="1"/>
              <a:t>		Phrase Widely Used re. AFRICOM- </a:t>
            </a:r>
          </a:p>
          <a:p>
            <a:pPr eaLnBrk="1" hangingPunct="1">
              <a:lnSpc>
                <a:spcPct val="90000"/>
              </a:lnSpc>
              <a:buFontTx/>
              <a:buNone/>
            </a:pPr>
            <a:endParaRPr lang="en-US" altLang="en-US" sz="2800" b="1"/>
          </a:p>
          <a:p>
            <a:pPr eaLnBrk="1" hangingPunct="1">
              <a:lnSpc>
                <a:spcPct val="90000"/>
              </a:lnSpc>
              <a:buFontTx/>
              <a:buNone/>
            </a:pPr>
            <a:r>
              <a:rPr lang="en-US" altLang="en-US" sz="2800" b="1"/>
              <a:t>		Development Linked to Ideological 	Change- Rural Development, 	Collective Villages, Militias</a:t>
            </a:r>
          </a:p>
          <a:p>
            <a:pPr eaLnBrk="1" hangingPunct="1">
              <a:lnSpc>
                <a:spcPct val="90000"/>
              </a:lnSpc>
              <a:buFontTx/>
              <a:buNone/>
            </a:pPr>
            <a:endParaRPr lang="en-US" altLang="en-US" sz="2800" b="1"/>
          </a:p>
          <a:p>
            <a:pPr eaLnBrk="1" hangingPunct="1">
              <a:lnSpc>
                <a:spcPct val="90000"/>
              </a:lnSpc>
              <a:buFontTx/>
              <a:buNone/>
            </a:pPr>
            <a:r>
              <a:rPr lang="en-US" altLang="en-US" sz="2800" b="1"/>
              <a:t>		Five “Classic” Variations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BCC863F2-425E-110C-62F3-49124B78B433}"/>
              </a:ext>
            </a:extLst>
          </p:cNvPr>
          <p:cNvSpPr>
            <a:spLocks noGrp="1" noChangeArrowheads="1"/>
          </p:cNvSpPr>
          <p:nvPr>
            <p:ph type="title"/>
          </p:nvPr>
        </p:nvSpPr>
        <p:spPr>
          <a:xfrm>
            <a:off x="42863" y="123825"/>
            <a:ext cx="9101137" cy="749300"/>
          </a:xfrm>
        </p:spPr>
        <p:txBody>
          <a:bodyPr/>
          <a:lstStyle/>
          <a:p>
            <a:pPr eaLnBrk="1" hangingPunct="1"/>
            <a:r>
              <a:rPr lang="en-US" altLang="en-US" sz="3200">
                <a:solidFill>
                  <a:srgbClr val="FFFF00"/>
                </a:solidFill>
              </a:rPr>
              <a:t>Counter Insurgency in Afghanistan- COIN</a:t>
            </a:r>
            <a:r>
              <a:rPr lang="en-US" altLang="en-US">
                <a:solidFill>
                  <a:srgbClr val="FFFF00"/>
                </a:solidFill>
              </a:rPr>
              <a:t> </a:t>
            </a:r>
          </a:p>
        </p:txBody>
      </p:sp>
      <p:pic>
        <p:nvPicPr>
          <p:cNvPr id="52226" name="Picture 2">
            <a:extLst>
              <a:ext uri="{FF2B5EF4-FFF2-40B4-BE49-F238E27FC236}">
                <a16:creationId xmlns:a16="http://schemas.microsoft.com/office/drawing/2014/main" id="{2048279D-43BD-2635-9E40-A255B8938D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7638" y="1162050"/>
            <a:ext cx="8534400" cy="5695950"/>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58E23F35-62DB-5456-934F-F8D9641B622F}"/>
              </a:ext>
            </a:extLst>
          </p:cNvPr>
          <p:cNvSpPr>
            <a:spLocks noGrp="1" noChangeArrowheads="1"/>
          </p:cNvSpPr>
          <p:nvPr>
            <p:ph type="title"/>
          </p:nvPr>
        </p:nvSpPr>
        <p:spPr/>
        <p:txBody>
          <a:bodyPr/>
          <a:lstStyle/>
          <a:p>
            <a:pPr eaLnBrk="1" hangingPunct="1"/>
            <a:r>
              <a:rPr lang="en-US" altLang="en-US"/>
              <a:t>“Hearts and Minds” Five Examples</a:t>
            </a:r>
          </a:p>
        </p:txBody>
      </p:sp>
      <p:sp>
        <p:nvSpPr>
          <p:cNvPr id="53250" name="Rectangle 3">
            <a:extLst>
              <a:ext uri="{FF2B5EF4-FFF2-40B4-BE49-F238E27FC236}">
                <a16:creationId xmlns:a16="http://schemas.microsoft.com/office/drawing/2014/main" id="{FDEA7EFF-35D3-C39E-1BB0-1E225B61D4A3}"/>
              </a:ext>
            </a:extLst>
          </p:cNvPr>
          <p:cNvSpPr>
            <a:spLocks noGrp="1" noChangeArrowheads="1"/>
          </p:cNvSpPr>
          <p:nvPr>
            <p:ph type="body" idx="1"/>
          </p:nvPr>
        </p:nvSpPr>
        <p:spPr/>
        <p:txBody>
          <a:bodyPr/>
          <a:lstStyle/>
          <a:p>
            <a:pPr eaLnBrk="1" hangingPunct="1">
              <a:lnSpc>
                <a:spcPct val="80000"/>
              </a:lnSpc>
              <a:buFontTx/>
              <a:buNone/>
            </a:pPr>
            <a:r>
              <a:rPr lang="en-US" altLang="en-US" sz="1400" b="1"/>
              <a:t>	</a:t>
            </a:r>
          </a:p>
          <a:p>
            <a:pPr eaLnBrk="1" hangingPunct="1">
              <a:lnSpc>
                <a:spcPct val="80000"/>
              </a:lnSpc>
              <a:buFontTx/>
              <a:buNone/>
            </a:pPr>
            <a:r>
              <a:rPr lang="en-US" altLang="en-US" sz="2800" b="1"/>
              <a:t>	a.  Origins- Malayan Emergency- (But Not Kenya)- Malaya Only clearly agreed upon Success re. “Hearts and Minds.”  Next three failed to meet “goals”</a:t>
            </a:r>
          </a:p>
          <a:p>
            <a:pPr eaLnBrk="1" hangingPunct="1">
              <a:lnSpc>
                <a:spcPct val="80000"/>
              </a:lnSpc>
              <a:buFontTx/>
              <a:buNone/>
            </a:pPr>
            <a:endParaRPr lang="en-US" altLang="en-US" sz="2800" b="1"/>
          </a:p>
          <a:p>
            <a:pPr eaLnBrk="1" hangingPunct="1">
              <a:lnSpc>
                <a:spcPct val="80000"/>
              </a:lnSpc>
              <a:buFontTx/>
              <a:buNone/>
            </a:pPr>
            <a:r>
              <a:rPr lang="en-US" altLang="en-US" sz="2800" b="1"/>
              <a:t>	b.  French Military Theory- Best Represented in debates about Indo-China not Algeria</a:t>
            </a:r>
          </a:p>
          <a:p>
            <a:pPr eaLnBrk="1" hangingPunct="1">
              <a:lnSpc>
                <a:spcPct val="80000"/>
              </a:lnSpc>
              <a:buFontTx/>
              <a:buNone/>
            </a:pPr>
            <a:endParaRPr lang="en-US" altLang="en-US" sz="2800" b="1"/>
          </a:p>
          <a:p>
            <a:pPr eaLnBrk="1" hangingPunct="1">
              <a:lnSpc>
                <a:spcPct val="80000"/>
              </a:lnSpc>
              <a:buFontTx/>
              <a:buNone/>
            </a:pPr>
            <a:r>
              <a:rPr lang="en-US" altLang="en-US" sz="2800" b="1"/>
              <a:t>	c.  U.S. Goal: Vietnam- “Third Force”  (Quiet vs. “Ugly” American literary image)</a:t>
            </a:r>
          </a:p>
          <a:p>
            <a:pPr eaLnBrk="1" hangingPunct="1">
              <a:lnSpc>
                <a:spcPct val="80000"/>
              </a:lnSpc>
              <a:buFontTx/>
              <a:buNone/>
            </a:pPr>
            <a:r>
              <a:rPr lang="en-US" altLang="en-US" sz="1400" b="1"/>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B02E33B6-2360-E76A-A3BC-27CC10878591}"/>
              </a:ext>
            </a:extLst>
          </p:cNvPr>
          <p:cNvSpPr>
            <a:spLocks noGrp="1" noChangeArrowheads="1"/>
          </p:cNvSpPr>
          <p:nvPr>
            <p:ph type="title" idx="4294967295"/>
          </p:nvPr>
        </p:nvSpPr>
        <p:spPr>
          <a:xfrm>
            <a:off x="147638" y="-76200"/>
            <a:ext cx="8848725" cy="911225"/>
          </a:xfrm>
        </p:spPr>
        <p:txBody>
          <a:bodyPr/>
          <a:lstStyle/>
          <a:p>
            <a:pPr eaLnBrk="1" hangingPunct="1"/>
            <a:r>
              <a:rPr lang="en-US" altLang="en-US" sz="3200"/>
              <a:t>Overview:  Six Themes in Foreign and Security Policy  </a:t>
            </a:r>
          </a:p>
        </p:txBody>
      </p:sp>
      <p:sp>
        <p:nvSpPr>
          <p:cNvPr id="8194" name="Rectangle 3">
            <a:extLst>
              <a:ext uri="{FF2B5EF4-FFF2-40B4-BE49-F238E27FC236}">
                <a16:creationId xmlns:a16="http://schemas.microsoft.com/office/drawing/2014/main" id="{3CACB2E2-FA5F-0020-7851-9F18620D15EC}"/>
              </a:ext>
            </a:extLst>
          </p:cNvPr>
          <p:cNvSpPr>
            <a:spLocks noGrp="1" noChangeArrowheads="1"/>
          </p:cNvSpPr>
          <p:nvPr>
            <p:ph type="body" idx="4294967295"/>
          </p:nvPr>
        </p:nvSpPr>
        <p:spPr/>
        <p:txBody>
          <a:bodyPr/>
          <a:lstStyle/>
          <a:p>
            <a:pPr eaLnBrk="1" hangingPunct="1"/>
            <a:endParaRPr lang="en-US" altLang="en-US" b="1"/>
          </a:p>
          <a:p>
            <a:pPr eaLnBrk="1" hangingPunct="1">
              <a:buFontTx/>
              <a:buNone/>
            </a:pPr>
            <a:r>
              <a:rPr lang="en-US" altLang="en-US" b="1"/>
              <a:t>I. Conflict Prevention and Management</a:t>
            </a:r>
          </a:p>
          <a:p>
            <a:pPr eaLnBrk="1" hangingPunct="1"/>
            <a:endParaRPr lang="en-US" altLang="en-US" b="1"/>
          </a:p>
          <a:p>
            <a:pPr eaLnBrk="1" hangingPunct="1">
              <a:buFontTx/>
              <a:buNone/>
            </a:pPr>
            <a:r>
              <a:rPr lang="en-US" altLang="en-US" b="1"/>
              <a:t>II. Conflict and Peace Making</a:t>
            </a:r>
          </a:p>
          <a:p>
            <a:pPr eaLnBrk="1" hangingPunct="1"/>
            <a:endParaRPr lang="en-US" altLang="en-US" b="1"/>
          </a:p>
          <a:p>
            <a:pPr eaLnBrk="1" hangingPunct="1">
              <a:buFontTx/>
              <a:buNone/>
            </a:pPr>
            <a:r>
              <a:rPr lang="en-US" altLang="en-US" b="1"/>
              <a:t>III. Peacekeeping and international organizations</a:t>
            </a:r>
          </a:p>
          <a:p>
            <a:pPr eaLnBrk="1" hangingPunct="1"/>
            <a:endParaRPr lang="en-US" altLang="en-US" b="1"/>
          </a:p>
          <a:p>
            <a:pPr eaLnBrk="1" hangingPunct="1"/>
            <a:endParaRPr lang="en-US" altLang="en-US" b="1"/>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5BE6B598-A3C5-A7EC-BCE4-8609A6EED882}"/>
              </a:ext>
            </a:extLst>
          </p:cNvPr>
          <p:cNvSpPr>
            <a:spLocks noGrp="1" noChangeArrowheads="1"/>
          </p:cNvSpPr>
          <p:nvPr>
            <p:ph type="title"/>
          </p:nvPr>
        </p:nvSpPr>
        <p:spPr/>
        <p:txBody>
          <a:bodyPr/>
          <a:lstStyle/>
          <a:p>
            <a:pPr eaLnBrk="1" hangingPunct="1"/>
            <a:r>
              <a:rPr lang="en-US" altLang="en-US"/>
              <a:t>Kenya</a:t>
            </a:r>
          </a:p>
        </p:txBody>
      </p:sp>
      <p:pic>
        <p:nvPicPr>
          <p:cNvPr id="54274" name="Picture 3">
            <a:extLst>
              <a:ext uri="{FF2B5EF4-FFF2-40B4-BE49-F238E27FC236}">
                <a16:creationId xmlns:a16="http://schemas.microsoft.com/office/drawing/2014/main" id="{C5D80F86-AF30-8703-D7A3-2E2D833761C8}"/>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A6D16BDF-B989-4ED7-87C8-3A0CC23F3CD2}"/>
              </a:ext>
            </a:extLst>
          </p:cNvPr>
          <p:cNvSpPr>
            <a:spLocks noGrp="1" noChangeArrowheads="1"/>
          </p:cNvSpPr>
          <p:nvPr>
            <p:ph type="title"/>
          </p:nvPr>
        </p:nvSpPr>
        <p:spPr/>
        <p:txBody>
          <a:bodyPr/>
          <a:lstStyle/>
          <a:p>
            <a:pPr eaLnBrk="1" hangingPunct="1"/>
            <a:r>
              <a:rPr lang="en-US" altLang="en-US"/>
              <a:t>“Hearts and Minds” Examples</a:t>
            </a:r>
          </a:p>
        </p:txBody>
      </p:sp>
      <p:sp>
        <p:nvSpPr>
          <p:cNvPr id="55298" name="Rectangle 3">
            <a:extLst>
              <a:ext uri="{FF2B5EF4-FFF2-40B4-BE49-F238E27FC236}">
                <a16:creationId xmlns:a16="http://schemas.microsoft.com/office/drawing/2014/main" id="{8F058BE2-40E8-08AE-8317-72BFB42DBFE2}"/>
              </a:ext>
            </a:extLst>
          </p:cNvPr>
          <p:cNvSpPr>
            <a:spLocks noGrp="1" noChangeArrowheads="1"/>
          </p:cNvSpPr>
          <p:nvPr>
            <p:ph type="body" idx="1"/>
          </p:nvPr>
        </p:nvSpPr>
        <p:spPr/>
        <p:txBody>
          <a:bodyPr/>
          <a:lstStyle/>
          <a:p>
            <a:pPr marL="609600" indent="-609600" eaLnBrk="1" hangingPunct="1">
              <a:buFontTx/>
              <a:buAutoNum type="alphaLcPeriod" startAt="4"/>
            </a:pPr>
            <a:endParaRPr lang="en-US" altLang="en-US" sz="2800" b="1"/>
          </a:p>
          <a:p>
            <a:pPr marL="609600" indent="-609600" eaLnBrk="1" hangingPunct="1">
              <a:buFontTx/>
              <a:buAutoNum type="alphaLcPeriod" startAt="4"/>
            </a:pPr>
            <a:r>
              <a:rPr lang="en-US" altLang="en-US" sz="2800" b="1"/>
              <a:t>Cold War- Successfully ended (1948-1989).</a:t>
            </a:r>
          </a:p>
          <a:p>
            <a:pPr marL="609600" indent="-609600" eaLnBrk="1" hangingPunct="1">
              <a:buFontTx/>
              <a:buAutoNum type="alphaLcPeriod" startAt="4"/>
            </a:pPr>
            <a:endParaRPr lang="en-US" altLang="en-US" sz="2800" b="1"/>
          </a:p>
          <a:p>
            <a:pPr marL="609600" indent="-609600" eaLnBrk="1" hangingPunct="1">
              <a:buFontTx/>
              <a:buAutoNum type="alphaLcPeriod" startAt="4"/>
            </a:pPr>
            <a:r>
              <a:rPr lang="en-US" altLang="en-US" sz="2800" b="1"/>
              <a:t>WHAM- “Winning Hearts and Minds”(South Africa)  P.W. Botha- So-Called “Total Strategy”</a:t>
            </a:r>
          </a:p>
          <a:p>
            <a:pPr marL="609600" indent="-609600" eaLnBrk="1" hangingPunct="1">
              <a:buFontTx/>
              <a:buAutoNum type="alphaLcPeriod" startAt="4"/>
            </a:pPr>
            <a:endParaRPr lang="en-US" altLang="en-US" sz="2800" b="1"/>
          </a:p>
          <a:p>
            <a:pPr marL="609600" indent="-609600" eaLnBrk="1" hangingPunct="1">
              <a:buFontTx/>
              <a:buNone/>
            </a:pPr>
            <a:r>
              <a:rPr lang="en-US" altLang="en-US" sz="2800" b="1"/>
              <a:t>	</a:t>
            </a:r>
            <a:r>
              <a:rPr lang="en-US" altLang="en-US" sz="2800" b="1">
                <a:solidFill>
                  <a:srgbClr val="FF0000"/>
                </a:solidFill>
              </a:rPr>
              <a:t>Video: Not Such a Happy Memory</a:t>
            </a:r>
            <a:endParaRPr lang="en-US" altLang="en-US" sz="2800" b="1"/>
          </a:p>
          <a:p>
            <a:pPr marL="609600" indent="-609600" eaLnBrk="1" hangingPunct="1">
              <a:buFontTx/>
              <a:buNone/>
            </a:pPr>
            <a:r>
              <a:rPr lang="en-US" altLang="en-US" sz="2800" b="1"/>
              <a:t>			</a:t>
            </a:r>
            <a:r>
              <a:rPr lang="en-US" altLang="en-US" sz="2800" b="1">
                <a:solidFill>
                  <a:srgbClr val="FF0000"/>
                </a:solidFill>
                <a:hlinkClick r:id="rId2"/>
              </a:rPr>
              <a:t>Not a Happy Memory</a:t>
            </a:r>
            <a:endParaRPr lang="en-US" altLang="en-US" sz="2800" b="1">
              <a:solidFill>
                <a:srgbClr val="FF0000"/>
              </a:solidFill>
            </a:endParaRPr>
          </a:p>
          <a:p>
            <a:pPr marL="609600" indent="-609600" eaLnBrk="1" hangingPunct="1">
              <a:buFontTx/>
              <a:buNone/>
            </a:pPr>
            <a:endParaRPr lang="en-US" altLang="en-US" sz="2800" b="1"/>
          </a:p>
          <a:p>
            <a:pPr marL="609600" indent="-609600" eaLnBrk="1" hangingPunct="1"/>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FDF6E791-6854-C0B8-0B70-889A27B2687D}"/>
              </a:ext>
            </a:extLst>
          </p:cNvPr>
          <p:cNvSpPr>
            <a:spLocks noGrp="1" noChangeArrowheads="1"/>
          </p:cNvSpPr>
          <p:nvPr>
            <p:ph type="title"/>
          </p:nvPr>
        </p:nvSpPr>
        <p:spPr/>
        <p:txBody>
          <a:bodyPr/>
          <a:lstStyle/>
          <a:p>
            <a:pPr marL="609600" indent="-609600" eaLnBrk="1" hangingPunct="1"/>
            <a:r>
              <a:rPr lang="en-US" altLang="en-US"/>
              <a:t>Iraq and Afghanistan</a:t>
            </a:r>
          </a:p>
        </p:txBody>
      </p:sp>
      <p:pic>
        <p:nvPicPr>
          <p:cNvPr id="56322" name="Picture 3">
            <a:extLst>
              <a:ext uri="{FF2B5EF4-FFF2-40B4-BE49-F238E27FC236}">
                <a16:creationId xmlns:a16="http://schemas.microsoft.com/office/drawing/2014/main" id="{57A79CD9-5203-3313-91E2-D9FD87038343}"/>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4ACA4057-5D6C-E4A8-938C-4B795B90CF95}"/>
              </a:ext>
            </a:extLst>
          </p:cNvPr>
          <p:cNvSpPr>
            <a:spLocks noGrp="1" noChangeArrowheads="1"/>
          </p:cNvSpPr>
          <p:nvPr>
            <p:ph type="title"/>
          </p:nvPr>
        </p:nvSpPr>
        <p:spPr>
          <a:xfrm>
            <a:off x="0" y="0"/>
            <a:ext cx="9144000" cy="749300"/>
          </a:xfrm>
        </p:spPr>
        <p:txBody>
          <a:bodyPr/>
          <a:lstStyle/>
          <a:p>
            <a:pPr algn="l" eaLnBrk="1" hangingPunct="1">
              <a:lnSpc>
                <a:spcPct val="70000"/>
              </a:lnSpc>
            </a:pPr>
            <a:r>
              <a:rPr lang="en-US" altLang="en-US" sz="3200"/>
              <a:t>Whole Government vs. Hearts and Minds in AFRICOM</a:t>
            </a:r>
            <a:r>
              <a:rPr lang="en-US" altLang="en-US"/>
              <a:t> </a:t>
            </a:r>
          </a:p>
        </p:txBody>
      </p:sp>
      <p:sp>
        <p:nvSpPr>
          <p:cNvPr id="57346" name="Rectangle 3">
            <a:extLst>
              <a:ext uri="{FF2B5EF4-FFF2-40B4-BE49-F238E27FC236}">
                <a16:creationId xmlns:a16="http://schemas.microsoft.com/office/drawing/2014/main" id="{A7F10339-2C13-0CD1-4A86-B54F16C5528C}"/>
              </a:ext>
            </a:extLst>
          </p:cNvPr>
          <p:cNvSpPr>
            <a:spLocks noGrp="1" noChangeArrowheads="1"/>
          </p:cNvSpPr>
          <p:nvPr>
            <p:ph type="body" idx="1"/>
          </p:nvPr>
        </p:nvSpPr>
        <p:spPr>
          <a:xfrm>
            <a:off x="781050" y="1141413"/>
            <a:ext cx="7772400" cy="5295900"/>
          </a:xfrm>
        </p:spPr>
        <p:txBody>
          <a:bodyPr/>
          <a:lstStyle/>
          <a:p>
            <a:pPr eaLnBrk="1" hangingPunct="1">
              <a:lnSpc>
                <a:spcPct val="90000"/>
              </a:lnSpc>
              <a:buFontTx/>
              <a:buNone/>
            </a:pPr>
            <a:r>
              <a:rPr lang="en-US" altLang="en-US" b="1"/>
              <a:t>Issues: </a:t>
            </a:r>
          </a:p>
          <a:p>
            <a:pPr eaLnBrk="1" hangingPunct="1">
              <a:lnSpc>
                <a:spcPct val="90000"/>
              </a:lnSpc>
              <a:buFontTx/>
              <a:buNone/>
            </a:pPr>
            <a:r>
              <a:rPr lang="en-US" altLang="en-US" b="1"/>
              <a:t>   a.  Cold War- Focus re. Hearts and Minds was on States.  Key- Political Leadership was Coordinating</a:t>
            </a:r>
          </a:p>
          <a:p>
            <a:pPr eaLnBrk="1" hangingPunct="1">
              <a:lnSpc>
                <a:spcPct val="90000"/>
              </a:lnSpc>
              <a:buFontTx/>
              <a:buNone/>
            </a:pPr>
            <a:endParaRPr lang="en-US" altLang="en-US" b="1"/>
          </a:p>
          <a:p>
            <a:pPr eaLnBrk="1" hangingPunct="1">
              <a:lnSpc>
                <a:spcPct val="90000"/>
              </a:lnSpc>
              <a:buFontTx/>
              <a:buNone/>
            </a:pPr>
            <a:r>
              <a:rPr lang="en-US" altLang="en-US" b="1"/>
              <a:t>	b.  Now since 2001, there is a perception “World Wide” re. U.S. that there is military and security which is driving AFRICOM- Focus: Non-State Actors (Terrorist Groups) and Community Loyalty</a:t>
            </a:r>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F88A7E78-326B-3CD9-EE31-1C62350E4477}"/>
              </a:ext>
            </a:extLst>
          </p:cNvPr>
          <p:cNvSpPr>
            <a:spLocks noGrp="1" noChangeArrowheads="1"/>
          </p:cNvSpPr>
          <p:nvPr>
            <p:ph type="title"/>
          </p:nvPr>
        </p:nvSpPr>
        <p:spPr>
          <a:xfrm>
            <a:off x="0" y="0"/>
            <a:ext cx="9144000" cy="749300"/>
          </a:xfrm>
        </p:spPr>
        <p:txBody>
          <a:bodyPr/>
          <a:lstStyle/>
          <a:p>
            <a:pPr algn="l" eaLnBrk="1" hangingPunct="1">
              <a:lnSpc>
                <a:spcPct val="70000"/>
              </a:lnSpc>
            </a:pPr>
            <a:r>
              <a:rPr lang="en-US" altLang="en-US" sz="3200"/>
              <a:t>Whole Government Clearer: Focus on Implementation Problems: </a:t>
            </a:r>
          </a:p>
        </p:txBody>
      </p:sp>
      <p:sp>
        <p:nvSpPr>
          <p:cNvPr id="58370" name="Rectangle 3">
            <a:extLst>
              <a:ext uri="{FF2B5EF4-FFF2-40B4-BE49-F238E27FC236}">
                <a16:creationId xmlns:a16="http://schemas.microsoft.com/office/drawing/2014/main" id="{174102C5-9D0B-8CD3-BE58-B310481011D4}"/>
              </a:ext>
            </a:extLst>
          </p:cNvPr>
          <p:cNvSpPr>
            <a:spLocks noGrp="1" noChangeArrowheads="1"/>
          </p:cNvSpPr>
          <p:nvPr>
            <p:ph type="body" idx="1"/>
          </p:nvPr>
        </p:nvSpPr>
        <p:spPr/>
        <p:txBody>
          <a:bodyPr/>
          <a:lstStyle/>
          <a:p>
            <a:pPr eaLnBrk="1" hangingPunct="1">
              <a:lnSpc>
                <a:spcPct val="90000"/>
              </a:lnSpc>
              <a:buFontTx/>
              <a:buNone/>
            </a:pPr>
            <a:r>
              <a:rPr lang="en-US" altLang="en-US" b="1"/>
              <a:t>a.	 Blending the Three Ds-  People and       Finance (Stovepipes and Staying in  your own lane)</a:t>
            </a:r>
          </a:p>
          <a:p>
            <a:pPr eaLnBrk="1" hangingPunct="1">
              <a:lnSpc>
                <a:spcPct val="90000"/>
              </a:lnSpc>
              <a:buFont typeface="Wingdings" pitchFamily="2" charset="2"/>
              <a:buChar char="Ø"/>
            </a:pPr>
            <a:r>
              <a:rPr lang="en-US" altLang="en-US" b="1"/>
              <a:t>	</a:t>
            </a:r>
            <a:r>
              <a:rPr lang="en-US" altLang="en-US" sz="2800" b="1"/>
              <a:t>Non Defense</a:t>
            </a:r>
            <a:r>
              <a:rPr lang="en-US" altLang="en-US" b="1"/>
              <a:t> </a:t>
            </a:r>
            <a:r>
              <a:rPr lang="en-US" altLang="en-US" sz="2800" b="1"/>
              <a:t>Budgeting Limitations</a:t>
            </a:r>
          </a:p>
          <a:p>
            <a:pPr eaLnBrk="1" hangingPunct="1">
              <a:lnSpc>
                <a:spcPct val="90000"/>
              </a:lnSpc>
              <a:buFont typeface="Wingdings" pitchFamily="2" charset="2"/>
              <a:buChar char="Ø"/>
            </a:pPr>
            <a:r>
              <a:rPr lang="en-US" altLang="en-US" sz="2800" b="1"/>
              <a:t>	Budget imbalance-					State/USAID vs. 					Defense</a:t>
            </a:r>
          </a:p>
          <a:p>
            <a:pPr eaLnBrk="1" hangingPunct="1">
              <a:lnSpc>
                <a:spcPct val="90000"/>
              </a:lnSpc>
              <a:buFont typeface="Wingdings" pitchFamily="2" charset="2"/>
              <a:buChar char="Ø"/>
            </a:pPr>
            <a:r>
              <a:rPr lang="en-US" altLang="en-US" sz="2800" b="1"/>
              <a:t>	Joint Activities- Controversial eg. 	</a:t>
            </a:r>
          </a:p>
          <a:p>
            <a:pPr eaLnBrk="1" hangingPunct="1">
              <a:lnSpc>
                <a:spcPct val="90000"/>
              </a:lnSpc>
              <a:buFontTx/>
              <a:buNone/>
            </a:pPr>
            <a:r>
              <a:rPr lang="en-US" altLang="en-US" sz="2800" b="1"/>
              <a:t>		Provincial 						Reconstruction 					Teams (PRTs)</a:t>
            </a:r>
          </a:p>
          <a:p>
            <a:pPr eaLnBrk="1" hangingPunct="1">
              <a:lnSpc>
                <a:spcPct val="90000"/>
              </a:lnSpc>
              <a:buFontTx/>
              <a:buNone/>
            </a:pPr>
            <a:r>
              <a:rPr lang="en-US" altLang="en-US" b="1"/>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3">
            <a:extLst>
              <a:ext uri="{FF2B5EF4-FFF2-40B4-BE49-F238E27FC236}">
                <a16:creationId xmlns:a16="http://schemas.microsoft.com/office/drawing/2014/main" id="{2AE69971-E936-7C4B-9439-FC58DA3D9600}"/>
              </a:ext>
            </a:extLst>
          </p:cNvPr>
          <p:cNvSpPr>
            <a:spLocks noGrp="1" noChangeArrowheads="1"/>
          </p:cNvSpPr>
          <p:nvPr>
            <p:ph type="title"/>
          </p:nvPr>
        </p:nvSpPr>
        <p:spPr/>
        <p:txBody>
          <a:bodyPr/>
          <a:lstStyle/>
          <a:p>
            <a:pPr eaLnBrk="1" hangingPunct="1"/>
            <a:r>
              <a:rPr lang="en-US" altLang="en-US">
                <a:solidFill>
                  <a:srgbClr val="FF0000"/>
                </a:solidFill>
              </a:rPr>
              <a:t>PRTs- Canadian Group on Right</a:t>
            </a:r>
          </a:p>
        </p:txBody>
      </p:sp>
      <p:sp>
        <p:nvSpPr>
          <p:cNvPr id="59394" name="Content Placeholder 4">
            <a:extLst>
              <a:ext uri="{FF2B5EF4-FFF2-40B4-BE49-F238E27FC236}">
                <a16:creationId xmlns:a16="http://schemas.microsoft.com/office/drawing/2014/main" id="{528A0186-E3E1-D9CC-3181-057CBC518055}"/>
              </a:ext>
            </a:extLst>
          </p:cNvPr>
          <p:cNvSpPr>
            <a:spLocks noGrp="1" noChangeArrowheads="1"/>
          </p:cNvSpPr>
          <p:nvPr>
            <p:ph sz="half" idx="1"/>
          </p:nvPr>
        </p:nvSpPr>
        <p:spPr/>
        <p:txBody>
          <a:bodyPr/>
          <a:lstStyle/>
          <a:p>
            <a:pPr eaLnBrk="1" hangingPunct="1"/>
            <a:endParaRPr lang="en-US" altLang="en-US"/>
          </a:p>
        </p:txBody>
      </p:sp>
      <p:sp>
        <p:nvSpPr>
          <p:cNvPr id="59395" name="Content Placeholder 5">
            <a:extLst>
              <a:ext uri="{FF2B5EF4-FFF2-40B4-BE49-F238E27FC236}">
                <a16:creationId xmlns:a16="http://schemas.microsoft.com/office/drawing/2014/main" id="{5493D6E7-5A55-1CB7-018B-621B5B85FFCC}"/>
              </a:ext>
            </a:extLst>
          </p:cNvPr>
          <p:cNvSpPr>
            <a:spLocks noGrp="1" noChangeArrowheads="1"/>
          </p:cNvSpPr>
          <p:nvPr>
            <p:ph sz="half" idx="2"/>
          </p:nvPr>
        </p:nvSpPr>
        <p:spPr/>
        <p:txBody>
          <a:bodyPr/>
          <a:lstStyle/>
          <a:p>
            <a:pPr eaLnBrk="1" hangingPunct="1"/>
            <a:endParaRPr lang="en-US" altLang="en-US"/>
          </a:p>
        </p:txBody>
      </p:sp>
      <p:pic>
        <p:nvPicPr>
          <p:cNvPr id="59396" name="Picture 2" descr="http://www.commelec.forces.gc.ca/inf/new-bul/vol48/images/article-05-1.gif">
            <a:extLst>
              <a:ext uri="{FF2B5EF4-FFF2-40B4-BE49-F238E27FC236}">
                <a16:creationId xmlns:a16="http://schemas.microsoft.com/office/drawing/2014/main" id="{93D393D9-63A0-C1DC-BFFE-45E6606FA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9825" y="1741488"/>
            <a:ext cx="4194175"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4" descr="http://www.bagram.afcent.af.mil/shared/media/photodb/photos/081015-F-7169B-100.JPG">
            <a:extLst>
              <a:ext uri="{FF2B5EF4-FFF2-40B4-BE49-F238E27FC236}">
                <a16:creationId xmlns:a16="http://schemas.microsoft.com/office/drawing/2014/main" id="{15DD955A-7B28-2C3C-3560-316F9AB0E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44688"/>
            <a:ext cx="4789488"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116CB6C8-04B3-96FE-68A9-3D982019DA3E}"/>
              </a:ext>
            </a:extLst>
          </p:cNvPr>
          <p:cNvSpPr>
            <a:spLocks noGrp="1" noChangeArrowheads="1"/>
          </p:cNvSpPr>
          <p:nvPr>
            <p:ph type="title" idx="4294967295"/>
          </p:nvPr>
        </p:nvSpPr>
        <p:spPr>
          <a:xfrm>
            <a:off x="0" y="-76200"/>
            <a:ext cx="8848725" cy="749300"/>
          </a:xfrm>
        </p:spPr>
        <p:txBody>
          <a:bodyPr/>
          <a:lstStyle/>
          <a:p>
            <a:pPr eaLnBrk="1" hangingPunct="1"/>
            <a:r>
              <a:rPr lang="en-US" altLang="en-US"/>
              <a:t>AFRICOM</a:t>
            </a:r>
          </a:p>
        </p:txBody>
      </p:sp>
      <p:sp>
        <p:nvSpPr>
          <p:cNvPr id="60418" name="Rectangle 9">
            <a:extLst>
              <a:ext uri="{FF2B5EF4-FFF2-40B4-BE49-F238E27FC236}">
                <a16:creationId xmlns:a16="http://schemas.microsoft.com/office/drawing/2014/main" id="{ACDE71A5-07A9-6AB4-372E-38BF918EB9A8}"/>
              </a:ext>
            </a:extLst>
          </p:cNvPr>
          <p:cNvSpPr>
            <a:spLocks noGrp="1" noChangeArrowheads="1"/>
          </p:cNvSpPr>
          <p:nvPr>
            <p:ph type="body" sz="half" idx="4294967295"/>
          </p:nvPr>
        </p:nvSpPr>
        <p:spPr>
          <a:xfrm>
            <a:off x="5334000" y="1141413"/>
            <a:ext cx="3810000" cy="4868862"/>
          </a:xfrm>
        </p:spPr>
        <p:txBody>
          <a:bodyPr/>
          <a:lstStyle/>
          <a:p>
            <a:pPr eaLnBrk="1" hangingPunct="1">
              <a:buFontTx/>
              <a:buNone/>
            </a:pPr>
            <a:endParaRPr lang="en-US" altLang="en-US" sz="2800" b="1"/>
          </a:p>
          <a:p>
            <a:pPr eaLnBrk="1" hangingPunct="1">
              <a:buFontTx/>
              <a:buNone/>
            </a:pPr>
            <a:endParaRPr lang="en-US" altLang="en-US" sz="2800" b="1"/>
          </a:p>
          <a:p>
            <a:pPr eaLnBrk="1" hangingPunct="1">
              <a:buFontTx/>
              <a:buNone/>
            </a:pPr>
            <a:r>
              <a:rPr lang="en-US" altLang="en-US" sz="2800" b="1"/>
              <a:t>Winning Hearts and</a:t>
            </a:r>
          </a:p>
          <a:p>
            <a:pPr eaLnBrk="1" hangingPunct="1">
              <a:buFontTx/>
              <a:buNone/>
            </a:pPr>
            <a:r>
              <a:rPr lang="en-US" altLang="en-US" sz="2800" b="1"/>
              <a:t>Minds</a:t>
            </a:r>
          </a:p>
        </p:txBody>
      </p:sp>
      <p:pic>
        <p:nvPicPr>
          <p:cNvPr id="60419" name="Picture 5">
            <a:extLst>
              <a:ext uri="{FF2B5EF4-FFF2-40B4-BE49-F238E27FC236}">
                <a16:creationId xmlns:a16="http://schemas.microsoft.com/office/drawing/2014/main" id="{8A9DC25F-B912-879F-36B8-B872B3D02B94}"/>
              </a:ext>
            </a:extLst>
          </p:cNvPr>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719138"/>
            <a:ext cx="2749550" cy="2895600"/>
          </a:xfrm>
        </p:spPr>
      </p:pic>
      <p:pic>
        <p:nvPicPr>
          <p:cNvPr id="60420" name="Picture 6">
            <a:extLst>
              <a:ext uri="{FF2B5EF4-FFF2-40B4-BE49-F238E27FC236}">
                <a16:creationId xmlns:a16="http://schemas.microsoft.com/office/drawing/2014/main" id="{49236A48-093B-59DD-D666-8F9D2438FA33}"/>
              </a:ext>
            </a:extLst>
          </p:cNvPr>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3702050"/>
            <a:ext cx="9144000" cy="315595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DFD007C2-1A08-7F6C-78B9-1AE023F98C3C}"/>
              </a:ext>
            </a:extLst>
          </p:cNvPr>
          <p:cNvSpPr>
            <a:spLocks noGrp="1" noChangeArrowheads="1"/>
          </p:cNvSpPr>
          <p:nvPr>
            <p:ph type="title"/>
          </p:nvPr>
        </p:nvSpPr>
        <p:spPr>
          <a:xfrm>
            <a:off x="0" y="0"/>
            <a:ext cx="9144000" cy="749300"/>
          </a:xfrm>
        </p:spPr>
        <p:txBody>
          <a:bodyPr/>
          <a:lstStyle/>
          <a:p>
            <a:pPr algn="l" eaLnBrk="1" hangingPunct="1">
              <a:lnSpc>
                <a:spcPct val="70000"/>
              </a:lnSpc>
            </a:pPr>
            <a:r>
              <a:rPr lang="en-US" altLang="en-US" sz="3200"/>
              <a:t>Implementation Problems</a:t>
            </a:r>
          </a:p>
        </p:txBody>
      </p:sp>
      <p:sp>
        <p:nvSpPr>
          <p:cNvPr id="61442" name="Rectangle 3">
            <a:extLst>
              <a:ext uri="{FF2B5EF4-FFF2-40B4-BE49-F238E27FC236}">
                <a16:creationId xmlns:a16="http://schemas.microsoft.com/office/drawing/2014/main" id="{152E65D5-8625-491F-72CB-2C7D12997FB4}"/>
              </a:ext>
            </a:extLst>
          </p:cNvPr>
          <p:cNvSpPr>
            <a:spLocks noGrp="1" noChangeArrowheads="1"/>
          </p:cNvSpPr>
          <p:nvPr>
            <p:ph type="body" idx="1"/>
          </p:nvPr>
        </p:nvSpPr>
        <p:spPr/>
        <p:txBody>
          <a:bodyPr/>
          <a:lstStyle/>
          <a:p>
            <a:pPr eaLnBrk="1" hangingPunct="1">
              <a:lnSpc>
                <a:spcPct val="90000"/>
              </a:lnSpc>
              <a:buFontTx/>
              <a:buNone/>
            </a:pPr>
            <a:r>
              <a:rPr lang="en-US" altLang="en-US" sz="3600" b="1"/>
              <a:t>	b</a:t>
            </a:r>
            <a:r>
              <a:rPr lang="en-US" altLang="en-US" b="1"/>
              <a:t>. DFID vs. USAID in terms of resources (Development vs. Security)</a:t>
            </a:r>
          </a:p>
          <a:p>
            <a:pPr eaLnBrk="1" hangingPunct="1">
              <a:lnSpc>
                <a:spcPct val="90000"/>
              </a:lnSpc>
            </a:pPr>
            <a:endParaRPr lang="en-US" altLang="en-US" b="1"/>
          </a:p>
          <a:p>
            <a:pPr eaLnBrk="1" hangingPunct="1">
              <a:lnSpc>
                <a:spcPct val="90000"/>
              </a:lnSpc>
              <a:buFontTx/>
              <a:buNone/>
            </a:pPr>
            <a:r>
              <a:rPr lang="en-US" altLang="en-US" b="1"/>
              <a:t>	c. Role of “Conflict/Post-Conflict Financial Pool” –Jointly Managed, so called “Inter-Agency Doctrine”</a:t>
            </a:r>
          </a:p>
          <a:p>
            <a:pPr eaLnBrk="1" hangingPunct="1">
              <a:lnSpc>
                <a:spcPct val="90000"/>
              </a:lnSpc>
            </a:pPr>
            <a:endParaRPr lang="en-US" altLang="en-US" b="1"/>
          </a:p>
          <a:p>
            <a:pPr eaLnBrk="1" hangingPunct="1">
              <a:lnSpc>
                <a:spcPct val="90000"/>
              </a:lnSpc>
              <a:buFontTx/>
              <a:buNone/>
            </a:pPr>
            <a:r>
              <a:rPr lang="en-US" altLang="en-US" b="1"/>
              <a:t>	d. Role of Contractors and NGOs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http://buschbaby.typepad.com/.a/6a00d8341c555853ef0147e10f65ed970b-800wi">
            <a:extLst>
              <a:ext uri="{FF2B5EF4-FFF2-40B4-BE49-F238E27FC236}">
                <a16:creationId xmlns:a16="http://schemas.microsoft.com/office/drawing/2014/main" id="{E51F111B-D0E9-D431-D373-E7F17E77D9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025" y="311150"/>
            <a:ext cx="42862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6" name="Picture 4" descr="http://www.civiliancontractorjobs.com/images/SECURITY-CONTRACTORS-JOB-CORNER.gif">
            <a:extLst>
              <a:ext uri="{FF2B5EF4-FFF2-40B4-BE49-F238E27FC236}">
                <a16:creationId xmlns:a16="http://schemas.microsoft.com/office/drawing/2014/main" id="{D86157B2-2F58-CCC1-4B7C-25A69D7B62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88" y="3127375"/>
            <a:ext cx="4191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4">
            <a:extLst>
              <a:ext uri="{FF2B5EF4-FFF2-40B4-BE49-F238E27FC236}">
                <a16:creationId xmlns:a16="http://schemas.microsoft.com/office/drawing/2014/main" id="{001B9FBE-50B4-F881-6B14-449F3762248A}"/>
              </a:ext>
            </a:extLst>
          </p:cNvPr>
          <p:cNvSpPr>
            <a:spLocks noGrp="1" noChangeArrowheads="1"/>
          </p:cNvSpPr>
          <p:nvPr>
            <p:ph type="title"/>
          </p:nvPr>
        </p:nvSpPr>
        <p:spPr>
          <a:xfrm>
            <a:off x="0" y="0"/>
            <a:ext cx="8848725" cy="749300"/>
          </a:xfrm>
        </p:spPr>
        <p:txBody>
          <a:bodyPr/>
          <a:lstStyle/>
          <a:p>
            <a:pPr eaLnBrk="1" hangingPunct="1"/>
            <a:br>
              <a:rPr lang="en-US" altLang="en-US" sz="1600"/>
            </a:br>
            <a:r>
              <a:rPr lang="en-US" altLang="en-US" sz="1600"/>
              <a:t>Former AFRICOM Commander General William E. Ward</a:t>
            </a:r>
            <a:br>
              <a:rPr lang="en-US" altLang="en-US" sz="1600"/>
            </a:br>
            <a:r>
              <a:rPr lang="en-US" altLang="en-US" sz="1600"/>
              <a:t>and Ambassador Mary Carlin Yates, Deputy to the Commander for Civil-Military Activities, U.S. Africa Command</a:t>
            </a:r>
            <a:br>
              <a:rPr lang="en-US" altLang="en-US" sz="1600"/>
            </a:br>
            <a:endParaRPr lang="en-US" altLang="en-US" sz="1600"/>
          </a:p>
        </p:txBody>
      </p:sp>
      <p:pic>
        <p:nvPicPr>
          <p:cNvPr id="63490" name="Picture 5">
            <a:extLst>
              <a:ext uri="{FF2B5EF4-FFF2-40B4-BE49-F238E27FC236}">
                <a16:creationId xmlns:a16="http://schemas.microsoft.com/office/drawing/2014/main" id="{C1718ABC-913C-AA75-67B9-D8DEF13B3A40}"/>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989138"/>
            <a:ext cx="4583113" cy="3133725"/>
          </a:xfrm>
        </p:spPr>
      </p:pic>
      <p:pic>
        <p:nvPicPr>
          <p:cNvPr id="63491" name="Picture 6">
            <a:extLst>
              <a:ext uri="{FF2B5EF4-FFF2-40B4-BE49-F238E27FC236}">
                <a16:creationId xmlns:a16="http://schemas.microsoft.com/office/drawing/2014/main" id="{E085EF78-FD45-5F28-6E8A-048D5632AABB}"/>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97400" y="1962150"/>
            <a:ext cx="4546600" cy="317658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a:extLst>
              <a:ext uri="{FF2B5EF4-FFF2-40B4-BE49-F238E27FC236}">
                <a16:creationId xmlns:a16="http://schemas.microsoft.com/office/drawing/2014/main" id="{947CB5DE-AC5E-45E2-DB4D-D70A92B5F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0"/>
            <a:ext cx="7634288" cy="638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AFCAD7F3-111D-735C-4E6C-8A94E0E0B6CE}"/>
              </a:ext>
            </a:extLst>
          </p:cNvPr>
          <p:cNvSpPr>
            <a:spLocks noGrp="1" noChangeArrowheads="1"/>
          </p:cNvSpPr>
          <p:nvPr>
            <p:ph type="title"/>
          </p:nvPr>
        </p:nvSpPr>
        <p:spPr>
          <a:xfrm>
            <a:off x="295275" y="0"/>
            <a:ext cx="8848725" cy="1439863"/>
          </a:xfrm>
        </p:spPr>
        <p:txBody>
          <a:bodyPr/>
          <a:lstStyle/>
          <a:p>
            <a:pPr eaLnBrk="1" hangingPunct="1"/>
            <a:r>
              <a:rPr lang="en-US" altLang="en-US" sz="3200"/>
              <a:t>AFICOM: The Folks Who Brought you Libya </a:t>
            </a:r>
            <a:r>
              <a:rPr lang="en-US" altLang="en-US" sz="3200">
                <a:solidFill>
                  <a:srgbClr val="FF0000"/>
                </a:solidFill>
              </a:rPr>
              <a:t>General Carter Ham</a:t>
            </a:r>
            <a:endParaRPr lang="en-US" altLang="en-US" sz="3200"/>
          </a:p>
        </p:txBody>
      </p:sp>
      <p:pic>
        <p:nvPicPr>
          <p:cNvPr id="64514" name="Picture 2" descr="http://www.navytimes.com/xml/news/2011/10/ap-africom-commander-sees-end-to-libya-mission-100111/100111-ham-carter-800.JPG">
            <a:hlinkClick r:id="" tooltip="Click to close"/>
            <a:extLst>
              <a:ext uri="{FF2B5EF4-FFF2-40B4-BE49-F238E27FC236}">
                <a16:creationId xmlns:a16="http://schemas.microsoft.com/office/drawing/2014/main" id="{8C466012-C854-9C17-C44B-EDDFFE0A1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175" y="1419225"/>
            <a:ext cx="5838825"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4" descr="http://www.airforcetimes.com/xml/news/2011/06/defense-africom-air-force-navy-flying-libya-missions-063011/063011-libya-f16-800.JPG">
            <a:extLst>
              <a:ext uri="{FF2B5EF4-FFF2-40B4-BE49-F238E27FC236}">
                <a16:creationId xmlns:a16="http://schemas.microsoft.com/office/drawing/2014/main" id="{6370C9C8-81E2-5AF4-2AD4-AEACC16BD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8113"/>
            <a:ext cx="3341688"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7EF737A3-A486-40E0-2914-FEF6D4581848}"/>
              </a:ext>
            </a:extLst>
          </p:cNvPr>
          <p:cNvSpPr>
            <a:spLocks noGrp="1" noChangeArrowheads="1"/>
          </p:cNvSpPr>
          <p:nvPr>
            <p:ph type="title"/>
          </p:nvPr>
        </p:nvSpPr>
        <p:spPr/>
        <p:txBody>
          <a:bodyPr/>
          <a:lstStyle/>
          <a:p>
            <a:pPr algn="l" eaLnBrk="1" hangingPunct="1"/>
            <a:r>
              <a:rPr lang="en-US" altLang="en-US"/>
              <a:t>The Current Debate Re. AFRICOM </a:t>
            </a:r>
          </a:p>
        </p:txBody>
      </p:sp>
      <p:sp>
        <p:nvSpPr>
          <p:cNvPr id="65538" name="Rectangle 3">
            <a:extLst>
              <a:ext uri="{FF2B5EF4-FFF2-40B4-BE49-F238E27FC236}">
                <a16:creationId xmlns:a16="http://schemas.microsoft.com/office/drawing/2014/main" id="{5555185C-9B13-E966-59A7-CE3D7CD5F4B8}"/>
              </a:ext>
            </a:extLst>
          </p:cNvPr>
          <p:cNvSpPr>
            <a:spLocks noGrp="1" noChangeArrowheads="1"/>
          </p:cNvSpPr>
          <p:nvPr>
            <p:ph type="body" idx="1"/>
          </p:nvPr>
        </p:nvSpPr>
        <p:spPr>
          <a:xfrm>
            <a:off x="781050" y="742950"/>
            <a:ext cx="7772400" cy="5318125"/>
          </a:xfrm>
        </p:spPr>
        <p:txBody>
          <a:bodyPr/>
          <a:lstStyle/>
          <a:p>
            <a:pPr eaLnBrk="1" hangingPunct="1">
              <a:lnSpc>
                <a:spcPct val="80000"/>
              </a:lnSpc>
              <a:buFontTx/>
              <a:buNone/>
            </a:pPr>
            <a:r>
              <a:rPr lang="en-US" altLang="en-US" sz="2000" b="1"/>
              <a:t>	</a:t>
            </a:r>
          </a:p>
          <a:p>
            <a:pPr eaLnBrk="1" hangingPunct="1">
              <a:lnSpc>
                <a:spcPct val="80000"/>
              </a:lnSpc>
              <a:buFontTx/>
              <a:buNone/>
            </a:pPr>
            <a:r>
              <a:rPr lang="en-US" altLang="en-US" sz="2800" b="1"/>
              <a:t>	1.  Location of Leadership-  subordination of civilian leadership to military command</a:t>
            </a:r>
          </a:p>
          <a:p>
            <a:pPr eaLnBrk="1" hangingPunct="1">
              <a:lnSpc>
                <a:spcPct val="80000"/>
              </a:lnSpc>
              <a:buFontTx/>
              <a:buNone/>
            </a:pPr>
            <a:endParaRPr lang="en-US" altLang="en-US" sz="2800" b="1"/>
          </a:p>
          <a:p>
            <a:pPr eaLnBrk="1" hangingPunct="1">
              <a:lnSpc>
                <a:spcPct val="80000"/>
              </a:lnSpc>
              <a:buFontTx/>
              <a:buNone/>
            </a:pPr>
            <a:r>
              <a:rPr lang="en-US" altLang="en-US" sz="2800" b="1"/>
              <a:t>	2.  New Targets- Direct linkup between security system and non-state actors.  How this will work?</a:t>
            </a:r>
          </a:p>
          <a:p>
            <a:pPr eaLnBrk="1" hangingPunct="1">
              <a:lnSpc>
                <a:spcPct val="80000"/>
              </a:lnSpc>
              <a:buFontTx/>
              <a:buNone/>
            </a:pPr>
            <a:endParaRPr lang="en-US" altLang="en-US" sz="2800" b="1"/>
          </a:p>
          <a:p>
            <a:pPr eaLnBrk="1" hangingPunct="1">
              <a:lnSpc>
                <a:spcPct val="80000"/>
              </a:lnSpc>
              <a:buFontTx/>
              <a:buNone/>
            </a:pPr>
            <a:r>
              <a:rPr lang="en-US" altLang="en-US" sz="2800" b="1"/>
              <a:t>	3.  Issue: Is Primary Concern “fragile” states or “international terrorism” </a:t>
            </a:r>
          </a:p>
          <a:p>
            <a:pPr eaLnBrk="1" hangingPunct="1">
              <a:lnSpc>
                <a:spcPct val="80000"/>
              </a:lnSpc>
              <a:buFontTx/>
              <a:buNone/>
            </a:pPr>
            <a:endParaRPr lang="en-US" altLang="en-US" sz="2800" b="1"/>
          </a:p>
          <a:p>
            <a:pPr eaLnBrk="1" hangingPunct="1">
              <a:lnSpc>
                <a:spcPct val="80000"/>
              </a:lnSpc>
              <a:buFontTx/>
              <a:buNone/>
            </a:pPr>
            <a:r>
              <a:rPr lang="en-US" altLang="en-US" sz="2800" b="1"/>
              <a:t>	4.  Is definition of Fragile States important?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http://www.oxfamblogs.org/fp2p/wp-content/uploads/failed-states.png">
            <a:extLst>
              <a:ext uri="{FF2B5EF4-FFF2-40B4-BE49-F238E27FC236}">
                <a16:creationId xmlns:a16="http://schemas.microsoft.com/office/drawing/2014/main" id="{E33BAA62-01C7-EDD3-0E6E-549872035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2350"/>
            <a:ext cx="92487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5B6FB3EC-FABD-48B9-39B5-893DF043B097}"/>
              </a:ext>
            </a:extLst>
          </p:cNvPr>
          <p:cNvSpPr>
            <a:spLocks noGrp="1" noChangeArrowheads="1"/>
          </p:cNvSpPr>
          <p:nvPr>
            <p:ph type="title"/>
          </p:nvPr>
        </p:nvSpPr>
        <p:spPr/>
        <p:txBody>
          <a:bodyPr/>
          <a:lstStyle/>
          <a:p>
            <a:pPr algn="l" eaLnBrk="1" hangingPunct="1"/>
            <a:r>
              <a:rPr lang="en-US" altLang="en-US"/>
              <a:t>The Current Debate Re. AFRICOM-2</a:t>
            </a:r>
          </a:p>
        </p:txBody>
      </p:sp>
      <p:sp>
        <p:nvSpPr>
          <p:cNvPr id="67586" name="Rectangle 3">
            <a:extLst>
              <a:ext uri="{FF2B5EF4-FFF2-40B4-BE49-F238E27FC236}">
                <a16:creationId xmlns:a16="http://schemas.microsoft.com/office/drawing/2014/main" id="{56293207-434A-CC8E-7963-C943E53B200E}"/>
              </a:ext>
            </a:extLst>
          </p:cNvPr>
          <p:cNvSpPr>
            <a:spLocks noGrp="1" noChangeArrowheads="1"/>
          </p:cNvSpPr>
          <p:nvPr>
            <p:ph type="body" idx="1"/>
          </p:nvPr>
        </p:nvSpPr>
        <p:spPr>
          <a:xfrm>
            <a:off x="781050" y="700088"/>
            <a:ext cx="7772400" cy="5399087"/>
          </a:xfrm>
        </p:spPr>
        <p:txBody>
          <a:bodyPr/>
          <a:lstStyle/>
          <a:p>
            <a:pPr eaLnBrk="1" hangingPunct="1">
              <a:buFontTx/>
              <a:buNone/>
            </a:pPr>
            <a:r>
              <a:rPr lang="en-US" altLang="en-US" sz="2400" b="1" dirty="0"/>
              <a:t>	5.  Physical location- Organizational location: Europe vs. Africa  (Symbolic)</a:t>
            </a:r>
          </a:p>
          <a:p>
            <a:pPr eaLnBrk="1" hangingPunct="1">
              <a:buFontTx/>
              <a:buNone/>
            </a:pPr>
            <a:endParaRPr lang="en-US" altLang="en-US" sz="2400" b="1" dirty="0"/>
          </a:p>
          <a:p>
            <a:pPr eaLnBrk="1" hangingPunct="1">
              <a:buFontTx/>
              <a:buNone/>
            </a:pPr>
            <a:r>
              <a:rPr lang="en-US" altLang="en-US" sz="2400" b="1" dirty="0"/>
              <a:t>	6.   Military- no single big base possibly an Office (change from current situation only incrementally) –pods and mobile forces</a:t>
            </a:r>
          </a:p>
          <a:p>
            <a:pPr eaLnBrk="1" hangingPunct="1">
              <a:buFontTx/>
              <a:buNone/>
            </a:pPr>
            <a:endParaRPr lang="en-US" altLang="en-US" sz="2400" b="1" dirty="0"/>
          </a:p>
          <a:p>
            <a:pPr eaLnBrk="1" hangingPunct="1">
              <a:buFontTx/>
              <a:buNone/>
            </a:pPr>
            <a:r>
              <a:rPr lang="en-US" altLang="en-US" sz="2400" b="1" dirty="0"/>
              <a:t>	7.  Military Policy- Non-issue in the sense that it changes a name and integrates the horn and Indian Ocean islands into the rest of Africa and breaks Africa off from Europe organizationally, a legacy of the colonial paradigm</a:t>
            </a:r>
          </a:p>
          <a:p>
            <a:pPr eaLnBrk="1" hangingPunct="1">
              <a:buFontTx/>
              <a:buNone/>
            </a:pPr>
            <a:endParaRPr lang="en-US" altLang="en-US" sz="2400" b="1" dirty="0"/>
          </a:p>
          <a:p>
            <a:pPr eaLnBrk="1" hangingPunct="1">
              <a:buFontTx/>
              <a:buNone/>
            </a:pPr>
            <a:r>
              <a:rPr lang="en-US" altLang="en-US" sz="2400" b="1" dirty="0"/>
              <a:t>	8.  Future </a:t>
            </a:r>
            <a:r>
              <a:rPr lang="en-US" altLang="en-US" sz="2400" b="1" dirty="0" err="1"/>
              <a:t>Libyas</a:t>
            </a:r>
            <a:r>
              <a:rPr lang="en-US" altLang="en-US" sz="2400" b="1" dirty="0"/>
              <a:t>? Future </a:t>
            </a:r>
            <a:r>
              <a:rPr lang="en-US" altLang="en-US" sz="2400" b="1" dirty="0" err="1"/>
              <a:t>Ukraines</a:t>
            </a:r>
            <a:r>
              <a:rPr lang="en-US" altLang="en-US" sz="2400" b="1" dirty="0"/>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5C009179-B7EA-C9BA-456D-08DCD25C18B7}"/>
              </a:ext>
            </a:extLst>
          </p:cNvPr>
          <p:cNvSpPr>
            <a:spLocks noGrp="1" noChangeArrowheads="1"/>
          </p:cNvSpPr>
          <p:nvPr>
            <p:ph type="title"/>
          </p:nvPr>
        </p:nvSpPr>
        <p:spPr/>
        <p:txBody>
          <a:bodyPr/>
          <a:lstStyle/>
          <a:p>
            <a:pPr algn="l" eaLnBrk="1" hangingPunct="1"/>
            <a:r>
              <a:rPr lang="en-US" altLang="en-US"/>
              <a:t>The Current Debate Re. AFRICOM-3</a:t>
            </a:r>
          </a:p>
        </p:txBody>
      </p:sp>
      <p:sp>
        <p:nvSpPr>
          <p:cNvPr id="68610" name="Rectangle 3">
            <a:extLst>
              <a:ext uri="{FF2B5EF4-FFF2-40B4-BE49-F238E27FC236}">
                <a16:creationId xmlns:a16="http://schemas.microsoft.com/office/drawing/2014/main" id="{2D279170-C292-866D-CECE-B2A38B595272}"/>
              </a:ext>
            </a:extLst>
          </p:cNvPr>
          <p:cNvSpPr>
            <a:spLocks noGrp="1" noChangeArrowheads="1"/>
          </p:cNvSpPr>
          <p:nvPr>
            <p:ph type="body" idx="1"/>
          </p:nvPr>
        </p:nvSpPr>
        <p:spPr>
          <a:xfrm>
            <a:off x="522288" y="720725"/>
            <a:ext cx="8288337" cy="4868863"/>
          </a:xfrm>
        </p:spPr>
        <p:txBody>
          <a:bodyPr/>
          <a:lstStyle/>
          <a:p>
            <a:pPr eaLnBrk="1" hangingPunct="1">
              <a:lnSpc>
                <a:spcPct val="90000"/>
              </a:lnSpc>
              <a:buFontTx/>
              <a:buNone/>
            </a:pPr>
            <a:r>
              <a:rPr lang="en-US" altLang="en-US" b="1"/>
              <a:t>   9.  Diplomacy and Development- Already linked State/USAID</a:t>
            </a:r>
          </a:p>
          <a:p>
            <a:pPr eaLnBrk="1" hangingPunct="1">
              <a:lnSpc>
                <a:spcPct val="90000"/>
              </a:lnSpc>
            </a:pPr>
            <a:endParaRPr lang="en-US" altLang="en-US" b="1"/>
          </a:p>
          <a:p>
            <a:pPr lvl="1" eaLnBrk="1" hangingPunct="1">
              <a:lnSpc>
                <a:spcPct val="90000"/>
              </a:lnSpc>
            </a:pPr>
            <a:r>
              <a:rPr lang="en-US" altLang="en-US" b="1"/>
              <a:t>The Non-Security vs. Security Components: Not well articulated at this point</a:t>
            </a:r>
          </a:p>
          <a:p>
            <a:pPr eaLnBrk="1" hangingPunct="1">
              <a:lnSpc>
                <a:spcPct val="90000"/>
              </a:lnSpc>
            </a:pPr>
            <a:endParaRPr lang="en-US" altLang="en-US" b="1"/>
          </a:p>
          <a:p>
            <a:pPr lvl="1" eaLnBrk="1" hangingPunct="1">
              <a:lnSpc>
                <a:spcPct val="90000"/>
              </a:lnSpc>
            </a:pPr>
            <a:r>
              <a:rPr lang="en-US" altLang="en-US" b="1"/>
              <a:t>Perception of Subordination at regional and sub-regional level to military commands</a:t>
            </a:r>
          </a:p>
          <a:p>
            <a:pPr lvl="1" eaLnBrk="1" hangingPunct="1">
              <a:lnSpc>
                <a:spcPct val="90000"/>
              </a:lnSpc>
            </a:pPr>
            <a:endParaRPr lang="en-US" altLang="en-US" b="1"/>
          </a:p>
          <a:p>
            <a:pPr lvl="1" eaLnBrk="1" hangingPunct="1">
              <a:lnSpc>
                <a:spcPct val="90000"/>
              </a:lnSpc>
            </a:pPr>
            <a:r>
              <a:rPr lang="en-US" altLang="en-US" b="1"/>
              <a:t>Debate about Democracy and Governance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345E91E5-507F-B419-64A6-EA3717BB4F69}"/>
              </a:ext>
            </a:extLst>
          </p:cNvPr>
          <p:cNvSpPr>
            <a:spLocks noGrp="1" noChangeArrowheads="1"/>
          </p:cNvSpPr>
          <p:nvPr>
            <p:ph type="title"/>
          </p:nvPr>
        </p:nvSpPr>
        <p:spPr>
          <a:xfrm>
            <a:off x="295275" y="174625"/>
            <a:ext cx="8848725" cy="749300"/>
          </a:xfrm>
        </p:spPr>
        <p:txBody>
          <a:bodyPr/>
          <a:lstStyle/>
          <a:p>
            <a:pPr eaLnBrk="1" hangingPunct="1"/>
            <a:r>
              <a:rPr lang="en-US" altLang="en-US" sz="2400">
                <a:solidFill>
                  <a:srgbClr val="FFFF00"/>
                </a:solidFill>
              </a:rPr>
              <a:t>Senator John Kerry Opens USAID’s Democracy and Governance Fundamentals course in Kabul</a:t>
            </a:r>
            <a:br>
              <a:rPr lang="en-US" altLang="en-US" sz="2400">
                <a:solidFill>
                  <a:srgbClr val="FF0000"/>
                </a:solidFill>
              </a:rPr>
            </a:br>
            <a:endParaRPr lang="en-US" altLang="en-US" sz="2400">
              <a:solidFill>
                <a:srgbClr val="FF0000"/>
              </a:solidFill>
            </a:endParaRPr>
          </a:p>
        </p:txBody>
      </p:sp>
      <p:sp>
        <p:nvSpPr>
          <p:cNvPr id="69634" name="Content Placeholder 2">
            <a:extLst>
              <a:ext uri="{FF2B5EF4-FFF2-40B4-BE49-F238E27FC236}">
                <a16:creationId xmlns:a16="http://schemas.microsoft.com/office/drawing/2014/main" id="{2908923D-7E61-044C-ADDA-249F71E12DCA}"/>
              </a:ext>
            </a:extLst>
          </p:cNvPr>
          <p:cNvSpPr>
            <a:spLocks noGrp="1" noChangeArrowheads="1"/>
          </p:cNvSpPr>
          <p:nvPr>
            <p:ph idx="1"/>
          </p:nvPr>
        </p:nvSpPr>
        <p:spPr/>
        <p:txBody>
          <a:bodyPr/>
          <a:lstStyle/>
          <a:p>
            <a:pPr eaLnBrk="1" hangingPunct="1"/>
            <a:endParaRPr lang="en-US" altLang="en-US"/>
          </a:p>
        </p:txBody>
      </p:sp>
      <p:pic>
        <p:nvPicPr>
          <p:cNvPr id="69635" name="Picture 2" descr="http://blog.usaid.gov/wp-content/uploads/2011/05/J-Kerru.jpg">
            <a:extLst>
              <a:ext uri="{FF2B5EF4-FFF2-40B4-BE49-F238E27FC236}">
                <a16:creationId xmlns:a16="http://schemas.microsoft.com/office/drawing/2014/main" id="{2F367835-8BFD-212A-F192-5156BB674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758825"/>
            <a:ext cx="9161463"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0E79A890-E01C-B93E-991B-3AE92247461B}"/>
              </a:ext>
            </a:extLst>
          </p:cNvPr>
          <p:cNvSpPr>
            <a:spLocks noGrp="1" noChangeArrowheads="1"/>
          </p:cNvSpPr>
          <p:nvPr>
            <p:ph type="title"/>
          </p:nvPr>
        </p:nvSpPr>
        <p:spPr>
          <a:xfrm>
            <a:off x="295275" y="0"/>
            <a:ext cx="8848725" cy="977900"/>
          </a:xfrm>
        </p:spPr>
        <p:txBody>
          <a:bodyPr/>
          <a:lstStyle/>
          <a:p>
            <a:pPr eaLnBrk="1" hangingPunct="1"/>
            <a:r>
              <a:rPr lang="en-US" altLang="en-US" sz="2800"/>
              <a:t>African Union Technicians with AFRICOM Trainers</a:t>
            </a:r>
          </a:p>
        </p:txBody>
      </p:sp>
      <p:sp>
        <p:nvSpPr>
          <p:cNvPr id="70658" name="Rectangle 3">
            <a:extLst>
              <a:ext uri="{FF2B5EF4-FFF2-40B4-BE49-F238E27FC236}">
                <a16:creationId xmlns:a16="http://schemas.microsoft.com/office/drawing/2014/main" id="{BF77BBA8-70D7-CB55-A28A-AFC300CFAB85}"/>
              </a:ext>
            </a:extLst>
          </p:cNvPr>
          <p:cNvSpPr>
            <a:spLocks noGrp="1" noChangeArrowheads="1"/>
          </p:cNvSpPr>
          <p:nvPr>
            <p:ph type="body" idx="1"/>
          </p:nvPr>
        </p:nvSpPr>
        <p:spPr/>
        <p:txBody>
          <a:bodyPr/>
          <a:lstStyle/>
          <a:p>
            <a:pPr eaLnBrk="1" hangingPunct="1">
              <a:buFontTx/>
              <a:buNone/>
            </a:pPr>
            <a:r>
              <a:rPr lang="en-US" altLang="en-US" b="1"/>
              <a:t>	</a:t>
            </a:r>
            <a:r>
              <a:rPr lang="en-US" altLang="en-US" sz="2800" b="1"/>
              <a:t>AFRICOM: “Life after Iraq and Afghanistan for Dyncorp, Triple Canopy and Blackwater.”</a:t>
            </a:r>
          </a:p>
          <a:p>
            <a:pPr eaLnBrk="1" hangingPunct="1"/>
            <a:endParaRPr lang="en-US" altLang="en-US" sz="2800" b="1"/>
          </a:p>
        </p:txBody>
      </p:sp>
      <p:pic>
        <p:nvPicPr>
          <p:cNvPr id="70659" name="Picture 4">
            <a:extLst>
              <a:ext uri="{FF2B5EF4-FFF2-40B4-BE49-F238E27FC236}">
                <a16:creationId xmlns:a16="http://schemas.microsoft.com/office/drawing/2014/main" id="{7A1156CF-DDB7-87F6-6F01-C0F80422E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213" y="2505075"/>
            <a:ext cx="5549900"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FB4A6289-C4C8-27B5-8E61-CA99B77E2E37}"/>
              </a:ext>
            </a:extLst>
          </p:cNvPr>
          <p:cNvSpPr>
            <a:spLocks noGrp="1" noChangeArrowheads="1"/>
          </p:cNvSpPr>
          <p:nvPr>
            <p:ph type="title"/>
          </p:nvPr>
        </p:nvSpPr>
        <p:spPr/>
        <p:txBody>
          <a:bodyPr/>
          <a:lstStyle/>
          <a:p>
            <a:pPr eaLnBrk="1" hangingPunct="1"/>
            <a:r>
              <a:rPr lang="en-US" altLang="en-US"/>
              <a:t>Conflict and Post-Conflict Governance</a:t>
            </a:r>
          </a:p>
        </p:txBody>
      </p:sp>
      <p:sp>
        <p:nvSpPr>
          <p:cNvPr id="71682" name="Rectangle 3">
            <a:extLst>
              <a:ext uri="{FF2B5EF4-FFF2-40B4-BE49-F238E27FC236}">
                <a16:creationId xmlns:a16="http://schemas.microsoft.com/office/drawing/2014/main" id="{F8031035-E196-0245-8732-D512C73D1F46}"/>
              </a:ext>
            </a:extLst>
          </p:cNvPr>
          <p:cNvSpPr>
            <a:spLocks noGrp="1" noChangeArrowheads="1"/>
          </p:cNvSpPr>
          <p:nvPr>
            <p:ph type="body" idx="1"/>
          </p:nvPr>
        </p:nvSpPr>
        <p:spPr/>
        <p:txBody>
          <a:bodyPr/>
          <a:lstStyle/>
          <a:p>
            <a:pPr eaLnBrk="1" hangingPunct="1">
              <a:lnSpc>
                <a:spcPct val="80000"/>
              </a:lnSpc>
            </a:pPr>
            <a:r>
              <a:rPr lang="en-US" altLang="en-US" sz="2800" b="1"/>
              <a:t>Key Role: National Level-  Coordinating &amp; the Responsibility of Chief of Mission- The Ambassador and DCM</a:t>
            </a:r>
          </a:p>
          <a:p>
            <a:pPr eaLnBrk="1" hangingPunct="1">
              <a:lnSpc>
                <a:spcPct val="80000"/>
              </a:lnSpc>
            </a:pPr>
            <a:endParaRPr lang="en-US" altLang="en-US" sz="2800" b="1"/>
          </a:p>
          <a:p>
            <a:pPr eaLnBrk="1" hangingPunct="1">
              <a:lnSpc>
                <a:spcPct val="80000"/>
              </a:lnSpc>
            </a:pPr>
            <a:r>
              <a:rPr lang="en-US" altLang="en-US" sz="2800" b="1"/>
              <a:t>This Coordinating Role may need to be addressed within the context of:</a:t>
            </a:r>
          </a:p>
          <a:p>
            <a:pPr eaLnBrk="1" hangingPunct="1">
              <a:lnSpc>
                <a:spcPct val="80000"/>
              </a:lnSpc>
              <a:buFontTx/>
              <a:buNone/>
            </a:pPr>
            <a:endParaRPr lang="en-US" altLang="en-US" sz="2800" b="1"/>
          </a:p>
          <a:p>
            <a:pPr eaLnBrk="1" hangingPunct="1">
              <a:lnSpc>
                <a:spcPct val="80000"/>
              </a:lnSpc>
              <a:buFontTx/>
              <a:buNone/>
            </a:pPr>
            <a:r>
              <a:rPr lang="en-US" altLang="en-US" sz="2800" b="1"/>
              <a:t>		1.  Relationship with 				African Union</a:t>
            </a:r>
          </a:p>
          <a:p>
            <a:pPr eaLnBrk="1" hangingPunct="1">
              <a:lnSpc>
                <a:spcPct val="80000"/>
              </a:lnSpc>
              <a:buFontTx/>
              <a:buNone/>
            </a:pPr>
            <a:endParaRPr lang="en-US" altLang="en-US" sz="2800" b="1"/>
          </a:p>
          <a:p>
            <a:pPr eaLnBrk="1" hangingPunct="1">
              <a:lnSpc>
                <a:spcPct val="80000"/>
              </a:lnSpc>
              <a:buFontTx/>
              <a:buNone/>
            </a:pPr>
            <a:r>
              <a:rPr lang="en-US" altLang="en-US" sz="2800" b="1"/>
              <a:t>		2.  Regional Economic 				Commissions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012166E9-5184-6860-D33A-0D13AE6181F2}"/>
              </a:ext>
            </a:extLst>
          </p:cNvPr>
          <p:cNvSpPr>
            <a:spLocks noGrp="1" noChangeArrowheads="1"/>
          </p:cNvSpPr>
          <p:nvPr>
            <p:ph type="title"/>
          </p:nvPr>
        </p:nvSpPr>
        <p:spPr/>
        <p:txBody>
          <a:bodyPr/>
          <a:lstStyle/>
          <a:p>
            <a:pPr eaLnBrk="1" hangingPunct="1"/>
            <a:r>
              <a:rPr lang="en-US" altLang="en-US"/>
              <a:t>AFRICOM  Research Focus</a:t>
            </a:r>
          </a:p>
        </p:txBody>
      </p:sp>
      <p:sp>
        <p:nvSpPr>
          <p:cNvPr id="72706" name="Rectangle 3">
            <a:extLst>
              <a:ext uri="{FF2B5EF4-FFF2-40B4-BE49-F238E27FC236}">
                <a16:creationId xmlns:a16="http://schemas.microsoft.com/office/drawing/2014/main" id="{3CC8D65B-E4F5-D45D-C0A1-C6171E1DE958}"/>
              </a:ext>
            </a:extLst>
          </p:cNvPr>
          <p:cNvSpPr>
            <a:spLocks noGrp="1" noChangeArrowheads="1"/>
          </p:cNvSpPr>
          <p:nvPr>
            <p:ph type="body" idx="1"/>
          </p:nvPr>
        </p:nvSpPr>
        <p:spPr/>
        <p:txBody>
          <a:bodyPr/>
          <a:lstStyle/>
          <a:p>
            <a:pPr eaLnBrk="1" hangingPunct="1">
              <a:lnSpc>
                <a:spcPct val="90000"/>
              </a:lnSpc>
            </a:pPr>
            <a:r>
              <a:rPr lang="en-US" altLang="en-US" sz="2800" b="1"/>
              <a:t>Series of Studies of African Perceptions of AFRICOM and the Three Ds- (Triangulation Study)</a:t>
            </a:r>
          </a:p>
          <a:p>
            <a:pPr eaLnBrk="1" hangingPunct="1">
              <a:lnSpc>
                <a:spcPct val="90000"/>
              </a:lnSpc>
            </a:pPr>
            <a:r>
              <a:rPr lang="en-US" altLang="en-US" sz="2800" b="1"/>
              <a:t>Research Interests:</a:t>
            </a:r>
            <a:r>
              <a:rPr lang="en-US" altLang="en-US" sz="2400" b="1"/>
              <a:t>  Human Security Debates</a:t>
            </a:r>
          </a:p>
          <a:p>
            <a:pPr eaLnBrk="1" hangingPunct="1">
              <a:lnSpc>
                <a:spcPct val="90000"/>
              </a:lnSpc>
            </a:pPr>
            <a:endParaRPr lang="en-US" altLang="en-US" sz="2400" b="1"/>
          </a:p>
          <a:p>
            <a:pPr lvl="1" eaLnBrk="1" hangingPunct="1">
              <a:lnSpc>
                <a:spcPct val="90000"/>
              </a:lnSpc>
              <a:buFont typeface="Wingdings" pitchFamily="2" charset="2"/>
              <a:buChar char="Ø"/>
            </a:pPr>
            <a:r>
              <a:rPr lang="en-US" altLang="en-US" sz="2400" b="1"/>
              <a:t>Coordinating Mechanisms</a:t>
            </a:r>
          </a:p>
          <a:p>
            <a:pPr lvl="1" eaLnBrk="1" hangingPunct="1">
              <a:lnSpc>
                <a:spcPct val="90000"/>
              </a:lnSpc>
              <a:buFont typeface="Wingdings" pitchFamily="2" charset="2"/>
              <a:buChar char="Ø"/>
            </a:pPr>
            <a:endParaRPr lang="en-US" altLang="en-US" sz="2400" b="1"/>
          </a:p>
          <a:p>
            <a:pPr lvl="1" eaLnBrk="1" hangingPunct="1">
              <a:lnSpc>
                <a:spcPct val="90000"/>
              </a:lnSpc>
              <a:buFont typeface="Wingdings" pitchFamily="2" charset="2"/>
              <a:buChar char="Ø"/>
            </a:pPr>
            <a:r>
              <a:rPr lang="en-US" altLang="en-US" sz="2400" b="1"/>
              <a:t>Common Pool Resources</a:t>
            </a:r>
          </a:p>
          <a:p>
            <a:pPr lvl="1" eaLnBrk="1" hangingPunct="1">
              <a:lnSpc>
                <a:spcPct val="90000"/>
              </a:lnSpc>
              <a:buFont typeface="Wingdings" pitchFamily="2" charset="2"/>
              <a:buChar char="Ø"/>
            </a:pPr>
            <a:endParaRPr lang="en-US" altLang="en-US" sz="2400" b="1"/>
          </a:p>
          <a:p>
            <a:pPr lvl="1" eaLnBrk="1" hangingPunct="1">
              <a:lnSpc>
                <a:spcPct val="90000"/>
              </a:lnSpc>
              <a:buFont typeface="Wingdings" pitchFamily="2" charset="2"/>
              <a:buChar char="Ø"/>
            </a:pPr>
            <a:r>
              <a:rPr lang="en-US" altLang="en-US" sz="2400" b="1"/>
              <a:t>Community Based Solutions (Elective and Traditional)</a:t>
            </a:r>
          </a:p>
          <a:p>
            <a:pPr lvl="1" eaLnBrk="1" hangingPunct="1">
              <a:lnSpc>
                <a:spcPct val="90000"/>
              </a:lnSpc>
              <a:buFont typeface="Wingdings" pitchFamily="2" charset="2"/>
              <a:buChar char="Ø"/>
            </a:pPr>
            <a:endParaRPr lang="en-US" altLang="en-US" sz="2400" b="1"/>
          </a:p>
          <a:p>
            <a:pPr lvl="1" eaLnBrk="1" hangingPunct="1">
              <a:lnSpc>
                <a:spcPct val="90000"/>
              </a:lnSpc>
              <a:buFont typeface="Wingdings" pitchFamily="2" charset="2"/>
              <a:buChar char="Ø"/>
            </a:pPr>
            <a:r>
              <a:rPr lang="en-US" altLang="en-US" sz="2400" b="1"/>
              <a:t>Balanced Development vs. Security Focus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4">
            <a:extLst>
              <a:ext uri="{FF2B5EF4-FFF2-40B4-BE49-F238E27FC236}">
                <a16:creationId xmlns:a16="http://schemas.microsoft.com/office/drawing/2014/main" id="{CF379D90-A43F-CBD3-06D1-7F80B8ED2F64}"/>
              </a:ext>
            </a:extLst>
          </p:cNvPr>
          <p:cNvSpPr>
            <a:spLocks noGrp="1" noChangeArrowheads="1"/>
          </p:cNvSpPr>
          <p:nvPr>
            <p:ph type="title"/>
          </p:nvPr>
        </p:nvSpPr>
        <p:spPr/>
        <p:txBody>
          <a:bodyPr/>
          <a:lstStyle/>
          <a:p>
            <a:pPr eaLnBrk="1" hangingPunct="1"/>
            <a:r>
              <a:rPr lang="en-US" altLang="en-US"/>
              <a:t>“Where is the Beef”</a:t>
            </a:r>
            <a:endParaRPr lang="en-US" altLang="en-US" u="sng"/>
          </a:p>
        </p:txBody>
      </p:sp>
      <p:sp>
        <p:nvSpPr>
          <p:cNvPr id="73730" name="Rectangle 7">
            <a:extLst>
              <a:ext uri="{FF2B5EF4-FFF2-40B4-BE49-F238E27FC236}">
                <a16:creationId xmlns:a16="http://schemas.microsoft.com/office/drawing/2014/main" id="{041133F1-ECF7-861C-B14F-0D9F04EAB99C}"/>
              </a:ext>
            </a:extLst>
          </p:cNvPr>
          <p:cNvSpPr>
            <a:spLocks noGrp="1" noChangeArrowheads="1"/>
          </p:cNvSpPr>
          <p:nvPr>
            <p:ph type="body" idx="1"/>
          </p:nvPr>
        </p:nvSpPr>
        <p:spPr>
          <a:xfrm>
            <a:off x="650875" y="692150"/>
            <a:ext cx="7772400" cy="4868863"/>
          </a:xfrm>
        </p:spPr>
        <p:txBody>
          <a:bodyPr/>
          <a:lstStyle/>
          <a:p>
            <a:pPr eaLnBrk="1" hangingPunct="1">
              <a:lnSpc>
                <a:spcPct val="90000"/>
              </a:lnSpc>
            </a:pPr>
            <a:r>
              <a:rPr lang="en-US" altLang="en-US" b="1"/>
              <a:t>USAID Funding </a:t>
            </a:r>
            <a:r>
              <a:rPr lang="en-US" altLang="en-US" b="1" u="sng"/>
              <a:t>Redeux</a:t>
            </a:r>
          </a:p>
          <a:p>
            <a:pPr eaLnBrk="1" hangingPunct="1">
              <a:lnSpc>
                <a:spcPct val="90000"/>
              </a:lnSpc>
            </a:pPr>
            <a:endParaRPr lang="en-US" altLang="en-US" b="1" u="sng"/>
          </a:p>
          <a:p>
            <a:pPr eaLnBrk="1" hangingPunct="1">
              <a:lnSpc>
                <a:spcPct val="90000"/>
              </a:lnSpc>
            </a:pPr>
            <a:r>
              <a:rPr lang="en-US" altLang="en-US" b="1"/>
              <a:t>When asked why he robbed banks, infamous criminal Willie Sutton said, “Because that’s where the money is.”</a:t>
            </a:r>
          </a:p>
          <a:p>
            <a:pPr eaLnBrk="1" hangingPunct="1">
              <a:lnSpc>
                <a:spcPct val="90000"/>
              </a:lnSpc>
            </a:pPr>
            <a:endParaRPr lang="en-US" altLang="en-US" b="1"/>
          </a:p>
          <a:p>
            <a:pPr eaLnBrk="1" hangingPunct="1">
              <a:lnSpc>
                <a:spcPct val="90000"/>
              </a:lnSpc>
            </a:pPr>
            <a:r>
              <a:rPr lang="en-US" altLang="en-US" b="1"/>
              <a:t>Looking for Jobs where the money is.</a:t>
            </a:r>
          </a:p>
          <a:p>
            <a:pPr eaLnBrk="1" hangingPunct="1">
              <a:lnSpc>
                <a:spcPct val="90000"/>
              </a:lnSpc>
            </a:pPr>
            <a:endParaRPr lang="en-US" altLang="en-US" b="1"/>
          </a:p>
          <a:p>
            <a:pPr eaLnBrk="1" hangingPunct="1">
              <a:lnSpc>
                <a:spcPct val="90000"/>
              </a:lnSpc>
            </a:pPr>
            <a:r>
              <a:rPr lang="en-US" altLang="en-US" b="1"/>
              <a:t>Where the Money is?</a:t>
            </a:r>
          </a:p>
          <a:p>
            <a:pPr eaLnBrk="1" hangingPunct="1">
              <a:lnSpc>
                <a:spcPct val="90000"/>
              </a:lnSpc>
            </a:pPr>
            <a:endParaRPr lang="en-US" altLang="en-US" b="1"/>
          </a:p>
          <a:p>
            <a:pPr eaLnBrk="1" hangingPunct="1">
              <a:lnSpc>
                <a:spcPct val="90000"/>
              </a:lnSpc>
            </a:pPr>
            <a:endParaRPr lang="en-US" altLang="en-US" b="1"/>
          </a:p>
          <a:p>
            <a:pPr eaLnBrk="1" hangingPunct="1">
              <a:lnSpc>
                <a:spcPct val="90000"/>
              </a:lnSpc>
            </a:pPr>
            <a:endParaRPr lang="en-US" altLang="en-US" b="1" u="sng"/>
          </a:p>
          <a:p>
            <a:pPr eaLnBrk="1" hangingPunct="1">
              <a:lnSpc>
                <a:spcPct val="90000"/>
              </a:lnSpc>
            </a:pPr>
            <a:endParaRPr lang="en-US" altLang="en-US" u="sng"/>
          </a:p>
          <a:p>
            <a:pPr eaLnBrk="1" hangingPunct="1">
              <a:lnSpc>
                <a:spcPct val="90000"/>
              </a:lnSpc>
              <a:buFontTx/>
              <a:buNone/>
            </a:pP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A9E8D348-D9BE-511E-4B3B-218FEDD2A890}"/>
              </a:ext>
            </a:extLst>
          </p:cNvPr>
          <p:cNvSpPr>
            <a:spLocks noGrp="1" noChangeArrowheads="1"/>
          </p:cNvSpPr>
          <p:nvPr>
            <p:ph type="title" idx="4294967295"/>
          </p:nvPr>
        </p:nvSpPr>
        <p:spPr/>
        <p:txBody>
          <a:bodyPr/>
          <a:lstStyle/>
          <a:p>
            <a:pPr eaLnBrk="1" hangingPunct="1"/>
            <a:r>
              <a:rPr lang="en-US" altLang="en-US"/>
              <a:t>Themes- Continued</a:t>
            </a:r>
          </a:p>
        </p:txBody>
      </p:sp>
      <p:sp>
        <p:nvSpPr>
          <p:cNvPr id="10242" name="Rectangle 3">
            <a:extLst>
              <a:ext uri="{FF2B5EF4-FFF2-40B4-BE49-F238E27FC236}">
                <a16:creationId xmlns:a16="http://schemas.microsoft.com/office/drawing/2014/main" id="{29B4FB99-9E73-B333-1137-A3FA113984F0}"/>
              </a:ext>
            </a:extLst>
          </p:cNvPr>
          <p:cNvSpPr>
            <a:spLocks noGrp="1" noChangeArrowheads="1"/>
          </p:cNvSpPr>
          <p:nvPr>
            <p:ph type="body" idx="4294967295"/>
          </p:nvPr>
        </p:nvSpPr>
        <p:spPr/>
        <p:txBody>
          <a:bodyPr/>
          <a:lstStyle/>
          <a:p>
            <a:pPr eaLnBrk="1" hangingPunct="1"/>
            <a:endParaRPr lang="en-US" altLang="en-US" b="1" dirty="0"/>
          </a:p>
          <a:p>
            <a:pPr eaLnBrk="1" hangingPunct="1">
              <a:buFontTx/>
              <a:buNone/>
            </a:pPr>
            <a:r>
              <a:rPr lang="en-US" altLang="en-US" b="1" dirty="0"/>
              <a:t>Terrorism and Counter-terrorism</a:t>
            </a:r>
          </a:p>
          <a:p>
            <a:pPr eaLnBrk="1" hangingPunct="1"/>
            <a:endParaRPr lang="en-US" altLang="en-US" b="1" dirty="0"/>
          </a:p>
          <a:p>
            <a:pPr eaLnBrk="1" hangingPunct="1">
              <a:buFontTx/>
              <a:buNone/>
            </a:pPr>
            <a:r>
              <a:rPr lang="en-US" altLang="en-US" b="1" dirty="0"/>
              <a:t>Post-Conflict Governance</a:t>
            </a:r>
          </a:p>
          <a:p>
            <a:pPr eaLnBrk="1" hangingPunct="1"/>
            <a:endParaRPr lang="en-US" altLang="en-US" b="1" dirty="0"/>
          </a:p>
          <a:p>
            <a:pPr eaLnBrk="1" hangingPunct="1">
              <a:buFontTx/>
              <a:buNone/>
            </a:pPr>
            <a:r>
              <a:rPr lang="en-US" altLang="en-US" b="1" dirty="0"/>
              <a:t>Foreign Aid and Foreign and Security Policy</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Object 2">
            <a:extLst>
              <a:ext uri="{FF2B5EF4-FFF2-40B4-BE49-F238E27FC236}">
                <a16:creationId xmlns:a16="http://schemas.microsoft.com/office/drawing/2014/main" id="{39A2FDAA-9637-04A7-F6CF-D499B0E4B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4650"/>
            <a:ext cx="9144000" cy="75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EEE02BB8-48F3-50E4-61B4-F1C4D6B8D939}"/>
              </a:ext>
            </a:extLst>
          </p:cNvPr>
          <p:cNvSpPr>
            <a:spLocks noGrp="1" noChangeArrowheads="1"/>
          </p:cNvSpPr>
          <p:nvPr>
            <p:ph type="title"/>
          </p:nvPr>
        </p:nvSpPr>
        <p:spPr/>
        <p:txBody>
          <a:bodyPr/>
          <a:lstStyle/>
          <a:p>
            <a:pPr eaLnBrk="1" hangingPunct="1"/>
            <a:r>
              <a:rPr lang="en-US" altLang="en-US"/>
              <a:t>Organization Chart</a:t>
            </a:r>
          </a:p>
        </p:txBody>
      </p:sp>
      <p:pic>
        <p:nvPicPr>
          <p:cNvPr id="75778" name="Picture 3">
            <a:extLst>
              <a:ext uri="{FF2B5EF4-FFF2-40B4-BE49-F238E27FC236}">
                <a16:creationId xmlns:a16="http://schemas.microsoft.com/office/drawing/2014/main" id="{9A7BEC22-9B59-065B-F4EE-D68E4C34756A}"/>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611188"/>
            <a:ext cx="8828088" cy="5805487"/>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DFF93BB8-4195-AFC3-9308-A0570EDAD1A4}"/>
              </a:ext>
            </a:extLst>
          </p:cNvPr>
          <p:cNvSpPr>
            <a:spLocks noGrp="1" noChangeArrowheads="1"/>
          </p:cNvSpPr>
          <p:nvPr>
            <p:ph type="title"/>
          </p:nvPr>
        </p:nvSpPr>
        <p:spPr/>
        <p:txBody>
          <a:bodyPr/>
          <a:lstStyle/>
          <a:p>
            <a:pPr eaLnBrk="1" hangingPunct="1"/>
            <a:r>
              <a:rPr lang="en-US" altLang="en-US"/>
              <a:t>USAID Hiring Policy</a:t>
            </a:r>
          </a:p>
        </p:txBody>
      </p:sp>
      <p:sp>
        <p:nvSpPr>
          <p:cNvPr id="76802" name="Rectangle 3">
            <a:extLst>
              <a:ext uri="{FF2B5EF4-FFF2-40B4-BE49-F238E27FC236}">
                <a16:creationId xmlns:a16="http://schemas.microsoft.com/office/drawing/2014/main" id="{0B3CD198-8062-9C6A-84D1-E54DCCD4D4A3}"/>
              </a:ext>
            </a:extLst>
          </p:cNvPr>
          <p:cNvSpPr>
            <a:spLocks noGrp="1" noChangeArrowheads="1"/>
          </p:cNvSpPr>
          <p:nvPr>
            <p:ph type="body" idx="1"/>
          </p:nvPr>
        </p:nvSpPr>
        <p:spPr>
          <a:xfrm>
            <a:off x="608013" y="1244600"/>
            <a:ext cx="8294687" cy="5216525"/>
          </a:xfrm>
        </p:spPr>
        <p:txBody>
          <a:bodyPr/>
          <a:lstStyle/>
          <a:p>
            <a:pPr eaLnBrk="1" hangingPunct="1">
              <a:buFontTx/>
              <a:buNone/>
            </a:pPr>
            <a:r>
              <a:rPr lang="en-US" altLang="en-US" b="1"/>
              <a:t>USAID Foreign Service Junior Officer Vacancies</a:t>
            </a:r>
          </a:p>
          <a:p>
            <a:pPr eaLnBrk="1" hangingPunct="1">
              <a:buFontTx/>
              <a:buNone/>
            </a:pPr>
            <a:r>
              <a:rPr lang="en-US" altLang="en-US" sz="2000" b="1"/>
              <a:t>		USAID Junior Officer (JO) Foreign Service (FS) 	announcements for career candidate positions are planned 	for Fiscal Year (FY) 2007 for intended entry into the FS in 	FY 2008. USAID plans to recruit JOs in several employment 	categories, including the following: </a:t>
            </a:r>
          </a:p>
          <a:p>
            <a:pPr eaLnBrk="1" hangingPunct="1">
              <a:buFontTx/>
              <a:buNone/>
            </a:pPr>
            <a:endParaRPr lang="en-US" altLang="en-US" sz="2000" b="1"/>
          </a:p>
          <a:p>
            <a:pPr lvl="2" eaLnBrk="1" hangingPunct="1"/>
            <a:r>
              <a:rPr lang="en-US" altLang="en-US" sz="1600" b="1"/>
              <a:t>Financial Management </a:t>
            </a:r>
          </a:p>
          <a:p>
            <a:pPr lvl="2" eaLnBrk="1" hangingPunct="1"/>
            <a:r>
              <a:rPr lang="en-US" altLang="en-US" sz="1600" b="1"/>
              <a:t>Economic Growth (Agriculture, Private Enterprise, Economics, and Environment) </a:t>
            </a:r>
          </a:p>
          <a:p>
            <a:pPr lvl="2" eaLnBrk="1" hangingPunct="1"/>
            <a:r>
              <a:rPr lang="en-US" altLang="en-US" sz="1600" b="1"/>
              <a:t>Crisis, Stabilization and Governance</a:t>
            </a:r>
            <a:r>
              <a:rPr lang="en-US" altLang="en-US" sz="1600"/>
              <a:t> </a:t>
            </a:r>
          </a:p>
          <a:p>
            <a:pPr lvl="1" eaLnBrk="1" hangingPunct="1"/>
            <a:endParaRPr lang="en-US" altLang="en-US" sz="1800"/>
          </a:p>
          <a:p>
            <a:pPr lvl="1" eaLnBrk="1" hangingPunct="1">
              <a:buFontTx/>
              <a:buNone/>
            </a:pPr>
            <a:r>
              <a:rPr lang="en-US" altLang="en-US" b="1"/>
              <a:t>http://www.usaid.gov/careers/nepanno2.html</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CBF2-2A72-4732-F02C-4E1E9FED5B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954ECE9-F07C-4D76-56D8-DB6FFDEEF67D}"/>
              </a:ext>
            </a:extLst>
          </p:cNvPr>
          <p:cNvSpPr>
            <a:spLocks noGrp="1"/>
          </p:cNvSpPr>
          <p:nvPr>
            <p:ph idx="1"/>
          </p:nvPr>
        </p:nvSpPr>
        <p:spPr>
          <a:xfrm>
            <a:off x="1223963" y="1635399"/>
            <a:ext cx="7772400" cy="4868862"/>
          </a:xfrm>
        </p:spPr>
        <p:txBody>
          <a:bodyPr/>
          <a:lstStyle/>
          <a:p>
            <a:r>
              <a:rPr lang="en-US" sz="5400" b="1" dirty="0">
                <a:solidFill>
                  <a:schemeClr val="accent2"/>
                </a:solidFill>
              </a:rPr>
              <a:t>Next Meeting</a:t>
            </a:r>
          </a:p>
          <a:p>
            <a:r>
              <a:rPr lang="en-US" sz="5400" b="1" dirty="0">
                <a:solidFill>
                  <a:schemeClr val="accent2"/>
                </a:solidFill>
              </a:rPr>
              <a:t>Presentation of Paper Proposal</a:t>
            </a:r>
          </a:p>
          <a:p>
            <a:r>
              <a:rPr lang="en-US" sz="5400" b="1" dirty="0">
                <a:solidFill>
                  <a:schemeClr val="accent2"/>
                </a:solidFill>
              </a:rPr>
              <a:t>Two Weeks</a:t>
            </a:r>
          </a:p>
          <a:p>
            <a:endParaRPr lang="en-US" sz="5400" dirty="0">
              <a:solidFill>
                <a:schemeClr val="accent2"/>
              </a:solidFill>
            </a:endParaRPr>
          </a:p>
          <a:p>
            <a:endParaRPr lang="en-US" sz="5400" dirty="0">
              <a:solidFill>
                <a:schemeClr val="accent2"/>
              </a:solidFill>
            </a:endParaRPr>
          </a:p>
        </p:txBody>
      </p:sp>
    </p:spTree>
    <p:extLst>
      <p:ext uri="{BB962C8B-B14F-4D97-AF65-F5344CB8AC3E}">
        <p14:creationId xmlns:p14="http://schemas.microsoft.com/office/powerpoint/2010/main" val="36266467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B79EB483-9F1C-54B6-C33C-F69C13F2196B}"/>
              </a:ext>
            </a:extLst>
          </p:cNvPr>
          <p:cNvSpPr>
            <a:spLocks noGrp="1" noChangeArrowheads="1"/>
          </p:cNvSpPr>
          <p:nvPr>
            <p:ph type="ctrTitle"/>
          </p:nvPr>
        </p:nvSpPr>
        <p:spPr>
          <a:xfrm>
            <a:off x="762000" y="4870450"/>
            <a:ext cx="7772400" cy="1143000"/>
          </a:xfrm>
        </p:spPr>
        <p:txBody>
          <a:bodyPr/>
          <a:lstStyle/>
          <a:p>
            <a:pPr eaLnBrk="1" hangingPunct="1"/>
            <a:r>
              <a:rPr lang="en-US" altLang="en-US" sz="4400" b="0">
                <a:solidFill>
                  <a:schemeClr val="tx1"/>
                </a:solidFill>
              </a:rPr>
              <a:t>COMMENTS/QUESTIONS/</a:t>
            </a:r>
            <a:br>
              <a:rPr lang="en-US" altLang="en-US" sz="4400" b="0">
                <a:solidFill>
                  <a:schemeClr val="tx1"/>
                </a:solidFill>
              </a:rPr>
            </a:br>
            <a:r>
              <a:rPr lang="en-US" altLang="en-US" sz="4400" b="0">
                <a:solidFill>
                  <a:schemeClr val="tx1"/>
                </a:solidFill>
              </a:rPr>
              <a:t>CRITIQUE?</a:t>
            </a:r>
          </a:p>
        </p:txBody>
      </p:sp>
      <p:sp>
        <p:nvSpPr>
          <p:cNvPr id="77826" name="Rectangle 3">
            <a:extLst>
              <a:ext uri="{FF2B5EF4-FFF2-40B4-BE49-F238E27FC236}">
                <a16:creationId xmlns:a16="http://schemas.microsoft.com/office/drawing/2014/main" id="{7AF5E20C-7456-A9E0-3073-6175F7E99E5B}"/>
              </a:ext>
            </a:extLst>
          </p:cNvPr>
          <p:cNvSpPr>
            <a:spLocks noChangeArrowheads="1"/>
          </p:cNvSpPr>
          <p:nvPr/>
        </p:nvSpPr>
        <p:spPr bwMode="auto">
          <a:xfrm>
            <a:off x="687388" y="4811713"/>
            <a:ext cx="7772400" cy="508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5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pic>
        <p:nvPicPr>
          <p:cNvPr id="77827" name="Picture 4" descr="ACSS-logo-PMS">
            <a:extLst>
              <a:ext uri="{FF2B5EF4-FFF2-40B4-BE49-F238E27FC236}">
                <a16:creationId xmlns:a16="http://schemas.microsoft.com/office/drawing/2014/main" id="{56DC8EDA-0228-4363-A04F-72D0B83AE5E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174" b="6985"/>
          <a:stretch>
            <a:fillRect/>
          </a:stretch>
        </p:blipFill>
        <p:spPr bwMode="auto">
          <a:xfrm>
            <a:off x="2965450" y="1500188"/>
            <a:ext cx="3079750"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descr="http://southasiarev.files.wordpress.com/2011/09/nepal-maoist-peoples-liberation-army.jpg">
            <a:extLst>
              <a:ext uri="{FF2B5EF4-FFF2-40B4-BE49-F238E27FC236}">
                <a16:creationId xmlns:a16="http://schemas.microsoft.com/office/drawing/2014/main" id="{80D1553C-FA06-63BB-A535-ECF86805E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1663"/>
            <a:ext cx="4413250"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4" descr="http://warisboring.com/wp-content/uploads/2009/09/childwithgun.jpg">
            <a:extLst>
              <a:ext uri="{FF2B5EF4-FFF2-40B4-BE49-F238E27FC236}">
                <a16:creationId xmlns:a16="http://schemas.microsoft.com/office/drawing/2014/main" id="{F65DE1FF-59ED-C037-7F7A-A31A25E3D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363" y="1938338"/>
            <a:ext cx="4719637"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6">
            <a:extLst>
              <a:ext uri="{FF2B5EF4-FFF2-40B4-BE49-F238E27FC236}">
                <a16:creationId xmlns:a16="http://schemas.microsoft.com/office/drawing/2014/main" id="{4A0FACB1-0555-BDCD-F029-22E51E9CF2F8}"/>
              </a:ext>
            </a:extLst>
          </p:cNvPr>
          <p:cNvSpPr>
            <a:spLocks noGrp="1" noChangeArrowheads="1"/>
          </p:cNvSpPr>
          <p:nvPr>
            <p:ph type="title"/>
          </p:nvPr>
        </p:nvSpPr>
        <p:spPr/>
        <p:txBody>
          <a:bodyPr/>
          <a:lstStyle/>
          <a:p>
            <a:pPr eaLnBrk="1" hangingPunct="1"/>
            <a:r>
              <a:rPr lang="en-US" altLang="en-US">
                <a:solidFill>
                  <a:srgbClr val="FFFF00"/>
                </a:solidFill>
              </a:rPr>
              <a:t> </a:t>
            </a:r>
            <a:br>
              <a:rPr lang="en-US" altLang="en-US">
                <a:solidFill>
                  <a:srgbClr val="FFFF00"/>
                </a:solidFill>
              </a:rPr>
            </a:br>
            <a:r>
              <a:rPr lang="en-US" altLang="en-US">
                <a:solidFill>
                  <a:srgbClr val="FFFF00"/>
                </a:solidFill>
              </a:rPr>
              <a:t>Twenty First Century Armies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4976608F-00FD-75BB-7D21-E4A7D00C5AA6}"/>
              </a:ext>
            </a:extLst>
          </p:cNvPr>
          <p:cNvSpPr>
            <a:spLocks noGrp="1" noChangeArrowheads="1"/>
          </p:cNvSpPr>
          <p:nvPr>
            <p:ph type="title" idx="4294967295"/>
          </p:nvPr>
        </p:nvSpPr>
        <p:spPr/>
        <p:txBody>
          <a:bodyPr/>
          <a:lstStyle/>
          <a:p>
            <a:pPr eaLnBrk="1" hangingPunct="1"/>
            <a:r>
              <a:rPr lang="en-US" altLang="en-US"/>
              <a:t>I. Conflict Prevention and Management</a:t>
            </a:r>
          </a:p>
        </p:txBody>
      </p:sp>
      <p:sp>
        <p:nvSpPr>
          <p:cNvPr id="12290" name="Rectangle 3">
            <a:extLst>
              <a:ext uri="{FF2B5EF4-FFF2-40B4-BE49-F238E27FC236}">
                <a16:creationId xmlns:a16="http://schemas.microsoft.com/office/drawing/2014/main" id="{B11132C3-8265-C049-8929-73B0305A03FF}"/>
              </a:ext>
            </a:extLst>
          </p:cNvPr>
          <p:cNvSpPr>
            <a:spLocks noGrp="1" noChangeArrowheads="1"/>
          </p:cNvSpPr>
          <p:nvPr>
            <p:ph type="body" idx="4294967295"/>
          </p:nvPr>
        </p:nvSpPr>
        <p:spPr>
          <a:xfrm>
            <a:off x="795338" y="692150"/>
            <a:ext cx="7772400" cy="4868863"/>
          </a:xfrm>
        </p:spPr>
        <p:txBody>
          <a:bodyPr/>
          <a:lstStyle/>
          <a:p>
            <a:pPr eaLnBrk="1" hangingPunct="1">
              <a:lnSpc>
                <a:spcPct val="90000"/>
              </a:lnSpc>
            </a:pPr>
            <a:r>
              <a:rPr lang="en-US" altLang="en-US" sz="2800" b="1"/>
              <a:t>Community based conflict mitigation</a:t>
            </a:r>
          </a:p>
          <a:p>
            <a:pPr eaLnBrk="1" hangingPunct="1">
              <a:lnSpc>
                <a:spcPct val="90000"/>
              </a:lnSpc>
            </a:pPr>
            <a:endParaRPr lang="en-US" altLang="en-US" sz="2800" b="1"/>
          </a:p>
          <a:p>
            <a:pPr lvl="3" eaLnBrk="1" hangingPunct="1">
              <a:lnSpc>
                <a:spcPct val="90000"/>
              </a:lnSpc>
            </a:pPr>
            <a:r>
              <a:rPr lang="en-US" altLang="en-US" b="1"/>
              <a:t>Role of indigenous leadership and traditional conflict mediation</a:t>
            </a:r>
          </a:p>
          <a:p>
            <a:pPr lvl="3" eaLnBrk="1" hangingPunct="1">
              <a:lnSpc>
                <a:spcPct val="90000"/>
              </a:lnSpc>
              <a:buFontTx/>
              <a:buNone/>
            </a:pPr>
            <a:endParaRPr lang="en-US" altLang="en-US" b="1"/>
          </a:p>
          <a:p>
            <a:pPr lvl="3" eaLnBrk="1" hangingPunct="1">
              <a:lnSpc>
                <a:spcPct val="90000"/>
              </a:lnSpc>
            </a:pPr>
            <a:r>
              <a:rPr lang="en-US" altLang="en-US" b="1"/>
              <a:t>Land, social rights and behavior</a:t>
            </a:r>
          </a:p>
          <a:p>
            <a:pPr lvl="3" eaLnBrk="1" hangingPunct="1">
              <a:lnSpc>
                <a:spcPct val="90000"/>
              </a:lnSpc>
            </a:pPr>
            <a:endParaRPr lang="en-US" altLang="en-US" b="1"/>
          </a:p>
          <a:p>
            <a:pPr lvl="3" eaLnBrk="1" hangingPunct="1">
              <a:lnSpc>
                <a:spcPct val="90000"/>
              </a:lnSpc>
            </a:pPr>
            <a:r>
              <a:rPr lang="en-US" altLang="en-US" b="1"/>
              <a:t>Joint Traditional and Local Government Mechanisms</a:t>
            </a:r>
          </a:p>
          <a:p>
            <a:pPr lvl="3" eaLnBrk="1" hangingPunct="1">
              <a:lnSpc>
                <a:spcPct val="90000"/>
              </a:lnSpc>
            </a:pPr>
            <a:endParaRPr lang="en-US" altLang="en-US" b="1"/>
          </a:p>
          <a:p>
            <a:pPr lvl="3" eaLnBrk="1" hangingPunct="1">
              <a:lnSpc>
                <a:spcPct val="90000"/>
              </a:lnSpc>
            </a:pPr>
            <a:r>
              <a:rPr lang="en-US" altLang="en-US" b="1"/>
              <a:t>Leadership modalities (The Mandela Model)</a:t>
            </a:r>
          </a:p>
          <a:p>
            <a:pPr lvl="3" eaLnBrk="1" hangingPunct="1">
              <a:lnSpc>
                <a:spcPct val="90000"/>
              </a:lnSpc>
            </a:pPr>
            <a:endParaRPr lang="en-US" altLang="en-US" b="1"/>
          </a:p>
          <a:p>
            <a:pPr eaLnBrk="1" hangingPunct="1">
              <a:lnSpc>
                <a:spcPct val="90000"/>
              </a:lnSpc>
            </a:pPr>
            <a:r>
              <a:rPr lang="en-US" altLang="en-US" sz="2800" b="1"/>
              <a:t>Traditional Justice vs. Political institutions</a:t>
            </a:r>
          </a:p>
          <a:p>
            <a:pPr eaLnBrk="1" hangingPunct="1">
              <a:lnSpc>
                <a:spcPct val="90000"/>
              </a:lnSpc>
            </a:pPr>
            <a:endParaRPr lang="en-US" altLang="en-US" sz="2800" b="1"/>
          </a:p>
          <a:p>
            <a:pPr eaLnBrk="1" hangingPunct="1">
              <a:lnSpc>
                <a:spcPct val="90000"/>
              </a:lnSpc>
            </a:pPr>
            <a:r>
              <a:rPr lang="en-US" altLang="en-US" sz="2800" b="1"/>
              <a:t>Governance and Development</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8373</TotalTime>
  <Words>1952</Words>
  <Application>Microsoft Macintosh PowerPoint</Application>
  <PresentationFormat>On-screen Show (4:3)</PresentationFormat>
  <Paragraphs>356</Paragraphs>
  <Slides>74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Arial</vt:lpstr>
      <vt:lpstr>Times New Roman</vt:lpstr>
      <vt:lpstr>Wingdings</vt:lpstr>
      <vt:lpstr>Default Design</vt:lpstr>
      <vt:lpstr>PIA 2096 </vt:lpstr>
      <vt:lpstr>National Defense University</vt:lpstr>
      <vt:lpstr>Africa Center for Strategic Studies</vt:lpstr>
      <vt:lpstr>PowerPoint Presentation</vt:lpstr>
      <vt:lpstr>Overview:  Six Themes in Foreign and Security Policy  </vt:lpstr>
      <vt:lpstr>PowerPoint Presentation</vt:lpstr>
      <vt:lpstr>Themes- Continued</vt:lpstr>
      <vt:lpstr>  Twenty First Century Armies</vt:lpstr>
      <vt:lpstr>I. Conflict Prevention and Management</vt:lpstr>
      <vt:lpstr>Conflict Resoluton in the Sudan</vt:lpstr>
      <vt:lpstr>Indigenous Methods of Conflict Mediation</vt:lpstr>
      <vt:lpstr>PowerPoint Presentation</vt:lpstr>
      <vt:lpstr>II. Conflict and Peace Making- Different Modes</vt:lpstr>
      <vt:lpstr>Algerian Civil War: An Important Event</vt:lpstr>
      <vt:lpstr>Algeria</vt:lpstr>
      <vt:lpstr>Different Modes of Conflict</vt:lpstr>
      <vt:lpstr>Are we Different Now? Ethnic Conflict in Northern Europe</vt:lpstr>
      <vt:lpstr>III. Peacekeeping and international organizations- Issues</vt:lpstr>
      <vt:lpstr>Former UN Secretary General Kofi Annan</vt:lpstr>
      <vt:lpstr>National or Transnational Groups?</vt:lpstr>
      <vt:lpstr>PowerPoint Presentation</vt:lpstr>
      <vt:lpstr>Peacekeeping and international organizations- Issues</vt:lpstr>
      <vt:lpstr>Liberian Civil War</vt:lpstr>
      <vt:lpstr>Peacekeeping and international organizations- Issues</vt:lpstr>
      <vt:lpstr>Africa University- Mutare, Zimbabwe</vt:lpstr>
      <vt:lpstr>IV. Terrorism and Counter Terrorism. Is it an Issue?</vt:lpstr>
      <vt:lpstr>North vs. South?</vt:lpstr>
      <vt:lpstr>Counter-Terrorism Strategies</vt:lpstr>
      <vt:lpstr>PowerPoint Presentation</vt:lpstr>
      <vt:lpstr>Sector Reforms and Counter-Terrorism</vt:lpstr>
      <vt:lpstr>Popular Appeals</vt:lpstr>
      <vt:lpstr>Regional Threats</vt:lpstr>
      <vt:lpstr>PowerPoint Presentation</vt:lpstr>
      <vt:lpstr>V. Post-Conflict Governance</vt:lpstr>
      <vt:lpstr>Liberian Truth and Reconciliation Commission</vt:lpstr>
      <vt:lpstr>Post-Conflict Governance</vt:lpstr>
      <vt:lpstr>Nation-Building, United Nations Style </vt:lpstr>
      <vt:lpstr>National Security Strategy Presentation by Secretary of State, May 27, 2010 Video </vt:lpstr>
      <vt:lpstr>VI.  Foreign Aid and Foreign and Security Policy- Two Views</vt:lpstr>
      <vt:lpstr>PowerPoint Presentation</vt:lpstr>
      <vt:lpstr>“Whole of Government”</vt:lpstr>
      <vt:lpstr>The Trade Issue</vt:lpstr>
      <vt:lpstr>“Whole of Government”</vt:lpstr>
      <vt:lpstr>Whole of Government Countries:  Extent of Integration</vt:lpstr>
      <vt:lpstr>Australia</vt:lpstr>
      <vt:lpstr>Netherlands</vt:lpstr>
      <vt:lpstr>“Hearts and Minds Debate”</vt:lpstr>
      <vt:lpstr>Counter Insurgency in Afghanistan- COIN </vt:lpstr>
      <vt:lpstr>“Hearts and Minds” Five Examples</vt:lpstr>
      <vt:lpstr>Kenya</vt:lpstr>
      <vt:lpstr>“Hearts and Minds” Examples</vt:lpstr>
      <vt:lpstr>Iraq and Afghanistan</vt:lpstr>
      <vt:lpstr>Whole Government vs. Hearts and Minds in AFRICOM </vt:lpstr>
      <vt:lpstr>Whole Government Clearer: Focus on Implementation Problems: </vt:lpstr>
      <vt:lpstr>PRTs- Canadian Group on Right</vt:lpstr>
      <vt:lpstr>AFRICOM</vt:lpstr>
      <vt:lpstr>Implementation Problems</vt:lpstr>
      <vt:lpstr>PowerPoint Presentation</vt:lpstr>
      <vt:lpstr> Former AFRICOM Commander General William E. Ward and Ambassador Mary Carlin Yates, Deputy to the Commander for Civil-Military Activities, U.S. Africa Command </vt:lpstr>
      <vt:lpstr>AFICOM: The Folks Who Brought you Libya General Carter Ham</vt:lpstr>
      <vt:lpstr>The Current Debate Re. AFRICOM </vt:lpstr>
      <vt:lpstr>PowerPoint Presentation</vt:lpstr>
      <vt:lpstr>The Current Debate Re. AFRICOM-2</vt:lpstr>
      <vt:lpstr>The Current Debate Re. AFRICOM-3</vt:lpstr>
      <vt:lpstr>Senator John Kerry Opens USAID’s Democracy and Governance Fundamentals course in Kabul </vt:lpstr>
      <vt:lpstr>African Union Technicians with AFRICOM Trainers</vt:lpstr>
      <vt:lpstr>Conflict and Post-Conflict Governance</vt:lpstr>
      <vt:lpstr>AFRICOM  Research Focus</vt:lpstr>
      <vt:lpstr>“Where is the Beef”</vt:lpstr>
      <vt:lpstr>PowerPoint Presentation</vt:lpstr>
      <vt:lpstr>Organization Chart</vt:lpstr>
      <vt:lpstr>USAID Hiring Policy</vt:lpstr>
      <vt:lpstr>PowerPoint Presentation</vt:lpstr>
      <vt:lpstr>COMMENTS/QUESTIONS/ CRITIQUE?</vt:lpstr>
    </vt:vector>
  </TitlesOfParts>
  <Company>National Defense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 Center for Strategic Studies</dc:title>
  <dc:creator>ACSS</dc:creator>
  <cp:lastModifiedBy>Picard, Louis A</cp:lastModifiedBy>
  <cp:revision>325</cp:revision>
  <dcterms:created xsi:type="dcterms:W3CDTF">2003-01-10T18:34:39Z</dcterms:created>
  <dcterms:modified xsi:type="dcterms:W3CDTF">2022-12-12T18:39:50Z</dcterms:modified>
</cp:coreProperties>
</file>