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383" r:id="rId4"/>
    <p:sldId id="312" r:id="rId5"/>
    <p:sldId id="313" r:id="rId6"/>
    <p:sldId id="314" r:id="rId7"/>
    <p:sldId id="262" r:id="rId8"/>
    <p:sldId id="258" r:id="rId9"/>
    <p:sldId id="295" r:id="rId10"/>
    <p:sldId id="259" r:id="rId11"/>
    <p:sldId id="362" r:id="rId12"/>
    <p:sldId id="260" r:id="rId13"/>
    <p:sldId id="296" r:id="rId14"/>
    <p:sldId id="261" r:id="rId15"/>
    <p:sldId id="297" r:id="rId16"/>
    <p:sldId id="263" r:id="rId17"/>
    <p:sldId id="363" r:id="rId18"/>
    <p:sldId id="264" r:id="rId19"/>
    <p:sldId id="298" r:id="rId20"/>
    <p:sldId id="265" r:id="rId21"/>
    <p:sldId id="299" r:id="rId22"/>
    <p:sldId id="266" r:id="rId23"/>
    <p:sldId id="267" r:id="rId24"/>
    <p:sldId id="321" r:id="rId25"/>
    <p:sldId id="318" r:id="rId26"/>
    <p:sldId id="365" r:id="rId27"/>
    <p:sldId id="268" r:id="rId28"/>
    <p:sldId id="366" r:id="rId29"/>
    <p:sldId id="269" r:id="rId30"/>
    <p:sldId id="324" r:id="rId31"/>
    <p:sldId id="367" r:id="rId32"/>
    <p:sldId id="361" r:id="rId33"/>
    <p:sldId id="368" r:id="rId34"/>
    <p:sldId id="325" r:id="rId35"/>
    <p:sldId id="322" r:id="rId36"/>
    <p:sldId id="300" r:id="rId37"/>
    <p:sldId id="320" r:id="rId38"/>
    <p:sldId id="384" r:id="rId39"/>
    <p:sldId id="301" r:id="rId40"/>
    <p:sldId id="271" r:id="rId41"/>
    <p:sldId id="270" r:id="rId42"/>
    <p:sldId id="317" r:id="rId43"/>
    <p:sldId id="369" r:id="rId44"/>
    <p:sldId id="319" r:id="rId45"/>
    <p:sldId id="272" r:id="rId46"/>
    <p:sldId id="370" r:id="rId47"/>
    <p:sldId id="273" r:id="rId48"/>
    <p:sldId id="274" r:id="rId49"/>
    <p:sldId id="275" r:id="rId50"/>
    <p:sldId id="282" r:id="rId51"/>
    <p:sldId id="283" r:id="rId52"/>
    <p:sldId id="381" r:id="rId53"/>
    <p:sldId id="385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272" autoAdjust="0"/>
  </p:normalViewPr>
  <p:slideViewPr>
    <p:cSldViewPr>
      <p:cViewPr varScale="1">
        <p:scale>
          <a:sx n="115" d="100"/>
          <a:sy n="115" d="100"/>
        </p:scale>
        <p:origin x="21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24"/>
    </p:cViewPr>
  </p:sorterViewPr>
  <p:notesViewPr>
    <p:cSldViewPr>
      <p:cViewPr varScale="1">
        <p:scale>
          <a:sx n="55" d="100"/>
          <a:sy n="55" d="100"/>
        </p:scale>
        <p:origin x="-181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CC5CA4-2878-274E-DD3C-88A4CEA69C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E615C-AFCE-64DA-25BF-5DAE4E75CC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A00833-0AE0-754F-A7C8-0B637CFE04F4}" type="datetimeFigureOut">
              <a:rPr lang="en-US"/>
              <a:pPr>
                <a:defRPr/>
              </a:pPr>
              <a:t>12/12/22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C1C14-B32C-224B-D237-54D3237A56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A34CE-B7D4-22F4-D990-D1ACDB2721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E53DFA-60AA-9947-A32C-1C5FC6393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F940B3-39C4-54C0-7038-B7DDD2BEC6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1300A-E4B1-2CE8-1355-E05A891674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1235CA-84CA-5E47-B5FC-D6358E0E7B7D}" type="datetimeFigureOut">
              <a:rPr lang="en-US"/>
              <a:pPr>
                <a:defRPr/>
              </a:pPr>
              <a:t>12/12/22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DB44F7C-0966-4EB9-0BF4-0B1F663328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D8DD12-50A2-0E7F-9CE7-300D96242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2349-F61D-D3F5-5802-FF0ACA6AD2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9E17C-D697-9117-F743-27E34283B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376AB2-1EDE-7A40-A743-C9A135A2C9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67ACA5AA-F6D8-5B9C-0069-1C05499573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E2C7FF8F-3406-DB20-1F33-282D2F723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76A9E23F-5599-C12B-11F1-7017635E47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B577FFB-B3CE-B04E-BF4E-98F39A43E49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6CC70B94-6571-22EA-33B1-906718230F7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0E2DDFD6-5958-2340-9CA3-3F13DE16EC8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0603164C-E4DC-50C5-20FE-61FB1EDF295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97F2D763-A692-9396-FE17-767CEBE2A96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F84397-B084-9CFC-679A-66EFDE16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06DC7D4-C588-B36B-5144-2D45788F1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5F2DD-07F8-679C-170A-B0D3E1479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6AE858-70DC-272E-FDA7-53527E670E9C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82058E-162B-8971-AEFD-8B018F8F5F0D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0B277574-C934-5FC8-3830-C03E9DF1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F596BA33-5DA5-1115-EACD-D96460E0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CD42240C-7DCE-B3A4-7232-AE622FF7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7FAB-0DF7-1C4C-90D9-FC8C3AE8B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74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DC718-7904-E900-5E35-C8757F0F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9176-B903-94E9-0D18-943E9F22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88507-1A0E-5600-E7AD-199E052A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2971-B666-BE4C-82BE-8689A7474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616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C2EDED23-8430-CE93-1689-12FFBE80DF7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5C31433-BF20-DAEE-C0AC-A7522B46CC7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1EF01651-B62B-27A5-A630-390F006AED9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0112CFF8-9F15-9492-F48C-800E3E80E60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BD6D8-EAC6-16A7-3E1E-F8E06967E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4F78F0-B7DE-978F-F5BA-F15627D1B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4BECB4E-714B-0303-DC2E-307BFFFDD8A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14F875-9706-9579-9665-BE3B49EBFCE6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9A96F2-FA01-3760-C2D9-BE243299D22A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630E082-B926-9F2E-B4DC-B70576280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04E93-98F2-2943-A93C-080ACB2E1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7AEFB91-F503-56C7-9C20-94FAAB39C3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770C2FF-E31D-C418-7BE7-816871D286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99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48EE7E-B4EC-F180-4275-4A97532A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4D6CDB-1454-2C82-C2FA-FF93EC19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D59DF0-030A-61AC-5CAE-5F92AFB0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73E8-4DEF-4D42-9D87-06234F436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98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91AEB829-AC40-EF5C-BCC1-4AFCD4EE8AF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BFBBEC46-F361-A7CB-88D7-6032C1EECE5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6963BC0C-E63A-6030-DC0D-ECD4A45EB59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FB35A2AC-F7A5-310F-70FF-E91335A8341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2AF71D16-BDDD-CBC8-81A6-4DA85C95410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2D464541-EF57-3BE7-3FAE-BBB01F652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DFA7E6-065B-B9E4-814E-B28002807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4B60C8-F9DF-EE5F-0DF7-A87CCB66D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29DAE080-BBCA-D25A-2632-CC762DDEF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43CF6A-B7B8-3611-1F1B-0F33766CFF8D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A4B665-8369-98F0-2539-B92191277CEB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819A7B5-B763-E72D-08A4-A5F9DA96B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9315BA8-9F92-4400-9C21-C2D985C5F0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6123375-C529-DB4B-543F-8700FC4C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ED965-2470-6347-BC0D-CB5EC770D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007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19">
            <a:extLst>
              <a:ext uri="{FF2B5EF4-FFF2-40B4-BE49-F238E27FC236}">
                <a16:creationId xmlns:a16="http://schemas.microsoft.com/office/drawing/2014/main" id="{2405306B-7BA7-0981-4953-1F33155D05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8A69083-1BB0-F3E9-D3F6-0324F4C1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61045A9-A073-411F-1382-28294DFE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ACF2795-B45A-EDD8-A5AA-7D6096A5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E592-B91F-5843-BC6B-BAD64AFE0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170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9">
            <a:extLst>
              <a:ext uri="{FF2B5EF4-FFF2-40B4-BE49-F238E27FC236}">
                <a16:creationId xmlns:a16="http://schemas.microsoft.com/office/drawing/2014/main" id="{B1560180-A9D8-45E7-CFF1-4A32127E29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6BA7487-A656-6417-0E10-729F74E07E2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6544B400-2DA0-DD46-CDDF-13F8E3A9B57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CFE324F6-066B-582C-BE30-DADDAF52999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A201B1E4-A3C5-ED43-C923-1F080C91F11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54831C-9B35-6BC9-46E0-EBD0AAA864C9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2A837-3BEE-6557-FF1E-FA520D8EE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051F3DF7-B155-BC40-F04F-EB9BA891BE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29698E-6002-ED60-8722-B0EFA59B4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065DC8-E8D5-726F-0EAA-395D185FB633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6DF3DC-FD80-6BE9-54D8-1B3A580F8317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CDF3E268-094C-53F1-AD49-31F265A0F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C736A946-C1D2-DEFC-C188-169A615D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668795D5-EBF6-A5E0-15D3-0D3CE56B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69FFD-9C24-BA4F-905C-147B28821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15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703D2-84FE-4489-3102-669AA8A4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C73EE-F3AD-34AB-5CD8-0AAE31E9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86736-9341-6554-FC31-2B4BFD51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D9C2-E1C0-F248-B069-6A2235A94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D581FDF0-6753-8AC9-FE62-03252D0520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DA146324-7C11-AB47-C8E8-52071CC7B6D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2175EB7D-AAFC-E3EA-5CAF-BFDB7D31853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1AAE5529-EA5E-A20F-C32D-DACC580DB57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C451C4-D944-D825-3F0A-D8F9C408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B5EC41-2C35-2CA6-6478-963C76E88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E02C2552-21E5-2257-9CDB-7760308C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D7BD82E-9478-6722-905A-134F08C0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E37980A-C1B7-501E-114D-19ED2A44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7A0846-0DE4-5648-9C00-46F8E86A1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60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E05717-5B61-96B9-5205-F10AA6FC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C0927A3-A413-9A7F-9CD7-4A62FEF701F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E9381F8B-DE75-A913-C95F-1DFB52958D6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B4DEC0FB-703E-AD4A-8448-5C532499DD8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15A546AF-1409-970B-C703-1000A077B4A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5AD615-4D1F-71EE-B270-931E1DAC6D67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E83A33-9003-093B-57B3-A5B4C66BA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67624ED2-A961-A775-91B6-3C3C2CE4E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D56E50-62B0-F4C8-91D9-85445A0279C0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422BA0-9F3E-5522-BC9B-2C836B85991F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9C6088-B6DB-6107-76A5-2C840F86B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BD947A0-5BF4-3C7C-4C20-1ED715585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7958-F1DE-4E48-9256-54CDF20A3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48892E30-5DAF-C1EB-A2F1-90DFFB4FB03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C6517A53-F832-37E4-00A9-E4F234B43A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26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3460846F-7B36-E811-F340-0BDD071F9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23FB609E-DEF5-4B72-209E-DD1EB33B769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B4BFBF64-2519-C469-BEDF-29544B62197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77619D2B-E2A3-511A-83A7-18592AA5FDF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881011CD-1F79-3500-834A-7DB81A15CFE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D315-2C72-E911-DD9F-3AA5E4C3E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7E9EB-DFE9-5F35-AEF8-D7D0FC3BFE8D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47086A-E28C-9C10-6E47-BB11D70FE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40860A-5178-A86D-22F6-49E8D07152D0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40ABFD-9643-3620-D316-0297C447BA8B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5D515F-13B7-CEAF-624C-268AA30D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E9997583-71CB-20F0-933E-74480E6B07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D910-3BC7-554A-B76B-8E864BA41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8902E3F3-5462-B225-F817-CCC90AC3159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F789D07-908B-CDB9-D63E-DED0FEBA2A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6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81E77FBD-1A30-292D-F5EB-85F367F3AB9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174C2E9-4AAF-C24F-00E5-5F4F031D8D1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80A5D6E4-B263-8D7B-7104-77C97975BE1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D9FAD1A8-2F74-B0C3-FF07-7A25BD87F89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650254-3EE1-8920-D2DB-4E97ACDC4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C543E5E-E95A-38CB-236E-9EDACE647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A51F5-C485-503D-69ED-233FF28C9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F90321-4236-D573-56B5-0EEC6F58A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5BD56AAA-2C8D-7C49-8EC2-5EC232DCA1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9340DF-5DF0-2D2C-24A0-F9670D1DB515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AE7BB5-E641-6125-4BBC-B012599A193D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7747A1D-88E1-87F1-37CB-A25B31D24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821158F8-0AC3-8141-A02C-A6DF30B00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0032B467-04E3-F6C5-F559-C9A775B278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89565531-FF79-16F7-B4FB-378F472A01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2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dan.net/graphic/cartoons/images/mal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upload.wikimedia.org/wikipedia/commons/9/9d/Camillo-Olivetti.jpg&amp;imgrefurl=http://commons.wikimedia.org/wiki/Image:Camillo-Olivetti.jpg&amp;h=1081&amp;w=1181&amp;sz=297&amp;hl=en&amp;start=2&amp;um=1&amp;usg=__mTKxr_YJilE-z-FCgV7vithz3jQ=&amp;tbnid=cHTc9eXk-VOxNM:&amp;tbnh=137&amp;tbnw=150&amp;prev=/images%3Fq%3DOlivetti%26um%3D1%26hl%3Den%26sa%3D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://www.tonerexpert.co.uk/cbimages/PRODUCT/PRODUCT_ENLARGED/olivetti.gif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/imgres?imgurl=http://lh4.ggpht.com/_v7cv4tBBfKo/RrYyZx7CCuI/AAAAAAAAENg/i9trZgZ6_Fo/DSC01755.JPG&amp;imgrefurl=http://picasaweb.google.com/lh/photo/4ZFlyj7VIfvbyOLmwlA9aQ&amp;h=1000&amp;w=750&amp;sz=28&amp;hl=en&amp;start=17&amp;um=1&amp;usg=__5r3CeDUIWw38vACun3zqQSZqZyw=&amp;tbnid=gAGvH0wvRckn6M:&amp;tbnh=149&amp;tbnw=112&amp;prev=/images%3Fq%3D%2522Mali%2BVillage%2522%26um%3D1%26hl%3De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state.gov/r/pa/ei/rls/dos/99494.htm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tate.gov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google.com/imgres?imgurl=http://aspe.hhs.gov/HSP/hhslogoc.gif&amp;imgrefurl=http://aspe.hhs.gov/HSP/state-funded-pre-k/index.htm&amp;h=300&amp;w=300&amp;sz=5&amp;hl=en&amp;start=2&amp;um=1&amp;usg=__Tt84oTiM9h7rhRuCNQS2xOaXRgY=&amp;tbnid=iX7tRzWt6te6QM:&amp;tbnh=116&amp;tbnw=116&amp;prev=/images%3Fq%3DDepartment%2Bof%2BHealth%2Band%2BHuman%2BServices%26um%3D1%26hl%3Den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4EdtiqSm_4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ardian.co.uk/world/2011/jul/22/somali-rebels-deny-lifting-ba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CB1B23F0-5650-82EF-A82D-AA2246CE41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>
                <a:solidFill>
                  <a:srgbClr val="00B050"/>
                </a:solidFill>
              </a:rPr>
              <a:t>Foreign Aid Capstone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119F8EE-5C96-BB4D-23BF-03ED07EB0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PIA 2096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B053154-F600-F539-A6B6-C3B77821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Donors and program management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D97BB2B3-BEB2-7546-A5CC-048146A73B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A weak and unstable LDC bureaucracy time and time again would come up against the donor community’s massive pool of well qualified people and complicated bureaucratic process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C25C8EEE-691C-A364-C4CD-732BC2B3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Stereotype: Indian Bureaucracy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CC36E60-C38F-EF40-6B3E-93BBCCBB2F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3" name="Picture 2" descr="http://images.travelpod.com/users/pauline-g/1.1263662636.indian-bureaucracy.jpg">
            <a:extLst>
              <a:ext uri="{FF2B5EF4-FFF2-40B4-BE49-F238E27FC236}">
                <a16:creationId xmlns:a16="http://schemas.microsoft.com/office/drawing/2014/main" id="{3988B61B-5F46-5DFD-B176-6843F764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4763"/>
            <a:ext cx="8413750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A603B1C2-0CD7-54EE-ADB7-62D54B02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Donor Priorities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EA3D4192-C7E6-786E-7C9B-94B1BF53CC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Particularly during the cold war, corrupt countries often seem to receive the lion’s share of foreign aid.</a:t>
            </a:r>
            <a:r>
              <a:rPr lang="en-US" altLang="en-US"/>
              <a:t>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Donor Client relationships part of Dependency patterns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Now: Move the Money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693744E-5475-ADA5-A7D6-C1437457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Problem</a:t>
            </a:r>
          </a:p>
        </p:txBody>
      </p:sp>
      <p:pic>
        <p:nvPicPr>
          <p:cNvPr id="27650" name="Picture 5" descr="2005-09-01%20dependency%20on%20benefits%20cure%20226">
            <a:extLst>
              <a:ext uri="{FF2B5EF4-FFF2-40B4-BE49-F238E27FC236}">
                <a16:creationId xmlns:a16="http://schemas.microsoft.com/office/drawing/2014/main" id="{8FA93C98-C8F7-FA45-5BCD-362EF0C7A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21526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7" descr="mal">
            <a:hlinkClick r:id="rId3"/>
            <a:extLst>
              <a:ext uri="{FF2B5EF4-FFF2-40B4-BE49-F238E27FC236}">
                <a16:creationId xmlns:a16="http://schemas.microsoft.com/office/drawing/2014/main" id="{E4874803-D41A-A153-E097-F9E5F62D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3524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9" descr="mal">
            <a:extLst>
              <a:ext uri="{FF2B5EF4-FFF2-40B4-BE49-F238E27FC236}">
                <a16:creationId xmlns:a16="http://schemas.microsoft.com/office/drawing/2014/main" id="{148A714A-8C50-FE26-FA92-4334D72DE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476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562F346-9166-93A8-7F02-D51C05F2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Program Managers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0674C87A-49B2-AE11-276F-5703482AF6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Recipients often cannot say no to aid even when the recurrent maintenance revenue requirements cannot be met.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Foreign aid failure rates are disturbing.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Recipients sometimes need to “just say no.”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58429D6-0DC9-313D-78A4-4B3E4A7E9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3">
                    <a:shade val="75000"/>
                  </a:schemeClr>
                </a:solidFill>
              </a:rPr>
              <a:t>USAID official Jerry Cashion (wearing hat) speaks to the class </a:t>
            </a:r>
          </a:p>
        </p:txBody>
      </p:sp>
      <p:pic>
        <p:nvPicPr>
          <p:cNvPr id="29698" name="Picture 5" descr="EPPAW%20Isorana%2C%20visit%20from%20Ambassador%20of%20US%2C%20May08%20%2839%29">
            <a:extLst>
              <a:ext uri="{FF2B5EF4-FFF2-40B4-BE49-F238E27FC236}">
                <a16:creationId xmlns:a16="http://schemas.microsoft.com/office/drawing/2014/main" id="{CD339CAA-B4A4-DD7E-97D6-C325BB27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7D95769-E8CE-84D0-1BBE-CEA4EB7A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Dealing with Donors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D426125E-C256-2781-B43F-B3A4B180A1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b="1"/>
              <a:t>Understand the Donor Language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b="1"/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b="1"/>
              <a:t>Understand the Donor’s Documents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b="1"/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b="1"/>
              <a:t>Understand the Donor’s Rules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b="1"/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b="1"/>
              <a:t>Understand soft as well as hard donors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b="1"/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b="1"/>
              <a:t>Understand the Sustainability Problem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34780F32-04F6-ADD2-843A-CFA7979991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For their own safety foreign aid workers in Afghanistan became familiar with weapons</a:t>
            </a:r>
          </a:p>
        </p:txBody>
      </p:sp>
      <p:pic>
        <p:nvPicPr>
          <p:cNvPr id="31746" name="Picture 2" descr="http://upload.wikimedia.org/wikipedia/commons/c/cf/For_their_own_safety_foreign_aid_workers_in_Afghanistan_become_familiar_with_weapons.jpg">
            <a:extLst>
              <a:ext uri="{FF2B5EF4-FFF2-40B4-BE49-F238E27FC236}">
                <a16:creationId xmlns:a16="http://schemas.microsoft.com/office/drawing/2014/main" id="{C552D500-EF66-3000-CED6-157327570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019175"/>
            <a:ext cx="757872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0AFCBEB-6701-FCF0-6E61-1790D794CD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LDC Program Managers: Coping with Expatriates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D193AA67-4E75-4234-E621-F34631D8EFC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30388" y="1827213"/>
            <a:ext cx="73136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Understand the internal Organizational Imperative</a:t>
            </a:r>
          </a:p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Be Aggressive and a “Hard” Recipient</a:t>
            </a:r>
          </a:p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Understand hidden agendas, Italian Computers, Danish Bacon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2C7AF2DE-5281-6602-1C98-382AC2D7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/>
              <a:t>Products and Foreign Aid</a:t>
            </a:r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A3640243-7005-AFB4-CA49-C34B275C2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BA69224E-7B77-7E28-A075-39A96972E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796" name="Picture 7" descr="4271">
            <a:extLst>
              <a:ext uri="{FF2B5EF4-FFF2-40B4-BE49-F238E27FC236}">
                <a16:creationId xmlns:a16="http://schemas.microsoft.com/office/drawing/2014/main" id="{62726E26-EA52-9845-ECC3-D2B175F4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37719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9" descr="Camillo-Olivetti">
            <a:hlinkClick r:id="rId3"/>
            <a:extLst>
              <a:ext uri="{FF2B5EF4-FFF2-40B4-BE49-F238E27FC236}">
                <a16:creationId xmlns:a16="http://schemas.microsoft.com/office/drawing/2014/main" id="{AD275BDD-B750-62D7-827F-34434F08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190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1" descr="olivetti">
            <a:hlinkClick r:id="rId5"/>
            <a:extLst>
              <a:ext uri="{FF2B5EF4-FFF2-40B4-BE49-F238E27FC236}">
                <a16:creationId xmlns:a16="http://schemas.microsoft.com/office/drawing/2014/main" id="{23513CA7-F47C-07F5-7733-6533B33F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1981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69924F97-0CC2-383B-4B60-6278C321B5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7239000" cy="1752600"/>
          </a:xfrm>
        </p:spPr>
        <p:txBody>
          <a:bodyPr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700" dirty="0"/>
              <a:t>Dealing with Donors: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700" dirty="0"/>
              <a:t> (and Coping with Donor Complexity)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87850C0-BF52-E120-0785-F2D050B5E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Foreign Aid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3B2B9827-083E-279B-F17F-F5263E4C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7313613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Qualifications in Mali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9B5C9BD-8B07-5D1D-4E77-194CC5251D5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71600" y="1524000"/>
            <a:ext cx="7313613" cy="41148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The project was designed to assist poor villages excluded most of the villages in Mali.  When he asked how many micro-credit loans were available in one Mali village, the response was “None, the village does not qualify.”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In order to qualify for the credit, villages had to have village associations.  Only the better off villages, he added, had village associations.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The lesson to be learned from this is that foreign aid often does not assist the poorest of the poor and sometimes makes matters worse for them.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86A1461C-AF0C-B434-62A3-8BF81396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Mali Village</a:t>
            </a:r>
          </a:p>
        </p:txBody>
      </p:sp>
      <p:pic>
        <p:nvPicPr>
          <p:cNvPr id="35842" name="Picture 5" descr="DSC01755">
            <a:hlinkClick r:id="rId2"/>
            <a:extLst>
              <a:ext uri="{FF2B5EF4-FFF2-40B4-BE49-F238E27FC236}">
                <a16:creationId xmlns:a16="http://schemas.microsoft.com/office/drawing/2014/main" id="{04DA547F-31BF-4444-CE27-AE092B72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0050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7" descr="10108_L229s">
            <a:extLst>
              <a:ext uri="{FF2B5EF4-FFF2-40B4-BE49-F238E27FC236}">
                <a16:creationId xmlns:a16="http://schemas.microsoft.com/office/drawing/2014/main" id="{09451A8F-1CB2-0235-E365-35016A073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15100CA8-378B-1B13-4D1D-22D70E3A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Reference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4135BEBB-8391-A4C9-0A27-749862E637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/>
              <a:t>John Madeley, </a:t>
            </a:r>
            <a:r>
              <a:rPr lang="en-US" altLang="en-US" b="1" u="sng"/>
              <a:t>When Aid is No Help: How Projects Fail and How They Could Succeed</a:t>
            </a:r>
            <a:r>
              <a:rPr lang="en-US" altLang="en-US" b="1"/>
              <a:t> (London: Intermediate Technology Publications, 1991).</a:t>
            </a:r>
          </a:p>
        </p:txBody>
      </p:sp>
      <p:pic>
        <p:nvPicPr>
          <p:cNvPr id="36867" name="Picture 5" descr="41wcIPgIddL">
            <a:extLst>
              <a:ext uri="{FF2B5EF4-FFF2-40B4-BE49-F238E27FC236}">
                <a16:creationId xmlns:a16="http://schemas.microsoft.com/office/drawing/2014/main" id="{C0CC8963-5C77-D71E-7F7A-7475DD279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4DDFC44-9ECE-EE1C-6235-DAD02F4AC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2. Foreign Aid-The Federal Government and Its Vendors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BEA497B-87F8-B2C3-9589-C8B3DA29327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 lnSpcReduction="10000"/>
          </a:bodyPr>
          <a:lstStyle/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/>
              <a:t>The People:  3,700</a:t>
            </a:r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/>
              <a:t>In Government</a:t>
            </a:r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000" b="1" dirty="0"/>
              <a:t>Foreign Service Officer</a:t>
            </a:r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sz="2000" b="1" dirty="0"/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000" b="1" dirty="0"/>
              <a:t>Civil Service Officer</a:t>
            </a:r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sz="2000" b="1" dirty="0"/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000" b="1" dirty="0"/>
              <a:t>Personal Services Contract</a:t>
            </a:r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sz="2000" b="1" dirty="0"/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000" b="1" dirty="0"/>
              <a:t>Contractor/grant officer in Private or Non-profit Sector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64DDDD29-53C1-D5A9-660D-70836C41422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dirty="0"/>
              <a:t>PRT volunteers, Foreign Service Officers Glenn Guimond and Angela Gemza, outside the entrance of the U.S. Embassy in Baghdad, formerly the Republican Palace.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1600" b="1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dirty="0"/>
              <a:t>Provincial Reconstruction Team</a:t>
            </a:r>
          </a:p>
        </p:txBody>
      </p:sp>
      <p:pic>
        <p:nvPicPr>
          <p:cNvPr id="37892" name="Picture 6" descr="PRT volunteers, Foreign Service Officers Glenn Guimond and Angela Gemza, outside the entrance of the U.S. Embassy in Baghdad, formerly the Republican Palace.">
            <a:extLst>
              <a:ext uri="{FF2B5EF4-FFF2-40B4-BE49-F238E27FC236}">
                <a16:creationId xmlns:a16="http://schemas.microsoft.com/office/drawing/2014/main" id="{D8678DB6-9A3F-A5C6-63A4-7164EAB4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2609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 descr="Organization chart for the U.S. Department of State">
            <a:hlinkClick r:id="rId2"/>
            <a:extLst>
              <a:ext uri="{FF2B5EF4-FFF2-40B4-BE49-F238E27FC236}">
                <a16:creationId xmlns:a16="http://schemas.microsoft.com/office/drawing/2014/main" id="{0D020E62-09C7-242D-64C2-D4A2C59F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0335ABB2-939A-AA55-B46C-051B74D8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7B9899"/>
                </a:solidFill>
              </a:rPr>
              <a:t>Other Foreign Aid Agencies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86FD9344-DA28-2BE4-C364-B566299E1E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500"/>
          </a:p>
          <a:p>
            <a:pPr eaLnBrk="1" hangingPunct="1">
              <a:lnSpc>
                <a:spcPct val="90000"/>
              </a:lnSpc>
            </a:pPr>
            <a:r>
              <a:rPr lang="en-US" altLang="en-US" sz="2500" b="1"/>
              <a:t>Millennium Challenge Corporation (MCC)</a:t>
            </a:r>
          </a:p>
          <a:p>
            <a:pPr eaLnBrk="1" hangingPunct="1">
              <a:lnSpc>
                <a:spcPct val="90000"/>
              </a:lnSpc>
            </a:pPr>
            <a:endParaRPr lang="en-US" altLang="en-US" sz="2500" b="1"/>
          </a:p>
          <a:p>
            <a:pPr eaLnBrk="1" hangingPunct="1">
              <a:lnSpc>
                <a:spcPct val="90000"/>
              </a:lnSpc>
            </a:pPr>
            <a:r>
              <a:rPr lang="en-US" altLang="en-US" sz="2500" b="1"/>
              <a:t>Presidents Emergency Plan for AIDS Relief (PEPFAR)</a:t>
            </a:r>
          </a:p>
          <a:p>
            <a:pPr eaLnBrk="1" hangingPunct="1">
              <a:lnSpc>
                <a:spcPct val="90000"/>
              </a:lnSpc>
            </a:pPr>
            <a:endParaRPr lang="en-US" altLang="en-US" sz="2500" b="1"/>
          </a:p>
          <a:p>
            <a:pPr eaLnBrk="1" hangingPunct="1">
              <a:lnSpc>
                <a:spcPct val="90000"/>
              </a:lnSpc>
            </a:pPr>
            <a:r>
              <a:rPr lang="en-US" altLang="en-US" sz="2500" b="1"/>
              <a:t>Department of Defense</a:t>
            </a:r>
          </a:p>
          <a:p>
            <a:pPr eaLnBrk="1" hangingPunct="1">
              <a:lnSpc>
                <a:spcPct val="90000"/>
              </a:lnSpc>
            </a:pPr>
            <a:endParaRPr lang="en-US" altLang="en-US" sz="2500" b="1"/>
          </a:p>
          <a:p>
            <a:pPr eaLnBrk="1" hangingPunct="1">
              <a:lnSpc>
                <a:spcPct val="90000"/>
              </a:lnSpc>
            </a:pPr>
            <a:r>
              <a:rPr lang="en-US" altLang="en-US" sz="2500" b="1"/>
              <a:t>Department of State</a:t>
            </a:r>
          </a:p>
          <a:p>
            <a:pPr eaLnBrk="1" hangingPunct="1">
              <a:lnSpc>
                <a:spcPct val="90000"/>
              </a:lnSpc>
            </a:pPr>
            <a:endParaRPr lang="en-US" altLang="en-US" sz="2500" b="1"/>
          </a:p>
          <a:p>
            <a:pPr eaLnBrk="1" hangingPunct="1">
              <a:lnSpc>
                <a:spcPct val="90000"/>
              </a:lnSpc>
            </a:pPr>
            <a:r>
              <a:rPr lang="en-US" altLang="en-US" sz="2500" b="1"/>
              <a:t>Department of Agriculture</a:t>
            </a:r>
            <a:r>
              <a:rPr lang="en-US" altLang="en-US" sz="2500"/>
              <a:t> </a:t>
            </a:r>
          </a:p>
        </p:txBody>
      </p:sp>
      <p:pic>
        <p:nvPicPr>
          <p:cNvPr id="39939" name="Picture 5" descr="U.S. Department of State">
            <a:hlinkClick r:id="rId2"/>
            <a:extLst>
              <a:ext uri="{FF2B5EF4-FFF2-40B4-BE49-F238E27FC236}">
                <a16:creationId xmlns:a16="http://schemas.microsoft.com/office/drawing/2014/main" id="{D92299F6-23F5-C771-5F71-1264AC19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5429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" descr="U.S. Department of State">
            <a:hlinkClick r:id="rId2"/>
            <a:extLst>
              <a:ext uri="{FF2B5EF4-FFF2-40B4-BE49-F238E27FC236}">
                <a16:creationId xmlns:a16="http://schemas.microsoft.com/office/drawing/2014/main" id="{8E10C0DE-EF35-1F65-89E2-BCA501C44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5429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987EDFA8-5177-6E1E-E024-572C3936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How the Pie is Split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2B113AF9-BA36-B9F0-7C48-0ACD2C9F6F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/>
              <a:t>Defense Department Foreign Aid about 22% of Total</a:t>
            </a:r>
          </a:p>
        </p:txBody>
      </p:sp>
      <p:pic>
        <p:nvPicPr>
          <p:cNvPr id="40963" name="Picture 2" descr="http://4.bp.blogspot.com/--uLGzRGBDdY/TfuqK8uTmwI/AAAAAAAAAYs/fN6tXnak328/s400/r20110617-smallpart.gif">
            <a:extLst>
              <a:ext uri="{FF2B5EF4-FFF2-40B4-BE49-F238E27FC236}">
                <a16:creationId xmlns:a16="http://schemas.microsoft.com/office/drawing/2014/main" id="{52C12DBF-6B31-EDED-D95B-BF8545C9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46275"/>
            <a:ext cx="46005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6B0B692B-6C8D-E100-B52E-DED85B11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The People:  Tens of Thousands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F315E22-5782-734E-3AB4-D55F8D97778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5330825"/>
          </a:xfrm>
        </p:spPr>
        <p:txBody>
          <a:bodyPr>
            <a:normAutofit fontScale="92500" lnSpcReduction="20000"/>
          </a:bodyPr>
          <a:lstStyle/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/>
              <a:t>Operational Expert or Advisor</a:t>
            </a:r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/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/>
              <a:t>Project Coordinator</a:t>
            </a:r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/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/>
              <a:t>Team Leader or Chief of Party</a:t>
            </a:r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/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/>
              <a:t>Contractor</a:t>
            </a:r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/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/>
              <a:t>Grantee/Sub-Grantee</a:t>
            </a:r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/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/>
              <a:t>Home Office Backup</a:t>
            </a:r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/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/>
              <a:t>TDY- in the Field</a:t>
            </a:r>
          </a:p>
          <a:p>
            <a:pPr marL="552450" indent="-5524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C28A9F44-F366-CCC2-2431-147D809B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The Foreign Aid Worker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6D5EBC-3BA0-EF56-F0FE-E79225A60A8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133600" cy="41449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en-US" b="1" dirty="0"/>
              <a:t>Dr. Matthias </a:t>
            </a:r>
            <a:r>
              <a:rPr lang="en-US" b="1" dirty="0" err="1"/>
              <a:t>Zana</a:t>
            </a:r>
            <a:r>
              <a:rPr lang="en-US" b="1" dirty="0"/>
              <a:t> </a:t>
            </a:r>
            <a:r>
              <a:rPr lang="en-US" b="1" dirty="0" err="1"/>
              <a:t>Naab</a:t>
            </a:r>
            <a:r>
              <a:rPr lang="en-US" b="1" dirty="0"/>
              <a:t> </a:t>
            </a:r>
            <a:r>
              <a:rPr lang="en-US" b="1" dirty="0" err="1"/>
              <a:t>Lobilo</a:t>
            </a:r>
            <a:r>
              <a:rPr lang="en-US" b="1" dirty="0"/>
              <a:t> is Program Coordinator for the Democracy and Governance Program of the United Nations Development Program in Dar </a:t>
            </a:r>
            <a:r>
              <a:rPr lang="en-US" b="1" dirty="0" err="1"/>
              <a:t>es</a:t>
            </a:r>
            <a:r>
              <a:rPr lang="en-US" b="1" dirty="0"/>
              <a:t> Salaam, Tanzania. He holds the MID and PhD in Public and International Affairs from the University of Pittsburgh.</a:t>
            </a:r>
          </a:p>
        </p:txBody>
      </p:sp>
      <p:sp>
        <p:nvSpPr>
          <p:cNvPr id="43011" name="Content Placeholder 6">
            <a:extLst>
              <a:ext uri="{FF2B5EF4-FFF2-40B4-BE49-F238E27FC236}">
                <a16:creationId xmlns:a16="http://schemas.microsoft.com/office/drawing/2014/main" id="{6806F531-F6FE-A9A1-FB73-032D56AE09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95600" y="685800"/>
            <a:ext cx="5867400" cy="54102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3012" name="Picture 2" descr="http://a8.sphotos.ak.fbcdn.net/hphotos-ak-snc4/5530_1209118588144_1234092468_628549_2759906_n.jpg">
            <a:extLst>
              <a:ext uri="{FF2B5EF4-FFF2-40B4-BE49-F238E27FC236}">
                <a16:creationId xmlns:a16="http://schemas.microsoft.com/office/drawing/2014/main" id="{C26280EA-4B74-C79F-9F95-3CDE694C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1371600"/>
            <a:ext cx="630713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67CCC9C-FF5A-ECBD-69CF-F823FDD75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The Complicated World of the Federal Government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0FBE099E-3221-1898-8DD3-61667FA585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500"/>
          </a:p>
          <a:p>
            <a:pPr eaLnBrk="1" hangingPunct="1">
              <a:lnSpc>
                <a:spcPct val="90000"/>
              </a:lnSpc>
            </a:pPr>
            <a:r>
              <a:rPr lang="en-US" altLang="en-US" sz="2500" b="1"/>
              <a:t>Goal: Hide or avoid restrictions on Personnel Ceilings</a:t>
            </a:r>
          </a:p>
          <a:p>
            <a:pPr eaLnBrk="1" hangingPunct="1">
              <a:lnSpc>
                <a:spcPct val="90000"/>
              </a:lnSpc>
            </a:pPr>
            <a:endParaRPr lang="en-US" altLang="en-US" sz="2500" b="1"/>
          </a:p>
          <a:p>
            <a:pPr eaLnBrk="1" hangingPunct="1">
              <a:lnSpc>
                <a:spcPct val="90000"/>
              </a:lnSpc>
            </a:pPr>
            <a:r>
              <a:rPr lang="en-US" altLang="en-US" sz="2500" b="1"/>
              <a:t>Jack Anderson and the “Washington Merry Go Round” (Reagan Administration)</a:t>
            </a:r>
          </a:p>
          <a:p>
            <a:pPr eaLnBrk="1" hangingPunct="1">
              <a:lnSpc>
                <a:spcPct val="90000"/>
              </a:lnSpc>
            </a:pPr>
            <a:endParaRPr lang="en-US" altLang="en-US" sz="2500" b="1"/>
          </a:p>
          <a:p>
            <a:pPr eaLnBrk="1" hangingPunct="1">
              <a:lnSpc>
                <a:spcPct val="90000"/>
              </a:lnSpc>
            </a:pPr>
            <a:r>
              <a:rPr lang="en-US" altLang="en-US" sz="2500" b="1"/>
              <a:t>Examine Interagency transfer/</a:t>
            </a:r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500" b="1"/>
              <a:t>Cooperative Agreement as an example</a:t>
            </a:r>
          </a:p>
        </p:txBody>
      </p:sp>
      <p:pic>
        <p:nvPicPr>
          <p:cNvPr id="44035" name="Picture 5" descr="http://bp1.blogger.com/_WoIE9xf9-Jo/ResN-PngIeI/AAAAAAAAAIM/KTL_DlbBaT8/s320/Jack_Anderson.jpg">
            <a:extLst>
              <a:ext uri="{FF2B5EF4-FFF2-40B4-BE49-F238E27FC236}">
                <a16:creationId xmlns:a16="http://schemas.microsoft.com/office/drawing/2014/main" id="{9A010632-D7FE-A11F-7E84-3FDEEA8FB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3886200"/>
            <a:ext cx="18700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D78A8-8762-60C7-171E-0E16DBD4D6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The Donor System and Their Clients</a:t>
            </a:r>
          </a:p>
          <a:p>
            <a:pPr marL="0" indent="0">
              <a:buFont typeface="Wingdings 2" pitchFamily="2" charset="2"/>
              <a:buNone/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The Federal Government and its Vendors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Contracts vs. Grants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Cooperative Agreements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Intra-governmental Transfers</a:t>
            </a:r>
          </a:p>
        </p:txBody>
      </p:sp>
      <p:sp>
        <p:nvSpPr>
          <p:cNvPr id="17410" name="Title 3">
            <a:extLst>
              <a:ext uri="{FF2B5EF4-FFF2-40B4-BE49-F238E27FC236}">
                <a16:creationId xmlns:a16="http://schemas.microsoft.com/office/drawing/2014/main" id="{926A8C60-C0EB-21C4-523E-14B408784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58825"/>
            <a:ext cx="8534400" cy="758825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Overview Issues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The Current Period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2002 - 2022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>
            <a:extLst>
              <a:ext uri="{FF2B5EF4-FFF2-40B4-BE49-F238E27FC236}">
                <a16:creationId xmlns:a16="http://schemas.microsoft.com/office/drawing/2014/main" id="{9A66E714-2C39-53F9-B199-0164C8B22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7B9899"/>
                </a:solidFill>
              </a:rPr>
              <a:t>The Contract vs. Grant</a:t>
            </a:r>
          </a:p>
        </p:txBody>
      </p:sp>
      <p:sp>
        <p:nvSpPr>
          <p:cNvPr id="46082" name="Content Placeholder 4">
            <a:extLst>
              <a:ext uri="{FF2B5EF4-FFF2-40B4-BE49-F238E27FC236}">
                <a16:creationId xmlns:a16="http://schemas.microsoft.com/office/drawing/2014/main" id="{CA3B1B92-2E9C-0BE7-03D5-CD38ABD1DD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0013" y="1524000"/>
            <a:ext cx="7773987" cy="5030788"/>
          </a:xfrm>
        </p:spPr>
        <p:txBody>
          <a:bodyPr/>
          <a:lstStyle/>
          <a:p>
            <a:pPr eaLnBrk="1" hangingPunct="1"/>
            <a:r>
              <a:rPr lang="en-US" altLang="en-US" b="1"/>
              <a:t>Contracts- Requests for Proposals (RFPs).  For profits vs. Non-profits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Principal- Legally enforceable delivery of services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Often through Indefinite Quantity Contracts (IQCs)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We Return to Contracts Next Week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www.globalpost.com/sites/default/files/imagecache/medium/photos/6734/afghanistan_09_02_09_mackenzie_USAID_probeEDIT.jpg">
            <a:extLst>
              <a:ext uri="{FF2B5EF4-FFF2-40B4-BE49-F238E27FC236}">
                <a16:creationId xmlns:a16="http://schemas.microsoft.com/office/drawing/2014/main" id="{32237DDC-B2E5-699A-7A33-9F5809EFE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077C08BD-F321-922E-7FCF-37CDA0D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90625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The Nature of Grants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08A49E2-B980-4E3E-296B-CBC076E8335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143000" y="1600200"/>
            <a:ext cx="7772400" cy="44196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Grants normally available to Non-Profits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Purpose of Grants is often Sub-Grants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Can be “Grants in Contracts”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Grant: Gift, with conditions but not legally enforceable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Can only refuse to give additional Money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DF51AF48-B99F-92BD-2FF5-FB6C4B39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066800"/>
          </a:xfrm>
        </p:spPr>
        <p:txBody>
          <a:bodyPr/>
          <a:lstStyle/>
          <a:p>
            <a:pPr algn="l" eaLnBrk="1" hangingPunct="1"/>
            <a:r>
              <a:rPr lang="en-US" altLang="en-US" sz="1600" b="1">
                <a:solidFill>
                  <a:srgbClr val="FF0000"/>
                </a:solidFill>
              </a:rPr>
              <a:t>On Wednesday, October 27, 2010, the United States Agency for International Development (USAID/Guyana) through its Governance Enhancement Project (GEP) awarded grants in the amount of US$58,600 to three Civil Society Organizations (CSOs), 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D82C85BA-6B25-AF06-3EDB-25635A0CA1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9155" name="Picture 2" descr="http://georgetown.usembassy.gov/root/images/usaid/usaid-mission-director-carol-horning-presents-a-grant-certificate-to-josephine-whitehead-director-help-and-shelter..jpg">
            <a:extLst>
              <a:ext uri="{FF2B5EF4-FFF2-40B4-BE49-F238E27FC236}">
                <a16:creationId xmlns:a16="http://schemas.microsoft.com/office/drawing/2014/main" id="{79F338A6-3657-4287-9C1B-CBF41DD4D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1125"/>
            <a:ext cx="74961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7DEB2161-39F8-A574-A118-380596BB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Contract vs.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71A8-B072-E754-BC22-005FCA16DC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91440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Grants- Based on Cooperative Agreements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Request for Applications (RFAs)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Grants have no legal enforcement mechanism but can be withdrawn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“Those intending to join the course should process their requests for grants in their own countries through the appropriate institutions” Government of Tanzania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/>
          </a:p>
        </p:txBody>
      </p:sp>
      <p:pic>
        <p:nvPicPr>
          <p:cNvPr id="50179" name="Picture 2" descr="http://www.tatcot.org/images/sponsorbanner.jpg">
            <a:extLst>
              <a:ext uri="{FF2B5EF4-FFF2-40B4-BE49-F238E27FC236}">
                <a16:creationId xmlns:a16="http://schemas.microsoft.com/office/drawing/2014/main" id="{3A9223DC-F449-C05E-12FF-A3B640833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5181600"/>
            <a:ext cx="6716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6535F45-4FCC-E5F5-D7E0-4D662DCCD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/>
              <a:t>Performance Management Cooperative Agreement 1979-1991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B7F7D22-C770-4125-2734-1F8DA2187F8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219200" y="1524000"/>
            <a:ext cx="7313613" cy="41148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United States Agency for International Development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National Association of Schools of Public Affairs and Administration (Louis A. Picard, Director, 1984-1987)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DPMC- Development Planning Management Center- University of Maryland)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IDMI- International Development Management Institute U.S. Department of Agriculture</a:t>
            </a:r>
          </a:p>
        </p:txBody>
      </p:sp>
      <p:pic>
        <p:nvPicPr>
          <p:cNvPr id="51203" name="Picture 2" descr="http://sspa.boisestate.edu/mpa/files/2011/02/COPRAlogo.gif">
            <a:extLst>
              <a:ext uri="{FF2B5EF4-FFF2-40B4-BE49-F238E27FC236}">
                <a16:creationId xmlns:a16="http://schemas.microsoft.com/office/drawing/2014/main" id="{65E2367F-1D96-D4CE-5902-FAA5723F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97213"/>
            <a:ext cx="16192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7497F51-AF91-F494-1882-ED9DF4AA6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i="1" dirty="0"/>
              <a:t>Higher Education and Development for Archaeology and Environmental Health Research  SUNY at Stony Brook</a:t>
            </a:r>
            <a:r>
              <a:rPr lang="en-US" sz="2400" b="1" dirty="0"/>
              <a:t> </a:t>
            </a:r>
          </a:p>
        </p:txBody>
      </p:sp>
      <p:sp>
        <p:nvSpPr>
          <p:cNvPr id="52226" name="Rectangle 6">
            <a:extLst>
              <a:ext uri="{FF2B5EF4-FFF2-40B4-BE49-F238E27FC236}">
                <a16:creationId xmlns:a16="http://schemas.microsoft.com/office/drawing/2014/main" id="{6B23AD26-A4B1-55D7-DD28-0F2CA2F9AB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/>
              <a:t>Cooperative Agreement, September 30, 2003</a:t>
            </a:r>
          </a:p>
        </p:txBody>
      </p:sp>
      <p:pic>
        <p:nvPicPr>
          <p:cNvPr id="52227" name="Picture 5" descr="image008">
            <a:extLst>
              <a:ext uri="{FF2B5EF4-FFF2-40B4-BE49-F238E27FC236}">
                <a16:creationId xmlns:a16="http://schemas.microsoft.com/office/drawing/2014/main" id="{94C0D960-9AC0-A02C-59C8-2B68F10AB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39147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83126C8-B1FC-9093-FED6-BA073DCF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7B9899"/>
                </a:solidFill>
              </a:rPr>
              <a:t>Higher Education for Development: University of Pittsburgh Governance Group</a:t>
            </a:r>
          </a:p>
        </p:txBody>
      </p:sp>
      <p:sp>
        <p:nvSpPr>
          <p:cNvPr id="53250" name="Content Placeholder 5">
            <a:extLst>
              <a:ext uri="{FF2B5EF4-FFF2-40B4-BE49-F238E27FC236}">
                <a16:creationId xmlns:a16="http://schemas.microsoft.com/office/drawing/2014/main" id="{60AE685C-68B3-8537-DA40-6AAEEA30D7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683625" cy="4114800"/>
          </a:xfrm>
        </p:spPr>
        <p:txBody>
          <a:bodyPr/>
          <a:lstStyle/>
          <a:p>
            <a:pPr lvl="2" eaLnBrk="1" hangingPunct="1">
              <a:buFont typeface="Wingdings 2" pitchFamily="2" charset="2"/>
              <a:buNone/>
            </a:pPr>
            <a:r>
              <a:rPr lang="en-US" altLang="en-US" sz="2800" b="1"/>
              <a:t>“Pitt Political Science Professor Awarded $685,000 Grant to Evaluate USAID's Political Party Program”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			“Scott Morgenstern and his research 			team will update and evaluate 				USAID's work in supporting political 			party development worldwide” </a:t>
            </a:r>
          </a:p>
        </p:txBody>
      </p:sp>
      <p:pic>
        <p:nvPicPr>
          <p:cNvPr id="53251" name="Picture 2" descr="http://www.pitt.edu/~politics/faculty/photos/morgenstern02.jpg">
            <a:extLst>
              <a:ext uri="{FF2B5EF4-FFF2-40B4-BE49-F238E27FC236}">
                <a16:creationId xmlns:a16="http://schemas.microsoft.com/office/drawing/2014/main" id="{B959FF14-93E3-08CD-0A1F-833BA3B5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32512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6892ED7F-A95B-121E-831C-4BF518F8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311150"/>
            <a:ext cx="8534400" cy="758825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Sub-Contract: University of Pittsburgh and the Mitchell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652C1-0599-3AC7-322A-9BD60F888D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Nature of Project:  Combating Extreme Violence</a:t>
            </a:r>
          </a:p>
          <a:p>
            <a:pPr>
              <a:defRPr/>
            </a:pPr>
            <a:r>
              <a:rPr lang="en-US" b="1" dirty="0"/>
              <a:t>West Africa-  Based in Ghana</a:t>
            </a:r>
          </a:p>
          <a:p>
            <a:pPr>
              <a:defRPr/>
            </a:pPr>
            <a:r>
              <a:rPr lang="en-US" b="1" dirty="0"/>
              <a:t>Louis A. Picard, Team Leader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Activities:  </a:t>
            </a:r>
          </a:p>
          <a:p>
            <a:pPr marL="0" indent="0">
              <a:buFont typeface="Wingdings 2" pitchFamily="2" charset="2"/>
              <a:buNone/>
              <a:defRPr/>
            </a:pPr>
            <a:r>
              <a:rPr lang="en-US" b="1" dirty="0"/>
              <a:t>	-Five Year Impact Evaluation- Mali, 			- Niger and Burkina Faso Evaluation Training 	(ECOWAS in Ghana)</a:t>
            </a:r>
          </a:p>
          <a:p>
            <a:pPr marL="0" indent="0">
              <a:buFont typeface="Wingdings 2" pitchFamily="2" charset="2"/>
              <a:buNone/>
              <a:defRPr/>
            </a:pPr>
            <a:r>
              <a:rPr lang="en-US" b="1" dirty="0"/>
              <a:t>	-Research Support</a:t>
            </a:r>
          </a:p>
          <a:p>
            <a:pPr marL="0" indent="0">
              <a:buFont typeface="Wingdings 2" pitchFamily="2" charset="2"/>
              <a:buNone/>
              <a:defRPr/>
            </a:pPr>
            <a:r>
              <a:rPr lang="en-US" dirty="0"/>
              <a:t>	           	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2D525F3F-12CD-C667-4374-8F45CFEC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7B9899"/>
                </a:solidFill>
              </a:rPr>
              <a:t>Intra-Governmental Vending: A Case Study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95E0618-F998-C179-A12F-393E8867844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5330825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b="1" dirty="0"/>
              <a:t>Interagency Cooperation with each other and with for Profit and Non-Profit Sectors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8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b="1" dirty="0"/>
              <a:t>The agreement is not like a contract (more like grant)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800" b="1" dirty="0"/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800" b="1" dirty="0"/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3800" b="1" dirty="0">
                <a:solidFill>
                  <a:srgbClr val="FF0000"/>
                </a:solidFill>
              </a:rPr>
              <a:t>establishes operational guidelines and a spirit of cooperation to link the institutional resources of two government agencies in accomplishing U.S. foreign assistance goals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8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8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b="1" dirty="0"/>
              <a:t>RSSA/PASA System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/>
              <a:t>		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/>
              <a:t>		</a:t>
            </a:r>
            <a:r>
              <a:rPr lang="en-US" sz="3800" b="1" dirty="0">
                <a:solidFill>
                  <a:srgbClr val="FF0000"/>
                </a:solidFill>
              </a:rPr>
              <a:t>Participating Agency Service Agreements (PASAs)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800" b="1" dirty="0">
              <a:solidFill>
                <a:srgbClr val="FF0000"/>
              </a:solidFill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>
                <a:solidFill>
                  <a:srgbClr val="FF0000"/>
                </a:solidFill>
              </a:rPr>
              <a:t>		Resources Support Services Agreements (RSSAs)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C86D990-A53C-CCF3-CC9B-85D673E97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5344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shade val="75000"/>
                  </a:schemeClr>
                </a:solidFill>
              </a:rPr>
              <a:t>I.  The Donor System and Their Clients-</a:t>
            </a:r>
            <a:br>
              <a:rPr lang="en-US" b="1" dirty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shade val="75000"/>
                  </a:schemeClr>
                </a:solidFill>
              </a:rPr>
              <a:t>Review: Who Gives Absolutely?</a:t>
            </a:r>
          </a:p>
        </p:txBody>
      </p:sp>
      <p:pic>
        <p:nvPicPr>
          <p:cNvPr id="18434" name="Picture 3" descr="1">
            <a:extLst>
              <a:ext uri="{FF2B5EF4-FFF2-40B4-BE49-F238E27FC236}">
                <a16:creationId xmlns:a16="http://schemas.microsoft.com/office/drawing/2014/main" id="{8217970F-07AC-EBF2-E412-3850649D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BFCB411E-AE81-FA4A-6B5E-F04BA7E6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Historical Perspective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CB5DE8B0-E417-86FE-F2D8-F6168B5BA8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/>
              <a:t>USDA and President Truman’s “Point Four” Program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b="1"/>
          </a:p>
          <a:p>
            <a:pPr lvl="1" eaLnBrk="1" hangingPunct="1"/>
            <a:r>
              <a:rPr lang="en-US" altLang="en-US" b="1"/>
              <a:t>administered the agricultural training and technical assistance programs</a:t>
            </a:r>
          </a:p>
          <a:p>
            <a:pPr lvl="1" eaLnBrk="1" hangingPunct="1"/>
            <a:endParaRPr lang="en-US" altLang="en-US" b="1"/>
          </a:p>
          <a:p>
            <a:pPr eaLnBrk="1" hangingPunct="1"/>
            <a:r>
              <a:rPr lang="en-US" altLang="en-US" b="1"/>
              <a:t>1950, Technical Cooperation Administration (TCA) created</a:t>
            </a:r>
          </a:p>
          <a:p>
            <a:pPr eaLnBrk="1" hangingPunct="1"/>
            <a:endParaRPr lang="en-US" altLang="en-US" b="1"/>
          </a:p>
          <a:p>
            <a:pPr lvl="1" eaLnBrk="1" hangingPunct="1"/>
            <a:r>
              <a:rPr lang="en-US" altLang="en-US" b="1"/>
              <a:t>Predecessor to USAID</a:t>
            </a:r>
          </a:p>
          <a:p>
            <a:pPr lvl="1" eaLnBrk="1" hangingPunct="1"/>
            <a:endParaRPr lang="en-US" altLang="en-US"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F375B2AF-E2CE-E52B-67A4-8A8D27EDF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The Spirit and Intent of RSSAs and PASAs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D62F4EF-D1B4-5CB4-87F7-EA711AEE077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579813" cy="4114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Within a USDA/USAID Partnership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Transfers can exist throughout the Federal Government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And between Agencies and Cooperants</a:t>
            </a:r>
          </a:p>
        </p:txBody>
      </p:sp>
      <p:pic>
        <p:nvPicPr>
          <p:cNvPr id="57347" name="Picture 6" descr="agriculture-1">
            <a:extLst>
              <a:ext uri="{FF2B5EF4-FFF2-40B4-BE49-F238E27FC236}">
                <a16:creationId xmlns:a16="http://schemas.microsoft.com/office/drawing/2014/main" id="{2E239D54-F593-E160-07C4-58A9DAE6B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6957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BE2E4C62-B141-157B-8356-FA09F1A7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USAID RSSA/PASA Partners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DAB08532-AC1E-DAE8-0EC6-506C10F4D64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30388" y="1827213"/>
            <a:ext cx="73136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b="1"/>
              <a:t>United States Department of Agriculture</a:t>
            </a:r>
          </a:p>
          <a:p>
            <a:pPr eaLnBrk="1" hangingPunct="1">
              <a:lnSpc>
                <a:spcPct val="80000"/>
              </a:lnSpc>
            </a:pPr>
            <a:endParaRPr lang="en-US" altLang="en-US" sz="2500" b="1"/>
          </a:p>
          <a:p>
            <a:pPr eaLnBrk="1" hangingPunct="1">
              <a:lnSpc>
                <a:spcPct val="80000"/>
              </a:lnSpc>
            </a:pPr>
            <a:r>
              <a:rPr lang="en-US" altLang="en-US" sz="2500" b="1"/>
              <a:t>U.S. Department of Labor</a:t>
            </a:r>
          </a:p>
          <a:p>
            <a:pPr eaLnBrk="1" hangingPunct="1">
              <a:lnSpc>
                <a:spcPct val="80000"/>
              </a:lnSpc>
            </a:pPr>
            <a:endParaRPr lang="en-US" altLang="en-US" sz="2500" b="1"/>
          </a:p>
          <a:p>
            <a:pPr eaLnBrk="1" hangingPunct="1">
              <a:lnSpc>
                <a:spcPct val="80000"/>
              </a:lnSpc>
            </a:pPr>
            <a:r>
              <a:rPr lang="en-US" altLang="en-US" sz="2500" b="1"/>
              <a:t>Environmental Protection Agency</a:t>
            </a:r>
          </a:p>
          <a:p>
            <a:pPr eaLnBrk="1" hangingPunct="1">
              <a:lnSpc>
                <a:spcPct val="80000"/>
              </a:lnSpc>
            </a:pPr>
            <a:endParaRPr lang="en-US" altLang="en-US" sz="2500" b="1"/>
          </a:p>
          <a:p>
            <a:pPr eaLnBrk="1" hangingPunct="1">
              <a:lnSpc>
                <a:spcPct val="80000"/>
              </a:lnSpc>
            </a:pPr>
            <a:r>
              <a:rPr lang="en-US" altLang="en-US" sz="2500" b="1"/>
              <a:t>U.S. Department of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500" b="1"/>
              <a:t>Health and Human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500" b="1"/>
              <a:t>Services</a:t>
            </a:r>
          </a:p>
        </p:txBody>
      </p:sp>
      <p:pic>
        <p:nvPicPr>
          <p:cNvPr id="58371" name="Picture 5" descr="hhslogoc">
            <a:hlinkClick r:id="rId2"/>
            <a:extLst>
              <a:ext uri="{FF2B5EF4-FFF2-40B4-BE49-F238E27FC236}">
                <a16:creationId xmlns:a16="http://schemas.microsoft.com/office/drawing/2014/main" id="{BE714EBB-E3E6-EEE8-4A21-47E6B1C7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2171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7008CFA9-0C4E-45EF-5489-106788E5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Historical Perspective (1950s)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85AD9F00-7CFA-F717-AEFB-442612DF7ED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30388" y="1524000"/>
            <a:ext cx="7313612" cy="4419600"/>
          </a:xfrm>
        </p:spPr>
        <p:txBody>
          <a:bodyPr/>
          <a:lstStyle/>
          <a:p>
            <a:pPr lvl="1" eaLnBrk="1" hangingPunct="1"/>
            <a:r>
              <a:rPr lang="en-US" altLang="en-US" b="1"/>
              <a:t>USAID recognized "…the unique </a:t>
            </a:r>
            <a:r>
              <a:rPr lang="en-US" altLang="en-US" b="1" u="sng"/>
              <a:t>personnel</a:t>
            </a:r>
            <a:r>
              <a:rPr lang="en-US" altLang="en-US" b="1"/>
              <a:t> resources, capabilities and experience of the Department”</a:t>
            </a:r>
          </a:p>
          <a:p>
            <a:pPr lvl="1" eaLnBrk="1" hangingPunct="1"/>
            <a:endParaRPr lang="en-US" altLang="en-US" b="1"/>
          </a:p>
          <a:p>
            <a:pPr lvl="2" eaLnBrk="1" hangingPunct="1"/>
            <a:r>
              <a:rPr lang="en-US" altLang="en-US" b="1"/>
              <a:t>sought to use this expertise through cooperation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 b="1"/>
          </a:p>
          <a:p>
            <a:pPr lvl="1" eaLnBrk="1" hangingPunct="1"/>
            <a:r>
              <a:rPr lang="en-US" altLang="en-US" b="1"/>
              <a:t>USDA recognized "...its responsibility, within its authority, to contribute toward U.S. foreign policy by </a:t>
            </a:r>
            <a:r>
              <a:rPr lang="en-US" altLang="en-US" b="1" u="sng"/>
              <a:t>participation</a:t>
            </a:r>
            <a:r>
              <a:rPr lang="en-US" altLang="en-US" b="1"/>
              <a:t> in foreign assistance programs"</a:t>
            </a:r>
          </a:p>
          <a:p>
            <a:pPr eaLnBrk="1" hangingPunct="1"/>
            <a:endParaRPr lang="en-US" altLang="en-US" b="1"/>
          </a:p>
        </p:txBody>
      </p:sp>
      <p:pic>
        <p:nvPicPr>
          <p:cNvPr id="59395" name="Picture 5" descr="203698_washington">
            <a:extLst>
              <a:ext uri="{FF2B5EF4-FFF2-40B4-BE49-F238E27FC236}">
                <a16:creationId xmlns:a16="http://schemas.microsoft.com/office/drawing/2014/main" id="{CF0471F1-32DA-371B-91CF-A41BE5D1D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30813"/>
            <a:ext cx="21336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BDDB2E64-6816-9597-55B4-BDFD782F1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Possible Foreign Aid RSSA Cooperants</a:t>
            </a:r>
          </a:p>
        </p:txBody>
      </p:sp>
      <p:pic>
        <p:nvPicPr>
          <p:cNvPr id="60418" name="Picture 5" descr="gov_logos">
            <a:extLst>
              <a:ext uri="{FF2B5EF4-FFF2-40B4-BE49-F238E27FC236}">
                <a16:creationId xmlns:a16="http://schemas.microsoft.com/office/drawing/2014/main" id="{09266771-1928-C769-5B9B-ADD7A9D1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56102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8280F030-E07E-8E3E-2B13-28EC0BE0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Historical Perspective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72F4CEDA-8541-7009-BAD1-B0A240FBD8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b="1"/>
              <a:t>1955, International Cooperation Administration (ICA)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100" b="1"/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b="1"/>
              <a:t>All foreign economic development efforts were </a:t>
            </a:r>
            <a:r>
              <a:rPr lang="en-US" altLang="en-US" sz="1900" b="1" u="sng"/>
              <a:t>consolidated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900" b="1" u="sng"/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b="1"/>
              <a:t>USDA </a:t>
            </a:r>
            <a:r>
              <a:rPr lang="en-US" altLang="en-US" sz="1900" b="1" u="sng"/>
              <a:t>expertise </a:t>
            </a:r>
            <a:r>
              <a:rPr lang="en-US" altLang="en-US" sz="1900" b="1"/>
              <a:t>and institutional resources were still critically needed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900" b="1"/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/>
              <a:t>As a result, ICA and USDA drew up a major agreement to facilitate </a:t>
            </a:r>
            <a:r>
              <a:rPr lang="en-US" altLang="en-US" sz="1800" b="1" u="sng"/>
              <a:t>cooperation in technical assistance</a:t>
            </a:r>
            <a:r>
              <a:rPr lang="en-US" altLang="en-US" sz="1800" b="1"/>
              <a:t>, training, and information dissemination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78EE-7903-00AF-A5E0-931D67AA6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U.S. Stormy Relationship with Latin America in 1960s-2022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96A52273-36BF-D8E5-E5E9-1E90CD1AB6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/>
              <a:t>Nixon and Kennedy Trips to Latin America, 1956 and 1961</a:t>
            </a:r>
          </a:p>
        </p:txBody>
      </p:sp>
      <p:pic>
        <p:nvPicPr>
          <p:cNvPr id="62467" name="Picture 4" descr="http://cdn.dipity.com/uploads/events/419712fd1f93413e346f75b8b18521d4_1M.png">
            <a:extLst>
              <a:ext uri="{FF2B5EF4-FFF2-40B4-BE49-F238E27FC236}">
                <a16:creationId xmlns:a16="http://schemas.microsoft.com/office/drawing/2014/main" id="{51C667E1-4958-9ECD-66C9-0E84BE06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743200"/>
            <a:ext cx="37655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6" descr="http://pics.livejournal.com/kensmind/pic/0014bdtq/s640x480">
            <a:extLst>
              <a:ext uri="{FF2B5EF4-FFF2-40B4-BE49-F238E27FC236}">
                <a16:creationId xmlns:a16="http://schemas.microsoft.com/office/drawing/2014/main" id="{2946B093-4E8D-D801-6955-AFE6ED5A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667000"/>
            <a:ext cx="52530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67AE5E68-1C08-F0DF-18B5-4CEC3DF0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Historical Perspective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BFBA3D29-2095-5457-8E3B-259B08E73B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/>
              <a:t>Passage of the Foreign Assistance Act of 1961 and the creation of USAID</a:t>
            </a:r>
          </a:p>
          <a:p>
            <a:pPr eaLnBrk="1" hangingPunct="1"/>
            <a:endParaRPr lang="en-US" altLang="en-US" b="1"/>
          </a:p>
          <a:p>
            <a:pPr lvl="1" eaLnBrk="1" hangingPunct="1"/>
            <a:r>
              <a:rPr lang="en-US" altLang="en-US" b="1"/>
              <a:t>A new General Agreement in 1966 laid the framework for cooperative relationships</a:t>
            </a:r>
          </a:p>
        </p:txBody>
      </p:sp>
      <p:pic>
        <p:nvPicPr>
          <p:cNvPr id="63491" name="Picture 7" descr="http://blogs.state.gov/images/Dipnote/behind_the_scenes/2011_0406_jfk_m.jpg">
            <a:extLst>
              <a:ext uri="{FF2B5EF4-FFF2-40B4-BE49-F238E27FC236}">
                <a16:creationId xmlns:a16="http://schemas.microsoft.com/office/drawing/2014/main" id="{914B0C5C-C7B3-1544-2BB4-5B413534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48291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C68E59E9-0343-9F22-93D2-E41695B0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Historical Perspective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D5F228F8-8171-2B41-7836-BACE407A36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/>
              <a:t>General Agreement between USDA and USAID</a:t>
            </a:r>
          </a:p>
          <a:p>
            <a:pPr eaLnBrk="1" hangingPunct="1"/>
            <a:endParaRPr lang="en-US" altLang="en-US" b="1"/>
          </a:p>
          <a:p>
            <a:pPr lvl="1" eaLnBrk="1" hangingPunct="1"/>
            <a:r>
              <a:rPr lang="en-US" altLang="en-US" b="1"/>
              <a:t>Based on the premise of a </a:t>
            </a:r>
            <a:r>
              <a:rPr lang="en-US" altLang="en-US" b="1" i="1" u="sng"/>
              <a:t>partnership</a:t>
            </a:r>
            <a:r>
              <a:rPr lang="en-US" altLang="en-US" b="1" i="1"/>
              <a:t> </a:t>
            </a:r>
            <a:r>
              <a:rPr lang="en-US" altLang="en-US" b="1"/>
              <a:t>between USDA and USAID</a:t>
            </a:r>
          </a:p>
          <a:p>
            <a:pPr lvl="1" eaLnBrk="1" hangingPunct="1"/>
            <a:endParaRPr lang="en-US" altLang="en-US" b="1"/>
          </a:p>
          <a:p>
            <a:pPr lvl="2" eaLnBrk="1" hangingPunct="1"/>
            <a:r>
              <a:rPr lang="en-US" altLang="en-US" b="1"/>
              <a:t>emphasis on </a:t>
            </a:r>
            <a:r>
              <a:rPr lang="en-US" altLang="en-US" b="1" i="1"/>
              <a:t>joint planning, coordination and consultation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A238769D-7A3E-6E1C-B948-3828283A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Historical Perspective-2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9F5D048A-05CF-3C23-46C0-5CD7640D04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500" b="1"/>
              <a:t>General Agreement between USDA and USAID</a:t>
            </a:r>
          </a:p>
          <a:p>
            <a:pPr eaLnBrk="1" hangingPunct="1"/>
            <a:endParaRPr lang="en-US" altLang="en-US" sz="2500" b="1"/>
          </a:p>
          <a:p>
            <a:pPr lvl="1" eaLnBrk="1" hangingPunct="1"/>
            <a:r>
              <a:rPr lang="en-US" altLang="en-US" sz="2100" b="1"/>
              <a:t>Agreement affirmed new partnership mechanisms to access USDA expertise:</a:t>
            </a:r>
          </a:p>
          <a:p>
            <a:pPr lvl="1" eaLnBrk="1" hangingPunct="1"/>
            <a:endParaRPr lang="en-US" altLang="en-US" sz="2100" b="1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b="1"/>
              <a:t>Participating Agency Service Agreements (PASAs)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b="1"/>
              <a:t>Resources Support Services Agreements (RSSAs)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b="1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b="1"/>
              <a:t>Foreign Agricultural Service</a:t>
            </a:r>
          </a:p>
        </p:txBody>
      </p:sp>
      <p:pic>
        <p:nvPicPr>
          <p:cNvPr id="65539" name="Picture 5" descr="http://www.fas.usda.gov/icd/images/CAFTATCB08.jpg">
            <a:extLst>
              <a:ext uri="{FF2B5EF4-FFF2-40B4-BE49-F238E27FC236}">
                <a16:creationId xmlns:a16="http://schemas.microsoft.com/office/drawing/2014/main" id="{009C7982-D7FE-0181-E2CF-7B22A40BD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A0CCBA35-F77D-02D7-57CD-B2949617E9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/>
          <a:lstStyle/>
          <a:p>
            <a:pPr eaLnBrk="1" hangingPunct="1"/>
            <a:r>
              <a:rPr lang="en-US" altLang="en-US"/>
              <a:t>Where does the Money go?</a:t>
            </a:r>
          </a:p>
        </p:txBody>
      </p:sp>
      <p:pic>
        <p:nvPicPr>
          <p:cNvPr id="19458" name="Picture 3" descr="4">
            <a:extLst>
              <a:ext uri="{FF2B5EF4-FFF2-40B4-BE49-F238E27FC236}">
                <a16:creationId xmlns:a16="http://schemas.microsoft.com/office/drawing/2014/main" id="{05BA273A-C814-39D3-EDDE-B9D50D76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46101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3095392B-CB8A-12A8-83CB-349A3D81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850"/>
            <a:ext cx="8153400" cy="11906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“Spirit and Intent” &amp; Responsibilities in Implementing PASAs and RSSAs 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4016EC42-18D6-080A-D469-6F6CC68923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500" b="1"/>
              <a:t>PASAs: Overseas Assignments (PSCs- Personal Services Contracts)</a:t>
            </a:r>
          </a:p>
          <a:p>
            <a:pPr eaLnBrk="1" hangingPunct="1"/>
            <a:endParaRPr lang="en-US" altLang="en-US" sz="2500" b="1"/>
          </a:p>
          <a:p>
            <a:pPr lvl="1" eaLnBrk="1" hangingPunct="1"/>
            <a:r>
              <a:rPr lang="en-US" altLang="en-US" sz="2100" b="1"/>
              <a:t>Normally issued by Missions for support outside the U.S., but can be used to carry out a specific goal or goals of an AID/W project</a:t>
            </a:r>
          </a:p>
          <a:p>
            <a:pPr lvl="1" eaLnBrk="1" hangingPunct="1"/>
            <a:endParaRPr lang="en-US" altLang="en-US" sz="2100" b="1"/>
          </a:p>
          <a:p>
            <a:pPr lvl="1" eaLnBrk="1" hangingPunct="1"/>
            <a:r>
              <a:rPr lang="en-US" altLang="en-US" sz="2100" b="1"/>
              <a:t>Effectively the two terms have become interchangeable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9D36C0DC-071B-36EA-6576-72FA78CC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850"/>
            <a:ext cx="8153400" cy="11906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“Spirit and Intent” &amp; Responsibilities in Implementing PASAs and RSSAs 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402AFA4E-BFBF-C586-F637-2E497AED82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b="1"/>
              <a:t>RSSAs</a:t>
            </a:r>
          </a:p>
          <a:p>
            <a:pPr eaLnBrk="1" hangingPunct="1">
              <a:lnSpc>
                <a:spcPct val="90000"/>
              </a:lnSpc>
            </a:pPr>
            <a:endParaRPr lang="en-US" altLang="en-US" sz="2500" b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b="1"/>
              <a:t>Agreements funded in AID/W for continuing general support assistance, usually provided in an AID/W office, and have no specific, readily measurable goals to be accomplished within a set time period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100" b="1"/>
          </a:p>
          <a:p>
            <a:pPr eaLnBrk="1" hangingPunct="1">
              <a:lnSpc>
                <a:spcPct val="90000"/>
              </a:lnSpc>
            </a:pPr>
            <a:r>
              <a:rPr lang="en-US" altLang="en-US" sz="2500" b="1"/>
              <a:t>In the 1990's, most USDA/USAID agreements have been RSSAs</a:t>
            </a:r>
          </a:p>
        </p:txBody>
      </p:sp>
      <p:pic>
        <p:nvPicPr>
          <p:cNvPr id="67587" name="Picture 5" descr="http://science-in-farming.library4farming.org/Research-Biotechnology-Careers/images/research_1_html_m783325c5.jpg">
            <a:extLst>
              <a:ext uri="{FF2B5EF4-FFF2-40B4-BE49-F238E27FC236}">
                <a16:creationId xmlns:a16="http://schemas.microsoft.com/office/drawing/2014/main" id="{C8F9DBD3-50D5-5181-07A8-04DD2C90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5242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699C4335-4141-2732-B17B-D580B7F8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825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A View of Foreign Policy </a:t>
            </a:r>
            <a:br>
              <a:rPr lang="en-US" altLang="en-US" sz="2800" b="1">
                <a:solidFill>
                  <a:srgbClr val="FF0000"/>
                </a:solidFill>
              </a:rPr>
            </a:br>
            <a:r>
              <a:rPr lang="en-US" altLang="en-US" sz="2800" b="1">
                <a:solidFill>
                  <a:srgbClr val="FF0000"/>
                </a:solidFill>
              </a:rPr>
              <a:t>from the Other Side of the Pond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174C6608-BF5C-C383-110D-F2B3B122C1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solidFill>
                  <a:srgbClr val="FF0000"/>
                </a:solidFill>
                <a:hlinkClick r:id="rId2"/>
              </a:rPr>
              <a:t>Video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2D27A-6CBF-4810-E397-FB6F4D3A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D0AE-60D3-929E-8A16-46E1EFE413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 algn="ctr">
              <a:buFont typeface="Wingdings 2" pitchFamily="2" charset="2"/>
              <a:buNone/>
              <a:defRPr/>
            </a:pPr>
            <a:r>
              <a:rPr lang="en-US" sz="4800" b="1" dirty="0">
                <a:solidFill>
                  <a:srgbClr val="0070C0"/>
                </a:solidFill>
              </a:rPr>
              <a:t>Discussion</a:t>
            </a:r>
          </a:p>
          <a:p>
            <a:pPr marL="0" indent="0" algn="ctr">
              <a:buFont typeface="Wingdings 2" pitchFamily="2" charset="2"/>
              <a:buNone/>
              <a:defRPr/>
            </a:pPr>
            <a:endParaRPr lang="en-US" sz="4800" b="1" dirty="0">
              <a:solidFill>
                <a:srgbClr val="0070C0"/>
              </a:solidFill>
            </a:endParaRPr>
          </a:p>
          <a:p>
            <a:pPr marL="0" indent="0" algn="ctr">
              <a:buFont typeface="Wingdings 2" pitchFamily="2" charset="2"/>
              <a:buNone/>
              <a:defRPr/>
            </a:pPr>
            <a:r>
              <a:rPr lang="en-US" sz="4800" b="1" dirty="0">
                <a:solidFill>
                  <a:srgbClr val="0070C0"/>
                </a:solidFill>
              </a:rPr>
              <a:t>The Issues and the</a:t>
            </a:r>
          </a:p>
          <a:p>
            <a:pPr marL="0" indent="0" algn="ctr">
              <a:buFont typeface="Wingdings 2" pitchFamily="2" charset="2"/>
              <a:buNone/>
              <a:defRPr/>
            </a:pPr>
            <a:r>
              <a:rPr lang="en-US" sz="4800" b="1" dirty="0">
                <a:solidFill>
                  <a:srgbClr val="0070C0"/>
                </a:solidFill>
              </a:rPr>
              <a:t>READING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6FC5B8F6-19CD-2017-07AE-9DB95331EB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/>
          <a:lstStyle/>
          <a:p>
            <a:pPr eaLnBrk="1" hangingPunct="1"/>
            <a:r>
              <a:rPr lang="en-US" altLang="en-US"/>
              <a:t>Who Gives Per capita</a:t>
            </a:r>
          </a:p>
        </p:txBody>
      </p:sp>
      <p:pic>
        <p:nvPicPr>
          <p:cNvPr id="20482" name="Picture 3" descr="2">
            <a:extLst>
              <a:ext uri="{FF2B5EF4-FFF2-40B4-BE49-F238E27FC236}">
                <a16:creationId xmlns:a16="http://schemas.microsoft.com/office/drawing/2014/main" id="{F71607DC-D8EF-C8D9-52C2-8F359356D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E06DD415-577A-C0E4-8268-2C8653D8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7B9899"/>
                </a:solidFill>
              </a:rPr>
              <a:t>The Foreign Aid Apparatus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C87BDEE8-FA77-637B-B5BD-9A76574DA2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Foreign aid created two new kinds of professionals, a donor official and a recipient program manager</a:t>
            </a:r>
            <a:r>
              <a:rPr lang="en-US" altLang="en-US"/>
              <a:t> </a:t>
            </a:r>
          </a:p>
          <a:p>
            <a:pPr eaLnBrk="1" hangingPunct="1"/>
            <a:endParaRPr lang="en-US" altLang="en-US" b="1">
              <a:solidFill>
                <a:srgbClr val="FF0000"/>
              </a:solidFill>
            </a:endParaRPr>
          </a:p>
          <a:p>
            <a:pPr eaLnBrk="1" hangingPunct="1"/>
            <a:endParaRPr lang="en-US" altLang="en-US" b="1">
              <a:solidFill>
                <a:srgbClr val="FF0000"/>
              </a:solidFill>
              <a:hlinkClick r:id="rId2"/>
            </a:endParaRPr>
          </a:p>
          <a:p>
            <a:pPr eaLnBrk="1" hangingPunct="1"/>
            <a:r>
              <a:rPr lang="en-US" altLang="en-US" b="1">
                <a:hlinkClick r:id="rId2"/>
              </a:rPr>
              <a:t>The Program Manager’s Plea</a:t>
            </a:r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Video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E7D5B56-D3E8-AF11-C9BF-1B1B5A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The Problem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2DACCC75-E1DF-2E24-6A9E-AE3AD20CDF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itchFamily="2" charset="2"/>
              <a:buNone/>
            </a:pPr>
            <a:r>
              <a:rPr lang="en-US" altLang="en-US" b="1"/>
              <a:t>	Host County Program Managers have to work with the international Donor system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>
              <a:buFont typeface="Wingdings" pitchFamily="2" charset="2"/>
              <a:buNone/>
            </a:pPr>
            <a:r>
              <a:rPr lang="en-US" altLang="en-US" b="1"/>
              <a:t>	The Rodney Dangerfield syndrome</a:t>
            </a: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1BEEC83-1F5E-DFD4-1927-03E97EA55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shade val="75000"/>
                  </a:schemeClr>
                </a:solidFill>
              </a:rPr>
              <a:t>Like Rodney, Foreign aid “gets no respect”</a:t>
            </a:r>
          </a:p>
        </p:txBody>
      </p:sp>
      <p:pic>
        <p:nvPicPr>
          <p:cNvPr id="23554" name="Picture 5" descr="rodneydangerfield">
            <a:extLst>
              <a:ext uri="{FF2B5EF4-FFF2-40B4-BE49-F238E27FC236}">
                <a16:creationId xmlns:a16="http://schemas.microsoft.com/office/drawing/2014/main" id="{BBA04BCC-0187-D678-5D37-7ED5CAF5C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42767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4894</TotalTime>
  <Words>1567</Words>
  <Application>Microsoft Macintosh PowerPoint</Application>
  <PresentationFormat>On-screen Show (4:3)</PresentationFormat>
  <Paragraphs>283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Verdana</vt:lpstr>
      <vt:lpstr>Arial</vt:lpstr>
      <vt:lpstr>Georgia</vt:lpstr>
      <vt:lpstr>Wingdings 2</vt:lpstr>
      <vt:lpstr>Wingdings</vt:lpstr>
      <vt:lpstr>Calibri</vt:lpstr>
      <vt:lpstr>Civic</vt:lpstr>
      <vt:lpstr>PIA 2096</vt:lpstr>
      <vt:lpstr>Foreign Aid</vt:lpstr>
      <vt:lpstr>Overview Issues The Current Period 2002 - 2022</vt:lpstr>
      <vt:lpstr>I.  The Donor System and Their Clients- Review: Who Gives Absolutely?</vt:lpstr>
      <vt:lpstr>Where does the Money go?</vt:lpstr>
      <vt:lpstr>Who Gives Per capita</vt:lpstr>
      <vt:lpstr>The Foreign Aid Apparatus</vt:lpstr>
      <vt:lpstr>The Problem</vt:lpstr>
      <vt:lpstr>Like Rodney, Foreign aid “gets no respect”</vt:lpstr>
      <vt:lpstr>Donors and program management</vt:lpstr>
      <vt:lpstr>Stereotype: Indian Bureaucracy</vt:lpstr>
      <vt:lpstr>Donor Priorities</vt:lpstr>
      <vt:lpstr>The Problem</vt:lpstr>
      <vt:lpstr>Program Managers</vt:lpstr>
      <vt:lpstr>USAID official Jerry Cashion (wearing hat) speaks to the class </vt:lpstr>
      <vt:lpstr>Dealing with Donors</vt:lpstr>
      <vt:lpstr>For their own safety foreign aid workers in Afghanistan became familiar with weapons</vt:lpstr>
      <vt:lpstr>LDC Program Managers: Coping with Expatriates</vt:lpstr>
      <vt:lpstr>Products and Foreign Aid</vt:lpstr>
      <vt:lpstr>Qualifications in Mali</vt:lpstr>
      <vt:lpstr>Mali Village</vt:lpstr>
      <vt:lpstr>Reference</vt:lpstr>
      <vt:lpstr>2. Foreign Aid-The Federal Government and Its Vendors</vt:lpstr>
      <vt:lpstr>PowerPoint Presentation</vt:lpstr>
      <vt:lpstr>Other Foreign Aid Agencies</vt:lpstr>
      <vt:lpstr>How the Pie is Split</vt:lpstr>
      <vt:lpstr>The People:  Tens of Thousands</vt:lpstr>
      <vt:lpstr>The Foreign Aid Worker</vt:lpstr>
      <vt:lpstr>The Complicated World of the Federal Government</vt:lpstr>
      <vt:lpstr>The Contract vs. Grant</vt:lpstr>
      <vt:lpstr>PowerPoint Presentation</vt:lpstr>
      <vt:lpstr>The Nature of Grants</vt:lpstr>
      <vt:lpstr>On Wednesday, October 27, 2010, the United States Agency for International Development (USAID/Guyana) through its Governance Enhancement Project (GEP) awarded grants in the amount of US$58,600 to three Civil Society Organizations (CSOs), </vt:lpstr>
      <vt:lpstr>Contract vs. Grant</vt:lpstr>
      <vt:lpstr>Performance Management Cooperative Agreement 1979-1991</vt:lpstr>
      <vt:lpstr>Higher Education and Development for Archaeology and Environmental Health Research  SUNY at Stony Brook </vt:lpstr>
      <vt:lpstr>Higher Education for Development: University of Pittsburgh Governance Group</vt:lpstr>
      <vt:lpstr>Sub-Contract: University of Pittsburgh and the Mitchell Group</vt:lpstr>
      <vt:lpstr>Intra-Governmental Vending: A Case Study</vt:lpstr>
      <vt:lpstr>Historical Perspective</vt:lpstr>
      <vt:lpstr>The Spirit and Intent of RSSAs and PASAs</vt:lpstr>
      <vt:lpstr>USAID RSSA/PASA Partners</vt:lpstr>
      <vt:lpstr>Historical Perspective (1950s)</vt:lpstr>
      <vt:lpstr>Possible Foreign Aid RSSA Cooperants</vt:lpstr>
      <vt:lpstr>Historical Perspective</vt:lpstr>
      <vt:lpstr>U.S. Stormy Relationship with Latin America in 1960s-2022</vt:lpstr>
      <vt:lpstr>Historical Perspective</vt:lpstr>
      <vt:lpstr>Historical Perspective</vt:lpstr>
      <vt:lpstr>Historical Perspective-2</vt:lpstr>
      <vt:lpstr>“Spirit and Intent” &amp; Responsibilities in Implementing PASAs and RSSAs </vt:lpstr>
      <vt:lpstr>“Spirit and Intent” &amp; Responsibilities in Implementing PASAs and RSSAs </vt:lpstr>
      <vt:lpstr>A View of Foreign Policy  from the Other Side of the Pond</vt:lpstr>
      <vt:lpstr>PowerPoint Presentation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2096/2490</dc:title>
  <dc:creator>picard</dc:creator>
  <cp:lastModifiedBy>Picard, Louis A</cp:lastModifiedBy>
  <cp:revision>52</cp:revision>
  <dcterms:created xsi:type="dcterms:W3CDTF">2005-03-07T18:07:52Z</dcterms:created>
  <dcterms:modified xsi:type="dcterms:W3CDTF">2022-12-12T18:17:28Z</dcterms:modified>
</cp:coreProperties>
</file>