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72"/>
  </p:notesMasterIdLst>
  <p:sldIdLst>
    <p:sldId id="257" r:id="rId2"/>
    <p:sldId id="329" r:id="rId3"/>
    <p:sldId id="308" r:id="rId4"/>
    <p:sldId id="333" r:id="rId5"/>
    <p:sldId id="335" r:id="rId6"/>
    <p:sldId id="387" r:id="rId7"/>
    <p:sldId id="353" r:id="rId8"/>
    <p:sldId id="354" r:id="rId9"/>
    <p:sldId id="352" r:id="rId10"/>
    <p:sldId id="378" r:id="rId11"/>
    <p:sldId id="258" r:id="rId12"/>
    <p:sldId id="267" r:id="rId13"/>
    <p:sldId id="330" r:id="rId14"/>
    <p:sldId id="263" r:id="rId15"/>
    <p:sldId id="310" r:id="rId16"/>
    <p:sldId id="264" r:id="rId17"/>
    <p:sldId id="291" r:id="rId18"/>
    <p:sldId id="311" r:id="rId19"/>
    <p:sldId id="287" r:id="rId20"/>
    <p:sldId id="380" r:id="rId21"/>
    <p:sldId id="376" r:id="rId22"/>
    <p:sldId id="340" r:id="rId23"/>
    <p:sldId id="345" r:id="rId24"/>
    <p:sldId id="379" r:id="rId25"/>
    <p:sldId id="381" r:id="rId26"/>
    <p:sldId id="382" r:id="rId27"/>
    <p:sldId id="341" r:id="rId28"/>
    <p:sldId id="346" r:id="rId29"/>
    <p:sldId id="342" r:id="rId30"/>
    <p:sldId id="344" r:id="rId31"/>
    <p:sldId id="347" r:id="rId32"/>
    <p:sldId id="386" r:id="rId33"/>
    <p:sldId id="377" r:id="rId34"/>
    <p:sldId id="349" r:id="rId35"/>
    <p:sldId id="265" r:id="rId36"/>
    <p:sldId id="295" r:id="rId37"/>
    <p:sldId id="281" r:id="rId38"/>
    <p:sldId id="316" r:id="rId39"/>
    <p:sldId id="348" r:id="rId40"/>
    <p:sldId id="266" r:id="rId41"/>
    <p:sldId id="292" r:id="rId42"/>
    <p:sldId id="302" r:id="rId43"/>
    <p:sldId id="314" r:id="rId44"/>
    <p:sldId id="318" r:id="rId45"/>
    <p:sldId id="282" r:id="rId46"/>
    <p:sldId id="317" r:id="rId47"/>
    <p:sldId id="283" r:id="rId48"/>
    <p:sldId id="362" r:id="rId49"/>
    <p:sldId id="358" r:id="rId50"/>
    <p:sldId id="363" r:id="rId51"/>
    <p:sldId id="359" r:id="rId52"/>
    <p:sldId id="289" r:id="rId53"/>
    <p:sldId id="320" r:id="rId54"/>
    <p:sldId id="277" r:id="rId55"/>
    <p:sldId id="301" r:id="rId56"/>
    <p:sldId id="319" r:id="rId57"/>
    <p:sldId id="259" r:id="rId58"/>
    <p:sldId id="261" r:id="rId59"/>
    <p:sldId id="389" r:id="rId60"/>
    <p:sldId id="331" r:id="rId61"/>
    <p:sldId id="332" r:id="rId62"/>
    <p:sldId id="322" r:id="rId63"/>
    <p:sldId id="368" r:id="rId64"/>
    <p:sldId id="369" r:id="rId65"/>
    <p:sldId id="371" r:id="rId66"/>
    <p:sldId id="373" r:id="rId67"/>
    <p:sldId id="375" r:id="rId68"/>
    <p:sldId id="374" r:id="rId69"/>
    <p:sldId id="313" r:id="rId70"/>
    <p:sldId id="391" r:id="rId71"/>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5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468C72-4A77-5A04-5434-C9046C27CED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a:extLst>
              <a:ext uri="{FF2B5EF4-FFF2-40B4-BE49-F238E27FC236}">
                <a16:creationId xmlns:a16="http://schemas.microsoft.com/office/drawing/2014/main" id="{8209CEB1-34EC-1AFF-25E4-895D16DFBFF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DA490CB7-B927-7D44-A6D0-0FBDA49E6CDD}" type="datetimeFigureOut">
              <a:rPr lang="en-US"/>
              <a:pPr>
                <a:defRPr/>
              </a:pPr>
              <a:t>12/12/22</a:t>
            </a:fld>
            <a:endParaRPr lang="en-US"/>
          </a:p>
        </p:txBody>
      </p:sp>
      <p:sp>
        <p:nvSpPr>
          <p:cNvPr id="4" name="Slide Image Placeholder 3">
            <a:extLst>
              <a:ext uri="{FF2B5EF4-FFF2-40B4-BE49-F238E27FC236}">
                <a16:creationId xmlns:a16="http://schemas.microsoft.com/office/drawing/2014/main" id="{C034398F-1AF7-3EBD-75C0-A2DF9935018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A3D22AC-D71F-1259-12F1-CA7DCAF9731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9D7142C-2535-87D6-B92F-50BC2183640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a:extLst>
              <a:ext uri="{FF2B5EF4-FFF2-40B4-BE49-F238E27FC236}">
                <a16:creationId xmlns:a16="http://schemas.microsoft.com/office/drawing/2014/main" id="{EAAD473B-0EA0-19D5-5FDF-D41E22353EF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4136CF47-D57E-F44A-BBE1-DFDE3444A4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BC5374A1-CE95-69D7-AA97-EA8BF35F67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8FD84BA1-A3A4-9976-4A65-89F94CE0F8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3" name="Slide Number Placeholder 3">
            <a:extLst>
              <a:ext uri="{FF2B5EF4-FFF2-40B4-BE49-F238E27FC236}">
                <a16:creationId xmlns:a16="http://schemas.microsoft.com/office/drawing/2014/main" id="{086F0E33-26D2-6811-CDCF-B919936C8F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EDC5BE-8974-614A-A00F-86A38E4996A9}" type="slidenum">
              <a:rPr lang="en-US" altLang="en-US">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CF577D-49B3-5F86-A019-44C1DCECE5B5}"/>
              </a:ext>
            </a:extLst>
          </p:cNvPr>
          <p:cNvSpPr>
            <a:spLocks noChangeArrowheads="1"/>
          </p:cNvSpPr>
          <p:nvPr/>
        </p:nvSpPr>
        <p:spPr bwMode="auto">
          <a:xfrm>
            <a:off x="381000" y="990600"/>
            <a:ext cx="76200" cy="51054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b="0"/>
          </a:p>
        </p:txBody>
      </p:sp>
      <p:grpSp>
        <p:nvGrpSpPr>
          <p:cNvPr id="3" name="Group 8">
            <a:extLst>
              <a:ext uri="{FF2B5EF4-FFF2-40B4-BE49-F238E27FC236}">
                <a16:creationId xmlns:a16="http://schemas.microsoft.com/office/drawing/2014/main" id="{BF329F32-587E-73D7-2B7F-26A84E07EA3C}"/>
              </a:ext>
            </a:extLst>
          </p:cNvPr>
          <p:cNvGrpSpPr>
            <a:grpSpLocks/>
          </p:cNvGrpSpPr>
          <p:nvPr/>
        </p:nvGrpSpPr>
        <p:grpSpPr bwMode="auto">
          <a:xfrm>
            <a:off x="381000" y="304800"/>
            <a:ext cx="8391525" cy="5791200"/>
            <a:chOff x="240" y="192"/>
            <a:chExt cx="5286" cy="3648"/>
          </a:xfrm>
        </p:grpSpPr>
        <p:sp>
          <p:nvSpPr>
            <p:cNvPr id="4" name="Rectangle 9">
              <a:extLst>
                <a:ext uri="{FF2B5EF4-FFF2-40B4-BE49-F238E27FC236}">
                  <a16:creationId xmlns:a16="http://schemas.microsoft.com/office/drawing/2014/main" id="{A6255233-E898-7A8F-D4AF-312EA4024ABB}"/>
                </a:ext>
              </a:extLst>
            </p:cNvPr>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b="0"/>
            </a:p>
          </p:txBody>
        </p:sp>
        <p:sp>
          <p:nvSpPr>
            <p:cNvPr id="5" name="Rectangle 10">
              <a:extLst>
                <a:ext uri="{FF2B5EF4-FFF2-40B4-BE49-F238E27FC236}">
                  <a16:creationId xmlns:a16="http://schemas.microsoft.com/office/drawing/2014/main" id="{89EAA76D-DFAD-D00E-D3E3-70627E911E88}"/>
                </a:ext>
              </a:extLst>
            </p:cNvPr>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b="0"/>
            </a:p>
          </p:txBody>
        </p:sp>
        <p:sp>
          <p:nvSpPr>
            <p:cNvPr id="6" name="Rectangle 11">
              <a:extLst>
                <a:ext uri="{FF2B5EF4-FFF2-40B4-BE49-F238E27FC236}">
                  <a16:creationId xmlns:a16="http://schemas.microsoft.com/office/drawing/2014/main" id="{9CE24C72-BBBC-1EDC-3AFD-28F21CAF71C7}"/>
                </a:ext>
              </a:extLst>
            </p:cNvPr>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b="0"/>
            </a:p>
          </p:txBody>
        </p:sp>
        <p:sp>
          <p:nvSpPr>
            <p:cNvPr id="7" name="Rectangle 12">
              <a:extLst>
                <a:ext uri="{FF2B5EF4-FFF2-40B4-BE49-F238E27FC236}">
                  <a16:creationId xmlns:a16="http://schemas.microsoft.com/office/drawing/2014/main" id="{B82EF732-B5BA-3648-DE85-6CA28666B28A}"/>
                </a:ext>
              </a:extLst>
            </p:cNvPr>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b="0"/>
            </a:p>
          </p:txBody>
        </p:sp>
        <p:sp>
          <p:nvSpPr>
            <p:cNvPr id="8" name="Line 13">
              <a:extLst>
                <a:ext uri="{FF2B5EF4-FFF2-40B4-BE49-F238E27FC236}">
                  <a16:creationId xmlns:a16="http://schemas.microsoft.com/office/drawing/2014/main" id="{12C50E63-8F90-6FE1-BF3C-E1EC3C43D136}"/>
                </a:ext>
              </a:extLst>
            </p:cNvPr>
            <p:cNvSpPr>
              <a:spLocks noChangeShapeType="1"/>
            </p:cNvSpPr>
            <p:nvPr/>
          </p:nvSpPr>
          <p:spPr bwMode="auto">
            <a:xfrm flipH="1">
              <a:off x="480" y="2256"/>
              <a:ext cx="48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14">
              <a:extLst>
                <a:ext uri="{FF2B5EF4-FFF2-40B4-BE49-F238E27FC236}">
                  <a16:creationId xmlns:a16="http://schemas.microsoft.com/office/drawing/2014/main" id="{D0DEAFC7-96A8-0189-629A-93B9A0956166}"/>
                </a:ext>
              </a:extLst>
            </p:cNvPr>
            <p:cNvSpPr>
              <a:spLocks noChangeArrowheads="1"/>
            </p:cNvSpPr>
            <p:nvPr/>
          </p:nvSpPr>
          <p:spPr bwMode="auto">
            <a:xfrm>
              <a:off x="240" y="192"/>
              <a:ext cx="5286" cy="3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b="0"/>
            </a:p>
          </p:txBody>
        </p:sp>
      </p:grpSp>
      <p:sp>
        <p:nvSpPr>
          <p:cNvPr id="36867"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36868"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0" name="Rectangle 5">
            <a:extLst>
              <a:ext uri="{FF2B5EF4-FFF2-40B4-BE49-F238E27FC236}">
                <a16:creationId xmlns:a16="http://schemas.microsoft.com/office/drawing/2014/main" id="{42EAF02B-BEAE-4045-B436-B0969DBBA95A}"/>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1" name="Rectangle 6">
            <a:extLst>
              <a:ext uri="{FF2B5EF4-FFF2-40B4-BE49-F238E27FC236}">
                <a16:creationId xmlns:a16="http://schemas.microsoft.com/office/drawing/2014/main" id="{81E4A1F9-37F9-E7A1-D152-0E1FDAD7A580}"/>
              </a:ext>
            </a:extLst>
          </p:cNvPr>
          <p:cNvSpPr>
            <a:spLocks noGrp="1" noChangeArrowheads="1"/>
          </p:cNvSpPr>
          <p:nvPr>
            <p:ph type="ftr" sz="quarter" idx="11"/>
          </p:nvPr>
        </p:nvSpPr>
        <p:spPr/>
        <p:txBody>
          <a:bodyPr/>
          <a:lstStyle>
            <a:lvl1pPr>
              <a:defRPr/>
            </a:lvl1pPr>
          </a:lstStyle>
          <a:p>
            <a:pPr>
              <a:defRPr/>
            </a:pPr>
            <a:endParaRPr lang="en-US"/>
          </a:p>
        </p:txBody>
      </p:sp>
      <p:sp>
        <p:nvSpPr>
          <p:cNvPr id="12" name="Rectangle 7">
            <a:extLst>
              <a:ext uri="{FF2B5EF4-FFF2-40B4-BE49-F238E27FC236}">
                <a16:creationId xmlns:a16="http://schemas.microsoft.com/office/drawing/2014/main" id="{8DBEFA03-AD4E-ADB8-E650-5B1E33CB2A5D}"/>
              </a:ext>
            </a:extLst>
          </p:cNvPr>
          <p:cNvSpPr>
            <a:spLocks noGrp="1" noChangeArrowheads="1"/>
          </p:cNvSpPr>
          <p:nvPr>
            <p:ph type="sldNum" sz="quarter" idx="12"/>
          </p:nvPr>
        </p:nvSpPr>
        <p:spPr>
          <a:xfrm>
            <a:off x="6553200" y="6248400"/>
            <a:ext cx="2133600" cy="457200"/>
          </a:xfrm>
        </p:spPr>
        <p:txBody>
          <a:bodyPr/>
          <a:lstStyle>
            <a:lvl1pPr>
              <a:defRPr b="1" smtClean="0"/>
            </a:lvl1pPr>
          </a:lstStyle>
          <a:p>
            <a:pPr>
              <a:defRPr/>
            </a:pPr>
            <a:fld id="{093A5ED9-8FA2-3141-AB5C-79FB0FCCC80E}" type="slidenum">
              <a:rPr lang="en-US" altLang="en-US"/>
              <a:pPr>
                <a:defRPr/>
              </a:pPr>
              <a:t>‹#›</a:t>
            </a:fld>
            <a:endParaRPr lang="en-US" altLang="en-US"/>
          </a:p>
        </p:txBody>
      </p:sp>
    </p:spTree>
    <p:extLst>
      <p:ext uri="{BB962C8B-B14F-4D97-AF65-F5344CB8AC3E}">
        <p14:creationId xmlns:p14="http://schemas.microsoft.com/office/powerpoint/2010/main" val="201507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210F80-6344-0B1E-753E-2770518244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386A30-A1AB-3DD3-B313-5510491438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9E1563-5A77-4DDB-0DC6-6A416DCE0331}"/>
              </a:ext>
            </a:extLst>
          </p:cNvPr>
          <p:cNvSpPr>
            <a:spLocks noGrp="1" noChangeArrowheads="1"/>
          </p:cNvSpPr>
          <p:nvPr>
            <p:ph type="sldNum" sz="quarter" idx="12"/>
          </p:nvPr>
        </p:nvSpPr>
        <p:spPr>
          <a:ln/>
        </p:spPr>
        <p:txBody>
          <a:bodyPr/>
          <a:lstStyle>
            <a:lvl1pPr>
              <a:defRPr/>
            </a:lvl1pPr>
          </a:lstStyle>
          <a:p>
            <a:pPr>
              <a:defRPr/>
            </a:pPr>
            <a:fld id="{8F7EC606-3090-204F-ACAD-FD712CB34DD7}" type="slidenum">
              <a:rPr lang="en-US" altLang="en-US"/>
              <a:pPr>
                <a:defRPr/>
              </a:pPr>
              <a:t>‹#›</a:t>
            </a:fld>
            <a:endParaRPr lang="en-US" altLang="en-US"/>
          </a:p>
        </p:txBody>
      </p:sp>
    </p:spTree>
    <p:extLst>
      <p:ext uri="{BB962C8B-B14F-4D97-AF65-F5344CB8AC3E}">
        <p14:creationId xmlns:p14="http://schemas.microsoft.com/office/powerpoint/2010/main" val="282202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3FB97A-D6FB-2D5B-382B-5270A0F4E8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668C4D-744E-FB1D-A191-A9EE24F1E1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73B38F-073E-5DAD-5323-95B62440BA4C}"/>
              </a:ext>
            </a:extLst>
          </p:cNvPr>
          <p:cNvSpPr>
            <a:spLocks noGrp="1" noChangeArrowheads="1"/>
          </p:cNvSpPr>
          <p:nvPr>
            <p:ph type="sldNum" sz="quarter" idx="12"/>
          </p:nvPr>
        </p:nvSpPr>
        <p:spPr>
          <a:ln/>
        </p:spPr>
        <p:txBody>
          <a:bodyPr/>
          <a:lstStyle>
            <a:lvl1pPr>
              <a:defRPr/>
            </a:lvl1pPr>
          </a:lstStyle>
          <a:p>
            <a:pPr>
              <a:defRPr/>
            </a:pPr>
            <a:fld id="{275B0518-646B-774D-BA67-48837405CA12}" type="slidenum">
              <a:rPr lang="en-US" altLang="en-US"/>
              <a:pPr>
                <a:defRPr/>
              </a:pPr>
              <a:t>‹#›</a:t>
            </a:fld>
            <a:endParaRPr lang="en-US" altLang="en-US"/>
          </a:p>
        </p:txBody>
      </p:sp>
    </p:spTree>
    <p:extLst>
      <p:ext uri="{BB962C8B-B14F-4D97-AF65-F5344CB8AC3E}">
        <p14:creationId xmlns:p14="http://schemas.microsoft.com/office/powerpoint/2010/main" val="331982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F4E376-2793-031F-F51B-36FF0C987A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384668-B774-F6D5-BAD5-D4854AD49C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7469AE-B81D-FD75-8025-CFC8756FD8C8}"/>
              </a:ext>
            </a:extLst>
          </p:cNvPr>
          <p:cNvSpPr>
            <a:spLocks noGrp="1" noChangeArrowheads="1"/>
          </p:cNvSpPr>
          <p:nvPr>
            <p:ph type="sldNum" sz="quarter" idx="12"/>
          </p:nvPr>
        </p:nvSpPr>
        <p:spPr>
          <a:ln/>
        </p:spPr>
        <p:txBody>
          <a:bodyPr/>
          <a:lstStyle>
            <a:lvl1pPr>
              <a:defRPr/>
            </a:lvl1pPr>
          </a:lstStyle>
          <a:p>
            <a:pPr>
              <a:defRPr/>
            </a:pPr>
            <a:fld id="{141197AA-C5DC-AD41-B753-5BE076E9FE9E}" type="slidenum">
              <a:rPr lang="en-US" altLang="en-US"/>
              <a:pPr>
                <a:defRPr/>
              </a:pPr>
              <a:t>‹#›</a:t>
            </a:fld>
            <a:endParaRPr lang="en-US" altLang="en-US"/>
          </a:p>
        </p:txBody>
      </p:sp>
    </p:spTree>
    <p:extLst>
      <p:ext uri="{BB962C8B-B14F-4D97-AF65-F5344CB8AC3E}">
        <p14:creationId xmlns:p14="http://schemas.microsoft.com/office/powerpoint/2010/main" val="338880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A821288-9C74-6804-6B7A-45D547A47B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17FF68-E7C9-21CD-9DC8-19E6FFED69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A8AF3D-0413-E882-6553-797A63820EFF}"/>
              </a:ext>
            </a:extLst>
          </p:cNvPr>
          <p:cNvSpPr>
            <a:spLocks noGrp="1" noChangeArrowheads="1"/>
          </p:cNvSpPr>
          <p:nvPr>
            <p:ph type="sldNum" sz="quarter" idx="12"/>
          </p:nvPr>
        </p:nvSpPr>
        <p:spPr>
          <a:ln/>
        </p:spPr>
        <p:txBody>
          <a:bodyPr/>
          <a:lstStyle>
            <a:lvl1pPr>
              <a:defRPr/>
            </a:lvl1pPr>
          </a:lstStyle>
          <a:p>
            <a:pPr>
              <a:defRPr/>
            </a:pPr>
            <a:fld id="{5F10034C-65A0-9F40-B439-16CA440C19C0}" type="slidenum">
              <a:rPr lang="en-US" altLang="en-US"/>
              <a:pPr>
                <a:defRPr/>
              </a:pPr>
              <a:t>‹#›</a:t>
            </a:fld>
            <a:endParaRPr lang="en-US" altLang="en-US"/>
          </a:p>
        </p:txBody>
      </p:sp>
    </p:spTree>
    <p:extLst>
      <p:ext uri="{BB962C8B-B14F-4D97-AF65-F5344CB8AC3E}">
        <p14:creationId xmlns:p14="http://schemas.microsoft.com/office/powerpoint/2010/main" val="178928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72FCF5-F014-D0D9-4A26-3595E32857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CDDD1F-3C6A-08F5-B298-71E7F26FB2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981CBE7-9192-612B-3438-11AC2A39AE48}"/>
              </a:ext>
            </a:extLst>
          </p:cNvPr>
          <p:cNvSpPr>
            <a:spLocks noGrp="1" noChangeArrowheads="1"/>
          </p:cNvSpPr>
          <p:nvPr>
            <p:ph type="sldNum" sz="quarter" idx="12"/>
          </p:nvPr>
        </p:nvSpPr>
        <p:spPr>
          <a:ln/>
        </p:spPr>
        <p:txBody>
          <a:bodyPr/>
          <a:lstStyle>
            <a:lvl1pPr>
              <a:defRPr/>
            </a:lvl1pPr>
          </a:lstStyle>
          <a:p>
            <a:pPr>
              <a:defRPr/>
            </a:pPr>
            <a:fld id="{EBE358C8-8B05-C944-8BC4-48C2307ED625}" type="slidenum">
              <a:rPr lang="en-US" altLang="en-US"/>
              <a:pPr>
                <a:defRPr/>
              </a:pPr>
              <a:t>‹#›</a:t>
            </a:fld>
            <a:endParaRPr lang="en-US" altLang="en-US"/>
          </a:p>
        </p:txBody>
      </p:sp>
    </p:spTree>
    <p:extLst>
      <p:ext uri="{BB962C8B-B14F-4D97-AF65-F5344CB8AC3E}">
        <p14:creationId xmlns:p14="http://schemas.microsoft.com/office/powerpoint/2010/main" val="13281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2B8C9F-424E-0C25-4AF6-2A807CC9585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77CECA4-9206-B78A-A8E1-6B2001CCDE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412B58B-A9C8-E433-F920-C21E9DE85160}"/>
              </a:ext>
            </a:extLst>
          </p:cNvPr>
          <p:cNvSpPr>
            <a:spLocks noGrp="1" noChangeArrowheads="1"/>
          </p:cNvSpPr>
          <p:nvPr>
            <p:ph type="sldNum" sz="quarter" idx="12"/>
          </p:nvPr>
        </p:nvSpPr>
        <p:spPr>
          <a:ln/>
        </p:spPr>
        <p:txBody>
          <a:bodyPr/>
          <a:lstStyle>
            <a:lvl1pPr>
              <a:defRPr/>
            </a:lvl1pPr>
          </a:lstStyle>
          <a:p>
            <a:pPr>
              <a:defRPr/>
            </a:pPr>
            <a:fld id="{123DA579-1699-914E-A810-40FF72F950DF}" type="slidenum">
              <a:rPr lang="en-US" altLang="en-US"/>
              <a:pPr>
                <a:defRPr/>
              </a:pPr>
              <a:t>‹#›</a:t>
            </a:fld>
            <a:endParaRPr lang="en-US" altLang="en-US"/>
          </a:p>
        </p:txBody>
      </p:sp>
    </p:spTree>
    <p:extLst>
      <p:ext uri="{BB962C8B-B14F-4D97-AF65-F5344CB8AC3E}">
        <p14:creationId xmlns:p14="http://schemas.microsoft.com/office/powerpoint/2010/main" val="245768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AB8735B-9B9C-2771-247F-3AEFF731CBD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F1A3E89-F197-13F4-8214-4BA4123382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9E2005E-CD91-3767-B894-DEB1E222DB58}"/>
              </a:ext>
            </a:extLst>
          </p:cNvPr>
          <p:cNvSpPr>
            <a:spLocks noGrp="1" noChangeArrowheads="1"/>
          </p:cNvSpPr>
          <p:nvPr>
            <p:ph type="sldNum" sz="quarter" idx="12"/>
          </p:nvPr>
        </p:nvSpPr>
        <p:spPr>
          <a:ln/>
        </p:spPr>
        <p:txBody>
          <a:bodyPr/>
          <a:lstStyle>
            <a:lvl1pPr>
              <a:defRPr/>
            </a:lvl1pPr>
          </a:lstStyle>
          <a:p>
            <a:pPr>
              <a:defRPr/>
            </a:pPr>
            <a:fld id="{C026B260-496C-5647-8053-EF45DF89B506}" type="slidenum">
              <a:rPr lang="en-US" altLang="en-US"/>
              <a:pPr>
                <a:defRPr/>
              </a:pPr>
              <a:t>‹#›</a:t>
            </a:fld>
            <a:endParaRPr lang="en-US" altLang="en-US"/>
          </a:p>
        </p:txBody>
      </p:sp>
    </p:spTree>
    <p:extLst>
      <p:ext uri="{BB962C8B-B14F-4D97-AF65-F5344CB8AC3E}">
        <p14:creationId xmlns:p14="http://schemas.microsoft.com/office/powerpoint/2010/main" val="29475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134C4D3-AD97-759B-D243-6F6EF3E74FE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0D7CDFE-62D5-D7A1-F685-1AAAC03A8C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D45A6EB-7264-C355-1C8F-838FCBCCB530}"/>
              </a:ext>
            </a:extLst>
          </p:cNvPr>
          <p:cNvSpPr>
            <a:spLocks noGrp="1" noChangeArrowheads="1"/>
          </p:cNvSpPr>
          <p:nvPr>
            <p:ph type="sldNum" sz="quarter" idx="12"/>
          </p:nvPr>
        </p:nvSpPr>
        <p:spPr>
          <a:ln/>
        </p:spPr>
        <p:txBody>
          <a:bodyPr/>
          <a:lstStyle>
            <a:lvl1pPr>
              <a:defRPr/>
            </a:lvl1pPr>
          </a:lstStyle>
          <a:p>
            <a:pPr>
              <a:defRPr/>
            </a:pPr>
            <a:fld id="{4DF03CBE-2F17-8A4E-8C9C-B1C9B56FA4EE}" type="slidenum">
              <a:rPr lang="en-US" altLang="en-US"/>
              <a:pPr>
                <a:defRPr/>
              </a:pPr>
              <a:t>‹#›</a:t>
            </a:fld>
            <a:endParaRPr lang="en-US" altLang="en-US"/>
          </a:p>
        </p:txBody>
      </p:sp>
    </p:spTree>
    <p:extLst>
      <p:ext uri="{BB962C8B-B14F-4D97-AF65-F5344CB8AC3E}">
        <p14:creationId xmlns:p14="http://schemas.microsoft.com/office/powerpoint/2010/main" val="356291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8E52A8-55A9-15D8-3766-1FAE485FC12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64C8BE-9666-84AE-3CA0-B2B00ED6FB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DA341A-31BC-4BF3-75D9-CA8D067B0A05}"/>
              </a:ext>
            </a:extLst>
          </p:cNvPr>
          <p:cNvSpPr>
            <a:spLocks noGrp="1" noChangeArrowheads="1"/>
          </p:cNvSpPr>
          <p:nvPr>
            <p:ph type="sldNum" sz="quarter" idx="12"/>
          </p:nvPr>
        </p:nvSpPr>
        <p:spPr>
          <a:ln/>
        </p:spPr>
        <p:txBody>
          <a:bodyPr/>
          <a:lstStyle>
            <a:lvl1pPr>
              <a:defRPr/>
            </a:lvl1pPr>
          </a:lstStyle>
          <a:p>
            <a:pPr>
              <a:defRPr/>
            </a:pPr>
            <a:fld id="{6B769C95-6979-534F-ABAE-F26470947C6E}" type="slidenum">
              <a:rPr lang="en-US" altLang="en-US"/>
              <a:pPr>
                <a:defRPr/>
              </a:pPr>
              <a:t>‹#›</a:t>
            </a:fld>
            <a:endParaRPr lang="en-US" altLang="en-US"/>
          </a:p>
        </p:txBody>
      </p:sp>
    </p:spTree>
    <p:extLst>
      <p:ext uri="{BB962C8B-B14F-4D97-AF65-F5344CB8AC3E}">
        <p14:creationId xmlns:p14="http://schemas.microsoft.com/office/powerpoint/2010/main" val="11097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64B9045-C989-5884-E6DF-2F304F192E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68EA90C-10FE-3E0E-CE73-BCB080C5B2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76B4CA-4133-00EE-9F0F-FD3A2F75BE06}"/>
              </a:ext>
            </a:extLst>
          </p:cNvPr>
          <p:cNvSpPr>
            <a:spLocks noGrp="1" noChangeArrowheads="1"/>
          </p:cNvSpPr>
          <p:nvPr>
            <p:ph type="sldNum" sz="quarter" idx="12"/>
          </p:nvPr>
        </p:nvSpPr>
        <p:spPr>
          <a:ln/>
        </p:spPr>
        <p:txBody>
          <a:bodyPr/>
          <a:lstStyle>
            <a:lvl1pPr>
              <a:defRPr/>
            </a:lvl1pPr>
          </a:lstStyle>
          <a:p>
            <a:pPr>
              <a:defRPr/>
            </a:pPr>
            <a:fld id="{612F1C2A-ECC9-F548-AEEB-BE8C85BB577F}" type="slidenum">
              <a:rPr lang="en-US" altLang="en-US"/>
              <a:pPr>
                <a:defRPr/>
              </a:pPr>
              <a:t>‹#›</a:t>
            </a:fld>
            <a:endParaRPr lang="en-US" altLang="en-US"/>
          </a:p>
        </p:txBody>
      </p:sp>
    </p:spTree>
    <p:extLst>
      <p:ext uri="{BB962C8B-B14F-4D97-AF65-F5344CB8AC3E}">
        <p14:creationId xmlns:p14="http://schemas.microsoft.com/office/powerpoint/2010/main" val="141072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C55D70-85A1-4B24-5289-1539070FEE45}"/>
              </a:ext>
            </a:extLst>
          </p:cNvPr>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EF3BF1B-7E93-E6CC-E0A0-00C034F35D22}"/>
              </a:ext>
            </a:extLst>
          </p:cNvPr>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844" name="Rectangle 4">
            <a:extLst>
              <a:ext uri="{FF2B5EF4-FFF2-40B4-BE49-F238E27FC236}">
                <a16:creationId xmlns:a16="http://schemas.microsoft.com/office/drawing/2014/main" id="{12C2CAA0-CF84-CC94-50AA-7BC8A7BAD2E2}"/>
              </a:ext>
            </a:extLst>
          </p:cNvPr>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latin typeface="Arial" charset="0"/>
                <a:cs typeface="+mn-cs"/>
              </a:defRPr>
            </a:lvl1pPr>
          </a:lstStyle>
          <a:p>
            <a:pPr>
              <a:defRPr/>
            </a:pPr>
            <a:endParaRPr lang="en-US"/>
          </a:p>
        </p:txBody>
      </p:sp>
      <p:sp>
        <p:nvSpPr>
          <p:cNvPr id="35845" name="Rectangle 5">
            <a:extLst>
              <a:ext uri="{FF2B5EF4-FFF2-40B4-BE49-F238E27FC236}">
                <a16:creationId xmlns:a16="http://schemas.microsoft.com/office/drawing/2014/main" id="{6E24F304-1FBA-C57C-D625-F9DA317C01D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latin typeface="Arial" charset="0"/>
                <a:cs typeface="+mn-cs"/>
              </a:defRPr>
            </a:lvl1pPr>
          </a:lstStyle>
          <a:p>
            <a:pPr>
              <a:defRPr/>
            </a:pPr>
            <a:endParaRPr lang="en-US"/>
          </a:p>
        </p:txBody>
      </p:sp>
      <p:sp>
        <p:nvSpPr>
          <p:cNvPr id="35846" name="Rectangle 6">
            <a:extLst>
              <a:ext uri="{FF2B5EF4-FFF2-40B4-BE49-F238E27FC236}">
                <a16:creationId xmlns:a16="http://schemas.microsoft.com/office/drawing/2014/main" id="{D4FA5DE5-AE5A-1DE7-63B0-0BB1FDAD1C16}"/>
              </a:ext>
            </a:extLst>
          </p:cNvPr>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smtClean="0">
                <a:latin typeface="Arial" panose="020B0604020202020204" pitchFamily="34" charset="0"/>
              </a:defRPr>
            </a:lvl1pPr>
          </a:lstStyle>
          <a:p>
            <a:pPr>
              <a:defRPr/>
            </a:pPr>
            <a:fld id="{EAA4AA9B-3189-854B-97D7-BDC6FE9E6D4C}" type="slidenum">
              <a:rPr lang="en-US" altLang="en-US"/>
              <a:pPr>
                <a:defRPr/>
              </a:pPr>
              <a:t>‹#›</a:t>
            </a:fld>
            <a:endParaRPr lang="en-US" altLang="en-US"/>
          </a:p>
        </p:txBody>
      </p:sp>
      <p:grpSp>
        <p:nvGrpSpPr>
          <p:cNvPr id="1031" name="Group 7">
            <a:extLst>
              <a:ext uri="{FF2B5EF4-FFF2-40B4-BE49-F238E27FC236}">
                <a16:creationId xmlns:a16="http://schemas.microsoft.com/office/drawing/2014/main" id="{589B9610-3C1D-C164-D7BA-C69B4E482BAC}"/>
              </a:ext>
            </a:extLst>
          </p:cNvPr>
          <p:cNvGrpSpPr>
            <a:grpSpLocks/>
          </p:cNvGrpSpPr>
          <p:nvPr/>
        </p:nvGrpSpPr>
        <p:grpSpPr bwMode="auto">
          <a:xfrm>
            <a:off x="279400" y="152400"/>
            <a:ext cx="8686800" cy="1600200"/>
            <a:chOff x="176" y="96"/>
            <a:chExt cx="5472" cy="1008"/>
          </a:xfrm>
        </p:grpSpPr>
        <p:sp>
          <p:nvSpPr>
            <p:cNvPr id="1032" name="Line 8">
              <a:extLst>
                <a:ext uri="{FF2B5EF4-FFF2-40B4-BE49-F238E27FC236}">
                  <a16:creationId xmlns:a16="http://schemas.microsoft.com/office/drawing/2014/main" id="{B75B7C4A-8A27-FA73-AB63-71F193DC6B09}"/>
                </a:ext>
              </a:extLst>
            </p:cNvPr>
            <p:cNvSpPr>
              <a:spLocks noChangeShapeType="1"/>
            </p:cNvSpPr>
            <p:nvPr/>
          </p:nvSpPr>
          <p:spPr bwMode="auto">
            <a:xfrm flipH="1">
              <a:off x="288" y="1104"/>
              <a:ext cx="52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Rectangle 9">
              <a:extLst>
                <a:ext uri="{FF2B5EF4-FFF2-40B4-BE49-F238E27FC236}">
                  <a16:creationId xmlns:a16="http://schemas.microsoft.com/office/drawing/2014/main" id="{DC1A180A-AA68-E249-BA42-F04A2F524D55}"/>
                </a:ext>
              </a:extLst>
            </p:cNvPr>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b="0"/>
            </a:p>
          </p:txBody>
        </p:sp>
        <p:sp>
          <p:nvSpPr>
            <p:cNvPr id="1034" name="Rectangle 10">
              <a:extLst>
                <a:ext uri="{FF2B5EF4-FFF2-40B4-BE49-F238E27FC236}">
                  <a16:creationId xmlns:a16="http://schemas.microsoft.com/office/drawing/2014/main" id="{B5DEF3A9-792F-88D1-06CF-B9768ED9B925}"/>
                </a:ext>
              </a:extLst>
            </p:cNvPr>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b="0"/>
            </a:p>
          </p:txBody>
        </p:sp>
        <p:sp>
          <p:nvSpPr>
            <p:cNvPr id="1035" name="Rectangle 11">
              <a:extLst>
                <a:ext uri="{FF2B5EF4-FFF2-40B4-BE49-F238E27FC236}">
                  <a16:creationId xmlns:a16="http://schemas.microsoft.com/office/drawing/2014/main" id="{843706E4-9028-8C49-B077-8A9013EF5907}"/>
                </a:ext>
              </a:extLst>
            </p:cNvPr>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b="0"/>
            </a:p>
          </p:txBody>
        </p:sp>
        <p:sp>
          <p:nvSpPr>
            <p:cNvPr id="1036" name="Rectangle 12">
              <a:extLst>
                <a:ext uri="{FF2B5EF4-FFF2-40B4-BE49-F238E27FC236}">
                  <a16:creationId xmlns:a16="http://schemas.microsoft.com/office/drawing/2014/main" id="{E130ABB9-4192-504A-407C-A7216D0B14FC}"/>
                </a:ext>
              </a:extLst>
            </p:cNvPr>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b="0"/>
            </a:p>
          </p:txBody>
        </p:sp>
      </p:grpSp>
    </p:spTree>
  </p:cSld>
  <p:clrMap bg1="lt1" tx1="dk1" bg2="lt2" tx2="dk2" accent1="accent1" accent2="accent2" accent3="accent3" accent4="accent4" accent5="accent5" accent6="accent6" hlink="hlink" folHlink="folHlink"/>
  <p:sldLayoutIdLst>
    <p:sldLayoutId id="2147483730"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Ngo_Dinh_Nhu" TargetMode="External"/><Relationship Id="rId2" Type="http://schemas.openxmlformats.org/officeDocument/2006/relationships/hyperlink" Target="http://en.wikipedia.org/wiki/Madame_Ngo_Dinh_Nhu" TargetMode="Externa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hyperlink" Target="http://en.wikipedia.org/wiki/Ngo_Dinh_Diem" TargetMode="External"/><Relationship Id="rId4" Type="http://schemas.openxmlformats.org/officeDocument/2006/relationships/hyperlink" Target="http://en.wikipedia.org/wiki/Presiden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pitt.edu/~picard/Info-Picard/CV-short.htm"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www.youtube.com/watch?v=fYWzLj7EPbg&amp;feature=related"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59271B27-1F24-194A-106C-94431D2CE2EB}"/>
              </a:ext>
            </a:extLst>
          </p:cNvPr>
          <p:cNvSpPr>
            <a:spLocks noGrp="1" noChangeArrowheads="1"/>
          </p:cNvSpPr>
          <p:nvPr>
            <p:ph type="ctrTitle"/>
          </p:nvPr>
        </p:nvSpPr>
        <p:spPr>
          <a:xfrm>
            <a:off x="990600" y="2057400"/>
            <a:ext cx="7696200" cy="2133600"/>
          </a:xfrm>
        </p:spPr>
        <p:txBody>
          <a:bodyPr/>
          <a:lstStyle/>
          <a:p>
            <a:pPr eaLnBrk="1" hangingPunct="1"/>
            <a:r>
              <a:rPr lang="en-US" altLang="en-US" sz="4000" b="1" dirty="0"/>
              <a:t>FOREIGN AID,</a:t>
            </a:r>
            <a:br>
              <a:rPr lang="en-US" altLang="en-US" sz="4000" b="1" dirty="0"/>
            </a:br>
            <a:r>
              <a:rPr lang="en-US" altLang="en-US" sz="4000" b="1" dirty="0"/>
              <a:t>FOREIGN POLICY AND</a:t>
            </a:r>
            <a:br>
              <a:rPr lang="en-US" altLang="en-US" sz="4000" b="1" dirty="0"/>
            </a:br>
            <a:r>
              <a:rPr lang="en-US" altLang="en-US" sz="4000" b="1" dirty="0"/>
              <a:t> DEVELOPMENT MANAGEMENT</a:t>
            </a:r>
            <a:br>
              <a:rPr lang="en-US" altLang="en-US" sz="4000" b="1" dirty="0"/>
            </a:br>
            <a:endParaRPr lang="en-US" altLang="en-US" sz="4000" b="1" dirty="0"/>
          </a:p>
        </p:txBody>
      </p:sp>
      <p:sp>
        <p:nvSpPr>
          <p:cNvPr id="14338" name="Rectangle 3">
            <a:extLst>
              <a:ext uri="{FF2B5EF4-FFF2-40B4-BE49-F238E27FC236}">
                <a16:creationId xmlns:a16="http://schemas.microsoft.com/office/drawing/2014/main" id="{2950E1AF-EFCD-F975-0473-13B3EA61C8C9}"/>
              </a:ext>
            </a:extLst>
          </p:cNvPr>
          <p:cNvSpPr>
            <a:spLocks noGrp="1" noChangeArrowheads="1"/>
          </p:cNvSpPr>
          <p:nvPr>
            <p:ph type="subTitle" idx="1"/>
          </p:nvPr>
        </p:nvSpPr>
        <p:spPr>
          <a:xfrm>
            <a:off x="1066800" y="2971800"/>
            <a:ext cx="6400800" cy="1752600"/>
          </a:xfrm>
        </p:spPr>
        <p:txBody>
          <a:bodyPr/>
          <a:lstStyle/>
          <a:p>
            <a:pPr eaLnBrk="1" hangingPunct="1">
              <a:lnSpc>
                <a:spcPct val="80000"/>
              </a:lnSpc>
            </a:pPr>
            <a:endParaRPr lang="en-US" altLang="en-US" sz="4000" b="1">
              <a:latin typeface="Arial" panose="020B0604020202020204" pitchFamily="34" charset="0"/>
            </a:endParaRPr>
          </a:p>
          <a:p>
            <a:pPr eaLnBrk="1" hangingPunct="1">
              <a:lnSpc>
                <a:spcPct val="80000"/>
              </a:lnSpc>
            </a:pPr>
            <a:endParaRPr lang="en-US" altLang="en-US" sz="4000" b="1">
              <a:latin typeface="Arial" panose="020B0604020202020204" pitchFamily="34" charset="0"/>
            </a:endParaRPr>
          </a:p>
          <a:p>
            <a:pPr eaLnBrk="1" hangingPunct="1">
              <a:lnSpc>
                <a:spcPct val="80000"/>
              </a:lnSpc>
            </a:pPr>
            <a:r>
              <a:rPr lang="en-US" altLang="en-US" sz="4000" b="1">
                <a:latin typeface="Arial" panose="020B0604020202020204" pitchFamily="34" charset="0"/>
              </a:rPr>
              <a:t>Louis A. Picard</a:t>
            </a:r>
          </a:p>
          <a:p>
            <a:pPr eaLnBrk="1" hangingPunct="1">
              <a:lnSpc>
                <a:spcPct val="80000"/>
              </a:lnSpc>
            </a:pPr>
            <a:r>
              <a:rPr lang="en-US" altLang="en-US" sz="4000" b="1">
                <a:latin typeface="Arial" panose="020B0604020202020204" pitchFamily="34" charset="0"/>
              </a:rPr>
              <a:t>PIA 2096: Week Five</a:t>
            </a:r>
            <a:br>
              <a:rPr lang="en-US" altLang="en-US" sz="4000" b="1">
                <a:latin typeface="Arial" panose="020B0604020202020204" pitchFamily="34" charset="0"/>
              </a:rPr>
            </a:br>
            <a:br>
              <a:rPr lang="en-US" altLang="en-US" sz="4000" b="1">
                <a:latin typeface="Arial" panose="020B0604020202020204" pitchFamily="34" charset="0"/>
              </a:rPr>
            </a:br>
            <a:endParaRPr lang="en-US" altLang="en-US" sz="4000" b="1">
              <a:latin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05896A14-9F97-55EE-9B6C-33E2A631E000}"/>
              </a:ext>
            </a:extLst>
          </p:cNvPr>
          <p:cNvSpPr>
            <a:spLocks noGrp="1" noChangeArrowheads="1"/>
          </p:cNvSpPr>
          <p:nvPr>
            <p:ph type="title"/>
          </p:nvPr>
        </p:nvSpPr>
        <p:spPr/>
        <p:txBody>
          <a:bodyPr/>
          <a:lstStyle/>
          <a:p>
            <a:pPr eaLnBrk="1" hangingPunct="1"/>
            <a:r>
              <a:rPr lang="en-US" altLang="en-US"/>
              <a:t>Explanation-Foreign Aid Patterns</a:t>
            </a:r>
          </a:p>
        </p:txBody>
      </p:sp>
      <p:sp>
        <p:nvSpPr>
          <p:cNvPr id="20482" name="Content Placeholder 2">
            <a:extLst>
              <a:ext uri="{FF2B5EF4-FFF2-40B4-BE49-F238E27FC236}">
                <a16:creationId xmlns:a16="http://schemas.microsoft.com/office/drawing/2014/main" id="{BB990ABD-1FE8-2C73-4056-DCE2EC6CEAEB}"/>
              </a:ext>
            </a:extLst>
          </p:cNvPr>
          <p:cNvSpPr>
            <a:spLocks noGrp="1" noChangeArrowheads="1"/>
          </p:cNvSpPr>
          <p:nvPr>
            <p:ph idx="1"/>
          </p:nvPr>
        </p:nvSpPr>
        <p:spPr/>
        <p:txBody>
          <a:bodyPr/>
          <a:lstStyle/>
          <a:p>
            <a:pPr eaLnBrk="1" hangingPunct="1">
              <a:buFont typeface="Wingdings" pitchFamily="2" charset="2"/>
              <a:buNone/>
            </a:pPr>
            <a:r>
              <a:rPr lang="en-US" altLang="en-US"/>
              <a:t>	</a:t>
            </a:r>
            <a:r>
              <a:rPr lang="en-US" altLang="en-US" b="1"/>
              <a:t>Thicker lines drawn from capital to capital indicate aid flow in </a:t>
            </a:r>
            <a:r>
              <a:rPr lang="en-US" altLang="en-US" b="1" u="sng"/>
              <a:t>excess of $66 million per year</a:t>
            </a:r>
            <a:r>
              <a:rPr lang="en-US" altLang="en-US" b="1"/>
              <a:t>. Thinner lines represent the $20 million to $66 million bracket. Smaller amounts have generally been ignored unless they represent a significant portion of the donor country’s budget (OECD November 2004).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0B9F9E5-2F09-0300-FD49-107222B1B582}"/>
              </a:ext>
            </a:extLst>
          </p:cNvPr>
          <p:cNvSpPr>
            <a:spLocks noGrp="1" noChangeArrowheads="1"/>
          </p:cNvSpPr>
          <p:nvPr>
            <p:ph type="title"/>
          </p:nvPr>
        </p:nvSpPr>
        <p:spPr>
          <a:xfrm>
            <a:off x="228600" y="609600"/>
            <a:ext cx="8839200" cy="1143000"/>
          </a:xfrm>
        </p:spPr>
        <p:txBody>
          <a:bodyPr/>
          <a:lstStyle/>
          <a:p>
            <a:pPr eaLnBrk="1" hangingPunct="1"/>
            <a:r>
              <a:rPr lang="en-US" altLang="en-US"/>
              <a:t>Foreign Aid and Technical Assistance</a:t>
            </a:r>
          </a:p>
        </p:txBody>
      </p:sp>
      <p:sp>
        <p:nvSpPr>
          <p:cNvPr id="21506" name="Rectangle 3">
            <a:extLst>
              <a:ext uri="{FF2B5EF4-FFF2-40B4-BE49-F238E27FC236}">
                <a16:creationId xmlns:a16="http://schemas.microsoft.com/office/drawing/2014/main" id="{C081B906-49FE-B637-3DC5-3600B204D237}"/>
              </a:ext>
            </a:extLst>
          </p:cNvPr>
          <p:cNvSpPr>
            <a:spLocks noGrp="1" noChangeArrowheads="1"/>
          </p:cNvSpPr>
          <p:nvPr>
            <p:ph type="body" idx="1"/>
          </p:nvPr>
        </p:nvSpPr>
        <p:spPr/>
        <p:txBody>
          <a:bodyPr/>
          <a:lstStyle/>
          <a:p>
            <a:pPr eaLnBrk="1" hangingPunct="1"/>
            <a:endParaRPr lang="en-US" altLang="en-US" dirty="0"/>
          </a:p>
          <a:p>
            <a:pPr marL="742950" lvl="1" indent="-285750" algn="ctr" eaLnBrk="1" hangingPunct="1">
              <a:buFont typeface="Wingdings" pitchFamily="2" charset="2"/>
              <a:buNone/>
            </a:pPr>
            <a:r>
              <a:rPr lang="en-US" altLang="en-US" sz="4400" b="1" dirty="0">
                <a:solidFill>
                  <a:srgbClr val="FF0000"/>
                </a:solidFill>
              </a:rPr>
              <a:t>Foreign Aid Policy: 1955-1975</a:t>
            </a:r>
          </a:p>
          <a:p>
            <a:pPr marL="742950" lvl="1" indent="-285750" algn="ctr" eaLnBrk="1" hangingPunct="1">
              <a:buFont typeface="Wingdings" pitchFamily="2" charset="2"/>
              <a:buNone/>
            </a:pPr>
            <a:r>
              <a:rPr lang="en-US" altLang="en-US" sz="4400" b="1" dirty="0">
                <a:solidFill>
                  <a:srgbClr val="FF0000"/>
                </a:solidFill>
              </a:rPr>
              <a:t>Review of </a:t>
            </a:r>
            <a:endParaRPr lang="en-US" altLang="en-US" sz="4800" b="1" dirty="0">
              <a:solidFill>
                <a:srgbClr val="FF0000"/>
              </a:solidFill>
            </a:endParaRPr>
          </a:p>
          <a:p>
            <a:pPr algn="ctr" eaLnBrk="1" hangingPunct="1">
              <a:buFont typeface="Wingdings" pitchFamily="2" charset="2"/>
              <a:buNone/>
            </a:pPr>
            <a:r>
              <a:rPr lang="en-US" altLang="en-US" sz="4800" b="1" dirty="0">
                <a:solidFill>
                  <a:srgbClr val="FF0000"/>
                </a:solidFill>
              </a:rPr>
              <a:t>The Second Decade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AC43C10B-46F7-BABC-83B7-FDDCFD237DC4}"/>
              </a:ext>
            </a:extLst>
          </p:cNvPr>
          <p:cNvSpPr>
            <a:spLocks noGrp="1" noChangeArrowheads="1"/>
          </p:cNvSpPr>
          <p:nvPr>
            <p:ph type="title"/>
          </p:nvPr>
        </p:nvSpPr>
        <p:spPr/>
        <p:txBody>
          <a:bodyPr/>
          <a:lstStyle/>
          <a:p>
            <a:pPr eaLnBrk="1" hangingPunct="1"/>
            <a:r>
              <a:rPr lang="en-US" altLang="en-US"/>
              <a:t>Focus This Week</a:t>
            </a:r>
          </a:p>
        </p:txBody>
      </p:sp>
      <p:sp>
        <p:nvSpPr>
          <p:cNvPr id="22530" name="Rectangle 3">
            <a:extLst>
              <a:ext uri="{FF2B5EF4-FFF2-40B4-BE49-F238E27FC236}">
                <a16:creationId xmlns:a16="http://schemas.microsoft.com/office/drawing/2014/main" id="{804477AF-3C8C-3013-3662-E4CACC6F1D5A}"/>
              </a:ext>
            </a:extLst>
          </p:cNvPr>
          <p:cNvSpPr>
            <a:spLocks noGrp="1" noChangeArrowheads="1"/>
          </p:cNvSpPr>
          <p:nvPr>
            <p:ph type="body" idx="1"/>
          </p:nvPr>
        </p:nvSpPr>
        <p:spPr/>
        <p:txBody>
          <a:bodyPr/>
          <a:lstStyle/>
          <a:p>
            <a:pPr marL="342900" indent="-342900" eaLnBrk="1" hangingPunct="1">
              <a:buFont typeface="Wingdings" pitchFamily="2" charset="2"/>
              <a:buNone/>
            </a:pPr>
            <a:endParaRPr lang="en-US" altLang="en-US" b="1" dirty="0"/>
          </a:p>
          <a:p>
            <a:pPr marL="342900" indent="-342900" eaLnBrk="1" hangingPunct="1"/>
            <a:r>
              <a:rPr lang="en-US" altLang="en-US" b="1" dirty="0"/>
              <a:t>Motivations</a:t>
            </a:r>
          </a:p>
          <a:p>
            <a:pPr marL="342900" indent="-342900" eaLnBrk="1" hangingPunct="1">
              <a:buFont typeface="Wingdings" pitchFamily="2" charset="2"/>
              <a:buNone/>
            </a:pPr>
            <a:endParaRPr lang="en-US" altLang="en-US" b="1" dirty="0"/>
          </a:p>
          <a:p>
            <a:pPr marL="342900" indent="-342900" eaLnBrk="1" hangingPunct="1"/>
            <a:r>
              <a:rPr lang="en-US" altLang="en-US" b="1" dirty="0"/>
              <a:t>Vietnam Again</a:t>
            </a:r>
          </a:p>
          <a:p>
            <a:pPr marL="342900" indent="-342900" eaLnBrk="1" hangingPunct="1"/>
            <a:endParaRPr lang="en-US" altLang="en-US" b="1" dirty="0"/>
          </a:p>
          <a:p>
            <a:pPr marL="342900" indent="-342900" eaLnBrk="1" hangingPunct="1"/>
            <a:r>
              <a:rPr lang="en-US" altLang="en-US" b="1" dirty="0"/>
              <a:t>Non-Profits and Contracting</a:t>
            </a:r>
          </a:p>
          <a:p>
            <a:pPr marL="342900" indent="-342900" eaLnBrk="1" hangingPunct="1"/>
            <a:endParaRPr lang="en-US" altLang="en-US" b="1" dirty="0"/>
          </a:p>
          <a:p>
            <a:pPr marL="342900" indent="-342900" eaLnBrk="1" hangingPunct="1"/>
            <a:r>
              <a:rPr lang="en-US" altLang="en-US" b="1" dirty="0"/>
              <a:t>Basic Needs and the Logic of Projects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jayderagon.com/blog/wp-content/uploads/2007/09/motivation_maslow.gif">
            <a:extLst>
              <a:ext uri="{FF2B5EF4-FFF2-40B4-BE49-F238E27FC236}">
                <a16:creationId xmlns:a16="http://schemas.microsoft.com/office/drawing/2014/main" id="{46B109DC-691D-E450-9E55-9D9997F18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0D79BD55-0CA7-1691-1BF6-27A627F26746}"/>
              </a:ext>
            </a:extLst>
          </p:cNvPr>
          <p:cNvSpPr>
            <a:spLocks noGrp="1" noChangeArrowheads="1"/>
          </p:cNvSpPr>
          <p:nvPr>
            <p:ph type="title"/>
          </p:nvPr>
        </p:nvSpPr>
        <p:spPr/>
        <p:txBody>
          <a:bodyPr/>
          <a:lstStyle/>
          <a:p>
            <a:pPr eaLnBrk="1" hangingPunct="1"/>
            <a:r>
              <a:rPr lang="en-US" altLang="en-US" sz="4000"/>
              <a:t>Motives: Colonizers and Aid Workers:</a:t>
            </a:r>
          </a:p>
        </p:txBody>
      </p:sp>
      <p:sp>
        <p:nvSpPr>
          <p:cNvPr id="24578" name="Rectangle 3">
            <a:extLst>
              <a:ext uri="{FF2B5EF4-FFF2-40B4-BE49-F238E27FC236}">
                <a16:creationId xmlns:a16="http://schemas.microsoft.com/office/drawing/2014/main" id="{B0AADFDD-ED19-9410-26B3-D9E40E1056E2}"/>
              </a:ext>
            </a:extLst>
          </p:cNvPr>
          <p:cNvSpPr>
            <a:spLocks noGrp="1" noChangeArrowheads="1"/>
          </p:cNvSpPr>
          <p:nvPr>
            <p:ph type="body" idx="1"/>
          </p:nvPr>
        </p:nvSpPr>
        <p:spPr/>
        <p:txBody>
          <a:bodyPr/>
          <a:lstStyle/>
          <a:p>
            <a:pPr eaLnBrk="1" hangingPunct="1">
              <a:lnSpc>
                <a:spcPct val="80000"/>
              </a:lnSpc>
            </a:pPr>
            <a:r>
              <a:rPr lang="en-US" altLang="en-US" sz="2800" b="1"/>
              <a:t>Idealism?</a:t>
            </a:r>
          </a:p>
          <a:p>
            <a:pPr eaLnBrk="1" hangingPunct="1">
              <a:lnSpc>
                <a:spcPct val="80000"/>
              </a:lnSpc>
            </a:pPr>
            <a:endParaRPr lang="en-US" altLang="en-US" sz="2800" b="1"/>
          </a:p>
          <a:p>
            <a:pPr eaLnBrk="1" hangingPunct="1">
              <a:lnSpc>
                <a:spcPct val="80000"/>
              </a:lnSpc>
            </a:pPr>
            <a:r>
              <a:rPr lang="en-US" altLang="en-US" sz="2800" b="1"/>
              <a:t>Adventure and freedom</a:t>
            </a:r>
          </a:p>
          <a:p>
            <a:pPr eaLnBrk="1" hangingPunct="1">
              <a:lnSpc>
                <a:spcPct val="80000"/>
              </a:lnSpc>
            </a:pPr>
            <a:endParaRPr lang="en-US" altLang="en-US" sz="2800" b="1"/>
          </a:p>
          <a:p>
            <a:pPr eaLnBrk="1" hangingPunct="1">
              <a:lnSpc>
                <a:spcPct val="80000"/>
              </a:lnSpc>
            </a:pPr>
            <a:r>
              <a:rPr lang="en-US" altLang="en-US" sz="2800" b="1"/>
              <a:t>Anger and Hurt?</a:t>
            </a:r>
          </a:p>
          <a:p>
            <a:pPr eaLnBrk="1" hangingPunct="1">
              <a:lnSpc>
                <a:spcPct val="80000"/>
              </a:lnSpc>
            </a:pPr>
            <a:endParaRPr lang="en-US" altLang="en-US" sz="2800" b="1"/>
          </a:p>
          <a:p>
            <a:pPr eaLnBrk="1" hangingPunct="1">
              <a:lnSpc>
                <a:spcPct val="80000"/>
              </a:lnSpc>
            </a:pPr>
            <a:r>
              <a:rPr lang="en-US" altLang="en-US" sz="2800" b="1"/>
              <a:t>Mission</a:t>
            </a:r>
          </a:p>
          <a:p>
            <a:pPr eaLnBrk="1" hangingPunct="1">
              <a:lnSpc>
                <a:spcPct val="80000"/>
              </a:lnSpc>
            </a:pPr>
            <a:endParaRPr lang="en-US" altLang="en-US" sz="2800" b="1"/>
          </a:p>
          <a:p>
            <a:pPr eaLnBrk="1" hangingPunct="1">
              <a:lnSpc>
                <a:spcPct val="80000"/>
              </a:lnSpc>
            </a:pPr>
            <a:r>
              <a:rPr lang="en-US" altLang="en-US" sz="2800" b="1"/>
              <a:t>National Loyalty</a:t>
            </a:r>
          </a:p>
          <a:p>
            <a:pPr eaLnBrk="1" hangingPunct="1">
              <a:lnSpc>
                <a:spcPct val="80000"/>
              </a:lnSpc>
            </a:pPr>
            <a:endParaRPr lang="en-US" altLang="en-US" sz="2800" b="1"/>
          </a:p>
          <a:p>
            <a:pPr eaLnBrk="1" hangingPunct="1">
              <a:lnSpc>
                <a:spcPct val="80000"/>
              </a:lnSpc>
            </a:pPr>
            <a:r>
              <a:rPr lang="en-US" altLang="en-US" sz="2800" b="1"/>
              <a:t>Money and Life Style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3BC9D64A-E245-9FAE-9C70-46676A5B0064}"/>
              </a:ext>
            </a:extLst>
          </p:cNvPr>
          <p:cNvSpPr>
            <a:spLocks noGrp="1" noChangeArrowheads="1"/>
          </p:cNvSpPr>
          <p:nvPr>
            <p:ph type="title"/>
          </p:nvPr>
        </p:nvSpPr>
        <p:spPr/>
        <p:txBody>
          <a:bodyPr/>
          <a:lstStyle/>
          <a:p>
            <a:br>
              <a:rPr lang="en-US" altLang="en-US" sz="2400" b="1">
                <a:solidFill>
                  <a:schemeClr val="tx1"/>
                </a:solidFill>
              </a:rPr>
            </a:br>
            <a:br>
              <a:rPr lang="en-US" altLang="en-US" sz="2400" b="1">
                <a:solidFill>
                  <a:schemeClr val="tx1"/>
                </a:solidFill>
              </a:rPr>
            </a:br>
            <a:endParaRPr lang="en-US" altLang="en-US" sz="4000"/>
          </a:p>
        </p:txBody>
      </p:sp>
      <p:pic>
        <p:nvPicPr>
          <p:cNvPr id="25602" name="Picture 3">
            <a:extLst>
              <a:ext uri="{FF2B5EF4-FFF2-40B4-BE49-F238E27FC236}">
                <a16:creationId xmlns:a16="http://schemas.microsoft.com/office/drawing/2014/main" id="{CE543020-A364-9D39-AA06-FA1CF499BF33}"/>
              </a:ext>
            </a:extLst>
          </p:cNvPr>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685800" y="1981200"/>
            <a:ext cx="3128963" cy="4267200"/>
          </a:xfrm>
        </p:spPr>
      </p:pic>
      <p:sp>
        <p:nvSpPr>
          <p:cNvPr id="25603" name="Rectangle 7">
            <a:extLst>
              <a:ext uri="{FF2B5EF4-FFF2-40B4-BE49-F238E27FC236}">
                <a16:creationId xmlns:a16="http://schemas.microsoft.com/office/drawing/2014/main" id="{FECA3E27-57DD-18C0-ED51-E9BFDF53F4EE}"/>
              </a:ext>
            </a:extLst>
          </p:cNvPr>
          <p:cNvSpPr>
            <a:spLocks noGrp="1" noChangeArrowheads="1"/>
          </p:cNvSpPr>
          <p:nvPr>
            <p:ph type="body" sz="half" idx="2"/>
          </p:nvPr>
        </p:nvSpPr>
        <p:spPr/>
        <p:txBody>
          <a:bodyPr/>
          <a:lstStyle/>
          <a:p>
            <a:endParaRPr lang="en-US" altLang="en-US"/>
          </a:p>
        </p:txBody>
      </p:sp>
      <p:pic>
        <p:nvPicPr>
          <p:cNvPr id="25604" name="Picture 5">
            <a:extLst>
              <a:ext uri="{FF2B5EF4-FFF2-40B4-BE49-F238E27FC236}">
                <a16:creationId xmlns:a16="http://schemas.microsoft.com/office/drawing/2014/main" id="{4E6605F4-4261-4420-ECAE-65D9549E8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3257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8">
            <a:extLst>
              <a:ext uri="{FF2B5EF4-FFF2-40B4-BE49-F238E27FC236}">
                <a16:creationId xmlns:a16="http://schemas.microsoft.com/office/drawing/2014/main" id="{71C7B9F8-6BE6-33FC-C510-56A9E7DA7D14}"/>
              </a:ext>
            </a:extLst>
          </p:cNvPr>
          <p:cNvSpPr>
            <a:spLocks noChangeArrowheads="1"/>
          </p:cNvSpPr>
          <p:nvPr/>
        </p:nvSpPr>
        <p:spPr bwMode="auto">
          <a:xfrm>
            <a:off x="52388" y="457200"/>
            <a:ext cx="9091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anose="02020603050405020304" pitchFamily="18" charset="0"/>
              </a:defRPr>
            </a:lvl9pPr>
          </a:lstStyle>
          <a:p>
            <a:pPr>
              <a:spcBef>
                <a:spcPct val="0"/>
              </a:spcBef>
              <a:buClrTx/>
              <a:buSzTx/>
              <a:buFontTx/>
              <a:buNone/>
            </a:pPr>
            <a:r>
              <a:rPr lang="en-US" altLang="en-US" sz="2400"/>
              <a:t>Franz Fanon (July 20, 1925- December 6, 1961) Anger and Hurt and  Edward Said,  (November 1, 1935- September 25, 2003), Culture and prejudice.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CD2E6510-EEDE-DE31-31E0-5232462D2B14}"/>
              </a:ext>
            </a:extLst>
          </p:cNvPr>
          <p:cNvSpPr>
            <a:spLocks noGrp="1" noChangeArrowheads="1"/>
          </p:cNvSpPr>
          <p:nvPr>
            <p:ph type="title"/>
          </p:nvPr>
        </p:nvSpPr>
        <p:spPr/>
        <p:txBody>
          <a:bodyPr/>
          <a:lstStyle/>
          <a:p>
            <a:pPr eaLnBrk="1" hangingPunct="1"/>
            <a:r>
              <a:rPr lang="en-US" altLang="en-US" sz="4000" b="1"/>
              <a:t>Motivations: The Expatriate Life Style (Redeux)</a:t>
            </a:r>
          </a:p>
        </p:txBody>
      </p:sp>
      <p:sp>
        <p:nvSpPr>
          <p:cNvPr id="26626" name="Rectangle 3">
            <a:extLst>
              <a:ext uri="{FF2B5EF4-FFF2-40B4-BE49-F238E27FC236}">
                <a16:creationId xmlns:a16="http://schemas.microsoft.com/office/drawing/2014/main" id="{D24DEBCC-47B0-CE70-9F07-71A11424541F}"/>
              </a:ext>
            </a:extLst>
          </p:cNvPr>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400" dirty="0"/>
              <a:t>  	</a:t>
            </a:r>
            <a:r>
              <a:rPr lang="en-US" altLang="en-US" sz="2400" b="1" dirty="0"/>
              <a:t>Read James Fox, </a:t>
            </a:r>
            <a:r>
              <a:rPr lang="en-US" altLang="en-US" sz="2400" b="1" u="sng" dirty="0"/>
              <a:t>White Mischief</a:t>
            </a:r>
            <a:r>
              <a:rPr lang="en-US" altLang="en-US" sz="2400" b="1" dirty="0"/>
              <a:t> (Harmondsworth: Penguin, 1982).  Also Feature Film</a:t>
            </a:r>
          </a:p>
          <a:p>
            <a:pPr lvl="1" eaLnBrk="1" hangingPunct="1">
              <a:lnSpc>
                <a:spcPct val="90000"/>
              </a:lnSpc>
              <a:buFont typeface="Wingdings" pitchFamily="2" charset="2"/>
              <a:buNone/>
            </a:pPr>
            <a:r>
              <a:rPr lang="en-US" altLang="en-US" sz="2400" b="1" dirty="0"/>
              <a:t>	</a:t>
            </a:r>
          </a:p>
          <a:p>
            <a:pPr lvl="1" eaLnBrk="1" hangingPunct="1">
              <a:lnSpc>
                <a:spcPct val="90000"/>
              </a:lnSpc>
              <a:buFont typeface="Wingdings" pitchFamily="2" charset="2"/>
              <a:buChar char="q"/>
            </a:pPr>
            <a:r>
              <a:rPr lang="en-US" altLang="en-US" sz="2400" b="1" dirty="0"/>
              <a:t>	The Happy Valley Set, Central Kenya during the 1930s.  Expatriate self centered values</a:t>
            </a:r>
          </a:p>
          <a:p>
            <a:pPr lvl="1" eaLnBrk="1" hangingPunct="1">
              <a:lnSpc>
                <a:spcPct val="90000"/>
              </a:lnSpc>
              <a:buFont typeface="Wingdings" pitchFamily="2" charset="2"/>
              <a:buChar char="q"/>
            </a:pPr>
            <a:endParaRPr lang="en-US" altLang="en-US" sz="2400" b="1" dirty="0"/>
          </a:p>
          <a:p>
            <a:pPr lvl="1" eaLnBrk="1" hangingPunct="1">
              <a:lnSpc>
                <a:spcPct val="90000"/>
              </a:lnSpc>
              <a:buFont typeface="Wingdings" pitchFamily="2" charset="2"/>
              <a:buChar char="q"/>
            </a:pPr>
            <a:r>
              <a:rPr lang="en-US" altLang="en-US" sz="2400" b="1" dirty="0"/>
              <a:t>	Reference point for  Emma’s Kenya Friends?</a:t>
            </a:r>
          </a:p>
          <a:p>
            <a:pPr lvl="1" eaLnBrk="1" hangingPunct="1">
              <a:lnSpc>
                <a:spcPct val="90000"/>
              </a:lnSpc>
              <a:buFont typeface="Wingdings" pitchFamily="2" charset="2"/>
              <a:buChar char="q"/>
            </a:pPr>
            <a:endParaRPr lang="en-US" altLang="en-US" sz="2400" b="1" dirty="0"/>
          </a:p>
          <a:p>
            <a:pPr lvl="1" eaLnBrk="1" hangingPunct="1">
              <a:lnSpc>
                <a:spcPct val="90000"/>
              </a:lnSpc>
              <a:buFont typeface="Wingdings" pitchFamily="2" charset="2"/>
              <a:buChar char="q"/>
            </a:pPr>
            <a:r>
              <a:rPr lang="en-US" altLang="en-US" sz="2400" b="1" dirty="0"/>
              <a:t>	Outside of Social Convention and Personal Morality</a:t>
            </a:r>
          </a:p>
          <a:p>
            <a:pPr lvl="1" eaLnBrk="1" hangingPunct="1">
              <a:lnSpc>
                <a:spcPct val="90000"/>
              </a:lnSpc>
              <a:buFont typeface="Wingdings" pitchFamily="2" charset="2"/>
              <a:buChar char="q"/>
            </a:pPr>
            <a:endParaRPr lang="en-US" altLang="en-US" sz="2400" b="1" dirty="0"/>
          </a:p>
          <a:p>
            <a:pPr lvl="1" eaLnBrk="1" hangingPunct="1">
              <a:lnSpc>
                <a:spcPct val="90000"/>
              </a:lnSpc>
              <a:buFont typeface="Wingdings" pitchFamily="2" charset="2"/>
              <a:buChar char="q"/>
            </a:pPr>
            <a:r>
              <a:rPr lang="en-US" altLang="en-US" sz="2400" b="1" dirty="0"/>
              <a:t>Is this International Development?</a:t>
            </a:r>
          </a:p>
          <a:p>
            <a:pPr lvl="1" eaLnBrk="1" hangingPunct="1">
              <a:lnSpc>
                <a:spcPct val="90000"/>
              </a:lnSpc>
              <a:buFont typeface="Wingdings" pitchFamily="2" charset="2"/>
              <a:buChar char="q"/>
            </a:pPr>
            <a:endParaRPr lang="en-US" alt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img.dailymail.co.uk/i/pix/2007/04_03/whitemischief_468x302.jpg">
            <a:extLst>
              <a:ext uri="{FF2B5EF4-FFF2-40B4-BE49-F238E27FC236}">
                <a16:creationId xmlns:a16="http://schemas.microsoft.com/office/drawing/2014/main" id="{E7361F25-377F-9E18-C984-B403D3A5D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975" y="1905000"/>
            <a:ext cx="587375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2">
            <a:extLst>
              <a:ext uri="{FF2B5EF4-FFF2-40B4-BE49-F238E27FC236}">
                <a16:creationId xmlns:a16="http://schemas.microsoft.com/office/drawing/2014/main" id="{CF04D451-25AE-D4CE-FE92-00C2CC7EFEF7}"/>
              </a:ext>
            </a:extLst>
          </p:cNvPr>
          <p:cNvSpPr>
            <a:spLocks noGrp="1" noChangeArrowheads="1"/>
          </p:cNvSpPr>
          <p:nvPr>
            <p:ph type="title"/>
          </p:nvPr>
        </p:nvSpPr>
        <p:spPr/>
        <p:txBody>
          <a:bodyPr/>
          <a:lstStyle/>
          <a:p>
            <a:pPr eaLnBrk="1" hangingPunct="1"/>
            <a:r>
              <a:rPr lang="en-US" altLang="en-US"/>
              <a:t>International Development?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6CA60D56-0711-2DE6-6041-BE60903D1343}"/>
              </a:ext>
            </a:extLst>
          </p:cNvPr>
          <p:cNvSpPr>
            <a:spLocks noGrp="1" noChangeArrowheads="1"/>
          </p:cNvSpPr>
          <p:nvPr>
            <p:ph type="title"/>
          </p:nvPr>
        </p:nvSpPr>
        <p:spPr>
          <a:xfrm>
            <a:off x="0" y="685800"/>
            <a:ext cx="8915400" cy="1143000"/>
          </a:xfrm>
        </p:spPr>
        <p:txBody>
          <a:bodyPr/>
          <a:lstStyle/>
          <a:p>
            <a:r>
              <a:rPr lang="en-US" altLang="en-US" sz="4000" b="1"/>
              <a:t>Albert Memmi and V. S. Naipaul Both Write about Moral Ambiguities</a:t>
            </a:r>
          </a:p>
        </p:txBody>
      </p:sp>
      <p:pic>
        <p:nvPicPr>
          <p:cNvPr id="27650" name="Picture 3">
            <a:extLst>
              <a:ext uri="{FF2B5EF4-FFF2-40B4-BE49-F238E27FC236}">
                <a16:creationId xmlns:a16="http://schemas.microsoft.com/office/drawing/2014/main" id="{49CDB174-4E85-EB69-5E81-644339B71D7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2057400"/>
            <a:ext cx="3733800" cy="4419600"/>
          </a:xfrm>
        </p:spPr>
      </p:pic>
      <p:pic>
        <p:nvPicPr>
          <p:cNvPr id="27651" name="Picture 4">
            <a:extLst>
              <a:ext uri="{FF2B5EF4-FFF2-40B4-BE49-F238E27FC236}">
                <a16:creationId xmlns:a16="http://schemas.microsoft.com/office/drawing/2014/main" id="{BD03DA9A-48D4-CA4E-00A5-FFBADB439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57400"/>
            <a:ext cx="36972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8BB892EE-D205-0356-B82F-3F1E023006E5}"/>
              </a:ext>
            </a:extLst>
          </p:cNvPr>
          <p:cNvSpPr>
            <a:spLocks noGrp="1" noChangeArrowheads="1"/>
          </p:cNvSpPr>
          <p:nvPr>
            <p:ph type="title"/>
          </p:nvPr>
        </p:nvSpPr>
        <p:spPr/>
        <p:txBody>
          <a:bodyPr/>
          <a:lstStyle/>
          <a:p>
            <a:pPr eaLnBrk="1" hangingPunct="1"/>
            <a:r>
              <a:rPr lang="en-US" altLang="en-US" b="1"/>
              <a:t>Mini-Discussion</a:t>
            </a:r>
          </a:p>
        </p:txBody>
      </p:sp>
      <p:sp>
        <p:nvSpPr>
          <p:cNvPr id="29698" name="Rectangle 3">
            <a:extLst>
              <a:ext uri="{FF2B5EF4-FFF2-40B4-BE49-F238E27FC236}">
                <a16:creationId xmlns:a16="http://schemas.microsoft.com/office/drawing/2014/main" id="{2523C774-A86C-25F1-0805-393A8264EF0F}"/>
              </a:ext>
            </a:extLst>
          </p:cNvPr>
          <p:cNvSpPr>
            <a:spLocks noGrp="1" noChangeArrowheads="1"/>
          </p:cNvSpPr>
          <p:nvPr>
            <p:ph type="body" idx="1"/>
          </p:nvPr>
        </p:nvSpPr>
        <p:spPr/>
        <p:txBody>
          <a:bodyPr/>
          <a:lstStyle/>
          <a:p>
            <a:pPr eaLnBrk="1" hangingPunct="1"/>
            <a:r>
              <a:rPr lang="en-US" altLang="en-US" b="1"/>
              <a:t>The Motives of those in International Development</a:t>
            </a:r>
          </a:p>
        </p:txBody>
      </p:sp>
      <p:pic>
        <p:nvPicPr>
          <p:cNvPr id="29699" name="Picture 2" descr="http://images.radio86.eu/sites/default/files/images/en_old/africa%20kid.JPG">
            <a:extLst>
              <a:ext uri="{FF2B5EF4-FFF2-40B4-BE49-F238E27FC236}">
                <a16:creationId xmlns:a16="http://schemas.microsoft.com/office/drawing/2014/main" id="{B4D4E8E0-BE53-C92B-69BF-66FC0D46A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971800"/>
            <a:ext cx="515302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C928479D-190C-E8BD-2CE9-88FF8271913D}"/>
              </a:ext>
            </a:extLst>
          </p:cNvPr>
          <p:cNvSpPr>
            <a:spLocks noGrp="1" noChangeArrowheads="1"/>
          </p:cNvSpPr>
          <p:nvPr>
            <p:ph type="title"/>
          </p:nvPr>
        </p:nvSpPr>
        <p:spPr>
          <a:xfrm>
            <a:off x="461963" y="685800"/>
            <a:ext cx="8229600" cy="1143000"/>
          </a:xfrm>
        </p:spPr>
        <p:txBody>
          <a:bodyPr/>
          <a:lstStyle/>
          <a:p>
            <a:r>
              <a:rPr lang="en-US" altLang="en-US" b="1" dirty="0"/>
              <a:t>Concept of the Week- The Proxy Wars and End of Cold War</a:t>
            </a:r>
          </a:p>
        </p:txBody>
      </p:sp>
      <p:sp>
        <p:nvSpPr>
          <p:cNvPr id="15362" name="Content Placeholder 2">
            <a:extLst>
              <a:ext uri="{FF2B5EF4-FFF2-40B4-BE49-F238E27FC236}">
                <a16:creationId xmlns:a16="http://schemas.microsoft.com/office/drawing/2014/main" id="{7EBCFF57-799D-696B-AF60-351239C83E04}"/>
              </a:ext>
            </a:extLst>
          </p:cNvPr>
          <p:cNvSpPr>
            <a:spLocks noGrp="1" noChangeArrowheads="1"/>
          </p:cNvSpPr>
          <p:nvPr>
            <p:ph idx="1"/>
          </p:nvPr>
        </p:nvSpPr>
        <p:spPr>
          <a:xfrm>
            <a:off x="457200" y="1676400"/>
            <a:ext cx="8229600" cy="4302125"/>
          </a:xfrm>
        </p:spPr>
        <p:txBody>
          <a:bodyPr/>
          <a:lstStyle/>
          <a:p>
            <a:r>
              <a:rPr lang="en-US" altLang="en-US" b="1" dirty="0"/>
              <a:t>Balance of Power Thesis-1989</a:t>
            </a:r>
          </a:p>
        </p:txBody>
      </p:sp>
      <p:pic>
        <p:nvPicPr>
          <p:cNvPr id="15363" name="Picture 2" descr="http://www.digitalgamearchive.org/data/games/balance_of_power_ii/balance_of_power_ii.jpg">
            <a:extLst>
              <a:ext uri="{FF2B5EF4-FFF2-40B4-BE49-F238E27FC236}">
                <a16:creationId xmlns:a16="http://schemas.microsoft.com/office/drawing/2014/main" id="{4A80AA35-4589-70BD-83C7-42C15303A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362200"/>
            <a:ext cx="61912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CF324641-F7A5-ACB8-9145-94BF5DB2CA01}"/>
              </a:ext>
            </a:extLst>
          </p:cNvPr>
          <p:cNvSpPr>
            <a:spLocks noGrp="1" noChangeArrowheads="1"/>
          </p:cNvSpPr>
          <p:nvPr>
            <p:ph type="title"/>
          </p:nvPr>
        </p:nvSpPr>
        <p:spPr/>
        <p:txBody>
          <a:bodyPr/>
          <a:lstStyle/>
          <a:p>
            <a:pPr eaLnBrk="1" hangingPunct="1"/>
            <a:r>
              <a:rPr lang="en-US" altLang="en-US"/>
              <a:t>Vietnam:  The Early Years</a:t>
            </a:r>
          </a:p>
        </p:txBody>
      </p:sp>
      <p:sp>
        <p:nvSpPr>
          <p:cNvPr id="34818" name="Rectangle 3">
            <a:extLst>
              <a:ext uri="{FF2B5EF4-FFF2-40B4-BE49-F238E27FC236}">
                <a16:creationId xmlns:a16="http://schemas.microsoft.com/office/drawing/2014/main" id="{5FE6803A-8AF3-6BEC-EBB6-E2EAD3007C91}"/>
              </a:ext>
            </a:extLst>
          </p:cNvPr>
          <p:cNvSpPr>
            <a:spLocks noGrp="1" noChangeArrowheads="1"/>
          </p:cNvSpPr>
          <p:nvPr>
            <p:ph type="body" idx="1"/>
          </p:nvPr>
        </p:nvSpPr>
        <p:spPr/>
        <p:txBody>
          <a:bodyPr/>
          <a:lstStyle/>
          <a:p>
            <a:pPr eaLnBrk="1" hangingPunct="1">
              <a:lnSpc>
                <a:spcPct val="90000"/>
              </a:lnSpc>
            </a:pPr>
            <a:r>
              <a:rPr lang="en-US" altLang="en-US" sz="2800" b="1" dirty="0"/>
              <a:t>Beginnings-1951.  Economic and Military Assistance Program in Indo-China</a:t>
            </a:r>
          </a:p>
          <a:p>
            <a:pPr eaLnBrk="1" hangingPunct="1">
              <a:lnSpc>
                <a:spcPct val="90000"/>
              </a:lnSpc>
            </a:pPr>
            <a:endParaRPr lang="en-US" altLang="en-US" sz="2800" b="1" dirty="0"/>
          </a:p>
          <a:p>
            <a:pPr eaLnBrk="1" hangingPunct="1">
              <a:lnSpc>
                <a:spcPct val="90000"/>
              </a:lnSpc>
            </a:pPr>
            <a:r>
              <a:rPr lang="en-US" altLang="en-US" sz="2800" b="1" dirty="0"/>
              <a:t>Then Part of the French Empire</a:t>
            </a:r>
          </a:p>
          <a:p>
            <a:pPr eaLnBrk="1" hangingPunct="1">
              <a:lnSpc>
                <a:spcPct val="90000"/>
              </a:lnSpc>
            </a:pPr>
            <a:endParaRPr lang="en-US" altLang="en-US" sz="2800" b="1" dirty="0"/>
          </a:p>
          <a:p>
            <a:pPr eaLnBrk="1" hangingPunct="1">
              <a:lnSpc>
                <a:spcPct val="90000"/>
              </a:lnSpc>
            </a:pPr>
            <a:r>
              <a:rPr lang="en-US" altLang="en-US" sz="2800" b="1" dirty="0"/>
              <a:t>1954.  U.S. subsidizing French Rule and fight against Communism in Vietnam</a:t>
            </a:r>
          </a:p>
          <a:p>
            <a:pPr eaLnBrk="1" hangingPunct="1">
              <a:lnSpc>
                <a:spcPct val="90000"/>
              </a:lnSpc>
            </a:pPr>
            <a:endParaRPr lang="en-US" altLang="en-US" sz="2800" b="1" dirty="0"/>
          </a:p>
          <a:p>
            <a:pPr eaLnBrk="1" hangingPunct="1">
              <a:lnSpc>
                <a:spcPct val="90000"/>
              </a:lnSpc>
            </a:pPr>
            <a:r>
              <a:rPr lang="en-US" altLang="en-US" sz="2800" b="1" dirty="0"/>
              <a:t>Foreign Aid at the Core- “The Third Force” (</a:t>
            </a:r>
            <a:r>
              <a:rPr lang="en-US" altLang="en-US" sz="2800" b="1" u="sng" dirty="0"/>
              <a:t>The Quiet American</a:t>
            </a:r>
            <a:r>
              <a:rPr lang="en-US" altLang="en-US" sz="2800" b="1"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CABB20E1-CF29-AC09-E899-525F8E7AF288}"/>
              </a:ext>
            </a:extLst>
          </p:cNvPr>
          <p:cNvSpPr>
            <a:spLocks noGrp="1" noChangeArrowheads="1"/>
          </p:cNvSpPr>
          <p:nvPr>
            <p:ph type="title"/>
          </p:nvPr>
        </p:nvSpPr>
        <p:spPr>
          <a:xfrm>
            <a:off x="0" y="685800"/>
            <a:ext cx="9144000" cy="1143000"/>
          </a:xfrm>
        </p:spPr>
        <p:txBody>
          <a:bodyPr/>
          <a:lstStyle/>
          <a:p>
            <a:r>
              <a:rPr lang="en-US" altLang="en-US" b="1"/>
              <a:t>Graham Greene, (2 October 1904 – 3 April 1991)</a:t>
            </a:r>
            <a:r>
              <a:rPr lang="en-US" altLang="en-US"/>
              <a:t> </a:t>
            </a:r>
          </a:p>
        </p:txBody>
      </p:sp>
      <p:sp>
        <p:nvSpPr>
          <p:cNvPr id="35842" name="Content Placeholder 2">
            <a:extLst>
              <a:ext uri="{FF2B5EF4-FFF2-40B4-BE49-F238E27FC236}">
                <a16:creationId xmlns:a16="http://schemas.microsoft.com/office/drawing/2014/main" id="{1677430B-D8B6-691A-BFF1-E3DD0D7AF925}"/>
              </a:ext>
            </a:extLst>
          </p:cNvPr>
          <p:cNvSpPr>
            <a:spLocks noGrp="1" noChangeArrowheads="1"/>
          </p:cNvSpPr>
          <p:nvPr>
            <p:ph idx="1"/>
          </p:nvPr>
        </p:nvSpPr>
        <p:spPr/>
        <p:txBody>
          <a:bodyPr/>
          <a:lstStyle/>
          <a:p>
            <a:endParaRPr lang="en-US" altLang="en-US"/>
          </a:p>
        </p:txBody>
      </p:sp>
      <p:pic>
        <p:nvPicPr>
          <p:cNvPr id="35843" name="Picture 2" descr="http://static.guim.co.uk/sys-images/Books/Pix/authors/2008/02/20/greene460X276.jpg">
            <a:extLst>
              <a:ext uri="{FF2B5EF4-FFF2-40B4-BE49-F238E27FC236}">
                <a16:creationId xmlns:a16="http://schemas.microsoft.com/office/drawing/2014/main" id="{5B22069F-BD19-11D4-0B0E-EF227E599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06563"/>
            <a:ext cx="80772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05B1C461-6764-0769-DEB0-095C8EC0A181}"/>
              </a:ext>
            </a:extLst>
          </p:cNvPr>
          <p:cNvSpPr>
            <a:spLocks noGrp="1" noChangeArrowheads="1"/>
          </p:cNvSpPr>
          <p:nvPr>
            <p:ph type="title"/>
          </p:nvPr>
        </p:nvSpPr>
        <p:spPr/>
        <p:txBody>
          <a:bodyPr/>
          <a:lstStyle/>
          <a:p>
            <a:pPr eaLnBrk="1" hangingPunct="1"/>
            <a:r>
              <a:rPr lang="en-US" altLang="en-US"/>
              <a:t>Vietnam:  Why?</a:t>
            </a:r>
          </a:p>
        </p:txBody>
      </p:sp>
      <p:sp>
        <p:nvSpPr>
          <p:cNvPr id="36866" name="Rectangle 3">
            <a:extLst>
              <a:ext uri="{FF2B5EF4-FFF2-40B4-BE49-F238E27FC236}">
                <a16:creationId xmlns:a16="http://schemas.microsoft.com/office/drawing/2014/main" id="{7D5E97AC-D0CC-BC53-2B4B-B1177FD68CCF}"/>
              </a:ext>
            </a:extLst>
          </p:cNvPr>
          <p:cNvSpPr>
            <a:spLocks noGrp="1" noChangeArrowheads="1"/>
          </p:cNvSpPr>
          <p:nvPr>
            <p:ph type="body" idx="1"/>
          </p:nvPr>
        </p:nvSpPr>
        <p:spPr>
          <a:xfrm>
            <a:off x="0" y="1828800"/>
            <a:ext cx="8686800" cy="4302125"/>
          </a:xfrm>
        </p:spPr>
        <p:txBody>
          <a:bodyPr/>
          <a:lstStyle/>
          <a:p>
            <a:pPr eaLnBrk="1" hangingPunct="1"/>
            <a:r>
              <a:rPr lang="en-US" altLang="en-US" b="1"/>
              <a:t>Fall of China- Threat to Indo-China</a:t>
            </a:r>
          </a:p>
          <a:p>
            <a:pPr eaLnBrk="1" hangingPunct="1"/>
            <a:endParaRPr lang="en-US" altLang="en-US" b="1"/>
          </a:p>
          <a:p>
            <a:pPr eaLnBrk="1" hangingPunct="1"/>
            <a:r>
              <a:rPr lang="en-US" altLang="en-US" b="1"/>
              <a:t>French Civilizing Mission</a:t>
            </a:r>
          </a:p>
          <a:p>
            <a:pPr eaLnBrk="1" hangingPunct="1"/>
            <a:endParaRPr lang="en-US" altLang="en-US" b="1"/>
          </a:p>
          <a:p>
            <a:pPr eaLnBrk="1" hangingPunct="1"/>
            <a:r>
              <a:rPr lang="en-US" altLang="en-US" b="1"/>
              <a:t>Part of Marshall Plan</a:t>
            </a:r>
          </a:p>
          <a:p>
            <a:pPr eaLnBrk="1" hangingPunct="1"/>
            <a:endParaRPr lang="en-US" altLang="en-US" b="1"/>
          </a:p>
          <a:p>
            <a:pPr eaLnBrk="1" hangingPunct="1"/>
            <a:r>
              <a:rPr lang="en-US" altLang="en-US" b="1"/>
              <a:t>March of Folly?  </a:t>
            </a:r>
          </a:p>
          <a:p>
            <a:pPr eaLnBrk="1" hangingPunct="1">
              <a:buFont typeface="Wingdings" pitchFamily="2" charset="2"/>
              <a:buNone/>
            </a:pPr>
            <a:r>
              <a:rPr lang="en-US" altLang="en-US" b="1"/>
              <a:t>(Barbara Tuchman)</a:t>
            </a:r>
          </a:p>
          <a:p>
            <a:pPr eaLnBrk="1" hangingPunct="1"/>
            <a:endParaRPr lang="en-US" altLang="en-US"/>
          </a:p>
          <a:p>
            <a:pPr eaLnBrk="1" hangingPunct="1"/>
            <a:endParaRPr lang="en-US" altLang="en-US"/>
          </a:p>
        </p:txBody>
      </p:sp>
      <p:pic>
        <p:nvPicPr>
          <p:cNvPr id="36867" name="Picture 2" descr="http://robertjprince.files.wordpress.com/2010/08/mission-civilisatrice.jpg">
            <a:extLst>
              <a:ext uri="{FF2B5EF4-FFF2-40B4-BE49-F238E27FC236}">
                <a16:creationId xmlns:a16="http://schemas.microsoft.com/office/drawing/2014/main" id="{1F49B137-567A-DA87-CF05-57BED4795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667000"/>
            <a:ext cx="32385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165629A-4AFB-2CBA-9307-19034A12AAE6}"/>
              </a:ext>
            </a:extLst>
          </p:cNvPr>
          <p:cNvSpPr>
            <a:spLocks noGrp="1" noChangeArrowheads="1"/>
          </p:cNvSpPr>
          <p:nvPr>
            <p:ph type="title" idx="4294967295"/>
          </p:nvPr>
        </p:nvSpPr>
        <p:spPr>
          <a:xfrm>
            <a:off x="0" y="1066800"/>
            <a:ext cx="9448800" cy="1143000"/>
          </a:xfrm>
        </p:spPr>
        <p:txBody>
          <a:bodyPr/>
          <a:lstStyle/>
          <a:p>
            <a:r>
              <a:rPr lang="en-US" altLang="en-US" sz="3200" b="1"/>
              <a:t>French soldiers march to a prisoner of war camp after they surrendered to the Viet Minh forces after the Battle of Dien Bien Phu, May 8, 1954</a:t>
            </a:r>
          </a:p>
        </p:txBody>
      </p:sp>
      <p:pic>
        <p:nvPicPr>
          <p:cNvPr id="37890" name="Picture 2" descr="http://www.historyguy.com/french_soldiers_surrender.jpg">
            <a:extLst>
              <a:ext uri="{FF2B5EF4-FFF2-40B4-BE49-F238E27FC236}">
                <a16:creationId xmlns:a16="http://schemas.microsoft.com/office/drawing/2014/main" id="{25318BE1-8CF7-F24B-DFDD-C1DD790EF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2286000"/>
            <a:ext cx="643731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B8899794-4FE9-F47A-C3C1-AEE42246A847}"/>
              </a:ext>
            </a:extLst>
          </p:cNvPr>
          <p:cNvSpPr>
            <a:spLocks noGrp="1" noChangeArrowheads="1"/>
          </p:cNvSpPr>
          <p:nvPr>
            <p:ph type="title"/>
          </p:nvPr>
        </p:nvSpPr>
        <p:spPr/>
        <p:txBody>
          <a:bodyPr/>
          <a:lstStyle/>
          <a:p>
            <a:pPr eaLnBrk="1" hangingPunct="1"/>
            <a:br>
              <a:rPr lang="en-US" altLang="en-US"/>
            </a:br>
            <a:br>
              <a:rPr lang="en-US" altLang="en-US"/>
            </a:br>
            <a:endParaRPr lang="en-US" altLang="en-US" sz="4000"/>
          </a:p>
        </p:txBody>
      </p:sp>
      <p:sp>
        <p:nvSpPr>
          <p:cNvPr id="38914" name="Content Placeholder 3">
            <a:extLst>
              <a:ext uri="{FF2B5EF4-FFF2-40B4-BE49-F238E27FC236}">
                <a16:creationId xmlns:a16="http://schemas.microsoft.com/office/drawing/2014/main" id="{A03958B5-DF75-E05B-9857-8C39FB9300AF}"/>
              </a:ext>
            </a:extLst>
          </p:cNvPr>
          <p:cNvSpPr>
            <a:spLocks noGrp="1" noChangeArrowheads="1"/>
          </p:cNvSpPr>
          <p:nvPr>
            <p:ph idx="1"/>
          </p:nvPr>
        </p:nvSpPr>
        <p:spPr>
          <a:xfrm>
            <a:off x="3200400" y="457200"/>
            <a:ext cx="5943600" cy="5853113"/>
          </a:xfrm>
        </p:spPr>
        <p:txBody>
          <a:bodyPr/>
          <a:lstStyle/>
          <a:p>
            <a:pPr eaLnBrk="1" hangingPunct="1"/>
            <a:r>
              <a:rPr lang="en-US" altLang="en-US" sz="2800" b="1"/>
              <a:t>US Involvement: Michigan State University Vietnam Advisory Group</a:t>
            </a:r>
            <a:endParaRPr lang="en-US" altLang="en-US" sz="2800"/>
          </a:p>
        </p:txBody>
      </p:sp>
      <p:sp>
        <p:nvSpPr>
          <p:cNvPr id="38915" name="Text Placeholder 4">
            <a:extLst>
              <a:ext uri="{FF2B5EF4-FFF2-40B4-BE49-F238E27FC236}">
                <a16:creationId xmlns:a16="http://schemas.microsoft.com/office/drawing/2014/main" id="{32A0E12A-E5EB-58CE-B50D-D35F808B6A95}"/>
              </a:ext>
            </a:extLst>
          </p:cNvPr>
          <p:cNvSpPr>
            <a:spLocks noGrp="1" noChangeArrowheads="1"/>
          </p:cNvSpPr>
          <p:nvPr>
            <p:ph type="body" sz="half" idx="2"/>
          </p:nvPr>
        </p:nvSpPr>
        <p:spPr>
          <a:xfrm>
            <a:off x="609600" y="1905000"/>
            <a:ext cx="2855913" cy="4221163"/>
          </a:xfrm>
        </p:spPr>
        <p:txBody>
          <a:bodyPr/>
          <a:lstStyle/>
          <a:p>
            <a:pPr eaLnBrk="1" hangingPunct="1"/>
            <a:endParaRPr lang="en-US" altLang="en-US"/>
          </a:p>
          <a:p>
            <a:pPr eaLnBrk="1" hangingPunct="1"/>
            <a:endParaRPr lang="en-US" altLang="en-US" sz="2000" b="1"/>
          </a:p>
          <a:p>
            <a:pPr eaLnBrk="1" hangingPunct="1"/>
            <a:r>
              <a:rPr lang="en-US" altLang="en-US" sz="2000" b="1"/>
              <a:t>Wesley R. Fishel, Michigan State University (left) meets with Ngo Dinh Diem in major Technical Assistance Mission in Vietnam.</a:t>
            </a:r>
          </a:p>
          <a:p>
            <a:pPr eaLnBrk="1" hangingPunct="1"/>
            <a:endParaRPr lang="en-US" altLang="en-US" sz="2000" b="1"/>
          </a:p>
          <a:p>
            <a:pPr eaLnBrk="1" hangingPunct="1"/>
            <a:r>
              <a:rPr lang="en-US" altLang="en-US" sz="2000" b="1"/>
              <a:t>Mission later linked (in part unfairly) with CIA</a:t>
            </a:r>
          </a:p>
          <a:p>
            <a:pPr eaLnBrk="1" hangingPunct="1"/>
            <a:endParaRPr lang="en-US" altLang="en-US" sz="2000" b="1"/>
          </a:p>
          <a:p>
            <a:pPr eaLnBrk="1" hangingPunct="1"/>
            <a:endParaRPr lang="en-US" altLang="en-US" sz="2000" b="1"/>
          </a:p>
          <a:p>
            <a:pPr eaLnBrk="1" hangingPunct="1"/>
            <a:endParaRPr lang="en-US" altLang="en-US"/>
          </a:p>
        </p:txBody>
      </p:sp>
      <p:pic>
        <p:nvPicPr>
          <p:cNvPr id="38916" name="Picture 2" descr="Fishel-Diem Meeting.jpg">
            <a:extLst>
              <a:ext uri="{FF2B5EF4-FFF2-40B4-BE49-F238E27FC236}">
                <a16:creationId xmlns:a16="http://schemas.microsoft.com/office/drawing/2014/main" id="{34BE0103-3A00-E275-9CC1-AE3BA586E4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438400"/>
            <a:ext cx="42211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BF39E50E-0C3B-0F03-50C8-7C417C7C1992}"/>
              </a:ext>
            </a:extLst>
          </p:cNvPr>
          <p:cNvSpPr>
            <a:spLocks noGrp="1" noChangeArrowheads="1"/>
          </p:cNvSpPr>
          <p:nvPr>
            <p:ph type="title"/>
          </p:nvPr>
        </p:nvSpPr>
        <p:spPr/>
        <p:txBody>
          <a:bodyPr/>
          <a:lstStyle/>
          <a:p>
            <a:pPr algn="ctr" eaLnBrk="1" hangingPunct="1"/>
            <a:br>
              <a:rPr lang="en-US" altLang="en-US" sz="2800" b="1" i="1"/>
            </a:br>
            <a:r>
              <a:rPr lang="en-US" altLang="en-US" sz="3200" b="1" i="1"/>
              <a:t>Ramparts</a:t>
            </a:r>
            <a:r>
              <a:rPr lang="en-US" altLang="en-US" sz="2400" b="1"/>
              <a:t> </a:t>
            </a:r>
            <a:br>
              <a:rPr lang="en-US" altLang="en-US" sz="2400" b="1"/>
            </a:br>
            <a:r>
              <a:rPr lang="en-US" altLang="en-US" sz="2400" b="1"/>
              <a:t>cover of April 1966, depicting </a:t>
            </a:r>
            <a:r>
              <a:rPr lang="en-US" altLang="en-US" sz="2400" b="1">
                <a:hlinkClick r:id="rId2" action="ppaction://hlinkfile" tooltip="Madame Ngo Dinh Nhu"/>
              </a:rPr>
              <a:t>Madame Nhu</a:t>
            </a:r>
            <a:r>
              <a:rPr lang="en-US" altLang="en-US" sz="2400" b="1"/>
              <a:t> (Madame Ngo Dinh Nhu) as a Michigan State cheerleader.</a:t>
            </a:r>
          </a:p>
        </p:txBody>
      </p:sp>
      <p:sp>
        <p:nvSpPr>
          <p:cNvPr id="39938" name="Content Placeholder 3">
            <a:extLst>
              <a:ext uri="{FF2B5EF4-FFF2-40B4-BE49-F238E27FC236}">
                <a16:creationId xmlns:a16="http://schemas.microsoft.com/office/drawing/2014/main" id="{E46354B2-E108-F46F-AABD-91623D313D17}"/>
              </a:ext>
            </a:extLst>
          </p:cNvPr>
          <p:cNvSpPr>
            <a:spLocks noGrp="1" noChangeArrowheads="1"/>
          </p:cNvSpPr>
          <p:nvPr>
            <p:ph sz="half" idx="1"/>
          </p:nvPr>
        </p:nvSpPr>
        <p:spPr/>
        <p:txBody>
          <a:bodyPr/>
          <a:lstStyle/>
          <a:p>
            <a:pPr eaLnBrk="1" hangingPunct="1">
              <a:buFont typeface="Wingdings" pitchFamily="2" charset="2"/>
              <a:buNone/>
            </a:pPr>
            <a:r>
              <a:rPr lang="en-US" altLang="en-US" b="1"/>
              <a:t>	</a:t>
            </a:r>
          </a:p>
          <a:p>
            <a:pPr eaLnBrk="1" hangingPunct="1">
              <a:buFont typeface="Wingdings" pitchFamily="2" charset="2"/>
              <a:buNone/>
            </a:pPr>
            <a:r>
              <a:rPr lang="en-US" altLang="en-US" b="1"/>
              <a:t>	Madame Nhu was the wife of </a:t>
            </a:r>
            <a:r>
              <a:rPr lang="en-US" altLang="en-US" b="1">
                <a:hlinkClick r:id="rId3" action="ppaction://hlinkfile" tooltip="Ngo Dinh Nhu"/>
              </a:rPr>
              <a:t>Ngo Dinh Nhu</a:t>
            </a:r>
            <a:r>
              <a:rPr lang="en-US" altLang="en-US" b="1"/>
              <a:t>,  brother to and chief adviser (Head of Secret Police) under </a:t>
            </a:r>
            <a:r>
              <a:rPr lang="en-US" altLang="en-US" b="1">
                <a:hlinkClick r:id="rId4" action="ppaction://hlinkfile" tooltip="President"/>
              </a:rPr>
              <a:t>President</a:t>
            </a:r>
            <a:r>
              <a:rPr lang="en-US" altLang="en-US" b="1"/>
              <a:t> </a:t>
            </a:r>
            <a:r>
              <a:rPr lang="en-US" altLang="en-US" b="1">
                <a:hlinkClick r:id="rId5" action="ppaction://hlinkfile" tooltip="Ngo Dinh Diem"/>
              </a:rPr>
              <a:t>Ngo Dinh Diem</a:t>
            </a:r>
            <a:endParaRPr lang="en-US" altLang="en-US" b="1"/>
          </a:p>
        </p:txBody>
      </p:sp>
      <p:sp>
        <p:nvSpPr>
          <p:cNvPr id="39939" name="Content Placeholder 4">
            <a:extLst>
              <a:ext uri="{FF2B5EF4-FFF2-40B4-BE49-F238E27FC236}">
                <a16:creationId xmlns:a16="http://schemas.microsoft.com/office/drawing/2014/main" id="{8EBE1E40-7510-FE44-24EA-DA42A866080D}"/>
              </a:ext>
            </a:extLst>
          </p:cNvPr>
          <p:cNvSpPr>
            <a:spLocks noGrp="1" noChangeArrowheads="1"/>
          </p:cNvSpPr>
          <p:nvPr>
            <p:ph sz="half" idx="2"/>
          </p:nvPr>
        </p:nvSpPr>
        <p:spPr/>
        <p:txBody>
          <a:bodyPr/>
          <a:lstStyle/>
          <a:p>
            <a:pPr eaLnBrk="1" hangingPunct="1"/>
            <a:endParaRPr lang="en-US" altLang="en-US"/>
          </a:p>
        </p:txBody>
      </p:sp>
      <p:pic>
        <p:nvPicPr>
          <p:cNvPr id="39940" name="Picture 2" descr="180px-Ramparts_Magazine_Cover.jpg">
            <a:extLst>
              <a:ext uri="{FF2B5EF4-FFF2-40B4-BE49-F238E27FC236}">
                <a16:creationId xmlns:a16="http://schemas.microsoft.com/office/drawing/2014/main" id="{FCA3358F-1023-7F7E-D1E8-A9FD80C7D35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752600"/>
            <a:ext cx="36845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EA8E47C-8EAD-C2B8-21C1-7199A28F1AA4}"/>
              </a:ext>
            </a:extLst>
          </p:cNvPr>
          <p:cNvSpPr>
            <a:spLocks noGrp="1" noChangeArrowheads="1"/>
          </p:cNvSpPr>
          <p:nvPr>
            <p:ph type="title"/>
          </p:nvPr>
        </p:nvSpPr>
        <p:spPr/>
        <p:txBody>
          <a:bodyPr/>
          <a:lstStyle/>
          <a:p>
            <a:r>
              <a:rPr lang="en-US" altLang="en-US" sz="4000" b="1"/>
              <a:t>Ralph Smucker, Vietnam Technical Assistance</a:t>
            </a:r>
          </a:p>
        </p:txBody>
      </p:sp>
      <p:pic>
        <p:nvPicPr>
          <p:cNvPr id="40962" name="Picture 3">
            <a:extLst>
              <a:ext uri="{FF2B5EF4-FFF2-40B4-BE49-F238E27FC236}">
                <a16:creationId xmlns:a16="http://schemas.microsoft.com/office/drawing/2014/main" id="{C330FA76-8E22-9741-8999-89EB3BBEC8DC}"/>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1676400"/>
            <a:ext cx="5410200" cy="51816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80DEAC78-7334-E4CC-D38A-CE6F9568C487}"/>
              </a:ext>
            </a:extLst>
          </p:cNvPr>
          <p:cNvSpPr>
            <a:spLocks noGrp="1" noChangeArrowheads="1"/>
          </p:cNvSpPr>
          <p:nvPr>
            <p:ph type="title"/>
          </p:nvPr>
        </p:nvSpPr>
        <p:spPr/>
        <p:txBody>
          <a:bodyPr/>
          <a:lstStyle/>
          <a:p>
            <a:pPr eaLnBrk="1" hangingPunct="1"/>
            <a:r>
              <a:rPr lang="en-US" altLang="en-US" dirty="0"/>
              <a:t>Why we were in Vietnam? Review</a:t>
            </a:r>
          </a:p>
        </p:txBody>
      </p:sp>
      <p:sp>
        <p:nvSpPr>
          <p:cNvPr id="41986" name="Rectangle 3">
            <a:extLst>
              <a:ext uri="{FF2B5EF4-FFF2-40B4-BE49-F238E27FC236}">
                <a16:creationId xmlns:a16="http://schemas.microsoft.com/office/drawing/2014/main" id="{BC2C1D8A-B6C3-1B3B-CDD8-C5DADE90AAC4}"/>
              </a:ext>
            </a:extLst>
          </p:cNvPr>
          <p:cNvSpPr>
            <a:spLocks noGrp="1" noChangeArrowheads="1"/>
          </p:cNvSpPr>
          <p:nvPr>
            <p:ph type="body" idx="1"/>
          </p:nvPr>
        </p:nvSpPr>
        <p:spPr/>
        <p:txBody>
          <a:bodyPr/>
          <a:lstStyle/>
          <a:p>
            <a:pPr eaLnBrk="1" hangingPunct="1">
              <a:lnSpc>
                <a:spcPct val="90000"/>
              </a:lnSpc>
            </a:pPr>
            <a:r>
              <a:rPr lang="en-US" altLang="en-US" sz="2400" b="1" dirty="0"/>
              <a:t>We aid other countries with whom our relationships may be more nearly correct than cordial, because we believe that it is in our interests to maintain friendly contacts with their governments and their people and to keep them from going behind the Iron Curtain.[</a:t>
            </a:r>
            <a:r>
              <a:rPr lang="en-US" altLang="en-US" sz="2400" b="1" dirty="0" err="1"/>
              <a:t>i</a:t>
            </a:r>
            <a:r>
              <a:rPr lang="en-US" altLang="en-US" sz="2400" b="1" dirty="0"/>
              <a:t>]</a:t>
            </a:r>
          </a:p>
          <a:p>
            <a:pPr eaLnBrk="1" hangingPunct="1">
              <a:lnSpc>
                <a:spcPct val="90000"/>
              </a:lnSpc>
            </a:pPr>
            <a:r>
              <a:rPr lang="en-US" altLang="en-US" sz="2400" b="1" dirty="0"/>
              <a:t> </a:t>
            </a:r>
            <a:endParaRPr lang="en-US" altLang="en-US" sz="2400" dirty="0"/>
          </a:p>
          <a:p>
            <a:pPr eaLnBrk="1" hangingPunct="1">
              <a:lnSpc>
                <a:spcPct val="90000"/>
              </a:lnSpc>
            </a:pPr>
            <a:br>
              <a:rPr lang="en-US" altLang="en-US" sz="2400" dirty="0"/>
            </a:br>
            <a:r>
              <a:rPr lang="en-US" altLang="en-US" sz="2400" b="1" dirty="0"/>
              <a:t>[</a:t>
            </a:r>
            <a:r>
              <a:rPr lang="en-US" altLang="en-US" sz="2400" b="1" dirty="0" err="1"/>
              <a:t>i</a:t>
            </a:r>
            <a:r>
              <a:rPr lang="en-US" altLang="en-US" sz="2400" b="1" dirty="0"/>
              <a:t>]  Speech by Arthur Z. Gardiner, Director United States Operations Mission in Viet-</a:t>
            </a:r>
            <a:r>
              <a:rPr lang="en-US" altLang="en-US" sz="2400" b="1" dirty="0" err="1"/>
              <a:t>nam</a:t>
            </a:r>
            <a:r>
              <a:rPr lang="en-US" altLang="en-US" sz="2400" b="1" dirty="0"/>
              <a:t>, address given to the Saigon Rotary Club on September 22, 1960 (Washington, D.C.: Department of State and U.S. Government Printer, 1961).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http://www.chairborneranger.com/images/saigon/saigon21.jpg">
            <a:extLst>
              <a:ext uri="{FF2B5EF4-FFF2-40B4-BE49-F238E27FC236}">
                <a16:creationId xmlns:a16="http://schemas.microsoft.com/office/drawing/2014/main" id="{4F109ED7-00D6-E141-1C1C-50D1D9F84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5334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77C06E4D-8F67-3CCB-CB4A-098E5935FA70}"/>
              </a:ext>
            </a:extLst>
          </p:cNvPr>
          <p:cNvSpPr>
            <a:spLocks noGrp="1" noChangeArrowheads="1"/>
          </p:cNvSpPr>
          <p:nvPr>
            <p:ph type="title"/>
          </p:nvPr>
        </p:nvSpPr>
        <p:spPr/>
        <p:txBody>
          <a:bodyPr/>
          <a:lstStyle/>
          <a:p>
            <a:pPr eaLnBrk="1" hangingPunct="1"/>
            <a:r>
              <a:rPr lang="en-US" altLang="en-US" sz="4000" b="1"/>
              <a:t>Picard’s View:  Vietnam: The View From 2022</a:t>
            </a:r>
          </a:p>
        </p:txBody>
      </p:sp>
      <p:sp>
        <p:nvSpPr>
          <p:cNvPr id="44034" name="Rectangle 3">
            <a:extLst>
              <a:ext uri="{FF2B5EF4-FFF2-40B4-BE49-F238E27FC236}">
                <a16:creationId xmlns:a16="http://schemas.microsoft.com/office/drawing/2014/main" id="{186BFB05-B7A6-0A99-D3E4-E4637A706B1B}"/>
              </a:ext>
            </a:extLst>
          </p:cNvPr>
          <p:cNvSpPr>
            <a:spLocks noGrp="1" noChangeArrowheads="1"/>
          </p:cNvSpPr>
          <p:nvPr>
            <p:ph type="body" idx="1"/>
          </p:nvPr>
        </p:nvSpPr>
        <p:spPr/>
        <p:txBody>
          <a:bodyPr/>
          <a:lstStyle/>
          <a:p>
            <a:pPr eaLnBrk="1" hangingPunct="1">
              <a:lnSpc>
                <a:spcPct val="80000"/>
              </a:lnSpc>
            </a:pPr>
            <a:r>
              <a:rPr lang="en-US" altLang="en-US" b="1"/>
              <a:t>Represents the Best and Worst of Foreign Aid Policy</a:t>
            </a:r>
          </a:p>
          <a:p>
            <a:pPr eaLnBrk="1" hangingPunct="1">
              <a:lnSpc>
                <a:spcPct val="80000"/>
              </a:lnSpc>
            </a:pPr>
            <a:endParaRPr lang="en-US" altLang="en-US" b="1"/>
          </a:p>
          <a:p>
            <a:pPr eaLnBrk="1" hangingPunct="1">
              <a:lnSpc>
                <a:spcPct val="80000"/>
              </a:lnSpc>
            </a:pPr>
            <a:r>
              <a:rPr lang="en-US" altLang="en-US" b="1"/>
              <a:t>“We had to destroy the village in order to save it”</a:t>
            </a:r>
          </a:p>
          <a:p>
            <a:pPr eaLnBrk="1" hangingPunct="1">
              <a:lnSpc>
                <a:spcPct val="80000"/>
              </a:lnSpc>
              <a:buFont typeface="Wingdings" pitchFamily="2" charset="2"/>
              <a:buNone/>
            </a:pPr>
            <a:endParaRPr lang="en-US" altLang="en-US" b="1"/>
          </a:p>
          <a:p>
            <a:pPr eaLnBrk="1" hangingPunct="1">
              <a:lnSpc>
                <a:spcPct val="80000"/>
              </a:lnSpc>
            </a:pPr>
            <a:r>
              <a:rPr lang="en-US" altLang="en-US" b="1"/>
              <a:t>Strategies of Community Development and capacity building have their origins in 1950s Vietnam</a:t>
            </a:r>
          </a:p>
          <a:p>
            <a:pPr eaLnBrk="1" hangingPunct="1">
              <a:lnSpc>
                <a:spcPct val="80000"/>
              </a:lnSpc>
            </a:pPr>
            <a:endParaRPr lang="en-US" altLang="en-US" sz="2800" b="1"/>
          </a:p>
          <a:p>
            <a:pPr eaLnBrk="1" hangingPunct="1">
              <a:lnSpc>
                <a:spcPct val="80000"/>
              </a:lnSpc>
            </a:pPr>
            <a:endParaRPr lang="en-US" altLang="en-US" sz="28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2168DED-3800-1850-EF71-48B02F7BF000}"/>
              </a:ext>
            </a:extLst>
          </p:cNvPr>
          <p:cNvSpPr>
            <a:spLocks noGrp="1" noChangeArrowheads="1"/>
          </p:cNvSpPr>
          <p:nvPr>
            <p:ph type="title" idx="4294967295"/>
          </p:nvPr>
        </p:nvSpPr>
        <p:spPr>
          <a:xfrm>
            <a:off x="381000" y="609600"/>
            <a:ext cx="8229600" cy="1143000"/>
          </a:xfrm>
        </p:spPr>
        <p:txBody>
          <a:bodyPr/>
          <a:lstStyle/>
          <a:p>
            <a:r>
              <a:rPr lang="en-US" altLang="en-US" sz="2800" b="1"/>
              <a:t>Unfinished Business: The Real Hans Morgenthau?</a:t>
            </a:r>
          </a:p>
        </p:txBody>
      </p:sp>
      <p:pic>
        <p:nvPicPr>
          <p:cNvPr id="16386" name="Picture 4">
            <a:extLst>
              <a:ext uri="{FF2B5EF4-FFF2-40B4-BE49-F238E27FC236}">
                <a16:creationId xmlns:a16="http://schemas.microsoft.com/office/drawing/2014/main" id="{35CEA4ED-26C8-C994-F6EB-A610E25DED1E}"/>
              </a:ext>
            </a:extLst>
          </p:cNvPr>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762000" y="1752600"/>
            <a:ext cx="3570288" cy="4343400"/>
          </a:xfrm>
        </p:spPr>
      </p:pic>
      <p:sp>
        <p:nvSpPr>
          <p:cNvPr id="16387" name="Rectangle 5">
            <a:extLst>
              <a:ext uri="{FF2B5EF4-FFF2-40B4-BE49-F238E27FC236}">
                <a16:creationId xmlns:a16="http://schemas.microsoft.com/office/drawing/2014/main" id="{9F85798C-6CEF-247B-B1A8-B20E964832E9}"/>
              </a:ext>
            </a:extLst>
          </p:cNvPr>
          <p:cNvSpPr>
            <a:spLocks noGrp="1" noChangeArrowheads="1"/>
          </p:cNvSpPr>
          <p:nvPr>
            <p:ph type="body" sz="half" idx="4294967295"/>
          </p:nvPr>
        </p:nvSpPr>
        <p:spPr>
          <a:xfrm>
            <a:off x="4648200" y="1981200"/>
            <a:ext cx="4038600" cy="4302125"/>
          </a:xfrm>
        </p:spPr>
        <p:txBody>
          <a:bodyPr/>
          <a:lstStyle/>
          <a:p>
            <a:pPr>
              <a:lnSpc>
                <a:spcPct val="90000"/>
              </a:lnSpc>
              <a:buFont typeface="Wingdings" pitchFamily="2" charset="2"/>
              <a:buNone/>
            </a:pPr>
            <a:r>
              <a:rPr lang="en-US" altLang="en-US" sz="2800"/>
              <a:t>	“Hans J Morgenthau (1904-1980) was a great intellectual in this tradition in America. He founded the National Committee on American Foreign Policy in 1974 and served as its first chairman.”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http://lh4.ggpht.com/-mMzy6kQ9s34/SB58h0xaWQI/AAAAAAAABus/G4guN_bIgpY/trial12-Arial%252520Pic%252520of%252520My%252520Lai%252520Burning.JPG">
            <a:extLst>
              <a:ext uri="{FF2B5EF4-FFF2-40B4-BE49-F238E27FC236}">
                <a16:creationId xmlns:a16="http://schemas.microsoft.com/office/drawing/2014/main" id="{FA4B8E7D-798D-FEB1-7ED5-8BC6CBBDC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364538"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4">
            <a:extLst>
              <a:ext uri="{FF2B5EF4-FFF2-40B4-BE49-F238E27FC236}">
                <a16:creationId xmlns:a16="http://schemas.microsoft.com/office/drawing/2014/main" id="{8F11BD27-18B7-FD8E-BB8F-7FABB16692DB}"/>
              </a:ext>
            </a:extLst>
          </p:cNvPr>
          <p:cNvSpPr>
            <a:spLocks noGrp="1" noChangeArrowheads="1"/>
          </p:cNvSpPr>
          <p:nvPr>
            <p:ph idx="4294967295"/>
          </p:nvPr>
        </p:nvSpPr>
        <p:spPr>
          <a:xfrm>
            <a:off x="4032250" y="273050"/>
            <a:ext cx="5111750" cy="5853113"/>
          </a:xfrm>
        </p:spPr>
        <p:txBody>
          <a:bodyPr/>
          <a:lstStyle/>
          <a:p>
            <a:endParaRPr lang="en-US" altLang="en-US" sz="2800" b="1"/>
          </a:p>
          <a:p>
            <a:r>
              <a:rPr lang="en-US" altLang="en-US" sz="2800" b="1"/>
              <a:t>John Paul Vann, Senior Advisor, USAID, 1965-1972</a:t>
            </a:r>
          </a:p>
        </p:txBody>
      </p:sp>
      <p:pic>
        <p:nvPicPr>
          <p:cNvPr id="46082" name="Picture 2" descr="http://upload.wikimedia.org/wikipedia/en/0/07/A_Bright_And_Shining_Lie.JPG">
            <a:extLst>
              <a:ext uri="{FF2B5EF4-FFF2-40B4-BE49-F238E27FC236}">
                <a16:creationId xmlns:a16="http://schemas.microsoft.com/office/drawing/2014/main" id="{462D681B-FDC4-CCC3-293C-3F2A458DE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24479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http://vnafmamn.com/untoldpage/PaulVann.jpg">
            <a:extLst>
              <a:ext uri="{FF2B5EF4-FFF2-40B4-BE49-F238E27FC236}">
                <a16:creationId xmlns:a16="http://schemas.microsoft.com/office/drawing/2014/main" id="{1AB831C9-E262-FE60-ECBC-FCABD5426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70063"/>
            <a:ext cx="3762375"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73F6A872-48EE-ED02-E79A-ABA614007869}"/>
              </a:ext>
            </a:extLst>
          </p:cNvPr>
          <p:cNvSpPr>
            <a:spLocks noGrp="1" noChangeArrowheads="1"/>
          </p:cNvSpPr>
          <p:nvPr>
            <p:ph type="title"/>
          </p:nvPr>
        </p:nvSpPr>
        <p:spPr>
          <a:xfrm>
            <a:off x="76200" y="645620"/>
            <a:ext cx="9296400" cy="1143000"/>
          </a:xfrm>
        </p:spPr>
        <p:txBody>
          <a:bodyPr/>
          <a:lstStyle/>
          <a:p>
            <a:pPr eaLnBrk="1" hangingPunct="1"/>
            <a:r>
              <a:rPr lang="en-US" altLang="en-US" dirty="0"/>
              <a:t>The Best of Vietnam from Foreign Aid Perspective</a:t>
            </a:r>
          </a:p>
        </p:txBody>
      </p:sp>
      <p:sp>
        <p:nvSpPr>
          <p:cNvPr id="47106" name="Rectangle 3">
            <a:extLst>
              <a:ext uri="{FF2B5EF4-FFF2-40B4-BE49-F238E27FC236}">
                <a16:creationId xmlns:a16="http://schemas.microsoft.com/office/drawing/2014/main" id="{1B0AF28E-E9A9-047D-9306-24D0DC788D55}"/>
              </a:ext>
            </a:extLst>
          </p:cNvPr>
          <p:cNvSpPr>
            <a:spLocks noGrp="1" noChangeArrowheads="1"/>
          </p:cNvSpPr>
          <p:nvPr>
            <p:ph type="body" idx="1"/>
          </p:nvPr>
        </p:nvSpPr>
        <p:spPr/>
        <p:txBody>
          <a:bodyPr/>
          <a:lstStyle/>
          <a:p>
            <a:pPr eaLnBrk="1" hangingPunct="1"/>
            <a:r>
              <a:rPr lang="en-US" altLang="en-US" b="1" dirty="0"/>
              <a:t>Focus on Community Development</a:t>
            </a:r>
          </a:p>
          <a:p>
            <a:pPr eaLnBrk="1" hangingPunct="1"/>
            <a:endParaRPr lang="en-US" altLang="en-US" b="1" dirty="0"/>
          </a:p>
          <a:p>
            <a:pPr eaLnBrk="1" hangingPunct="1"/>
            <a:r>
              <a:rPr lang="en-US" altLang="en-US" b="1" dirty="0"/>
              <a:t>Rural Industrialization and (later) micro-credit</a:t>
            </a:r>
          </a:p>
          <a:p>
            <a:pPr eaLnBrk="1" hangingPunct="1"/>
            <a:endParaRPr lang="en-US" altLang="en-US" b="1" dirty="0"/>
          </a:p>
          <a:p>
            <a:pPr eaLnBrk="1" hangingPunct="1"/>
            <a:r>
              <a:rPr lang="en-US" altLang="en-US" b="1" dirty="0"/>
              <a:t>Foreign Aid Field Officers- on the ground</a:t>
            </a:r>
          </a:p>
          <a:p>
            <a:pPr eaLnBrk="1" hangingPunct="1"/>
            <a:endParaRPr lang="en-US" altLang="en-US" b="1" dirty="0"/>
          </a:p>
          <a:p>
            <a:pPr eaLnBrk="1" hangingPunct="1"/>
            <a:r>
              <a:rPr lang="en-US" altLang="en-US" b="1" dirty="0"/>
              <a:t>Basic Needs and Rural Development Focus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http://www.history.navy.mil/pics/vietnam_villagers.jpg">
            <a:extLst>
              <a:ext uri="{FF2B5EF4-FFF2-40B4-BE49-F238E27FC236}">
                <a16:creationId xmlns:a16="http://schemas.microsoft.com/office/drawing/2014/main" id="{FBE7CB58-D137-00E0-C27E-BA2FB4291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95538"/>
            <a:ext cx="86106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itle 6">
            <a:extLst>
              <a:ext uri="{FF2B5EF4-FFF2-40B4-BE49-F238E27FC236}">
                <a16:creationId xmlns:a16="http://schemas.microsoft.com/office/drawing/2014/main" id="{29E3EB40-45ED-8F69-F2F0-E2AE8CDB45AD}"/>
              </a:ext>
            </a:extLst>
          </p:cNvPr>
          <p:cNvSpPr>
            <a:spLocks noGrp="1" noChangeArrowheads="1"/>
          </p:cNvSpPr>
          <p:nvPr>
            <p:ph type="title"/>
          </p:nvPr>
        </p:nvSpPr>
        <p:spPr>
          <a:xfrm>
            <a:off x="0" y="609600"/>
            <a:ext cx="9144000" cy="1828800"/>
          </a:xfrm>
        </p:spPr>
        <p:txBody>
          <a:bodyPr/>
          <a:lstStyle/>
          <a:p>
            <a:r>
              <a:rPr lang="en-US" altLang="en-US" sz="2400" b="1"/>
              <a:t>South Vietnamese villagers vote on the use of the community development budget of 80,000 piasters allocated by the provincial administration. An AID field representative holds a blackboard listing the items voted on. They include pig raising, health station, schoolhouses, tractors, wells, and buffaloes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4D1C4A50-5726-BF5F-06E4-5EB14CBA65BF}"/>
              </a:ext>
            </a:extLst>
          </p:cNvPr>
          <p:cNvSpPr>
            <a:spLocks noGrp="1" noChangeArrowheads="1"/>
          </p:cNvSpPr>
          <p:nvPr>
            <p:ph type="title"/>
          </p:nvPr>
        </p:nvSpPr>
        <p:spPr/>
        <p:txBody>
          <a:bodyPr/>
          <a:lstStyle/>
          <a:p>
            <a:pPr eaLnBrk="1" hangingPunct="1"/>
            <a:r>
              <a:rPr lang="en-US" altLang="en-US" sz="4000" dirty="0"/>
              <a:t>Technical Assistance Profile: Groups in the Early Years</a:t>
            </a:r>
          </a:p>
        </p:txBody>
      </p:sp>
      <p:sp>
        <p:nvSpPr>
          <p:cNvPr id="49154" name="Rectangle 3">
            <a:extLst>
              <a:ext uri="{FF2B5EF4-FFF2-40B4-BE49-F238E27FC236}">
                <a16:creationId xmlns:a16="http://schemas.microsoft.com/office/drawing/2014/main" id="{5CD1132B-2F70-C974-A16A-9C5A159B1DDF}"/>
              </a:ext>
            </a:extLst>
          </p:cNvPr>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400" b="1"/>
              <a:t>Summary of Contracting Agencies With the</a:t>
            </a:r>
          </a:p>
          <a:p>
            <a:pPr eaLnBrk="1" hangingPunct="1">
              <a:lnSpc>
                <a:spcPct val="90000"/>
              </a:lnSpc>
              <a:buFont typeface="Wingdings" pitchFamily="2" charset="2"/>
              <a:buNone/>
            </a:pPr>
            <a:r>
              <a:rPr lang="en-US" altLang="en-US" sz="2400" b="1"/>
              <a:t>Technical Cooperation Administration in 1952[i]</a:t>
            </a:r>
          </a:p>
          <a:p>
            <a:pPr eaLnBrk="1" hangingPunct="1">
              <a:lnSpc>
                <a:spcPct val="90000"/>
              </a:lnSpc>
            </a:pPr>
            <a:endParaRPr lang="en-US" altLang="en-US" sz="2400" b="1"/>
          </a:p>
          <a:p>
            <a:pPr eaLnBrk="1" hangingPunct="1">
              <a:lnSpc>
                <a:spcPct val="90000"/>
              </a:lnSpc>
            </a:pPr>
            <a:r>
              <a:rPr lang="en-US" altLang="en-US" sz="2400" b="1"/>
              <a:t>Educational Institutions                  58</a:t>
            </a:r>
          </a:p>
          <a:p>
            <a:pPr eaLnBrk="1" hangingPunct="1">
              <a:lnSpc>
                <a:spcPct val="90000"/>
              </a:lnSpc>
            </a:pPr>
            <a:r>
              <a:rPr lang="en-US" altLang="en-US" sz="2400" b="1"/>
              <a:t>Consulting Firms                             42</a:t>
            </a:r>
          </a:p>
          <a:p>
            <a:pPr eaLnBrk="1" hangingPunct="1">
              <a:lnSpc>
                <a:spcPct val="90000"/>
              </a:lnSpc>
            </a:pPr>
            <a:r>
              <a:rPr lang="en-US" altLang="en-US" sz="2400" b="1"/>
              <a:t>Research Foundations                      5</a:t>
            </a:r>
          </a:p>
          <a:p>
            <a:pPr eaLnBrk="1" hangingPunct="1">
              <a:lnSpc>
                <a:spcPct val="90000"/>
              </a:lnSpc>
            </a:pPr>
            <a:r>
              <a:rPr lang="en-US" altLang="en-US" sz="2400" b="1"/>
              <a:t>Religious Organizations                   3</a:t>
            </a:r>
          </a:p>
          <a:p>
            <a:pPr eaLnBrk="1" hangingPunct="1">
              <a:lnSpc>
                <a:spcPct val="90000"/>
              </a:lnSpc>
            </a:pPr>
            <a:r>
              <a:rPr lang="en-US" altLang="en-US" sz="2400" b="1"/>
              <a:t>TOTAL                                           108</a:t>
            </a:r>
            <a:endParaRPr lang="en-US" altLang="en-US" sz="2400"/>
          </a:p>
          <a:p>
            <a:pPr eaLnBrk="1" hangingPunct="1">
              <a:lnSpc>
                <a:spcPct val="90000"/>
              </a:lnSpc>
            </a:pPr>
            <a:br>
              <a:rPr lang="en-US" altLang="en-US" sz="2400"/>
            </a:br>
            <a:r>
              <a:rPr lang="en-US" altLang="en-US" sz="2400" b="1"/>
              <a:t>[i] Walter R. Sharp, “The Institutional Framework for Technical Assistance,” </a:t>
            </a:r>
            <a:r>
              <a:rPr lang="en-US" altLang="en-US" sz="2400" b="1" u="sng"/>
              <a:t>International Organization</a:t>
            </a:r>
            <a:r>
              <a:rPr lang="en-US" altLang="en-US" sz="2400" b="1"/>
              <a:t>, vol. 7, no. 3 (August 1953), p 364.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5246BEED-501D-8EAF-32F7-535C17A365DB}"/>
              </a:ext>
            </a:extLst>
          </p:cNvPr>
          <p:cNvSpPr>
            <a:spLocks noGrp="1" noChangeArrowheads="1"/>
          </p:cNvSpPr>
          <p:nvPr>
            <p:ph type="title"/>
          </p:nvPr>
        </p:nvSpPr>
        <p:spPr>
          <a:xfrm>
            <a:off x="228600" y="533400"/>
            <a:ext cx="8915400" cy="1143000"/>
          </a:xfrm>
        </p:spPr>
        <p:txBody>
          <a:bodyPr/>
          <a:lstStyle/>
          <a:p>
            <a:pPr eaLnBrk="1" hangingPunct="1"/>
            <a:r>
              <a:rPr lang="en-US" altLang="en-US" sz="3600" b="1"/>
              <a:t>From the Beginning-Experiments: With Non-Profits and Contractors</a:t>
            </a:r>
          </a:p>
        </p:txBody>
      </p:sp>
      <p:sp>
        <p:nvSpPr>
          <p:cNvPr id="50178" name="Rectangle 3">
            <a:extLst>
              <a:ext uri="{FF2B5EF4-FFF2-40B4-BE49-F238E27FC236}">
                <a16:creationId xmlns:a16="http://schemas.microsoft.com/office/drawing/2014/main" id="{7AFCCC1E-BDFA-A074-E387-8F44F290159B}"/>
              </a:ext>
            </a:extLst>
          </p:cNvPr>
          <p:cNvSpPr>
            <a:spLocks noGrp="1" noChangeArrowheads="1"/>
          </p:cNvSpPr>
          <p:nvPr>
            <p:ph type="body" idx="1"/>
          </p:nvPr>
        </p:nvSpPr>
        <p:spPr/>
        <p:txBody>
          <a:bodyPr/>
          <a:lstStyle/>
          <a:p>
            <a:pPr eaLnBrk="1" hangingPunct="1"/>
            <a:r>
              <a:rPr lang="en-US" altLang="en-US" sz="2800" b="1"/>
              <a:t>The Role of the University- Hundreds of Contracts in the 1950s-1960s Capacity Building</a:t>
            </a:r>
          </a:p>
          <a:p>
            <a:pPr eaLnBrk="1" hangingPunct="1"/>
            <a:endParaRPr lang="en-US" altLang="en-US" sz="2800" b="1"/>
          </a:p>
          <a:p>
            <a:pPr eaLnBrk="1" hangingPunct="1"/>
            <a:r>
              <a:rPr lang="en-US" altLang="en-US" sz="2800" b="1"/>
              <a:t>The Operational Expert  (OPEX)</a:t>
            </a:r>
          </a:p>
          <a:p>
            <a:pPr eaLnBrk="1" hangingPunct="1"/>
            <a:endParaRPr lang="en-US" altLang="en-US" sz="2800" b="1"/>
          </a:p>
          <a:p>
            <a:pPr eaLnBrk="1" hangingPunct="1"/>
            <a:r>
              <a:rPr lang="en-US" altLang="en-US" sz="2800" b="1"/>
              <a:t>Technical Assistance- Advisor</a:t>
            </a:r>
          </a:p>
          <a:p>
            <a:pPr eaLnBrk="1" hangingPunct="1"/>
            <a:endParaRPr lang="en-US" altLang="en-US" sz="2800" b="1"/>
          </a:p>
          <a:p>
            <a:pPr eaLnBrk="1" hangingPunct="1"/>
            <a:r>
              <a:rPr lang="en-US" altLang="en-US" sz="2800" b="1"/>
              <a:t>Food Aid, Contracts and NGOs</a:t>
            </a:r>
          </a:p>
          <a:p>
            <a:pPr eaLnBrk="1" hangingPunct="1"/>
            <a:endParaRPr lang="en-US" altLang="en-US" sz="2800" b="1"/>
          </a:p>
          <a:p>
            <a:pPr eaLnBrk="1" hangingPunct="1"/>
            <a:r>
              <a:rPr lang="en-US" altLang="en-US" sz="2800" b="1"/>
              <a:t>Peace Corps (1961) and PVO groups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a:extLst>
              <a:ext uri="{FF2B5EF4-FFF2-40B4-BE49-F238E27FC236}">
                <a16:creationId xmlns:a16="http://schemas.microsoft.com/office/drawing/2014/main" id="{C1AEBD9A-12B4-AB46-ACB6-58467EAEA6F6}"/>
              </a:ext>
            </a:extLst>
          </p:cNvPr>
          <p:cNvSpPr>
            <a:spLocks noGrp="1" noChangeArrowheads="1"/>
          </p:cNvSpPr>
          <p:nvPr>
            <p:ph type="title" idx="4294967295"/>
          </p:nvPr>
        </p:nvSpPr>
        <p:spPr>
          <a:xfrm>
            <a:off x="228600" y="463550"/>
            <a:ext cx="9144000" cy="1143000"/>
          </a:xfrm>
        </p:spPr>
        <p:txBody>
          <a:bodyPr/>
          <a:lstStyle/>
          <a:p>
            <a:pPr eaLnBrk="1" hangingPunct="1"/>
            <a:br>
              <a:rPr lang="en-US" altLang="en-US"/>
            </a:br>
            <a:br>
              <a:rPr lang="en-US" altLang="en-US"/>
            </a:br>
            <a:br>
              <a:rPr lang="en-US" altLang="en-US"/>
            </a:br>
            <a:r>
              <a:rPr lang="en-US" altLang="en-US" sz="4000" b="1"/>
              <a:t>An Operational Expert? (Truth in Advertising)</a:t>
            </a:r>
          </a:p>
        </p:txBody>
      </p:sp>
      <p:sp>
        <p:nvSpPr>
          <p:cNvPr id="52226" name="Content Placeholder 5">
            <a:extLst>
              <a:ext uri="{FF2B5EF4-FFF2-40B4-BE49-F238E27FC236}">
                <a16:creationId xmlns:a16="http://schemas.microsoft.com/office/drawing/2014/main" id="{90D243CF-FB60-6EF3-66F7-738F68133F34}"/>
              </a:ext>
            </a:extLst>
          </p:cNvPr>
          <p:cNvSpPr>
            <a:spLocks noGrp="1" noChangeArrowheads="1"/>
          </p:cNvSpPr>
          <p:nvPr>
            <p:ph type="body" sz="half" idx="4294967295"/>
          </p:nvPr>
        </p:nvSpPr>
        <p:spPr>
          <a:xfrm>
            <a:off x="685800" y="1597873"/>
            <a:ext cx="4953000" cy="4683125"/>
          </a:xfrm>
        </p:spPr>
        <p:txBody>
          <a:bodyPr/>
          <a:lstStyle/>
          <a:p>
            <a:pPr eaLnBrk="1" hangingPunct="1">
              <a:lnSpc>
                <a:spcPct val="90000"/>
              </a:lnSpc>
              <a:buFont typeface="Wingdings" pitchFamily="2" charset="2"/>
              <a:buNone/>
            </a:pPr>
            <a:r>
              <a:rPr lang="en-US" altLang="en-US" b="1" dirty="0"/>
              <a:t>USAID</a:t>
            </a:r>
          </a:p>
          <a:p>
            <a:pPr eaLnBrk="1" hangingPunct="1">
              <a:lnSpc>
                <a:spcPct val="90000"/>
              </a:lnSpc>
            </a:pPr>
            <a:r>
              <a:rPr lang="en-US" altLang="en-US" sz="1800" b="1" dirty="0"/>
              <a:t>An Operational Expert in </a:t>
            </a:r>
            <a:r>
              <a:rPr lang="en-US" altLang="en-US" sz="1800" b="1" dirty="0" err="1"/>
              <a:t>Botswanaand</a:t>
            </a:r>
            <a:r>
              <a:rPr lang="en-US" altLang="en-US" sz="1800" b="1" dirty="0"/>
              <a:t> Swaziland, 1980-1984</a:t>
            </a:r>
          </a:p>
          <a:p>
            <a:pPr eaLnBrk="1" hangingPunct="1">
              <a:lnSpc>
                <a:spcPct val="90000"/>
              </a:lnSpc>
            </a:pPr>
            <a:endParaRPr lang="en-US" altLang="en-US" sz="1800" b="1" dirty="0"/>
          </a:p>
          <a:p>
            <a:pPr eaLnBrk="1" hangingPunct="1">
              <a:lnSpc>
                <a:spcPct val="90000"/>
              </a:lnSpc>
            </a:pPr>
            <a:r>
              <a:rPr lang="en-US" altLang="en-US" sz="1800" b="1" dirty="0"/>
              <a:t>South Africa, 1993-1994</a:t>
            </a:r>
          </a:p>
          <a:p>
            <a:pPr eaLnBrk="1" hangingPunct="1">
              <a:lnSpc>
                <a:spcPct val="90000"/>
              </a:lnSpc>
            </a:pPr>
            <a:endParaRPr lang="en-US" altLang="en-US" sz="1800" b="1" dirty="0"/>
          </a:p>
          <a:p>
            <a:pPr eaLnBrk="1" hangingPunct="1">
              <a:lnSpc>
                <a:spcPct val="90000"/>
              </a:lnSpc>
            </a:pPr>
            <a:r>
              <a:rPr lang="en-US" altLang="en-US" sz="1800" b="1" dirty="0"/>
              <a:t>Ghana, 2004-2005 (Intermittent)</a:t>
            </a:r>
          </a:p>
          <a:p>
            <a:pPr eaLnBrk="1" hangingPunct="1">
              <a:lnSpc>
                <a:spcPct val="90000"/>
              </a:lnSpc>
            </a:pPr>
            <a:endParaRPr lang="en-US" altLang="en-US" sz="1800" b="1" dirty="0"/>
          </a:p>
          <a:p>
            <a:pPr eaLnBrk="1" hangingPunct="1">
              <a:lnSpc>
                <a:spcPct val="90000"/>
              </a:lnSpc>
            </a:pPr>
            <a:r>
              <a:rPr lang="en-US" altLang="en-US" sz="1800" b="1" dirty="0"/>
              <a:t>South Sudan and Morocco, 2009-10</a:t>
            </a:r>
          </a:p>
          <a:p>
            <a:pPr eaLnBrk="1" hangingPunct="1">
              <a:lnSpc>
                <a:spcPct val="90000"/>
              </a:lnSpc>
            </a:pPr>
            <a:endParaRPr lang="en-US" altLang="en-US" sz="1800" b="1" dirty="0"/>
          </a:p>
          <a:p>
            <a:pPr eaLnBrk="1" hangingPunct="1">
              <a:lnSpc>
                <a:spcPct val="90000"/>
              </a:lnSpc>
            </a:pPr>
            <a:r>
              <a:rPr lang="en-US" altLang="en-US" sz="1800" b="1" dirty="0"/>
              <a:t>ECOWAS, 2012-2018</a:t>
            </a:r>
          </a:p>
          <a:p>
            <a:pPr eaLnBrk="1" hangingPunct="1">
              <a:lnSpc>
                <a:spcPct val="90000"/>
              </a:lnSpc>
            </a:pPr>
            <a:endParaRPr lang="en-US" altLang="en-US" sz="1800" b="1" dirty="0"/>
          </a:p>
          <a:p>
            <a:pPr eaLnBrk="1" hangingPunct="1">
              <a:lnSpc>
                <a:spcPct val="90000"/>
              </a:lnSpc>
            </a:pPr>
            <a:r>
              <a:rPr lang="en-US" altLang="en-US" sz="1800" b="1" dirty="0"/>
              <a:t>Jordan, 2020</a:t>
            </a:r>
          </a:p>
          <a:p>
            <a:pPr eaLnBrk="1" hangingPunct="1">
              <a:lnSpc>
                <a:spcPct val="90000"/>
              </a:lnSpc>
            </a:pPr>
            <a:endParaRPr lang="en-US" altLang="en-US" sz="1800" b="1" dirty="0"/>
          </a:p>
          <a:p>
            <a:pPr eaLnBrk="1" hangingPunct="1">
              <a:lnSpc>
                <a:spcPct val="90000"/>
              </a:lnSpc>
              <a:buFont typeface="Wingdings" pitchFamily="2" charset="2"/>
              <a:buNone/>
            </a:pPr>
            <a:r>
              <a:rPr lang="en-US" altLang="en-US" b="1" dirty="0"/>
              <a:t>World Bank/UNDP</a:t>
            </a:r>
          </a:p>
          <a:p>
            <a:pPr eaLnBrk="1" hangingPunct="1">
              <a:lnSpc>
                <a:spcPct val="90000"/>
              </a:lnSpc>
              <a:buFont typeface="Wingdings" pitchFamily="2" charset="2"/>
              <a:buChar char="q"/>
            </a:pPr>
            <a:r>
              <a:rPr lang="en-US" altLang="en-US" sz="1800" b="1" dirty="0"/>
              <a:t>Ethiopia and Eritrea, 1991-1994</a:t>
            </a:r>
          </a:p>
          <a:p>
            <a:pPr eaLnBrk="1" hangingPunct="1">
              <a:lnSpc>
                <a:spcPct val="90000"/>
              </a:lnSpc>
              <a:buFont typeface="Wingdings" pitchFamily="2" charset="2"/>
              <a:buChar char="q"/>
            </a:pPr>
            <a:endParaRPr lang="en-US" altLang="en-US" sz="1800" b="1" dirty="0"/>
          </a:p>
          <a:p>
            <a:pPr eaLnBrk="1" hangingPunct="1">
              <a:lnSpc>
                <a:spcPct val="90000"/>
              </a:lnSpc>
              <a:buFont typeface="Wingdings" pitchFamily="2" charset="2"/>
              <a:buNone/>
            </a:pPr>
            <a:endParaRPr lang="en-US" altLang="en-US" sz="1800" b="1" dirty="0"/>
          </a:p>
          <a:p>
            <a:pPr eaLnBrk="1" hangingPunct="1">
              <a:lnSpc>
                <a:spcPct val="90000"/>
              </a:lnSpc>
              <a:buFont typeface="Wingdings" pitchFamily="2" charset="2"/>
              <a:buNone/>
            </a:pPr>
            <a:endParaRPr lang="en-US" altLang="en-US" b="1" dirty="0"/>
          </a:p>
        </p:txBody>
      </p:sp>
      <p:sp>
        <p:nvSpPr>
          <p:cNvPr id="52227" name="Text Placeholder 6">
            <a:extLst>
              <a:ext uri="{FF2B5EF4-FFF2-40B4-BE49-F238E27FC236}">
                <a16:creationId xmlns:a16="http://schemas.microsoft.com/office/drawing/2014/main" id="{C17815FC-1C37-8797-9315-1DE1A1F72D98}"/>
              </a:ext>
            </a:extLst>
          </p:cNvPr>
          <p:cNvSpPr>
            <a:spLocks noGrp="1" noChangeArrowheads="1"/>
          </p:cNvSpPr>
          <p:nvPr>
            <p:ph type="body" sz="quarter" idx="4294967295"/>
          </p:nvPr>
        </p:nvSpPr>
        <p:spPr>
          <a:xfrm>
            <a:off x="5411788" y="1285875"/>
            <a:ext cx="4041775" cy="639763"/>
          </a:xfrm>
        </p:spPr>
        <p:txBody>
          <a:bodyPr/>
          <a:lstStyle/>
          <a:p>
            <a:pPr eaLnBrk="1" hangingPunct="1">
              <a:lnSpc>
                <a:spcPct val="90000"/>
              </a:lnSpc>
              <a:buFont typeface="Wingdings" pitchFamily="2" charset="2"/>
              <a:buChar char="q"/>
            </a:pPr>
            <a:r>
              <a:rPr lang="en-US" altLang="en-US" sz="1800" b="1" dirty="0"/>
              <a:t>Palestine, 2005</a:t>
            </a:r>
          </a:p>
          <a:p>
            <a:pPr eaLnBrk="1" hangingPunct="1">
              <a:lnSpc>
                <a:spcPct val="90000"/>
              </a:lnSpc>
              <a:buFont typeface="Wingdings" pitchFamily="2" charset="2"/>
              <a:buChar char="q"/>
            </a:pPr>
            <a:endParaRPr lang="en-US" altLang="en-US" sz="1800" b="1" dirty="0"/>
          </a:p>
          <a:p>
            <a:pPr eaLnBrk="1" hangingPunct="1">
              <a:lnSpc>
                <a:spcPct val="90000"/>
              </a:lnSpc>
              <a:buFont typeface="Wingdings" pitchFamily="2" charset="2"/>
              <a:buChar char="q"/>
            </a:pPr>
            <a:r>
              <a:rPr lang="en-US" altLang="en-US" sz="1800" b="1" dirty="0"/>
              <a:t>Guinea- Conakry  2007</a:t>
            </a:r>
          </a:p>
          <a:p>
            <a:pPr eaLnBrk="1" hangingPunct="1">
              <a:lnSpc>
                <a:spcPct val="90000"/>
              </a:lnSpc>
              <a:buFont typeface="Wingdings" pitchFamily="2" charset="2"/>
              <a:buChar char="q"/>
            </a:pPr>
            <a:endParaRPr lang="en-US" altLang="en-US" sz="1800" b="1" dirty="0"/>
          </a:p>
          <a:p>
            <a:pPr marL="0" indent="0" eaLnBrk="1" hangingPunct="1">
              <a:lnSpc>
                <a:spcPct val="90000"/>
              </a:lnSpc>
              <a:buNone/>
            </a:pPr>
            <a:r>
              <a:rPr lang="en-US" altLang="en-US" sz="2400" b="1" dirty="0">
                <a:solidFill>
                  <a:srgbClr val="0070C0"/>
                </a:solidFill>
              </a:rPr>
              <a:t>The Consultant</a:t>
            </a:r>
            <a:endParaRPr lang="en-US" altLang="en-US" sz="2400" dirty="0">
              <a:solidFill>
                <a:srgbClr val="0070C0"/>
              </a:solidFill>
            </a:endParaRPr>
          </a:p>
          <a:p>
            <a:pPr marL="0" indent="0" eaLnBrk="1" hangingPunct="1">
              <a:buNone/>
            </a:pPr>
            <a:endParaRPr lang="en-US" altLang="en-US" dirty="0"/>
          </a:p>
        </p:txBody>
      </p:sp>
      <p:pic>
        <p:nvPicPr>
          <p:cNvPr id="52228" name="Picture 2" descr="Click for Dr. Picard's CV">
            <a:hlinkClick r:id="rId2"/>
            <a:extLst>
              <a:ext uri="{FF2B5EF4-FFF2-40B4-BE49-F238E27FC236}">
                <a16:creationId xmlns:a16="http://schemas.microsoft.com/office/drawing/2014/main" id="{6F71BC0B-597A-F2E6-D9AC-614858FB6EFB}"/>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926740" y="3124200"/>
            <a:ext cx="2520950" cy="3429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C5B54FCD-272A-1B15-E898-0A862EB2FC3B}"/>
              </a:ext>
            </a:extLst>
          </p:cNvPr>
          <p:cNvSpPr>
            <a:spLocks noGrp="1" noChangeArrowheads="1"/>
          </p:cNvSpPr>
          <p:nvPr>
            <p:ph type="title"/>
          </p:nvPr>
        </p:nvSpPr>
        <p:spPr/>
        <p:txBody>
          <a:bodyPr/>
          <a:lstStyle/>
          <a:p>
            <a:pPr eaLnBrk="1" hangingPunct="1"/>
            <a:r>
              <a:rPr lang="en-US" altLang="en-US" sz="4000"/>
              <a:t>BASIC</a:t>
            </a:r>
            <a:br>
              <a:rPr lang="en-US" altLang="en-US" sz="4000"/>
            </a:br>
            <a:r>
              <a:rPr lang="en-US" altLang="en-US" sz="4000"/>
              <a:t>NEEDS</a:t>
            </a:r>
          </a:p>
        </p:txBody>
      </p:sp>
      <p:sp>
        <p:nvSpPr>
          <p:cNvPr id="54274" name="Rectangle 3">
            <a:extLst>
              <a:ext uri="{FF2B5EF4-FFF2-40B4-BE49-F238E27FC236}">
                <a16:creationId xmlns:a16="http://schemas.microsoft.com/office/drawing/2014/main" id="{088D2A55-D9A8-76F9-D81E-5F31C14BD4E1}"/>
              </a:ext>
            </a:extLst>
          </p:cNvPr>
          <p:cNvSpPr>
            <a:spLocks noGrp="1" noChangeArrowheads="1"/>
          </p:cNvSpPr>
          <p:nvPr>
            <p:ph type="body" idx="1"/>
          </p:nvPr>
        </p:nvSpPr>
        <p:spPr/>
        <p:txBody>
          <a:bodyPr/>
          <a:lstStyle/>
          <a:p>
            <a:pPr eaLnBrk="1" hangingPunct="1"/>
            <a:r>
              <a:rPr lang="en-US" altLang="en-US" b="1" dirty="0"/>
              <a:t>1968- Robert McNamara appointed President of the World Bank</a:t>
            </a:r>
          </a:p>
          <a:p>
            <a:pPr eaLnBrk="1" hangingPunct="1"/>
            <a:endParaRPr lang="en-US" altLang="en-US" b="1" dirty="0"/>
          </a:p>
          <a:p>
            <a:pPr eaLnBrk="1" hangingPunct="1"/>
            <a:r>
              <a:rPr lang="en-US" altLang="en-US" b="1" dirty="0"/>
              <a:t>Announces a shift from Growth strategy to Basic Needs</a:t>
            </a:r>
          </a:p>
          <a:p>
            <a:pPr eaLnBrk="1" hangingPunct="1"/>
            <a:endParaRPr lang="en-US" altLang="en-US" b="1" dirty="0"/>
          </a:p>
          <a:p>
            <a:pPr eaLnBrk="1" hangingPunct="1"/>
            <a:r>
              <a:rPr lang="en-US" altLang="en-US" b="1" dirty="0"/>
              <a:t>Part of Debate about Equity</a:t>
            </a:r>
          </a:p>
          <a:p>
            <a:pPr eaLnBrk="1" hangingPunct="1"/>
            <a:endParaRPr lang="en-US" altLang="en-US" b="1" dirty="0"/>
          </a:p>
          <a:p>
            <a:pPr eaLnBrk="1" hangingPunct="1"/>
            <a:r>
              <a:rPr lang="en-US" altLang="en-US" b="1" dirty="0"/>
              <a:t>Goal:  Integrated Rural Development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a:extLst>
              <a:ext uri="{FF2B5EF4-FFF2-40B4-BE49-F238E27FC236}">
                <a16:creationId xmlns:a16="http://schemas.microsoft.com/office/drawing/2014/main" id="{DCD920C6-737A-AD36-87A8-C4C658BD646B}"/>
              </a:ext>
            </a:extLst>
          </p:cNvPr>
          <p:cNvSpPr>
            <a:spLocks noGrp="1" noChangeArrowheads="1"/>
          </p:cNvSpPr>
          <p:nvPr>
            <p:ph type="title"/>
          </p:nvPr>
        </p:nvSpPr>
        <p:spPr>
          <a:xfrm>
            <a:off x="762000" y="647700"/>
            <a:ext cx="8229600" cy="1143000"/>
          </a:xfrm>
        </p:spPr>
        <p:txBody>
          <a:bodyPr/>
          <a:lstStyle/>
          <a:p>
            <a:r>
              <a:rPr lang="en-US" altLang="en-US" dirty="0"/>
              <a:t>Robert McNamara: War and Foreign Aid</a:t>
            </a:r>
          </a:p>
        </p:txBody>
      </p:sp>
      <p:pic>
        <p:nvPicPr>
          <p:cNvPr id="55298" name="Picture 7">
            <a:extLst>
              <a:ext uri="{FF2B5EF4-FFF2-40B4-BE49-F238E27FC236}">
                <a16:creationId xmlns:a16="http://schemas.microsoft.com/office/drawing/2014/main" id="{2F6E6B3F-064C-C7CE-FC0C-6CF66EFC2256}"/>
              </a:ext>
            </a:extLst>
          </p:cNvPr>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57200" y="1828800"/>
            <a:ext cx="4038600" cy="5029200"/>
          </a:xfrm>
        </p:spPr>
      </p:pic>
      <p:sp>
        <p:nvSpPr>
          <p:cNvPr id="55299" name="Rectangle 8">
            <a:extLst>
              <a:ext uri="{FF2B5EF4-FFF2-40B4-BE49-F238E27FC236}">
                <a16:creationId xmlns:a16="http://schemas.microsoft.com/office/drawing/2014/main" id="{9226F203-E43E-8FB3-1AE5-12597F7F623A}"/>
              </a:ext>
            </a:extLst>
          </p:cNvPr>
          <p:cNvSpPr>
            <a:spLocks noGrp="1" noChangeArrowheads="1"/>
          </p:cNvSpPr>
          <p:nvPr>
            <p:ph type="body" sz="half" idx="2"/>
          </p:nvPr>
        </p:nvSpPr>
        <p:spPr/>
        <p:txBody>
          <a:bodyPr/>
          <a:lstStyle/>
          <a:p>
            <a:r>
              <a:rPr lang="en-US" altLang="en-US"/>
              <a:t>2003 “The Fog of War” (Film)</a:t>
            </a:r>
          </a:p>
        </p:txBody>
      </p:sp>
      <p:pic>
        <p:nvPicPr>
          <p:cNvPr id="55300" name="Picture 9" descr="fog">
            <a:extLst>
              <a:ext uri="{FF2B5EF4-FFF2-40B4-BE49-F238E27FC236}">
                <a16:creationId xmlns:a16="http://schemas.microsoft.com/office/drawing/2014/main" id="{599BED59-5B5C-0A75-954C-56DA02D6B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95600"/>
            <a:ext cx="45720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D25C6F61-24D8-324C-15BD-1B2E8CF1A4B0}"/>
              </a:ext>
            </a:extLst>
          </p:cNvPr>
          <p:cNvSpPr>
            <a:spLocks noGrp="1" noChangeArrowheads="1"/>
          </p:cNvSpPr>
          <p:nvPr>
            <p:ph type="title"/>
          </p:nvPr>
        </p:nvSpPr>
        <p:spPr>
          <a:xfrm>
            <a:off x="0" y="762000"/>
            <a:ext cx="8686800" cy="1143000"/>
          </a:xfrm>
        </p:spPr>
        <p:txBody>
          <a:bodyPr/>
          <a:lstStyle/>
          <a:p>
            <a:r>
              <a:rPr lang="en-US" altLang="en-US" b="1"/>
              <a:t>1975-1983: End of Vietnam and Shift to Basic Needs</a:t>
            </a:r>
          </a:p>
        </p:txBody>
      </p:sp>
      <p:pic>
        <p:nvPicPr>
          <p:cNvPr id="56322" name="Picture 2" descr="http://www.ide.go.jp/English/Research/Topics/Soc/Education/images/topimage2.jpg">
            <a:extLst>
              <a:ext uri="{FF2B5EF4-FFF2-40B4-BE49-F238E27FC236}">
                <a16:creationId xmlns:a16="http://schemas.microsoft.com/office/drawing/2014/main" id="{D65EC9F7-AD40-B8A9-3386-430F050C1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33258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descr="http://thebrightkids.files.wordpress.com/2010/06/homepage_image.jpg?w=1024&amp;h=341">
            <a:extLst>
              <a:ext uri="{FF2B5EF4-FFF2-40B4-BE49-F238E27FC236}">
                <a16:creationId xmlns:a16="http://schemas.microsoft.com/office/drawing/2014/main" id="{4FC0CDF3-9DC8-9174-CA31-1697B9E4F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397375"/>
            <a:ext cx="73914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6" descr="http://royaltechnologiescorp.com/images/uploads/sustainability.jpg">
            <a:extLst>
              <a:ext uri="{FF2B5EF4-FFF2-40B4-BE49-F238E27FC236}">
                <a16:creationId xmlns:a16="http://schemas.microsoft.com/office/drawing/2014/main" id="{42E092D9-F161-50B6-7682-BE697BD4F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81200"/>
            <a:ext cx="42672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886598FA-AE97-F482-9975-64329499A4BA}"/>
              </a:ext>
            </a:extLst>
          </p:cNvPr>
          <p:cNvSpPr>
            <a:spLocks noGrp="1" noChangeArrowheads="1"/>
          </p:cNvSpPr>
          <p:nvPr>
            <p:ph type="title"/>
          </p:nvPr>
        </p:nvSpPr>
        <p:spPr/>
        <p:txBody>
          <a:bodyPr/>
          <a:lstStyle/>
          <a:p>
            <a:r>
              <a:rPr lang="en-US" altLang="en-US" b="1" dirty="0"/>
              <a:t>From Point Four to Kennedy Administration- Review</a:t>
            </a:r>
          </a:p>
        </p:txBody>
      </p:sp>
      <p:sp>
        <p:nvSpPr>
          <p:cNvPr id="30722" name="Content Placeholder 2">
            <a:extLst>
              <a:ext uri="{FF2B5EF4-FFF2-40B4-BE49-F238E27FC236}">
                <a16:creationId xmlns:a16="http://schemas.microsoft.com/office/drawing/2014/main" id="{3EA46D16-D8C3-8C08-7929-A39CEB8514B3}"/>
              </a:ext>
            </a:extLst>
          </p:cNvPr>
          <p:cNvSpPr>
            <a:spLocks noGrp="1" noChangeArrowheads="1"/>
          </p:cNvSpPr>
          <p:nvPr>
            <p:ph idx="1"/>
          </p:nvPr>
        </p:nvSpPr>
        <p:spPr>
          <a:xfrm>
            <a:off x="0" y="1828800"/>
            <a:ext cx="8686800" cy="4302125"/>
          </a:xfrm>
        </p:spPr>
        <p:txBody>
          <a:bodyPr/>
          <a:lstStyle/>
          <a:p>
            <a:r>
              <a:rPr lang="en-US" altLang="en-US" b="1" dirty="0"/>
              <a:t>Organization for Economic Cooperation and Development 1948</a:t>
            </a:r>
          </a:p>
          <a:p>
            <a:endParaRPr lang="en-US" altLang="en-US" b="1" dirty="0"/>
          </a:p>
          <a:p>
            <a:r>
              <a:rPr lang="en-US" altLang="en-US" b="1" dirty="0"/>
              <a:t>1951 Economic Cooperation (Act) Administration (Truman)</a:t>
            </a:r>
          </a:p>
          <a:p>
            <a:endParaRPr lang="en-US" altLang="en-US" b="1" dirty="0"/>
          </a:p>
          <a:p>
            <a:r>
              <a:rPr lang="en-US" altLang="en-US" b="1" dirty="0"/>
              <a:t>Mutual Security Administration (1952)</a:t>
            </a:r>
          </a:p>
          <a:p>
            <a:endParaRPr lang="en-US" altLang="en-US" b="1" dirty="0"/>
          </a:p>
          <a:p>
            <a:r>
              <a:rPr lang="en-US" altLang="en-US" b="1" dirty="0"/>
              <a:t>Technical Cooperation Administration (1953)</a:t>
            </a:r>
          </a:p>
        </p:txBody>
      </p:sp>
    </p:spTree>
    <p:extLst>
      <p:ext uri="{BB962C8B-B14F-4D97-AF65-F5344CB8AC3E}">
        <p14:creationId xmlns:p14="http://schemas.microsoft.com/office/powerpoint/2010/main" val="1845045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9A6B6709-AE34-0325-2DB3-39CEF1CB15D8}"/>
              </a:ext>
            </a:extLst>
          </p:cNvPr>
          <p:cNvSpPr>
            <a:spLocks noGrp="1" noChangeArrowheads="1"/>
          </p:cNvSpPr>
          <p:nvPr>
            <p:ph type="title"/>
          </p:nvPr>
        </p:nvSpPr>
        <p:spPr/>
        <p:txBody>
          <a:bodyPr/>
          <a:lstStyle/>
          <a:p>
            <a:pPr eaLnBrk="1" hangingPunct="1"/>
            <a:r>
              <a:rPr lang="en-US" altLang="en-US" sz="4000" b="1"/>
              <a:t>Public Law 480- Since the mid-1950s</a:t>
            </a:r>
            <a:br>
              <a:rPr lang="en-US" altLang="en-US" sz="4000" b="1"/>
            </a:br>
            <a:endParaRPr lang="en-US" altLang="en-US" sz="4000" b="1"/>
          </a:p>
        </p:txBody>
      </p:sp>
      <p:sp>
        <p:nvSpPr>
          <p:cNvPr id="57346" name="Rectangle 3">
            <a:extLst>
              <a:ext uri="{FF2B5EF4-FFF2-40B4-BE49-F238E27FC236}">
                <a16:creationId xmlns:a16="http://schemas.microsoft.com/office/drawing/2014/main" id="{838D33DA-C391-7BBA-EA19-03443CDDA2AA}"/>
              </a:ext>
            </a:extLst>
          </p:cNvPr>
          <p:cNvSpPr>
            <a:spLocks noGrp="1" noChangeArrowheads="1"/>
          </p:cNvSpPr>
          <p:nvPr>
            <p:ph type="body" idx="1"/>
          </p:nvPr>
        </p:nvSpPr>
        <p:spPr/>
        <p:txBody>
          <a:bodyPr/>
          <a:lstStyle/>
          <a:p>
            <a:pPr eaLnBrk="1" hangingPunct="1">
              <a:lnSpc>
                <a:spcPct val="90000"/>
              </a:lnSpc>
              <a:buFont typeface="Wingdings" pitchFamily="2" charset="2"/>
              <a:buNone/>
            </a:pPr>
            <a:r>
              <a:rPr lang="en-US" altLang="en-US" b="1"/>
              <a:t>Title One-		Cheap food which is sold to the 		private sector</a:t>
            </a:r>
          </a:p>
          <a:p>
            <a:pPr eaLnBrk="1" hangingPunct="1">
              <a:lnSpc>
                <a:spcPct val="90000"/>
              </a:lnSpc>
            </a:pPr>
            <a:endParaRPr lang="en-US" altLang="en-US" b="1"/>
          </a:p>
          <a:p>
            <a:pPr eaLnBrk="1" hangingPunct="1">
              <a:lnSpc>
                <a:spcPct val="90000"/>
              </a:lnSpc>
              <a:buFont typeface="Wingdings" pitchFamily="2" charset="2"/>
              <a:buNone/>
            </a:pPr>
            <a:r>
              <a:rPr lang="en-US" altLang="en-US" b="1"/>
              <a:t>Title Two-		Emergency food</a:t>
            </a:r>
          </a:p>
          <a:p>
            <a:pPr eaLnBrk="1" hangingPunct="1">
              <a:lnSpc>
                <a:spcPct val="90000"/>
              </a:lnSpc>
              <a:buFont typeface="Wingdings" pitchFamily="2" charset="2"/>
              <a:buNone/>
            </a:pPr>
            <a:endParaRPr lang="en-US" altLang="en-US" b="1"/>
          </a:p>
          <a:p>
            <a:pPr eaLnBrk="1" hangingPunct="1">
              <a:lnSpc>
                <a:spcPct val="90000"/>
              </a:lnSpc>
              <a:spcBef>
                <a:spcPct val="0"/>
              </a:spcBef>
              <a:buFont typeface="Wingdings" pitchFamily="2" charset="2"/>
              <a:buNone/>
            </a:pPr>
            <a:r>
              <a:rPr lang="en-US" altLang="en-US" b="1"/>
              <a:t>Title Three- 	Food for Development 				(Distributed as part of</a:t>
            </a:r>
          </a:p>
          <a:p>
            <a:pPr eaLnBrk="1" hangingPunct="1">
              <a:lnSpc>
                <a:spcPct val="90000"/>
              </a:lnSpc>
              <a:spcBef>
                <a:spcPct val="0"/>
              </a:spcBef>
              <a:buFont typeface="Wingdings" pitchFamily="2" charset="2"/>
              <a:buNone/>
            </a:pPr>
            <a:r>
              <a:rPr lang="en-US" altLang="en-US" b="1"/>
              <a:t>	 			Development projects)</a:t>
            </a:r>
          </a:p>
          <a:p>
            <a:pPr eaLnBrk="1" hangingPunct="1">
              <a:lnSpc>
                <a:spcPct val="90000"/>
              </a:lnSpc>
            </a:pPr>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5EE202EA-AEE4-2DBF-E1FB-58C00D20E251}"/>
              </a:ext>
            </a:extLst>
          </p:cNvPr>
          <p:cNvSpPr>
            <a:spLocks noGrp="1" noChangeArrowheads="1"/>
          </p:cNvSpPr>
          <p:nvPr>
            <p:ph type="title"/>
          </p:nvPr>
        </p:nvSpPr>
        <p:spPr/>
        <p:txBody>
          <a:bodyPr/>
          <a:lstStyle/>
          <a:p>
            <a:pPr eaLnBrk="1" hangingPunct="1"/>
            <a:r>
              <a:rPr lang="en-US" altLang="en-US" b="1"/>
              <a:t>Food 2008 in Burma</a:t>
            </a:r>
          </a:p>
        </p:txBody>
      </p:sp>
      <p:pic>
        <p:nvPicPr>
          <p:cNvPr id="58370" name="Picture 2" descr="http://www.axilltv.com/axvideo/DAS/photos/0508/5794ed22-fdf4-46e5-853e-19c387f70970@news.ap.org.jpg">
            <a:extLst>
              <a:ext uri="{FF2B5EF4-FFF2-40B4-BE49-F238E27FC236}">
                <a16:creationId xmlns:a16="http://schemas.microsoft.com/office/drawing/2014/main" id="{7FDE7BBA-B8ED-578B-37BE-500C319FE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3" y="1828800"/>
            <a:ext cx="579278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AF4BB86B-C73A-1C3B-01BD-D5DA4740AF3C}"/>
              </a:ext>
            </a:extLst>
          </p:cNvPr>
          <p:cNvSpPr>
            <a:spLocks noGrp="1" noChangeArrowheads="1"/>
          </p:cNvSpPr>
          <p:nvPr>
            <p:ph type="title"/>
          </p:nvPr>
        </p:nvSpPr>
        <p:spPr/>
        <p:txBody>
          <a:bodyPr/>
          <a:lstStyle/>
          <a:p>
            <a:pPr eaLnBrk="1" hangingPunct="1"/>
            <a:r>
              <a:rPr lang="en-US" altLang="en-US"/>
              <a:t>Rural Development: The Models</a:t>
            </a:r>
          </a:p>
        </p:txBody>
      </p:sp>
      <p:sp>
        <p:nvSpPr>
          <p:cNvPr id="59394" name="Rectangle 3">
            <a:extLst>
              <a:ext uri="{FF2B5EF4-FFF2-40B4-BE49-F238E27FC236}">
                <a16:creationId xmlns:a16="http://schemas.microsoft.com/office/drawing/2014/main" id="{D95BB3E6-25E1-CA2E-2769-93F565158140}"/>
              </a:ext>
            </a:extLst>
          </p:cNvPr>
          <p:cNvSpPr>
            <a:spLocks noGrp="1" noChangeArrowheads="1"/>
          </p:cNvSpPr>
          <p:nvPr>
            <p:ph type="body" idx="1"/>
          </p:nvPr>
        </p:nvSpPr>
        <p:spPr>
          <a:xfrm>
            <a:off x="457200" y="1641475"/>
            <a:ext cx="8229600" cy="4530725"/>
          </a:xfrm>
        </p:spPr>
        <p:txBody>
          <a:bodyPr/>
          <a:lstStyle/>
          <a:p>
            <a:pPr eaLnBrk="1" hangingPunct="1"/>
            <a:r>
              <a:rPr lang="en-US" altLang="en-US" b="1"/>
              <a:t>Winning Hearts and Minds</a:t>
            </a:r>
          </a:p>
          <a:p>
            <a:pPr eaLnBrk="1" hangingPunct="1"/>
            <a:endParaRPr lang="en-US" altLang="en-US" b="1"/>
          </a:p>
          <a:p>
            <a:pPr eaLnBrk="1" hangingPunct="1"/>
            <a:r>
              <a:rPr lang="en-US" altLang="en-US" b="1"/>
              <a:t>Villagization- Rural Community Development</a:t>
            </a:r>
          </a:p>
          <a:p>
            <a:pPr eaLnBrk="1" hangingPunct="1"/>
            <a:endParaRPr lang="en-US" altLang="en-US" b="1"/>
          </a:p>
          <a:p>
            <a:pPr eaLnBrk="1" hangingPunct="1"/>
            <a:r>
              <a:rPr lang="en-US" altLang="en-US" b="1"/>
              <a:t>Strategies of Community Development and capacity building have their origins in 1950s Vietnam</a:t>
            </a:r>
          </a:p>
          <a:p>
            <a:pPr eaLnBrk="1" hangingPunct="1"/>
            <a:endParaRPr lang="en-US" altLang="en-US" sz="28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65505526-A277-3EBA-25D9-0BDFEB1C985E}"/>
              </a:ext>
            </a:extLst>
          </p:cNvPr>
          <p:cNvSpPr>
            <a:spLocks noGrp="1" noChangeArrowheads="1"/>
          </p:cNvSpPr>
          <p:nvPr>
            <p:ph type="title"/>
          </p:nvPr>
        </p:nvSpPr>
        <p:spPr/>
        <p:txBody>
          <a:bodyPr/>
          <a:lstStyle/>
          <a:p>
            <a:r>
              <a:rPr lang="en-US" altLang="en-US"/>
              <a:t>Rural Development</a:t>
            </a:r>
          </a:p>
        </p:txBody>
      </p:sp>
      <p:pic>
        <p:nvPicPr>
          <p:cNvPr id="60418" name="Picture 3">
            <a:extLst>
              <a:ext uri="{FF2B5EF4-FFF2-40B4-BE49-F238E27FC236}">
                <a16:creationId xmlns:a16="http://schemas.microsoft.com/office/drawing/2014/main" id="{A5D61799-3490-0C2D-5683-B497D588E3C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76400" y="1676400"/>
            <a:ext cx="5562600" cy="51816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37F872D2-C42B-68B7-4CAF-A60817264B3F}"/>
              </a:ext>
            </a:extLst>
          </p:cNvPr>
          <p:cNvSpPr>
            <a:spLocks noGrp="1" noChangeArrowheads="1"/>
          </p:cNvSpPr>
          <p:nvPr>
            <p:ph type="title"/>
          </p:nvPr>
        </p:nvSpPr>
        <p:spPr/>
        <p:txBody>
          <a:bodyPr/>
          <a:lstStyle/>
          <a:p>
            <a:r>
              <a:rPr lang="en-US" altLang="en-US"/>
              <a:t>Basic Needs Argument</a:t>
            </a:r>
          </a:p>
        </p:txBody>
      </p:sp>
      <p:pic>
        <p:nvPicPr>
          <p:cNvPr id="61442" name="Picture 3">
            <a:extLst>
              <a:ext uri="{FF2B5EF4-FFF2-40B4-BE49-F238E27FC236}">
                <a16:creationId xmlns:a16="http://schemas.microsoft.com/office/drawing/2014/main" id="{C5FAB84D-5F37-CFA5-28DE-B5C23349BD8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2E1C028-F7B8-272C-F7FC-FD1761222986}"/>
              </a:ext>
            </a:extLst>
          </p:cNvPr>
          <p:cNvSpPr>
            <a:spLocks noGrp="1" noChangeArrowheads="1"/>
          </p:cNvSpPr>
          <p:nvPr>
            <p:ph type="title"/>
          </p:nvPr>
        </p:nvSpPr>
        <p:spPr/>
        <p:txBody>
          <a:bodyPr/>
          <a:lstStyle/>
          <a:p>
            <a:pPr eaLnBrk="1" hangingPunct="1"/>
            <a:r>
              <a:rPr lang="en-US" altLang="en-US" sz="4000"/>
              <a:t>Integrated Rural Development: The Project of the 1970s</a:t>
            </a:r>
          </a:p>
        </p:txBody>
      </p:sp>
      <p:sp>
        <p:nvSpPr>
          <p:cNvPr id="62466" name="Rectangle 3">
            <a:extLst>
              <a:ext uri="{FF2B5EF4-FFF2-40B4-BE49-F238E27FC236}">
                <a16:creationId xmlns:a16="http://schemas.microsoft.com/office/drawing/2014/main" id="{810848B8-29AC-070A-1C27-8B47631EE641}"/>
              </a:ext>
            </a:extLst>
          </p:cNvPr>
          <p:cNvSpPr>
            <a:spLocks noGrp="1" noChangeArrowheads="1"/>
          </p:cNvSpPr>
          <p:nvPr>
            <p:ph type="body" idx="1"/>
          </p:nvPr>
        </p:nvSpPr>
        <p:spPr/>
        <p:txBody>
          <a:bodyPr/>
          <a:lstStyle/>
          <a:p>
            <a:pPr eaLnBrk="1" hangingPunct="1">
              <a:lnSpc>
                <a:spcPct val="90000"/>
              </a:lnSpc>
            </a:pPr>
            <a:r>
              <a:rPr lang="en-US" altLang="en-US" b="1"/>
              <a:t>Combines growth and production with social services:  </a:t>
            </a:r>
          </a:p>
          <a:p>
            <a:pPr eaLnBrk="1" hangingPunct="1">
              <a:lnSpc>
                <a:spcPct val="90000"/>
              </a:lnSpc>
            </a:pPr>
            <a:endParaRPr lang="en-US" altLang="en-US" b="1"/>
          </a:p>
          <a:p>
            <a:pPr eaLnBrk="1" hangingPunct="1">
              <a:lnSpc>
                <a:spcPct val="90000"/>
              </a:lnSpc>
            </a:pPr>
            <a:r>
              <a:rPr lang="en-US" altLang="en-US" b="1"/>
              <a:t>Area wide Approach providing seeds, fertilizer and equipment</a:t>
            </a:r>
          </a:p>
          <a:p>
            <a:pPr eaLnBrk="1" hangingPunct="1">
              <a:lnSpc>
                <a:spcPct val="90000"/>
              </a:lnSpc>
            </a:pPr>
            <a:endParaRPr lang="en-US" altLang="en-US" b="1"/>
          </a:p>
          <a:p>
            <a:pPr eaLnBrk="1" hangingPunct="1">
              <a:lnSpc>
                <a:spcPct val="90000"/>
              </a:lnSpc>
            </a:pPr>
            <a:r>
              <a:rPr lang="en-US" altLang="en-US" b="1"/>
              <a:t>With social services: schools, water, health service and community development at village level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3F83218-3CA3-E5C9-73EF-DD0AB97BC16A}"/>
              </a:ext>
            </a:extLst>
          </p:cNvPr>
          <p:cNvSpPr>
            <a:spLocks noGrp="1" noChangeArrowheads="1"/>
          </p:cNvSpPr>
          <p:nvPr>
            <p:ph type="title"/>
          </p:nvPr>
        </p:nvSpPr>
        <p:spPr/>
        <p:txBody>
          <a:bodyPr/>
          <a:lstStyle/>
          <a:p>
            <a:r>
              <a:rPr lang="en-US" altLang="en-US"/>
              <a:t>Integrated Rural Development Map</a:t>
            </a:r>
          </a:p>
        </p:txBody>
      </p:sp>
      <p:pic>
        <p:nvPicPr>
          <p:cNvPr id="63490" name="Picture 3">
            <a:extLst>
              <a:ext uri="{FF2B5EF4-FFF2-40B4-BE49-F238E27FC236}">
                <a16:creationId xmlns:a16="http://schemas.microsoft.com/office/drawing/2014/main" id="{9729C567-35FD-99C8-1ED2-3C1D4DF0421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828800"/>
            <a:ext cx="8229600" cy="50292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61C539C5-51AB-26A2-B887-A1F6A0574D98}"/>
              </a:ext>
            </a:extLst>
          </p:cNvPr>
          <p:cNvSpPr>
            <a:spLocks noGrp="1" noChangeArrowheads="1"/>
          </p:cNvSpPr>
          <p:nvPr>
            <p:ph type="title"/>
          </p:nvPr>
        </p:nvSpPr>
        <p:spPr>
          <a:xfrm>
            <a:off x="762000" y="600075"/>
            <a:ext cx="7772400" cy="642938"/>
          </a:xfrm>
        </p:spPr>
        <p:txBody>
          <a:bodyPr/>
          <a:lstStyle/>
          <a:p>
            <a:pPr eaLnBrk="1" hangingPunct="1"/>
            <a:r>
              <a:rPr lang="en-US" altLang="en-US"/>
              <a:t>The Problem:  Basic Needs </a:t>
            </a:r>
          </a:p>
        </p:txBody>
      </p:sp>
      <p:sp>
        <p:nvSpPr>
          <p:cNvPr id="64514" name="Rectangle 3">
            <a:extLst>
              <a:ext uri="{FF2B5EF4-FFF2-40B4-BE49-F238E27FC236}">
                <a16:creationId xmlns:a16="http://schemas.microsoft.com/office/drawing/2014/main" id="{C8BB6047-9058-D15D-7C50-F27886DEDB37}"/>
              </a:ext>
            </a:extLst>
          </p:cNvPr>
          <p:cNvSpPr>
            <a:spLocks noGrp="1" noChangeArrowheads="1"/>
          </p:cNvSpPr>
          <p:nvPr>
            <p:ph type="body" idx="1"/>
          </p:nvPr>
        </p:nvSpPr>
        <p:spPr/>
        <p:txBody>
          <a:bodyPr/>
          <a:lstStyle/>
          <a:p>
            <a:pPr marL="457200" indent="-457200" eaLnBrk="1" hangingPunct="1"/>
            <a:r>
              <a:rPr lang="en-US" altLang="en-US" b="1"/>
              <a:t>The Problem: Presages Economic Collapse</a:t>
            </a:r>
          </a:p>
          <a:p>
            <a:pPr marL="457200" indent="-457200" eaLnBrk="1" hangingPunct="1"/>
            <a:endParaRPr lang="en-US" altLang="en-US" b="1"/>
          </a:p>
          <a:p>
            <a:pPr marL="457200" indent="-457200" eaLnBrk="1" hangingPunct="1"/>
            <a:r>
              <a:rPr lang="en-US" altLang="en-US" b="1"/>
              <a:t>Overview Of Financial and Budgetary Management Systems in LDCs</a:t>
            </a:r>
          </a:p>
          <a:p>
            <a:pPr marL="457200" indent="-457200" eaLnBrk="1" hangingPunct="1"/>
            <a:endParaRPr lang="en-US" altLang="en-US" b="1"/>
          </a:p>
          <a:p>
            <a:pPr marL="457200" indent="-457200" eaLnBrk="1" hangingPunct="1"/>
            <a:r>
              <a:rPr lang="en-US" altLang="en-US" b="1"/>
              <a:t>Structural Adjustment</a:t>
            </a:r>
          </a:p>
          <a:p>
            <a:pPr marL="457200" indent="-457200" eaLnBrk="1" hangingPunct="1"/>
            <a:endParaRPr lang="en-US" altLang="en-US" b="1"/>
          </a:p>
          <a:p>
            <a:pPr marL="457200" indent="-457200" eaLnBrk="1" hangingPunct="1"/>
            <a:r>
              <a:rPr lang="en-US" altLang="en-US" b="1"/>
              <a:t>Accountability and Project Model</a:t>
            </a:r>
          </a:p>
          <a:p>
            <a:pPr marL="457200" indent="-457200" eaLnBrk="1" hangingPunct="1"/>
            <a:endParaRPr lang="en-US" altLang="en-US"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52AF9C6F-4C8E-EFDC-BDCF-6D0267FEA304}"/>
              </a:ext>
            </a:extLst>
          </p:cNvPr>
          <p:cNvSpPr>
            <a:spLocks noGrp="1" noChangeArrowheads="1"/>
          </p:cNvSpPr>
          <p:nvPr>
            <p:ph type="title"/>
          </p:nvPr>
        </p:nvSpPr>
        <p:spPr/>
        <p:txBody>
          <a:bodyPr/>
          <a:lstStyle/>
          <a:p>
            <a:pPr eaLnBrk="1" hangingPunct="1"/>
            <a:r>
              <a:rPr lang="en-US" altLang="en-US"/>
              <a:t>Domestic Management Systems and International Influences </a:t>
            </a:r>
          </a:p>
        </p:txBody>
      </p:sp>
      <p:sp>
        <p:nvSpPr>
          <p:cNvPr id="65538" name="Rectangle 3">
            <a:extLst>
              <a:ext uri="{FF2B5EF4-FFF2-40B4-BE49-F238E27FC236}">
                <a16:creationId xmlns:a16="http://schemas.microsoft.com/office/drawing/2014/main" id="{69CD6E9F-AA7F-682A-A3CF-6B850DCD74DA}"/>
              </a:ext>
            </a:extLst>
          </p:cNvPr>
          <p:cNvSpPr>
            <a:spLocks noGrp="1" noChangeArrowheads="1"/>
          </p:cNvSpPr>
          <p:nvPr>
            <p:ph type="body" idx="1"/>
          </p:nvPr>
        </p:nvSpPr>
        <p:spPr>
          <a:xfrm>
            <a:off x="533400" y="1752600"/>
            <a:ext cx="8229600" cy="4302125"/>
          </a:xfrm>
        </p:spPr>
        <p:txBody>
          <a:bodyPr/>
          <a:lstStyle/>
          <a:p>
            <a:pPr marL="457200" indent="-457200" eaLnBrk="1" hangingPunct="1"/>
            <a:r>
              <a:rPr lang="en-US" altLang="en-US" b="1"/>
              <a:t>Historical periods of budgetary and fiscal management in Foreign Aid</a:t>
            </a:r>
          </a:p>
          <a:p>
            <a:pPr marL="914400" lvl="1" indent="-230188" eaLnBrk="1" hangingPunct="1"/>
            <a:r>
              <a:rPr lang="en-US" altLang="en-US" b="1"/>
              <a:t>Until the 1950s</a:t>
            </a:r>
          </a:p>
          <a:p>
            <a:pPr marL="1371600" lvl="2" indent="-228600" eaLnBrk="1" hangingPunct="1"/>
            <a:r>
              <a:rPr lang="en-US" altLang="en-US" b="1"/>
              <a:t>Recurrent budgets</a:t>
            </a:r>
          </a:p>
          <a:p>
            <a:pPr marL="1371600" lvl="2" indent="-228600" eaLnBrk="1" hangingPunct="1"/>
            <a:r>
              <a:rPr lang="en-US" altLang="en-US" b="1"/>
              <a:t>Law and order</a:t>
            </a:r>
          </a:p>
          <a:p>
            <a:pPr marL="1371600" lvl="2" indent="-228600" eaLnBrk="1" hangingPunct="1"/>
            <a:r>
              <a:rPr lang="en-US" altLang="en-US" b="1"/>
              <a:t>Colonial models</a:t>
            </a:r>
          </a:p>
          <a:p>
            <a:pPr marL="1371600" lvl="2" indent="-228600" eaLnBrk="1" hangingPunct="1"/>
            <a:r>
              <a:rPr lang="en-US" altLang="en-US" b="1"/>
              <a:t>Recurrent vs. Development budgets </a:t>
            </a:r>
          </a:p>
          <a:p>
            <a:pPr marL="914400" lvl="1" indent="-230188" eaLnBrk="1" hangingPunct="1"/>
            <a:endParaRPr lang="en-US" altLang="en-US" b="1"/>
          </a:p>
          <a:p>
            <a:pPr marL="914400" lvl="1" indent="-230188" eaLnBrk="1" hangingPunct="1"/>
            <a:r>
              <a:rPr lang="en-US" altLang="en-US" b="1"/>
              <a:t>1950-1960 Development Budgets- Focus on Growth</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BBB3192E-4029-24F6-D086-256E9FD43317}"/>
              </a:ext>
            </a:extLst>
          </p:cNvPr>
          <p:cNvSpPr>
            <a:spLocks noGrp="1" noChangeArrowheads="1"/>
          </p:cNvSpPr>
          <p:nvPr>
            <p:ph type="title"/>
          </p:nvPr>
        </p:nvSpPr>
        <p:spPr/>
        <p:txBody>
          <a:bodyPr/>
          <a:lstStyle/>
          <a:p>
            <a:pPr eaLnBrk="1" hangingPunct="1"/>
            <a:r>
              <a:rPr lang="en-US" altLang="en-US"/>
              <a:t>Domestic Management Systems and International Influences </a:t>
            </a:r>
          </a:p>
        </p:txBody>
      </p:sp>
      <p:sp>
        <p:nvSpPr>
          <p:cNvPr id="66562" name="Rectangle 3">
            <a:extLst>
              <a:ext uri="{FF2B5EF4-FFF2-40B4-BE49-F238E27FC236}">
                <a16:creationId xmlns:a16="http://schemas.microsoft.com/office/drawing/2014/main" id="{9E5A4542-EC8E-8946-C38E-381FBC0C245E}"/>
              </a:ext>
            </a:extLst>
          </p:cNvPr>
          <p:cNvSpPr>
            <a:spLocks noGrp="1" noChangeArrowheads="1"/>
          </p:cNvSpPr>
          <p:nvPr>
            <p:ph type="body" idx="1"/>
          </p:nvPr>
        </p:nvSpPr>
        <p:spPr/>
        <p:txBody>
          <a:bodyPr/>
          <a:lstStyle/>
          <a:p>
            <a:pPr marL="457200" indent="-457200" eaLnBrk="1" hangingPunct="1"/>
            <a:endParaRPr lang="en-US" altLang="en-US"/>
          </a:p>
          <a:p>
            <a:pPr marL="457200" indent="-457200" eaLnBrk="1" hangingPunct="1"/>
            <a:r>
              <a:rPr lang="en-US" altLang="en-US" b="1"/>
              <a:t>Six historical periods of budgetary and fiscal management</a:t>
            </a:r>
          </a:p>
          <a:p>
            <a:pPr marL="914400" lvl="1" indent="-230188" eaLnBrk="1" hangingPunct="1"/>
            <a:endParaRPr lang="en-US" altLang="en-US" b="1"/>
          </a:p>
          <a:p>
            <a:pPr marL="914400" lvl="1" indent="-230188" eaLnBrk="1" hangingPunct="1"/>
            <a:r>
              <a:rPr lang="en-US" altLang="en-US" b="1"/>
              <a:t>Mid 1960s – 1970s</a:t>
            </a:r>
          </a:p>
          <a:p>
            <a:pPr marL="914400" lvl="1" indent="-230188" eaLnBrk="1" hangingPunct="1"/>
            <a:endParaRPr lang="en-US" altLang="en-US" b="1"/>
          </a:p>
          <a:p>
            <a:pPr marL="1371600" lvl="2" indent="-228600" eaLnBrk="1" hangingPunct="1"/>
            <a:r>
              <a:rPr lang="en-US" altLang="en-US" b="1"/>
              <a:t>Distribution and basic needs</a:t>
            </a:r>
          </a:p>
          <a:p>
            <a:pPr marL="1371600" lvl="2" indent="-228600" eaLnBrk="1" hangingPunct="1"/>
            <a:r>
              <a:rPr lang="en-US" altLang="en-US" b="1"/>
              <a:t>World Bank and poorest of the poor</a:t>
            </a:r>
          </a:p>
          <a:p>
            <a:pPr marL="1371600" lvl="2" indent="-228600" eaLnBrk="1" hangingPunct="1"/>
            <a:r>
              <a:rPr lang="en-US" altLang="en-US" b="1"/>
              <a:t>Heavy debts and deficit spending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F117C7CE-AAB5-35A2-1C75-8FA8B0A307A3}"/>
              </a:ext>
            </a:extLst>
          </p:cNvPr>
          <p:cNvSpPr>
            <a:spLocks noGrp="1" noChangeArrowheads="1"/>
          </p:cNvSpPr>
          <p:nvPr>
            <p:ph type="title"/>
          </p:nvPr>
        </p:nvSpPr>
        <p:spPr/>
        <p:txBody>
          <a:bodyPr/>
          <a:lstStyle/>
          <a:p>
            <a:pPr eaLnBrk="1" hangingPunct="1"/>
            <a:r>
              <a:rPr lang="en-US" altLang="en-US" b="1"/>
              <a:t>Multi-lateral organizations: 1960</a:t>
            </a:r>
          </a:p>
        </p:txBody>
      </p:sp>
      <p:sp>
        <p:nvSpPr>
          <p:cNvPr id="31746" name="Rectangle 3">
            <a:extLst>
              <a:ext uri="{FF2B5EF4-FFF2-40B4-BE49-F238E27FC236}">
                <a16:creationId xmlns:a16="http://schemas.microsoft.com/office/drawing/2014/main" id="{9DC7C8F8-6F7A-E81B-33C4-62895064B663}"/>
              </a:ext>
            </a:extLst>
          </p:cNvPr>
          <p:cNvSpPr>
            <a:spLocks noGrp="1" noChangeArrowheads="1"/>
          </p:cNvSpPr>
          <p:nvPr>
            <p:ph type="body" idx="1"/>
          </p:nvPr>
        </p:nvSpPr>
        <p:spPr>
          <a:xfrm>
            <a:off x="381000" y="1447800"/>
            <a:ext cx="8305800" cy="4683125"/>
          </a:xfrm>
        </p:spPr>
        <p:txBody>
          <a:bodyPr/>
          <a:lstStyle/>
          <a:p>
            <a:pPr eaLnBrk="1" hangingPunct="1">
              <a:buFont typeface="Wingdings" pitchFamily="2" charset="2"/>
              <a:buNone/>
            </a:pPr>
            <a:endParaRPr lang="en-US" altLang="en-US" b="1"/>
          </a:p>
          <a:p>
            <a:pPr eaLnBrk="1" hangingPunct="1">
              <a:buFont typeface="Wingdings" pitchFamily="2" charset="2"/>
              <a:buNone/>
            </a:pPr>
            <a:r>
              <a:rPr lang="en-US" altLang="en-US" b="1"/>
              <a:t>United Nations Organizations (UNDP)- Country Voting</a:t>
            </a:r>
          </a:p>
          <a:p>
            <a:pPr eaLnBrk="1" hangingPunct="1">
              <a:buFont typeface="Wingdings" pitchFamily="2" charset="2"/>
              <a:buNone/>
            </a:pPr>
            <a:endParaRPr lang="en-US" altLang="en-US" b="1"/>
          </a:p>
          <a:p>
            <a:pPr eaLnBrk="1" hangingPunct="1">
              <a:buFont typeface="Wingdings" pitchFamily="2" charset="2"/>
              <a:buNone/>
            </a:pPr>
            <a:r>
              <a:rPr lang="en-US" altLang="en-US" b="1"/>
              <a:t>IMF- Structural Loans</a:t>
            </a:r>
          </a:p>
          <a:p>
            <a:pPr eaLnBrk="1" hangingPunct="1">
              <a:buFont typeface="Wingdings" pitchFamily="2" charset="2"/>
              <a:buNone/>
            </a:pPr>
            <a:endParaRPr lang="en-US" altLang="en-US" b="1"/>
          </a:p>
          <a:p>
            <a:pPr eaLnBrk="1" hangingPunct="1">
              <a:buFont typeface="Wingdings" pitchFamily="2" charset="2"/>
              <a:buNone/>
            </a:pPr>
            <a:r>
              <a:rPr lang="en-US" altLang="en-US" b="1"/>
              <a:t>World Bank- Development Loans-		Problem:  Weighted Voting</a:t>
            </a:r>
          </a:p>
          <a:p>
            <a:pPr eaLnBrk="1" hangingPunct="1">
              <a:buFont typeface="Wingdings" pitchFamily="2" charset="2"/>
              <a:buNone/>
            </a:pPr>
            <a:endParaRPr lang="en-US" altLang="en-US"/>
          </a:p>
          <a:p>
            <a:pPr eaLnBrk="1" hangingPunct="1">
              <a:buFont typeface="Wingdings" pitchFamily="2" charset="2"/>
              <a:buNone/>
            </a:pPr>
            <a:endParaRPr lang="en-US" altLang="en-US"/>
          </a:p>
        </p:txBody>
      </p:sp>
    </p:spTree>
    <p:extLst>
      <p:ext uri="{BB962C8B-B14F-4D97-AF65-F5344CB8AC3E}">
        <p14:creationId xmlns:p14="http://schemas.microsoft.com/office/powerpoint/2010/main" val="29635356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BB3F3DCE-380D-FB22-43AF-4066CCE6FD62}"/>
              </a:ext>
            </a:extLst>
          </p:cNvPr>
          <p:cNvSpPr>
            <a:spLocks noGrp="1" noChangeArrowheads="1"/>
          </p:cNvSpPr>
          <p:nvPr>
            <p:ph type="title"/>
          </p:nvPr>
        </p:nvSpPr>
        <p:spPr/>
        <p:txBody>
          <a:bodyPr/>
          <a:lstStyle/>
          <a:p>
            <a:pPr eaLnBrk="1" hangingPunct="1"/>
            <a:r>
              <a:rPr lang="en-US" altLang="en-US"/>
              <a:t>Domestic Management Systems and International Influences </a:t>
            </a:r>
          </a:p>
        </p:txBody>
      </p:sp>
      <p:sp>
        <p:nvSpPr>
          <p:cNvPr id="67586" name="Rectangle 3">
            <a:extLst>
              <a:ext uri="{FF2B5EF4-FFF2-40B4-BE49-F238E27FC236}">
                <a16:creationId xmlns:a16="http://schemas.microsoft.com/office/drawing/2014/main" id="{29A89823-C795-E3B1-91B6-9713A5F530DA}"/>
              </a:ext>
            </a:extLst>
          </p:cNvPr>
          <p:cNvSpPr>
            <a:spLocks noGrp="1" noChangeArrowheads="1"/>
          </p:cNvSpPr>
          <p:nvPr>
            <p:ph type="body" idx="1"/>
          </p:nvPr>
        </p:nvSpPr>
        <p:spPr/>
        <p:txBody>
          <a:bodyPr/>
          <a:lstStyle/>
          <a:p>
            <a:pPr marL="457200" indent="-457200" eaLnBrk="1" hangingPunct="1"/>
            <a:r>
              <a:rPr lang="en-US" altLang="en-US" b="1"/>
              <a:t>Historical periods of budgetary and fiscal management</a:t>
            </a:r>
          </a:p>
          <a:p>
            <a:pPr marL="457200" indent="-457200" eaLnBrk="1" hangingPunct="1"/>
            <a:endParaRPr lang="en-US" altLang="en-US" b="1"/>
          </a:p>
          <a:p>
            <a:pPr marL="914400" lvl="1" indent="-230188" eaLnBrk="1" hangingPunct="1"/>
            <a:r>
              <a:rPr lang="en-US" altLang="en-US" b="1"/>
              <a:t>Mid 1970s – 1985 (Planning vs. Budgets)</a:t>
            </a:r>
          </a:p>
          <a:p>
            <a:pPr marL="1371600" lvl="2" indent="-228600" eaLnBrk="1" hangingPunct="1"/>
            <a:endParaRPr lang="en-US" altLang="en-US" b="1"/>
          </a:p>
          <a:p>
            <a:pPr marL="1371600" lvl="2" indent="-228600" eaLnBrk="1" hangingPunct="1"/>
            <a:r>
              <a:rPr lang="en-US" altLang="en-US" b="1"/>
              <a:t>Planning demanded by technical assistance</a:t>
            </a:r>
          </a:p>
          <a:p>
            <a:pPr marL="1371600" lvl="2" indent="-228600" eaLnBrk="1" hangingPunct="1"/>
            <a:r>
              <a:rPr lang="en-US" altLang="en-US" b="1"/>
              <a:t>Technical assistance both grants and loans (no private loans to Africa)</a:t>
            </a:r>
          </a:p>
          <a:p>
            <a:pPr marL="1371600" lvl="2" indent="-228600" eaLnBrk="1" hangingPunct="1"/>
            <a:r>
              <a:rPr lang="en-US" altLang="en-US" b="1"/>
              <a:t>Project planning "wins" over national planning and budgeting systems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617E2B66-BC7E-B6E1-C8DF-09F18071FFE0}"/>
              </a:ext>
            </a:extLst>
          </p:cNvPr>
          <p:cNvSpPr>
            <a:spLocks noGrp="1" noChangeArrowheads="1"/>
          </p:cNvSpPr>
          <p:nvPr>
            <p:ph type="title"/>
          </p:nvPr>
        </p:nvSpPr>
        <p:spPr>
          <a:xfrm>
            <a:off x="457200" y="609600"/>
            <a:ext cx="8229600" cy="1143000"/>
          </a:xfrm>
        </p:spPr>
        <p:txBody>
          <a:bodyPr/>
          <a:lstStyle/>
          <a:p>
            <a:r>
              <a:rPr lang="en-US" altLang="en-US"/>
              <a:t>Domestic Management Systems and International Influences </a:t>
            </a:r>
          </a:p>
        </p:txBody>
      </p:sp>
      <p:sp>
        <p:nvSpPr>
          <p:cNvPr id="68610" name="Content Placeholder 2">
            <a:extLst>
              <a:ext uri="{FF2B5EF4-FFF2-40B4-BE49-F238E27FC236}">
                <a16:creationId xmlns:a16="http://schemas.microsoft.com/office/drawing/2014/main" id="{A65EAB23-4C0F-9BF5-1532-3A509F9426F6}"/>
              </a:ext>
            </a:extLst>
          </p:cNvPr>
          <p:cNvSpPr>
            <a:spLocks noGrp="1" noChangeArrowheads="1"/>
          </p:cNvSpPr>
          <p:nvPr>
            <p:ph idx="1"/>
          </p:nvPr>
        </p:nvSpPr>
        <p:spPr/>
        <p:txBody>
          <a:bodyPr/>
          <a:lstStyle/>
          <a:p>
            <a:r>
              <a:rPr lang="en-US" altLang="en-US" b="1"/>
              <a:t>Six historical periods of budgetary and fiscal management- Continued</a:t>
            </a:r>
          </a:p>
          <a:p>
            <a:endParaRPr lang="en-US" altLang="en-US" b="1"/>
          </a:p>
          <a:p>
            <a:pPr lvl="1"/>
            <a:r>
              <a:rPr lang="en-US" altLang="en-US" b="1"/>
              <a:t>Structural Adjustment and Policy Reform- 1982-?</a:t>
            </a:r>
          </a:p>
          <a:p>
            <a:pPr lvl="1"/>
            <a:endParaRPr lang="en-US" altLang="en-US" b="1"/>
          </a:p>
          <a:p>
            <a:pPr lvl="1"/>
            <a:r>
              <a:rPr lang="en-US" altLang="en-US" b="1"/>
              <a:t>Focus on Non-Profit Management</a:t>
            </a:r>
          </a:p>
          <a:p>
            <a:pPr lvl="1"/>
            <a:endParaRPr lang="en-US" altLang="en-US" b="1"/>
          </a:p>
          <a:p>
            <a:pPr lvl="1"/>
            <a:r>
              <a:rPr lang="en-US" altLang="en-US" b="1"/>
              <a:t>Logical Framework and Projects</a:t>
            </a:r>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2E86346-65C0-EFD5-2528-9B9BE918FC5C}"/>
              </a:ext>
            </a:extLst>
          </p:cNvPr>
          <p:cNvSpPr>
            <a:spLocks noGrp="1" noChangeArrowheads="1"/>
          </p:cNvSpPr>
          <p:nvPr>
            <p:ph type="title"/>
          </p:nvPr>
        </p:nvSpPr>
        <p:spPr/>
        <p:txBody>
          <a:bodyPr/>
          <a:lstStyle/>
          <a:p>
            <a:pPr eaLnBrk="1" hangingPunct="1"/>
            <a:r>
              <a:rPr lang="en-US" altLang="en-US" sz="4000" b="1"/>
              <a:t>Movement Towards Projects: 1970s</a:t>
            </a:r>
          </a:p>
        </p:txBody>
      </p:sp>
      <p:sp>
        <p:nvSpPr>
          <p:cNvPr id="69634" name="Rectangle 3">
            <a:extLst>
              <a:ext uri="{FF2B5EF4-FFF2-40B4-BE49-F238E27FC236}">
                <a16:creationId xmlns:a16="http://schemas.microsoft.com/office/drawing/2014/main" id="{ABAE8B1E-2A71-8E95-724B-72EAD34C9332}"/>
              </a:ext>
            </a:extLst>
          </p:cNvPr>
          <p:cNvSpPr>
            <a:spLocks noGrp="1" noChangeArrowheads="1"/>
          </p:cNvSpPr>
          <p:nvPr>
            <p:ph type="body" idx="1"/>
          </p:nvPr>
        </p:nvSpPr>
        <p:spPr/>
        <p:txBody>
          <a:bodyPr/>
          <a:lstStyle/>
          <a:p>
            <a:pPr eaLnBrk="1" hangingPunct="1"/>
            <a:endParaRPr lang="en-US" altLang="en-US"/>
          </a:p>
          <a:p>
            <a:pPr eaLnBrk="1" hangingPunct="1"/>
            <a:endParaRPr lang="en-US" altLang="en-US"/>
          </a:p>
          <a:p>
            <a:pPr eaLnBrk="1" hangingPunct="1"/>
            <a:r>
              <a:rPr lang="en-US" altLang="en-US" b="1"/>
              <a:t>System of Logic</a:t>
            </a:r>
          </a:p>
          <a:p>
            <a:pPr eaLnBrk="1" hangingPunct="1"/>
            <a:endParaRPr lang="en-US" altLang="en-US" b="1"/>
          </a:p>
          <a:p>
            <a:pPr eaLnBrk="1" hangingPunct="1"/>
            <a:r>
              <a:rPr lang="en-US" altLang="en-US" b="1"/>
              <a:t>The Syllogism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B68316CD-10DC-EE69-763B-F4B6B9A7A42A}"/>
              </a:ext>
            </a:extLst>
          </p:cNvPr>
          <p:cNvSpPr>
            <a:spLocks noGrp="1" noChangeArrowheads="1"/>
          </p:cNvSpPr>
          <p:nvPr>
            <p:ph type="title"/>
          </p:nvPr>
        </p:nvSpPr>
        <p:spPr/>
        <p:txBody>
          <a:bodyPr/>
          <a:lstStyle/>
          <a:p>
            <a:r>
              <a:rPr lang="en-US" altLang="en-US"/>
              <a:t>The Cycle: After 1980</a:t>
            </a:r>
          </a:p>
        </p:txBody>
      </p:sp>
      <p:pic>
        <p:nvPicPr>
          <p:cNvPr id="70658" name="Picture 3">
            <a:extLst>
              <a:ext uri="{FF2B5EF4-FFF2-40B4-BE49-F238E27FC236}">
                <a16:creationId xmlns:a16="http://schemas.microsoft.com/office/drawing/2014/main" id="{96F11733-4187-6ED3-809C-B5476D7013B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9EB4E221-336D-403C-7581-2C8C33409EBC}"/>
              </a:ext>
            </a:extLst>
          </p:cNvPr>
          <p:cNvSpPr>
            <a:spLocks noGrp="1" noChangeArrowheads="1"/>
          </p:cNvSpPr>
          <p:nvPr>
            <p:ph type="title"/>
          </p:nvPr>
        </p:nvSpPr>
        <p:spPr/>
        <p:txBody>
          <a:bodyPr/>
          <a:lstStyle/>
          <a:p>
            <a:pPr eaLnBrk="1" hangingPunct="1"/>
            <a:r>
              <a:rPr lang="en-US" altLang="en-US"/>
              <a:t>Quote</a:t>
            </a:r>
          </a:p>
        </p:txBody>
      </p:sp>
      <p:sp>
        <p:nvSpPr>
          <p:cNvPr id="71682" name="Rectangle 3">
            <a:extLst>
              <a:ext uri="{FF2B5EF4-FFF2-40B4-BE49-F238E27FC236}">
                <a16:creationId xmlns:a16="http://schemas.microsoft.com/office/drawing/2014/main" id="{D0B44177-066A-6AB0-9626-1D2140666A88}"/>
              </a:ext>
            </a:extLst>
          </p:cNvPr>
          <p:cNvSpPr>
            <a:spLocks noGrp="1" noChangeArrowheads="1"/>
          </p:cNvSpPr>
          <p:nvPr>
            <p:ph type="body" idx="1"/>
          </p:nvPr>
        </p:nvSpPr>
        <p:spPr/>
        <p:txBody>
          <a:bodyPr/>
          <a:lstStyle/>
          <a:p>
            <a:pPr marL="457200" indent="-457200" eaLnBrk="1" hangingPunct="1"/>
            <a:endParaRPr lang="en-US" altLang="en-US" b="1"/>
          </a:p>
          <a:p>
            <a:pPr marL="457200" indent="-457200" eaLnBrk="1" hangingPunct="1"/>
            <a:r>
              <a:rPr lang="en-US" altLang="en-US" b="1"/>
              <a:t>“[T]he syllogism is a reliable form of logic.”[i]</a:t>
            </a:r>
            <a:endParaRPr lang="en-US" altLang="en-US"/>
          </a:p>
          <a:p>
            <a:pPr marL="457200" indent="-457200" eaLnBrk="1" hangingPunct="1"/>
            <a:br>
              <a:rPr lang="en-US" altLang="en-US"/>
            </a:br>
            <a:r>
              <a:rPr lang="en-US" altLang="en-US" b="1"/>
              <a:t>[i]  Roland Egger, University of Virginia quoted in Harlan Cleveland, Gerard J. Mangone, John Clarke Adams, </a:t>
            </a:r>
            <a:r>
              <a:rPr lang="en-US" altLang="en-US" b="1" u="sng"/>
              <a:t>The Overseas Americans</a:t>
            </a:r>
            <a:r>
              <a:rPr lang="en-US" altLang="en-US" b="1"/>
              <a:t> (New York: McGraw-Hill, 1960), p. 41.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23C82972-5903-8D51-1EF0-CC5569093946}"/>
              </a:ext>
            </a:extLst>
          </p:cNvPr>
          <p:cNvSpPr>
            <a:spLocks noGrp="1" noChangeArrowheads="1"/>
          </p:cNvSpPr>
          <p:nvPr>
            <p:ph type="title"/>
          </p:nvPr>
        </p:nvSpPr>
        <p:spPr/>
        <p:txBody>
          <a:bodyPr/>
          <a:lstStyle/>
          <a:p>
            <a:pPr eaLnBrk="1" hangingPunct="1"/>
            <a:r>
              <a:rPr lang="en-US" altLang="en-US"/>
              <a:t>The Logic Model</a:t>
            </a:r>
          </a:p>
        </p:txBody>
      </p:sp>
      <p:pic>
        <p:nvPicPr>
          <p:cNvPr id="72706" name="Content Placeholder 3" descr="Syllogism.jpg">
            <a:extLst>
              <a:ext uri="{FF2B5EF4-FFF2-40B4-BE49-F238E27FC236}">
                <a16:creationId xmlns:a16="http://schemas.microsoft.com/office/drawing/2014/main" id="{1F819A69-ECDC-6EDE-12AE-98DFEF51BE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2286000"/>
            <a:ext cx="4678363" cy="3641725"/>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4F1AE8D3-ED8D-1E73-319F-017ED68F7C28}"/>
              </a:ext>
            </a:extLst>
          </p:cNvPr>
          <p:cNvSpPr>
            <a:spLocks noGrp="1" noChangeArrowheads="1"/>
          </p:cNvSpPr>
          <p:nvPr>
            <p:ph type="title"/>
          </p:nvPr>
        </p:nvSpPr>
        <p:spPr/>
        <p:txBody>
          <a:bodyPr/>
          <a:lstStyle/>
          <a:p>
            <a:r>
              <a:rPr lang="en-US" altLang="en-US"/>
              <a:t>Planning and Finishing</a:t>
            </a:r>
          </a:p>
        </p:txBody>
      </p:sp>
      <p:pic>
        <p:nvPicPr>
          <p:cNvPr id="73730" name="Picture 3">
            <a:extLst>
              <a:ext uri="{FF2B5EF4-FFF2-40B4-BE49-F238E27FC236}">
                <a16:creationId xmlns:a16="http://schemas.microsoft.com/office/drawing/2014/main" id="{F736BA2E-C5B5-B0F9-603E-4D78EB62247C}"/>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33600" y="1828800"/>
            <a:ext cx="4724400" cy="50292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754F3838-3D57-BB12-5AE7-1D0F02BA1D6A}"/>
              </a:ext>
            </a:extLst>
          </p:cNvPr>
          <p:cNvSpPr>
            <a:spLocks noGrp="1" noChangeArrowheads="1"/>
          </p:cNvSpPr>
          <p:nvPr>
            <p:ph type="title"/>
          </p:nvPr>
        </p:nvSpPr>
        <p:spPr/>
        <p:txBody>
          <a:bodyPr/>
          <a:lstStyle/>
          <a:p>
            <a:pPr eaLnBrk="1" hangingPunct="1"/>
            <a:r>
              <a:rPr lang="en-US" altLang="en-US"/>
              <a:t>The Counter Narrative</a:t>
            </a:r>
          </a:p>
        </p:txBody>
      </p:sp>
      <p:sp>
        <p:nvSpPr>
          <p:cNvPr id="74754" name="Rectangle 3">
            <a:extLst>
              <a:ext uri="{FF2B5EF4-FFF2-40B4-BE49-F238E27FC236}">
                <a16:creationId xmlns:a16="http://schemas.microsoft.com/office/drawing/2014/main" id="{BA982072-D971-7B2A-9CA6-0AB84304B99A}"/>
              </a:ext>
            </a:extLst>
          </p:cNvPr>
          <p:cNvSpPr>
            <a:spLocks noGrp="1" noChangeArrowheads="1"/>
          </p:cNvSpPr>
          <p:nvPr>
            <p:ph type="body" idx="1"/>
          </p:nvPr>
        </p:nvSpPr>
        <p:spPr/>
        <p:txBody>
          <a:bodyPr/>
          <a:lstStyle/>
          <a:p>
            <a:pPr marL="447675" indent="-447675" eaLnBrk="1" hangingPunct="1">
              <a:lnSpc>
                <a:spcPct val="90000"/>
              </a:lnSpc>
              <a:buFont typeface="Wingdings" pitchFamily="2" charset="2"/>
              <a:buNone/>
            </a:pPr>
            <a:r>
              <a:rPr lang="en-US" altLang="en-US" sz="2000"/>
              <a:t>	</a:t>
            </a:r>
            <a:endParaRPr lang="en-US" altLang="en-US" sz="2400" b="1"/>
          </a:p>
          <a:p>
            <a:pPr marL="447675" indent="-447675" eaLnBrk="1" hangingPunct="1">
              <a:lnSpc>
                <a:spcPct val="90000"/>
              </a:lnSpc>
              <a:buFont typeface="Wingdings" pitchFamily="2" charset="2"/>
              <a:buNone/>
            </a:pPr>
            <a:r>
              <a:rPr lang="en-US" altLang="en-US" sz="2400" b="1"/>
              <a:t>	</a:t>
            </a:r>
            <a:r>
              <a:rPr lang="en-US" altLang="en-US" sz="3600" b="1"/>
              <a:t>GOAL: </a:t>
            </a:r>
          </a:p>
          <a:p>
            <a:pPr marL="447675" indent="-447675" eaLnBrk="1" hangingPunct="1">
              <a:lnSpc>
                <a:spcPct val="90000"/>
              </a:lnSpc>
              <a:buFont typeface="Wingdings" pitchFamily="2" charset="2"/>
              <a:buNone/>
            </a:pPr>
            <a:endParaRPr lang="en-US" altLang="en-US" sz="3600" b="1"/>
          </a:p>
          <a:p>
            <a:pPr marL="447675" indent="-447675" eaLnBrk="1" hangingPunct="1">
              <a:lnSpc>
                <a:spcPct val="90000"/>
              </a:lnSpc>
              <a:buFont typeface="Wingdings" pitchFamily="2" charset="2"/>
              <a:buNone/>
            </a:pPr>
            <a:r>
              <a:rPr lang="en-US" altLang="en-US" sz="3600" b="1"/>
              <a:t>		To conceive of a rival hypothesis 	that could  reverse perceived 	reality and  provides a possible 	policy option for future attention 	because of its very plausibility.</a:t>
            </a:r>
          </a:p>
          <a:p>
            <a:pPr marL="447675" indent="-447675" eaLnBrk="1" hangingPunct="1">
              <a:lnSpc>
                <a:spcPct val="90000"/>
              </a:lnSpc>
              <a:buFont typeface="Wingdings" pitchFamily="2" charset="2"/>
              <a:buNone/>
            </a:pPr>
            <a:br>
              <a:rPr lang="en-US" altLang="en-US" sz="3600" b="1"/>
            </a:br>
            <a:endParaRPr lang="en-US" altLang="en-US" sz="360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19AF12B1-E132-F743-4D73-9C829E115638}"/>
              </a:ext>
            </a:extLst>
          </p:cNvPr>
          <p:cNvSpPr>
            <a:spLocks noGrp="1" noChangeArrowheads="1"/>
          </p:cNvSpPr>
          <p:nvPr>
            <p:ph type="title"/>
          </p:nvPr>
        </p:nvSpPr>
        <p:spPr>
          <a:xfrm>
            <a:off x="457200" y="457200"/>
            <a:ext cx="8229600" cy="1219200"/>
          </a:xfrm>
        </p:spPr>
        <p:txBody>
          <a:bodyPr/>
          <a:lstStyle/>
          <a:p>
            <a:pPr eaLnBrk="1" hangingPunct="1"/>
            <a:r>
              <a:rPr lang="en-US" altLang="en-US" sz="4000"/>
              <a:t>Four Views of Foreign Aid- A Reminder</a:t>
            </a:r>
          </a:p>
        </p:txBody>
      </p:sp>
      <p:sp>
        <p:nvSpPr>
          <p:cNvPr id="75778" name="Rectangle 3">
            <a:extLst>
              <a:ext uri="{FF2B5EF4-FFF2-40B4-BE49-F238E27FC236}">
                <a16:creationId xmlns:a16="http://schemas.microsoft.com/office/drawing/2014/main" id="{58987170-7189-4B5C-DE54-4C459EB6DBBB}"/>
              </a:ext>
            </a:extLst>
          </p:cNvPr>
          <p:cNvSpPr>
            <a:spLocks noGrp="1" noChangeArrowheads="1"/>
          </p:cNvSpPr>
          <p:nvPr>
            <p:ph type="body" idx="1"/>
          </p:nvPr>
        </p:nvSpPr>
        <p:spPr>
          <a:xfrm>
            <a:off x="0" y="1752600"/>
            <a:ext cx="8686800" cy="3997325"/>
          </a:xfrm>
        </p:spPr>
        <p:txBody>
          <a:bodyPr/>
          <a:lstStyle/>
          <a:p>
            <a:pPr marL="447675" indent="-447675" eaLnBrk="1" hangingPunct="1">
              <a:buFont typeface="Wingdings" pitchFamily="2" charset="2"/>
              <a:buNone/>
            </a:pPr>
            <a:r>
              <a:rPr lang="en-US" altLang="en-US" sz="2800"/>
              <a:t>	</a:t>
            </a:r>
            <a:r>
              <a:rPr lang="en-US" altLang="en-US" b="1"/>
              <a:t>1.  Part of Balance of Power- Carrot and Stick Approach (based on exchange Theory</a:t>
            </a:r>
          </a:p>
          <a:p>
            <a:pPr marL="447675" indent="-447675" eaLnBrk="1" hangingPunct="1">
              <a:buFont typeface="Wingdings" pitchFamily="2" charset="2"/>
              <a:buNone/>
            </a:pPr>
            <a:endParaRPr lang="en-US" altLang="en-US" b="1"/>
          </a:p>
          <a:p>
            <a:pPr marL="447675" indent="-447675" eaLnBrk="1" hangingPunct="1">
              <a:buFont typeface="Wingdings" pitchFamily="2" charset="2"/>
              <a:buNone/>
            </a:pPr>
            <a:r>
              <a:rPr lang="en-US" altLang="en-US" b="1"/>
              <a:t>	2.  Commercial Promotion:  Focus on International Trade</a:t>
            </a:r>
          </a:p>
          <a:p>
            <a:pPr marL="447675" indent="-447675" eaLnBrk="1" hangingPunct="1">
              <a:buFont typeface="Wingdings" pitchFamily="2" charset="2"/>
              <a:buNone/>
            </a:pPr>
            <a:endParaRPr lang="en-US" altLang="en-US" b="1"/>
          </a:p>
          <a:p>
            <a:pPr marL="447675" indent="-447675" eaLnBrk="1" hangingPunct="1">
              <a:buFont typeface="Wingdings" pitchFamily="2" charset="2"/>
              <a:buNone/>
            </a:pPr>
            <a:r>
              <a:rPr lang="en-US" altLang="en-US" b="1"/>
              <a:t>	3.  Humanitarian Theory:  Moral Imperative</a:t>
            </a:r>
          </a:p>
          <a:p>
            <a:pPr marL="447675" indent="-447675" eaLnBrk="1" hangingPunct="1">
              <a:buFont typeface="Wingdings" pitchFamily="2" charset="2"/>
              <a:buNone/>
            </a:pPr>
            <a:endParaRPr lang="en-US" altLang="en-US" b="1"/>
          </a:p>
          <a:p>
            <a:pPr marL="447675" indent="-447675" eaLnBrk="1" hangingPunct="1">
              <a:buFont typeface="Wingdings" pitchFamily="2" charset="2"/>
              <a:buNone/>
            </a:pPr>
            <a:r>
              <a:rPr lang="en-US" altLang="en-US" b="1"/>
              <a:t>	4.  Missionary Pressures</a:t>
            </a:r>
          </a:p>
          <a:p>
            <a:pPr marL="447675" indent="-447675" eaLnBrk="1" hangingPunct="1">
              <a:buFont typeface="Wingdings" pitchFamily="2" charset="2"/>
              <a:buNone/>
            </a:pPr>
            <a:endParaRPr lang="en-US" altLang="en-US" b="1"/>
          </a:p>
          <a:p>
            <a:pPr marL="447675" indent="-447675" eaLnBrk="1" hangingPunct="1">
              <a:buFont typeface="Wingdings" pitchFamily="2" charset="2"/>
              <a:buNone/>
            </a:pPr>
            <a:endParaRPr lang="en-US" altLang="en-US" b="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http://images.travelpod.com/users/rreeser/morocco_2006.1150226220.p1010091.jpg">
            <a:extLst>
              <a:ext uri="{FF2B5EF4-FFF2-40B4-BE49-F238E27FC236}">
                <a16:creationId xmlns:a16="http://schemas.microsoft.com/office/drawing/2014/main" id="{1FE69D46-4374-A191-2EEA-B3D71056C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33400"/>
            <a:ext cx="52387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2" name="Picture 4" descr="http://2.bp.blogspot.com/_U14fXfZBgUA/SS2EpADma1I/AAAAAAAAAU0/GD0IzdV-Uu0/s320/P1011525.JPG">
            <a:extLst>
              <a:ext uri="{FF2B5EF4-FFF2-40B4-BE49-F238E27FC236}">
                <a16:creationId xmlns:a16="http://schemas.microsoft.com/office/drawing/2014/main" id="{36F176F2-7562-0641-39A2-A7A55144D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33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itle 5">
            <a:extLst>
              <a:ext uri="{FF2B5EF4-FFF2-40B4-BE49-F238E27FC236}">
                <a16:creationId xmlns:a16="http://schemas.microsoft.com/office/drawing/2014/main" id="{985FAEFD-D62A-186F-79F2-617ED27807AF}"/>
              </a:ext>
            </a:extLst>
          </p:cNvPr>
          <p:cNvSpPr>
            <a:spLocks noGrp="1" noChangeArrowheads="1"/>
          </p:cNvSpPr>
          <p:nvPr>
            <p:ph type="title"/>
          </p:nvPr>
        </p:nvSpPr>
        <p:spPr>
          <a:xfrm>
            <a:off x="228600" y="762000"/>
            <a:ext cx="8229600" cy="1143000"/>
          </a:xfrm>
        </p:spPr>
        <p:txBody>
          <a:bodyPr/>
          <a:lstStyle/>
          <a:p>
            <a:r>
              <a:rPr lang="en-US" altLang="en-US" b="1"/>
              <a:t>Also Part of </a:t>
            </a:r>
            <a:br>
              <a:rPr lang="en-US" altLang="en-US" b="1"/>
            </a:br>
            <a:r>
              <a:rPr lang="en-US" altLang="en-US" b="1"/>
              <a:t>Reality?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http://store.nrm.org/prodimg/POM1.jpg">
            <a:extLst>
              <a:ext uri="{FF2B5EF4-FFF2-40B4-BE49-F238E27FC236}">
                <a16:creationId xmlns:a16="http://schemas.microsoft.com/office/drawing/2014/main" id="{0D182E1D-97CB-3DD9-2793-3649B2136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57340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455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1E906F37-3EEB-6160-4122-5719C98A6223}"/>
              </a:ext>
            </a:extLst>
          </p:cNvPr>
          <p:cNvSpPr>
            <a:spLocks noGrp="1" noChangeArrowheads="1"/>
          </p:cNvSpPr>
          <p:nvPr>
            <p:ph type="title"/>
          </p:nvPr>
        </p:nvSpPr>
        <p:spPr>
          <a:xfrm>
            <a:off x="457200" y="1257300"/>
            <a:ext cx="8229600" cy="1143000"/>
          </a:xfrm>
        </p:spPr>
        <p:txBody>
          <a:bodyPr/>
          <a:lstStyle/>
          <a:p>
            <a:r>
              <a:rPr lang="en-US" altLang="en-US"/>
              <a:t>Happy Valley in Kenya: Just like Foreign Aid Workers? Enjoying Life without Rules</a:t>
            </a:r>
          </a:p>
        </p:txBody>
      </p:sp>
      <p:sp>
        <p:nvSpPr>
          <p:cNvPr id="77826" name="Content Placeholder 2">
            <a:extLst>
              <a:ext uri="{FF2B5EF4-FFF2-40B4-BE49-F238E27FC236}">
                <a16:creationId xmlns:a16="http://schemas.microsoft.com/office/drawing/2014/main" id="{FB72B380-947F-80CC-E9FD-A0273200CA32}"/>
              </a:ext>
            </a:extLst>
          </p:cNvPr>
          <p:cNvSpPr>
            <a:spLocks noGrp="1" noChangeArrowheads="1"/>
          </p:cNvSpPr>
          <p:nvPr>
            <p:ph idx="1"/>
          </p:nvPr>
        </p:nvSpPr>
        <p:spPr/>
        <p:txBody>
          <a:bodyPr/>
          <a:lstStyle/>
          <a:p>
            <a:pPr>
              <a:buFont typeface="Wingdings" pitchFamily="2" charset="2"/>
              <a:buNone/>
            </a:pPr>
            <a:endParaRPr lang="en-US" altLang="en-US" b="1"/>
          </a:p>
          <a:p>
            <a:pPr>
              <a:buFont typeface="Wingdings" pitchFamily="2" charset="2"/>
              <a:buNone/>
            </a:pPr>
            <a:endParaRPr lang="en-US" altLang="en-US" b="1">
              <a:hlinkClick r:id="rId2"/>
            </a:endParaRPr>
          </a:p>
          <a:p>
            <a:pPr>
              <a:buFont typeface="Wingdings" pitchFamily="2" charset="2"/>
              <a:buNone/>
            </a:pPr>
            <a:endParaRPr lang="en-US" altLang="en-US" b="1">
              <a:hlinkClick r:id="rId2"/>
            </a:endParaRPr>
          </a:p>
          <a:p>
            <a:pPr>
              <a:buFont typeface="Wingdings" pitchFamily="2" charset="2"/>
              <a:buNone/>
            </a:pPr>
            <a:r>
              <a:rPr lang="en-US" altLang="en-US" b="1">
                <a:hlinkClick r:id="rId2"/>
              </a:rPr>
              <a:t>The Expatriate Life Style (Redeux)- Part II</a:t>
            </a:r>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3">
            <a:extLst>
              <a:ext uri="{FF2B5EF4-FFF2-40B4-BE49-F238E27FC236}">
                <a16:creationId xmlns:a16="http://schemas.microsoft.com/office/drawing/2014/main" id="{9D16C436-451E-B89D-E217-D58CC7C45C4A}"/>
              </a:ext>
            </a:extLst>
          </p:cNvPr>
          <p:cNvSpPr>
            <a:spLocks noGrp="1" noChangeArrowheads="1"/>
          </p:cNvSpPr>
          <p:nvPr>
            <p:ph type="title" idx="4294967295"/>
          </p:nvPr>
        </p:nvSpPr>
        <p:spPr>
          <a:xfrm>
            <a:off x="228600" y="685800"/>
            <a:ext cx="8229600" cy="1143000"/>
          </a:xfrm>
        </p:spPr>
        <p:txBody>
          <a:bodyPr/>
          <a:lstStyle/>
          <a:p>
            <a:r>
              <a:rPr lang="en-US" altLang="en-US" b="1"/>
              <a:t>Thomas Patrick Gilbert Cholmondeley</a:t>
            </a:r>
            <a:r>
              <a:rPr lang="en-US" altLang="en-US"/>
              <a:t>, </a:t>
            </a:r>
            <a:r>
              <a:rPr lang="en-US" altLang="en-US" b="1"/>
              <a:t>Lord Delamere</a:t>
            </a:r>
          </a:p>
        </p:txBody>
      </p:sp>
      <p:pic>
        <p:nvPicPr>
          <p:cNvPr id="78850" name="Picture 2" descr="http://t3.gstatic.com/images?q=tbn:ANd9GcSRVxA11hzP3ykdO1rV97PiafesVBjFWmB4DPtsWvr826jfeMz4nymILsaq">
            <a:extLst>
              <a:ext uri="{FF2B5EF4-FFF2-40B4-BE49-F238E27FC236}">
                <a16:creationId xmlns:a16="http://schemas.microsoft.com/office/drawing/2014/main" id="{187DFD05-302E-D966-0A2F-FF8AFE2D7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39909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7">
            <a:extLst>
              <a:ext uri="{FF2B5EF4-FFF2-40B4-BE49-F238E27FC236}">
                <a16:creationId xmlns:a16="http://schemas.microsoft.com/office/drawing/2014/main" id="{82A4A596-932E-5DD3-E0F9-3E0671CC1001}"/>
              </a:ext>
            </a:extLst>
          </p:cNvPr>
          <p:cNvSpPr>
            <a:spLocks noChangeArrowheads="1"/>
          </p:cNvSpPr>
          <p:nvPr/>
        </p:nvSpPr>
        <p:spPr bwMode="auto">
          <a:xfrm>
            <a:off x="4267200" y="1828800"/>
            <a:ext cx="5029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anose="02020603050405020304" pitchFamily="18" charset="0"/>
              </a:defRPr>
            </a:lvl9pPr>
          </a:lstStyle>
          <a:p>
            <a:pPr>
              <a:spcBef>
                <a:spcPct val="0"/>
              </a:spcBef>
              <a:buClrTx/>
              <a:buSzTx/>
              <a:buFontTx/>
              <a:buNone/>
            </a:pPr>
            <a:r>
              <a:rPr lang="en-US" altLang="en-US" sz="2400"/>
              <a:t>In April 2005, he shot a Kenya Wildlife Service game ranger on his ranch under the claim of self-defense. The murder case against Cholmondeley was dropped before going to trial.</a:t>
            </a:r>
            <a:r>
              <a:rPr lang="en-US" altLang="en-US" sz="2400" baseline="30000">
                <a:hlinkClick r:id="" action="ppaction://noaction"/>
              </a:rPr>
              <a:t>[1]</a:t>
            </a:r>
            <a:r>
              <a:rPr lang="en-US" altLang="en-US" sz="2400"/>
              <a:t> In May 2006, he was taken into custody and held at Kamiti Maximum Security Prison for shooting a poacher on his Soysambu estate near Lake Naivasha. He was sentenced to serve </a:t>
            </a:r>
            <a:r>
              <a:rPr lang="en-US" altLang="en-US" sz="2400" u="sng"/>
              <a:t>8 months </a:t>
            </a:r>
            <a:r>
              <a:rPr lang="en-US" altLang="en-US" sz="2400"/>
              <a:t>in prison and was released on 23 October 2009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59C3A7F6-B573-CAA2-2440-016688956B6D}"/>
              </a:ext>
            </a:extLst>
          </p:cNvPr>
          <p:cNvSpPr>
            <a:spLocks noGrp="1" noChangeArrowheads="1"/>
          </p:cNvSpPr>
          <p:nvPr>
            <p:ph type="title"/>
          </p:nvPr>
        </p:nvSpPr>
        <p:spPr>
          <a:xfrm>
            <a:off x="38100" y="1066800"/>
            <a:ext cx="9525000" cy="1143000"/>
          </a:xfrm>
        </p:spPr>
        <p:txBody>
          <a:bodyPr/>
          <a:lstStyle/>
          <a:p>
            <a:pPr algn="ctr"/>
            <a:r>
              <a:rPr lang="en-US" altLang="en-US" sz="3600" b="1"/>
              <a:t>The International Development Myth</a:t>
            </a:r>
            <a:br>
              <a:rPr lang="en-US" altLang="en-US" sz="3600" b="1"/>
            </a:br>
            <a:r>
              <a:rPr lang="en-US" altLang="en-US" sz="3600" b="1"/>
              <a:t>Peter L. Berger, </a:t>
            </a:r>
            <a:br>
              <a:rPr lang="en-US" altLang="en-US" sz="3600" b="1"/>
            </a:br>
            <a:r>
              <a:rPr lang="en-US" altLang="en-US" sz="3600" b="1"/>
              <a:t>Born March 23,1929</a:t>
            </a:r>
          </a:p>
        </p:txBody>
      </p:sp>
      <p:pic>
        <p:nvPicPr>
          <p:cNvPr id="79874" name="Picture 3">
            <a:extLst>
              <a:ext uri="{FF2B5EF4-FFF2-40B4-BE49-F238E27FC236}">
                <a16:creationId xmlns:a16="http://schemas.microsoft.com/office/drawing/2014/main" id="{DC5DDEEF-4451-EDAE-77AA-0FDE5B9A5F3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 y="2286000"/>
            <a:ext cx="3810000" cy="4572000"/>
          </a:xfrm>
        </p:spPr>
      </p:pic>
      <p:pic>
        <p:nvPicPr>
          <p:cNvPr id="79875" name="Picture 2" descr="http://ecx.images-amazon.com/images/I/5137GH8lhPL._SL500_AA300_.jpg">
            <a:extLst>
              <a:ext uri="{FF2B5EF4-FFF2-40B4-BE49-F238E27FC236}">
                <a16:creationId xmlns:a16="http://schemas.microsoft.com/office/drawing/2014/main" id="{FBAF23A4-F7AD-8915-1210-DC06A3E7E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432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88401B37-4FE3-6858-DABA-221091DF6F70}"/>
              </a:ext>
            </a:extLst>
          </p:cNvPr>
          <p:cNvSpPr>
            <a:spLocks noGrp="1" noChangeArrowheads="1"/>
          </p:cNvSpPr>
          <p:nvPr>
            <p:ph type="title" idx="4294967295"/>
          </p:nvPr>
        </p:nvSpPr>
        <p:spPr>
          <a:xfrm>
            <a:off x="0" y="533400"/>
            <a:ext cx="8229600" cy="1143000"/>
          </a:xfrm>
        </p:spPr>
        <p:txBody>
          <a:bodyPr/>
          <a:lstStyle/>
          <a:p>
            <a:pPr algn="ctr"/>
            <a:r>
              <a:rPr lang="en-US" altLang="en-US" sz="4000" b="1"/>
              <a:t>Rajiv Chandrasekara</a:t>
            </a:r>
            <a:br>
              <a:rPr lang="en-US" altLang="en-US" sz="4000" b="1"/>
            </a:br>
            <a:r>
              <a:rPr lang="en-US" altLang="en-US" sz="4000" b="1"/>
              <a:t>National Editor, Washington Post</a:t>
            </a:r>
            <a:endParaRPr lang="en-US" altLang="en-US" sz="4000"/>
          </a:p>
        </p:txBody>
      </p:sp>
      <p:pic>
        <p:nvPicPr>
          <p:cNvPr id="80898" name="Picture 2" descr="http://upload.wikimedia.org/wikipedia/commons/f/fd/Rajiv_Chandrasekaran_by_David_Shankbone.jpg">
            <a:extLst>
              <a:ext uri="{FF2B5EF4-FFF2-40B4-BE49-F238E27FC236}">
                <a16:creationId xmlns:a16="http://schemas.microsoft.com/office/drawing/2014/main" id="{89355444-1624-D0BF-14E7-3DE34495E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54244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56F6D7CF-4964-CD20-93C1-F2EC7B731157}"/>
              </a:ext>
            </a:extLst>
          </p:cNvPr>
          <p:cNvSpPr>
            <a:spLocks noGrp="1" noChangeArrowheads="1"/>
          </p:cNvSpPr>
          <p:nvPr>
            <p:ph type="title"/>
          </p:nvPr>
        </p:nvSpPr>
        <p:spPr/>
        <p:txBody>
          <a:bodyPr/>
          <a:lstStyle/>
          <a:p>
            <a:r>
              <a:rPr lang="en-US" altLang="en-US" b="1"/>
              <a:t>Fun in the Green Zone- Iraq</a:t>
            </a:r>
          </a:p>
        </p:txBody>
      </p:sp>
      <p:pic>
        <p:nvPicPr>
          <p:cNvPr id="81922" name="Picture 2" descr="http://static.guim.co.uk/sys-images/Books/Pix/pictures/2007/05/03/green1.jpg">
            <a:extLst>
              <a:ext uri="{FF2B5EF4-FFF2-40B4-BE49-F238E27FC236}">
                <a16:creationId xmlns:a16="http://schemas.microsoft.com/office/drawing/2014/main" id="{9136DF96-0129-CABB-AD09-03F5DB830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4429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descr="http://media.mcclatchydc.com/smedia/2007/07/15/10/480-bluestar_800.standalone.prod_affiliate.91.jpg">
            <a:extLst>
              <a:ext uri="{FF2B5EF4-FFF2-40B4-BE49-F238E27FC236}">
                <a16:creationId xmlns:a16="http://schemas.microsoft.com/office/drawing/2014/main" id="{33425632-6DF5-2F88-1476-9FC5597B2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38400"/>
            <a:ext cx="41243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http://www.cryfreetown.org/images/Kids5a.JPG">
            <a:extLst>
              <a:ext uri="{FF2B5EF4-FFF2-40B4-BE49-F238E27FC236}">
                <a16:creationId xmlns:a16="http://schemas.microsoft.com/office/drawing/2014/main" id="{736A3ED8-6D50-F513-CA98-9D70DA95E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90800"/>
            <a:ext cx="32289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6" name="Picture 4" descr="http://gbgm-umc.org/umcor/photos/angola/pauljeffrey/2002/kimasinquefelicianaalfonsohomeburned1999byunita.jpg">
            <a:extLst>
              <a:ext uri="{FF2B5EF4-FFF2-40B4-BE49-F238E27FC236}">
                <a16:creationId xmlns:a16="http://schemas.microsoft.com/office/drawing/2014/main" id="{FFBBD340-BE01-D381-4CCA-C49D6DC12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51435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itle 4">
            <a:extLst>
              <a:ext uri="{FF2B5EF4-FFF2-40B4-BE49-F238E27FC236}">
                <a16:creationId xmlns:a16="http://schemas.microsoft.com/office/drawing/2014/main" id="{5C5BCCE7-EC01-BDC5-5BA2-85AB87861FF5}"/>
              </a:ext>
            </a:extLst>
          </p:cNvPr>
          <p:cNvSpPr>
            <a:spLocks noGrp="1" noChangeArrowheads="1"/>
          </p:cNvSpPr>
          <p:nvPr>
            <p:ph type="title"/>
          </p:nvPr>
        </p:nvSpPr>
        <p:spPr/>
        <p:txBody>
          <a:bodyPr/>
          <a:lstStyle/>
          <a:p>
            <a:r>
              <a:rPr lang="en-US" altLang="en-US" b="1"/>
              <a:t>Sierra Leone, c. 1999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F574FF38-624A-646E-62A7-C98EF301CB5F}"/>
              </a:ext>
            </a:extLst>
          </p:cNvPr>
          <p:cNvSpPr>
            <a:spLocks noGrp="1" noChangeArrowheads="1"/>
          </p:cNvSpPr>
          <p:nvPr>
            <p:ph type="title"/>
          </p:nvPr>
        </p:nvSpPr>
        <p:spPr/>
        <p:txBody>
          <a:bodyPr/>
          <a:lstStyle/>
          <a:p>
            <a:r>
              <a:rPr lang="en-US" altLang="en-US" sz="4000" b="1"/>
              <a:t>Discussion Images: Greg Mortenson: Happy Development Days?</a:t>
            </a:r>
          </a:p>
        </p:txBody>
      </p:sp>
      <p:sp>
        <p:nvSpPr>
          <p:cNvPr id="83970" name="Rectangle 3">
            <a:extLst>
              <a:ext uri="{FF2B5EF4-FFF2-40B4-BE49-F238E27FC236}">
                <a16:creationId xmlns:a16="http://schemas.microsoft.com/office/drawing/2014/main" id="{F82B7D57-5D1D-0BA4-37B3-F1C4B901FBDF}"/>
              </a:ext>
            </a:extLst>
          </p:cNvPr>
          <p:cNvSpPr>
            <a:spLocks noGrp="1" noChangeArrowheads="1"/>
          </p:cNvSpPr>
          <p:nvPr>
            <p:ph type="body" idx="1"/>
          </p:nvPr>
        </p:nvSpPr>
        <p:spPr/>
        <p:txBody>
          <a:bodyPr/>
          <a:lstStyle/>
          <a:p>
            <a:pPr>
              <a:buFont typeface="Wingdings" pitchFamily="2" charset="2"/>
              <a:buNone/>
            </a:pPr>
            <a:r>
              <a:rPr lang="en-US" altLang="en-US" b="1"/>
              <a:t>	</a:t>
            </a:r>
          </a:p>
        </p:txBody>
      </p:sp>
      <p:pic>
        <p:nvPicPr>
          <p:cNvPr id="83971" name="Picture 2" descr="http://4.bp.blogspot.com/_wWQEtv8xAv0/SbqU3KEn-QI/AAAAAAAABcI/poqe42sop6A/s400/GM+Afghan+students+Wakhan+2006.jpg.jpg">
            <a:extLst>
              <a:ext uri="{FF2B5EF4-FFF2-40B4-BE49-F238E27FC236}">
                <a16:creationId xmlns:a16="http://schemas.microsoft.com/office/drawing/2014/main" id="{0768F4F3-FD81-8100-0799-D97849182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4497388"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descr="https://www.ikat.org/wp-includes/images/Armena.jpg">
            <a:extLst>
              <a:ext uri="{FF2B5EF4-FFF2-40B4-BE49-F238E27FC236}">
                <a16:creationId xmlns:a16="http://schemas.microsoft.com/office/drawing/2014/main" id="{35BFC457-39AA-3949-333C-436C2F93D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743200"/>
            <a:ext cx="219075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C9E41E29-E39D-E4F3-7CF6-8E9DAB1EF0EC}"/>
              </a:ext>
            </a:extLst>
          </p:cNvPr>
          <p:cNvSpPr>
            <a:spLocks noGrp="1" noChangeArrowheads="1"/>
          </p:cNvSpPr>
          <p:nvPr>
            <p:ph type="title"/>
          </p:nvPr>
        </p:nvSpPr>
        <p:spPr>
          <a:xfrm>
            <a:off x="457200" y="685800"/>
            <a:ext cx="8229600" cy="1143000"/>
          </a:xfrm>
        </p:spPr>
        <p:txBody>
          <a:bodyPr/>
          <a:lstStyle/>
          <a:p>
            <a:r>
              <a:rPr lang="en-US" altLang="en-US" b="1"/>
              <a:t>Happy for Some, Not for Others: Iran, 1953</a:t>
            </a:r>
          </a:p>
        </p:txBody>
      </p:sp>
      <p:sp>
        <p:nvSpPr>
          <p:cNvPr id="84994" name="Content Placeholder 4">
            <a:extLst>
              <a:ext uri="{FF2B5EF4-FFF2-40B4-BE49-F238E27FC236}">
                <a16:creationId xmlns:a16="http://schemas.microsoft.com/office/drawing/2014/main" id="{52C14654-B722-5764-139B-C565F352DFFF}"/>
              </a:ext>
            </a:extLst>
          </p:cNvPr>
          <p:cNvSpPr>
            <a:spLocks noGrp="1" noChangeArrowheads="1"/>
          </p:cNvSpPr>
          <p:nvPr>
            <p:ph sz="half" idx="1"/>
          </p:nvPr>
        </p:nvSpPr>
        <p:spPr/>
        <p:txBody>
          <a:bodyPr/>
          <a:lstStyle/>
          <a:p>
            <a:r>
              <a:rPr lang="en-US" altLang="en-US" b="1" i="1"/>
              <a:t>Iran’s deposed prime minister, Mohammed Mossadeq, at his trial</a:t>
            </a:r>
            <a:endParaRPr lang="en-US" altLang="en-US" b="1"/>
          </a:p>
        </p:txBody>
      </p:sp>
      <p:sp>
        <p:nvSpPr>
          <p:cNvPr id="84995" name="Content Placeholder 5">
            <a:extLst>
              <a:ext uri="{FF2B5EF4-FFF2-40B4-BE49-F238E27FC236}">
                <a16:creationId xmlns:a16="http://schemas.microsoft.com/office/drawing/2014/main" id="{D63638B2-44D6-8120-5127-06A1151DF50A}"/>
              </a:ext>
            </a:extLst>
          </p:cNvPr>
          <p:cNvSpPr>
            <a:spLocks noGrp="1" noChangeArrowheads="1"/>
          </p:cNvSpPr>
          <p:nvPr>
            <p:ph sz="half" idx="2"/>
          </p:nvPr>
        </p:nvSpPr>
        <p:spPr/>
        <p:txBody>
          <a:bodyPr/>
          <a:lstStyle/>
          <a:p>
            <a:endParaRPr lang="en-US" altLang="en-US"/>
          </a:p>
        </p:txBody>
      </p:sp>
      <p:pic>
        <p:nvPicPr>
          <p:cNvPr id="84996" name="Picture 2" descr="http://www.c-spanvideo.org/videoLibrary/showPicture.php?programid=163361&amp;height=290&amp;width=427">
            <a:extLst>
              <a:ext uri="{FF2B5EF4-FFF2-40B4-BE49-F238E27FC236}">
                <a16:creationId xmlns:a16="http://schemas.microsoft.com/office/drawing/2014/main" id="{22F66349-DFBC-662A-D97B-26AD863BC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667000"/>
            <a:ext cx="41243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4" descr="http://www.us-foreign-policy-perspective.org/uploads/RTEmagicC_iran-mosaddeq-trial.jpg.jpg">
            <a:extLst>
              <a:ext uri="{FF2B5EF4-FFF2-40B4-BE49-F238E27FC236}">
                <a16:creationId xmlns:a16="http://schemas.microsoft.com/office/drawing/2014/main" id="{B254656C-9F24-7FA9-BDB6-9C792042D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242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E3142FB3-632A-FD93-05AD-461542A86706}"/>
              </a:ext>
            </a:extLst>
          </p:cNvPr>
          <p:cNvSpPr>
            <a:spLocks noGrp="1" noChangeArrowheads="1"/>
          </p:cNvSpPr>
          <p:nvPr>
            <p:ph type="title" idx="4294967295"/>
          </p:nvPr>
        </p:nvSpPr>
        <p:spPr>
          <a:xfrm>
            <a:off x="457200" y="533400"/>
            <a:ext cx="8686800" cy="1143000"/>
          </a:xfrm>
        </p:spPr>
        <p:txBody>
          <a:bodyPr/>
          <a:lstStyle/>
          <a:p>
            <a:r>
              <a:rPr lang="en-US" altLang="en-US" b="1"/>
              <a:t>Not So Happy Days- Somalia 1999</a:t>
            </a:r>
          </a:p>
        </p:txBody>
      </p:sp>
      <p:pic>
        <p:nvPicPr>
          <p:cNvPr id="86018" name="Picture 4" descr="http://www.celsias.com/media/uploads/admin/somalia_crisis.jpg">
            <a:extLst>
              <a:ext uri="{FF2B5EF4-FFF2-40B4-BE49-F238E27FC236}">
                <a16:creationId xmlns:a16="http://schemas.microsoft.com/office/drawing/2014/main" id="{B472D12B-E6F5-A956-E865-EC5E328B5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63725"/>
            <a:ext cx="6629400"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A5D17C5C-16B8-9DAD-68BD-C8261AAA04ED}"/>
              </a:ext>
            </a:extLst>
          </p:cNvPr>
          <p:cNvSpPr>
            <a:spLocks noGrp="1" noChangeArrowheads="1"/>
          </p:cNvSpPr>
          <p:nvPr>
            <p:ph type="title"/>
          </p:nvPr>
        </p:nvSpPr>
        <p:spPr/>
        <p:txBody>
          <a:bodyPr/>
          <a:lstStyle/>
          <a:p>
            <a:r>
              <a:rPr lang="en-US" altLang="en-US" b="1"/>
              <a:t>Next Week</a:t>
            </a:r>
          </a:p>
        </p:txBody>
      </p:sp>
      <p:sp>
        <p:nvSpPr>
          <p:cNvPr id="87042" name="Rectangle 3">
            <a:extLst>
              <a:ext uri="{FF2B5EF4-FFF2-40B4-BE49-F238E27FC236}">
                <a16:creationId xmlns:a16="http://schemas.microsoft.com/office/drawing/2014/main" id="{F0E801E4-3C4B-4CED-1110-123F6F1A3CBF}"/>
              </a:ext>
            </a:extLst>
          </p:cNvPr>
          <p:cNvSpPr>
            <a:spLocks noGrp="1" noChangeArrowheads="1"/>
          </p:cNvSpPr>
          <p:nvPr>
            <p:ph type="body" idx="1"/>
          </p:nvPr>
        </p:nvSpPr>
        <p:spPr/>
        <p:txBody>
          <a:bodyPr/>
          <a:lstStyle/>
          <a:p>
            <a:endParaRPr lang="en-US" altLang="en-US" dirty="0"/>
          </a:p>
          <a:p>
            <a:endParaRPr lang="en-US" altLang="en-US" b="1" dirty="0"/>
          </a:p>
          <a:p>
            <a:r>
              <a:rPr lang="en-US" altLang="en-US" b="1" dirty="0"/>
              <a:t>Paper Pre-Proposal</a:t>
            </a:r>
          </a:p>
          <a:p>
            <a:endParaRPr lang="en-US" altLang="en-US" b="1" dirty="0"/>
          </a:p>
          <a:p>
            <a:r>
              <a:rPr lang="en-US" altLang="en-US" b="1" dirty="0"/>
              <a:t>One Page and Two Minute Presentation</a:t>
            </a:r>
          </a:p>
          <a:p>
            <a:endParaRPr lang="en-US" altLang="en-US" b="1" dirty="0"/>
          </a:p>
          <a:p>
            <a:pPr>
              <a:buFont typeface="Wingdings" pitchFamily="2" charset="2"/>
              <a:buNone/>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7F008D6E-CA29-0219-AA8F-59FD3B5C5A55}"/>
              </a:ext>
            </a:extLst>
          </p:cNvPr>
          <p:cNvSpPr>
            <a:spLocks noGrp="1" noChangeArrowheads="1"/>
          </p:cNvSpPr>
          <p:nvPr>
            <p:ph type="title"/>
          </p:nvPr>
        </p:nvSpPr>
        <p:spPr/>
        <p:txBody>
          <a:bodyPr/>
          <a:lstStyle/>
          <a:p>
            <a:pPr eaLnBrk="1" hangingPunct="1"/>
            <a:r>
              <a:rPr lang="en-US" altLang="en-US" sz="2800" dirty="0"/>
              <a:t>Why Foreign Aid? The Reality?</a:t>
            </a:r>
          </a:p>
        </p:txBody>
      </p:sp>
      <p:pic>
        <p:nvPicPr>
          <p:cNvPr id="17410" name="Content Placeholder 6" descr="ba_kirkpatrick.jpg">
            <a:extLst>
              <a:ext uri="{FF2B5EF4-FFF2-40B4-BE49-F238E27FC236}">
                <a16:creationId xmlns:a16="http://schemas.microsoft.com/office/drawing/2014/main" id="{75499403-BE3C-74CD-2D95-58E9F53F2D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0" y="1600200"/>
            <a:ext cx="5111750" cy="3702050"/>
          </a:xfrm>
        </p:spPr>
      </p:pic>
      <p:sp>
        <p:nvSpPr>
          <p:cNvPr id="17411" name="Rectangle 3">
            <a:extLst>
              <a:ext uri="{FF2B5EF4-FFF2-40B4-BE49-F238E27FC236}">
                <a16:creationId xmlns:a16="http://schemas.microsoft.com/office/drawing/2014/main" id="{BBBB18BA-D6F8-6F9A-F68E-48E60674DF8C}"/>
              </a:ext>
            </a:extLst>
          </p:cNvPr>
          <p:cNvSpPr>
            <a:spLocks noGrp="1" noChangeArrowheads="1"/>
          </p:cNvSpPr>
          <p:nvPr>
            <p:ph type="body" sz="half" idx="2"/>
          </p:nvPr>
        </p:nvSpPr>
        <p:spPr>
          <a:xfrm>
            <a:off x="609600" y="1752600"/>
            <a:ext cx="3008313" cy="4386263"/>
          </a:xfrm>
        </p:spPr>
        <p:txBody>
          <a:bodyPr/>
          <a:lstStyle/>
          <a:p>
            <a:pPr eaLnBrk="1" hangingPunct="1"/>
            <a:r>
              <a:rPr lang="en-US" altLang="en-US" sz="1800" b="1"/>
              <a:t>U.N. Ambassador Jeanne Kirkpatrick’s alleged comment about out why we provided foreign aid to Zaire’s Mobutu in 1975:</a:t>
            </a:r>
          </a:p>
          <a:p>
            <a:pPr eaLnBrk="1" hangingPunct="1"/>
            <a:r>
              <a:rPr lang="en-US" altLang="en-US" sz="1800" b="1"/>
              <a:t>	</a:t>
            </a:r>
          </a:p>
          <a:p>
            <a:pPr eaLnBrk="1" hangingPunct="1"/>
            <a:r>
              <a:rPr lang="en-US" altLang="en-US" sz="1800" b="1"/>
              <a:t>“He may be a Son-of-a-Bitch but he’s Our Son-of-a-Bitch.” </a:t>
            </a:r>
          </a:p>
          <a:p>
            <a:pPr eaLnBrk="1" hangingPunct="1"/>
            <a:endParaRPr lang="en-US" altLang="en-US" sz="1800" b="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2">
            <a:extLst>
              <a:ext uri="{FF2B5EF4-FFF2-40B4-BE49-F238E27FC236}">
                <a16:creationId xmlns:a16="http://schemas.microsoft.com/office/drawing/2014/main" id="{E36570F1-5E73-E492-733D-F029C6BC193F}"/>
              </a:ext>
            </a:extLst>
          </p:cNvPr>
          <p:cNvSpPr>
            <a:spLocks noGrp="1" noChangeArrowheads="1"/>
          </p:cNvSpPr>
          <p:nvPr>
            <p:ph sz="half" idx="4294967295"/>
          </p:nvPr>
        </p:nvSpPr>
        <p:spPr>
          <a:xfrm>
            <a:off x="0" y="1828800"/>
            <a:ext cx="8534400" cy="4302125"/>
          </a:xfrm>
        </p:spPr>
        <p:txBody>
          <a:bodyPr/>
          <a:lstStyle/>
          <a:p>
            <a:pPr algn="ctr"/>
            <a:r>
              <a:rPr lang="en-US" altLang="en-US" sz="7200" b="1"/>
              <a:t>Discussion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F03020F6-2C3E-DDC5-A625-D972D673A481}"/>
              </a:ext>
            </a:extLst>
          </p:cNvPr>
          <p:cNvSpPr>
            <a:spLocks noGrp="1" noChangeArrowheads="1"/>
          </p:cNvSpPr>
          <p:nvPr>
            <p:ph type="title"/>
          </p:nvPr>
        </p:nvSpPr>
        <p:spPr/>
        <p:txBody>
          <a:bodyPr/>
          <a:lstStyle/>
          <a:p>
            <a:pPr eaLnBrk="1" hangingPunct="1"/>
            <a:r>
              <a:rPr lang="en-US" altLang="en-US" sz="4000"/>
              <a:t>President of Zaire, Mobutu Sese Seko (32 Years in Office)</a:t>
            </a:r>
          </a:p>
        </p:txBody>
      </p:sp>
      <p:pic>
        <p:nvPicPr>
          <p:cNvPr id="18434" name="Content Placeholder 3" descr="Mobutu.jpg">
            <a:extLst>
              <a:ext uri="{FF2B5EF4-FFF2-40B4-BE49-F238E27FC236}">
                <a16:creationId xmlns:a16="http://schemas.microsoft.com/office/drawing/2014/main" id="{7B9CB760-6D64-B3C9-005A-EAFEA3517E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2667000"/>
            <a:ext cx="3973513" cy="32575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0C0382F4-B087-214E-9B3D-AFC675C3C4F7}"/>
              </a:ext>
            </a:extLst>
          </p:cNvPr>
          <p:cNvSpPr>
            <a:spLocks noGrp="1" noChangeArrowheads="1"/>
          </p:cNvSpPr>
          <p:nvPr>
            <p:ph type="title"/>
          </p:nvPr>
        </p:nvSpPr>
        <p:spPr/>
        <p:txBody>
          <a:bodyPr/>
          <a:lstStyle/>
          <a:p>
            <a:pPr eaLnBrk="1" hangingPunct="1"/>
            <a:r>
              <a:rPr lang="en-US" altLang="en-US" sz="4000" b="1"/>
              <a:t>Foreign Aid: A European Perspective</a:t>
            </a:r>
          </a:p>
        </p:txBody>
      </p:sp>
      <p:pic>
        <p:nvPicPr>
          <p:cNvPr id="19458" name="Picture 2" descr="http://www.ifc.org/ifcext/50thanniversary.nsf/AttachmentsByTitle/Foreign_Aid_Flows_Pol/$FILE/foreign_aid_flows_POL.jpg">
            <a:extLst>
              <a:ext uri="{FF2B5EF4-FFF2-40B4-BE49-F238E27FC236}">
                <a16:creationId xmlns:a16="http://schemas.microsoft.com/office/drawing/2014/main" id="{908094D8-C52D-4709-67A4-44003AD6B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510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1893</TotalTime>
  <Words>1808</Words>
  <Application>Microsoft Macintosh PowerPoint</Application>
  <PresentationFormat>On-screen Show (4:3)</PresentationFormat>
  <Paragraphs>296</Paragraphs>
  <Slides>70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Times New Roman</vt:lpstr>
      <vt:lpstr>Arial</vt:lpstr>
      <vt:lpstr>Wingdings</vt:lpstr>
      <vt:lpstr>Calibri</vt:lpstr>
      <vt:lpstr>Quadrant</vt:lpstr>
      <vt:lpstr>FOREIGN AID, FOREIGN POLICY AND  DEVELOPMENT MANAGEMENT </vt:lpstr>
      <vt:lpstr>Concept of the Week- The Proxy Wars and End of Cold War</vt:lpstr>
      <vt:lpstr>Unfinished Business: The Real Hans Morgenthau?</vt:lpstr>
      <vt:lpstr>From Point Four to Kennedy Administration- Review</vt:lpstr>
      <vt:lpstr>Multi-lateral organizations: 1960</vt:lpstr>
      <vt:lpstr>PowerPoint Presentation</vt:lpstr>
      <vt:lpstr>Why Foreign Aid? The Reality?</vt:lpstr>
      <vt:lpstr>President of Zaire, Mobutu Sese Seko (32 Years in Office)</vt:lpstr>
      <vt:lpstr>Foreign Aid: A European Perspective</vt:lpstr>
      <vt:lpstr>Explanation-Foreign Aid Patterns</vt:lpstr>
      <vt:lpstr>Foreign Aid and Technical Assistance</vt:lpstr>
      <vt:lpstr>Focus This Week</vt:lpstr>
      <vt:lpstr>PowerPoint Presentation</vt:lpstr>
      <vt:lpstr>Motives: Colonizers and Aid Workers:</vt:lpstr>
      <vt:lpstr>  </vt:lpstr>
      <vt:lpstr>Motivations: The Expatriate Life Style (Redeux)</vt:lpstr>
      <vt:lpstr>International Development?</vt:lpstr>
      <vt:lpstr>Albert Memmi and V. S. Naipaul Both Write about Moral Ambiguities</vt:lpstr>
      <vt:lpstr>Mini-Discussion</vt:lpstr>
      <vt:lpstr>Vietnam:  The Early Years</vt:lpstr>
      <vt:lpstr>Graham Greene, (2 October 1904 – 3 April 1991) </vt:lpstr>
      <vt:lpstr>Vietnam:  Why?</vt:lpstr>
      <vt:lpstr>French soldiers march to a prisoner of war camp after they surrendered to the Viet Minh forces after the Battle of Dien Bien Phu, May 8, 1954</vt:lpstr>
      <vt:lpstr>  </vt:lpstr>
      <vt:lpstr> Ramparts  cover of April 1966, depicting Madame Nhu (Madame Ngo Dinh Nhu) as a Michigan State cheerleader.</vt:lpstr>
      <vt:lpstr>Ralph Smucker, Vietnam Technical Assistance</vt:lpstr>
      <vt:lpstr>Why we were in Vietnam? Review</vt:lpstr>
      <vt:lpstr>PowerPoint Presentation</vt:lpstr>
      <vt:lpstr>Picard’s View:  Vietnam: The View From 2022</vt:lpstr>
      <vt:lpstr>PowerPoint Presentation</vt:lpstr>
      <vt:lpstr>PowerPoint Presentation</vt:lpstr>
      <vt:lpstr>The Best of Vietnam from Foreign Aid Perspective</vt:lpstr>
      <vt:lpstr>South Vietnamese villagers vote on the use of the community development budget of 80,000 piasters allocated by the provincial administration. An AID field representative holds a blackboard listing the items voted on. They include pig raising, health station, schoolhouses, tractors, wells, and buffaloes</vt:lpstr>
      <vt:lpstr>Technical Assistance Profile: Groups in the Early Years</vt:lpstr>
      <vt:lpstr>From the Beginning-Experiments: With Non-Profits and Contractors</vt:lpstr>
      <vt:lpstr>   An Operational Expert? (Truth in Advertising)</vt:lpstr>
      <vt:lpstr>BASIC NEEDS</vt:lpstr>
      <vt:lpstr>Robert McNamara: War and Foreign Aid</vt:lpstr>
      <vt:lpstr>1975-1983: End of Vietnam and Shift to Basic Needs</vt:lpstr>
      <vt:lpstr>Public Law 480- Since the mid-1950s </vt:lpstr>
      <vt:lpstr>Food 2008 in Burma</vt:lpstr>
      <vt:lpstr>Rural Development: The Models</vt:lpstr>
      <vt:lpstr>Rural Development</vt:lpstr>
      <vt:lpstr>Basic Needs Argument</vt:lpstr>
      <vt:lpstr>Integrated Rural Development: The Project of the 1970s</vt:lpstr>
      <vt:lpstr>Integrated Rural Development Map</vt:lpstr>
      <vt:lpstr>The Problem:  Basic Needs </vt:lpstr>
      <vt:lpstr>Domestic Management Systems and International Influences </vt:lpstr>
      <vt:lpstr>Domestic Management Systems and International Influences </vt:lpstr>
      <vt:lpstr>Domestic Management Systems and International Influences </vt:lpstr>
      <vt:lpstr>Domestic Management Systems and International Influences </vt:lpstr>
      <vt:lpstr>Movement Towards Projects: 1970s</vt:lpstr>
      <vt:lpstr>The Cycle: After 1980</vt:lpstr>
      <vt:lpstr>Quote</vt:lpstr>
      <vt:lpstr>The Logic Model</vt:lpstr>
      <vt:lpstr>Planning and Finishing</vt:lpstr>
      <vt:lpstr>The Counter Narrative</vt:lpstr>
      <vt:lpstr>Four Views of Foreign Aid- A Reminder</vt:lpstr>
      <vt:lpstr>Also Part of  Reality?</vt:lpstr>
      <vt:lpstr>Happy Valley in Kenya: Just like Foreign Aid Workers? Enjoying Life without Rules</vt:lpstr>
      <vt:lpstr>Thomas Patrick Gilbert Cholmondeley, Lord Delamere</vt:lpstr>
      <vt:lpstr>The International Development Myth Peter L. Berger,  Born March 23,1929</vt:lpstr>
      <vt:lpstr>Rajiv Chandrasekara National Editor, Washington Post</vt:lpstr>
      <vt:lpstr>Fun in the Green Zone- Iraq</vt:lpstr>
      <vt:lpstr>Sierra Leone, c. 1999</vt:lpstr>
      <vt:lpstr>Discussion Images: Greg Mortenson: Happy Development Days?</vt:lpstr>
      <vt:lpstr>Happy for Some, Not for Others: Iran, 1953</vt:lpstr>
      <vt:lpstr>Not So Happy Days- Somalia 1999</vt:lpstr>
      <vt:lpstr>Next Week</vt:lpstr>
      <vt:lpstr>PowerPoint Presentation</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AID, FOREIGN POLICY AND  DEVELOPMENT MANAGEMENT</dc:title>
  <dc:creator>PAS</dc:creator>
  <cp:lastModifiedBy>Picard, Louis A</cp:lastModifiedBy>
  <cp:revision>64</cp:revision>
  <dcterms:created xsi:type="dcterms:W3CDTF">2005-02-03T14:19:54Z</dcterms:created>
  <dcterms:modified xsi:type="dcterms:W3CDTF">2022-12-12T17:20:32Z</dcterms:modified>
</cp:coreProperties>
</file>