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51" r:id="rId1"/>
  </p:sldMasterIdLst>
  <p:sldIdLst>
    <p:sldId id="256" r:id="rId2"/>
    <p:sldId id="314" r:id="rId3"/>
    <p:sldId id="287" r:id="rId4"/>
    <p:sldId id="288" r:id="rId5"/>
    <p:sldId id="289" r:id="rId6"/>
    <p:sldId id="318" r:id="rId7"/>
    <p:sldId id="257" r:id="rId8"/>
    <p:sldId id="279" r:id="rId9"/>
    <p:sldId id="258" r:id="rId10"/>
    <p:sldId id="301" r:id="rId11"/>
    <p:sldId id="296" r:id="rId12"/>
    <p:sldId id="298" r:id="rId13"/>
    <p:sldId id="297" r:id="rId14"/>
    <p:sldId id="295" r:id="rId15"/>
    <p:sldId id="294" r:id="rId16"/>
    <p:sldId id="303" r:id="rId17"/>
    <p:sldId id="307" r:id="rId18"/>
    <p:sldId id="304" r:id="rId19"/>
    <p:sldId id="302" r:id="rId20"/>
    <p:sldId id="261" r:id="rId21"/>
    <p:sldId id="308" r:id="rId22"/>
    <p:sldId id="309" r:id="rId23"/>
    <p:sldId id="310" r:id="rId24"/>
    <p:sldId id="299" r:id="rId25"/>
    <p:sldId id="333" r:id="rId26"/>
    <p:sldId id="265" r:id="rId27"/>
    <p:sldId id="334" r:id="rId28"/>
    <p:sldId id="324" r:id="rId29"/>
    <p:sldId id="262" r:id="rId30"/>
    <p:sldId id="305" r:id="rId31"/>
    <p:sldId id="286" r:id="rId32"/>
    <p:sldId id="311" r:id="rId33"/>
    <p:sldId id="266" r:id="rId34"/>
    <p:sldId id="313" r:id="rId35"/>
    <p:sldId id="283" r:id="rId36"/>
    <p:sldId id="315" r:id="rId37"/>
    <p:sldId id="332" r:id="rId38"/>
    <p:sldId id="285" r:id="rId39"/>
    <p:sldId id="316" r:id="rId40"/>
    <p:sldId id="268" r:id="rId41"/>
    <p:sldId id="269" r:id="rId42"/>
    <p:sldId id="317" r:id="rId43"/>
    <p:sldId id="270" r:id="rId44"/>
    <p:sldId id="271" r:id="rId45"/>
    <p:sldId id="273" r:id="rId46"/>
    <p:sldId id="274" r:id="rId47"/>
    <p:sldId id="272" r:id="rId48"/>
    <p:sldId id="335" r:id="rId49"/>
    <p:sldId id="275" r:id="rId50"/>
    <p:sldId id="276" r:id="rId51"/>
    <p:sldId id="322" r:id="rId52"/>
    <p:sldId id="321" r:id="rId53"/>
    <p:sldId id="277" r:id="rId54"/>
    <p:sldId id="278" r:id="rId55"/>
    <p:sldId id="325" r:id="rId56"/>
    <p:sldId id="280" r:id="rId57"/>
    <p:sldId id="323" r:id="rId58"/>
    <p:sldId id="327" r:id="rId59"/>
    <p:sldId id="328" r:id="rId60"/>
    <p:sldId id="329" r:id="rId61"/>
    <p:sldId id="312" r:id="rId62"/>
    <p:sldId id="330" r:id="rId63"/>
    <p:sldId id="331" r:id="rId64"/>
    <p:sldId id="320" r:id="rId65"/>
    <p:sldId id="326" r:id="rId66"/>
    <p:sldId id="282" r:id="rId6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64"/>
    <p:restoredTop sz="94762"/>
  </p:normalViewPr>
  <p:slideViewPr>
    <p:cSldViewPr>
      <p:cViewPr varScale="1">
        <p:scale>
          <a:sx n="121" d="100"/>
          <a:sy n="121" d="100"/>
        </p:scale>
        <p:origin x="1856"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E63A469B-2AED-CE91-5DDA-FAB60426629C}"/>
              </a:ext>
            </a:extLst>
          </p:cNvPr>
          <p:cNvGrpSpPr>
            <a:grpSpLocks/>
          </p:cNvGrpSpPr>
          <p:nvPr/>
        </p:nvGrpSpPr>
        <p:grpSpPr bwMode="auto">
          <a:xfrm>
            <a:off x="0" y="0"/>
            <a:ext cx="8763000" cy="5943600"/>
            <a:chOff x="0" y="0"/>
            <a:chExt cx="5520" cy="3744"/>
          </a:xfrm>
        </p:grpSpPr>
        <p:sp>
          <p:nvSpPr>
            <p:cNvPr id="3" name="Rectangle 3">
              <a:extLst>
                <a:ext uri="{FF2B5EF4-FFF2-40B4-BE49-F238E27FC236}">
                  <a16:creationId xmlns:a16="http://schemas.microsoft.com/office/drawing/2014/main" id="{AE716540-DAEB-3DB2-E95E-E9EBA1ECE85D}"/>
                </a:ext>
              </a:extLst>
            </p:cNvPr>
            <p:cNvSpPr>
              <a:spLocks noChangeArrowheads="1"/>
            </p:cNvSpPr>
            <p:nvPr/>
          </p:nvSpPr>
          <p:spPr bwMode="auto">
            <a:xfrm>
              <a:off x="0" y="0"/>
              <a:ext cx="1104" cy="3072"/>
            </a:xfrm>
            <a:prstGeom prst="rect">
              <a:avLst/>
            </a:prstGeom>
            <a:solidFill>
              <a:schemeClr val="accent1"/>
            </a:solidFill>
            <a:ln>
              <a:noFill/>
            </a:ln>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2400">
                <a:latin typeface="Times New Roman" panose="02020603050405020304" pitchFamily="18" charset="0"/>
              </a:endParaRPr>
            </a:p>
          </p:txBody>
        </p:sp>
        <p:grpSp>
          <p:nvGrpSpPr>
            <p:cNvPr id="4" name="Group 4">
              <a:extLst>
                <a:ext uri="{FF2B5EF4-FFF2-40B4-BE49-F238E27FC236}">
                  <a16:creationId xmlns:a16="http://schemas.microsoft.com/office/drawing/2014/main" id="{C9785F02-3670-06A6-4A47-7DF2B71A5EE0}"/>
                </a:ext>
              </a:extLst>
            </p:cNvPr>
            <p:cNvGrpSpPr>
              <a:grpSpLocks/>
            </p:cNvGrpSpPr>
            <p:nvPr userDrawn="1"/>
          </p:nvGrpSpPr>
          <p:grpSpPr bwMode="auto">
            <a:xfrm>
              <a:off x="0" y="2208"/>
              <a:ext cx="5520" cy="1536"/>
              <a:chOff x="0" y="2208"/>
              <a:chExt cx="5520" cy="1536"/>
            </a:xfrm>
          </p:grpSpPr>
          <p:sp>
            <p:nvSpPr>
              <p:cNvPr id="8" name="Rectangle 5">
                <a:extLst>
                  <a:ext uri="{FF2B5EF4-FFF2-40B4-BE49-F238E27FC236}">
                    <a16:creationId xmlns:a16="http://schemas.microsoft.com/office/drawing/2014/main" id="{1E6B5287-B8C6-4331-38CB-27ED02A1D595}"/>
                  </a:ext>
                </a:extLst>
              </p:cNvPr>
              <p:cNvSpPr>
                <a:spLocks noChangeArrowheads="1"/>
              </p:cNvSpPr>
              <p:nvPr/>
            </p:nvSpPr>
            <p:spPr bwMode="ltGray">
              <a:xfrm>
                <a:off x="624" y="2208"/>
                <a:ext cx="4896" cy="1536"/>
              </a:xfrm>
              <a:prstGeom prst="rect">
                <a:avLst/>
              </a:prstGeom>
              <a:solidFill>
                <a:schemeClr val="bg2"/>
              </a:solidFill>
              <a:ln>
                <a:noFill/>
              </a:ln>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2400">
                  <a:latin typeface="Times New Roman" panose="02020603050405020304" pitchFamily="18" charset="0"/>
                </a:endParaRPr>
              </a:p>
            </p:txBody>
          </p:sp>
          <p:sp>
            <p:nvSpPr>
              <p:cNvPr id="9" name="Rectangle 6">
                <a:extLst>
                  <a:ext uri="{FF2B5EF4-FFF2-40B4-BE49-F238E27FC236}">
                    <a16:creationId xmlns:a16="http://schemas.microsoft.com/office/drawing/2014/main" id="{0B41396E-4789-74DC-332B-202898CE855D}"/>
                  </a:ext>
                </a:extLst>
              </p:cNvPr>
              <p:cNvSpPr>
                <a:spLocks noChangeArrowheads="1"/>
              </p:cNvSpPr>
              <p:nvPr/>
            </p:nvSpPr>
            <p:spPr bwMode="white">
              <a:xfrm>
                <a:off x="654" y="2352"/>
                <a:ext cx="4818" cy="1347"/>
              </a:xfrm>
              <a:prstGeom prst="rect">
                <a:avLst/>
              </a:prstGeom>
              <a:solidFill>
                <a:schemeClr val="bg1"/>
              </a:solidFill>
              <a:ln>
                <a:noFill/>
              </a:ln>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2400">
                  <a:latin typeface="Times New Roman" panose="02020603050405020304" pitchFamily="18" charset="0"/>
                </a:endParaRPr>
              </a:p>
            </p:txBody>
          </p:sp>
          <p:sp>
            <p:nvSpPr>
              <p:cNvPr id="10" name="Line 7">
                <a:extLst>
                  <a:ext uri="{FF2B5EF4-FFF2-40B4-BE49-F238E27FC236}">
                    <a16:creationId xmlns:a16="http://schemas.microsoft.com/office/drawing/2014/main" id="{F7F2CF83-CB75-C9BC-C68E-2EDD804072E7}"/>
                  </a:ext>
                </a:extLst>
              </p:cNvPr>
              <p:cNvSpPr>
                <a:spLocks noChangeShapeType="1"/>
              </p:cNvSpPr>
              <p:nvPr/>
            </p:nvSpPr>
            <p:spPr bwMode="auto">
              <a:xfrm>
                <a:off x="0" y="3072"/>
                <a:ext cx="624"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 name="Group 8">
              <a:extLst>
                <a:ext uri="{FF2B5EF4-FFF2-40B4-BE49-F238E27FC236}">
                  <a16:creationId xmlns:a16="http://schemas.microsoft.com/office/drawing/2014/main" id="{30AAA49B-0467-E58A-6E24-4D587A16BEB7}"/>
                </a:ext>
              </a:extLst>
            </p:cNvPr>
            <p:cNvGrpSpPr>
              <a:grpSpLocks/>
            </p:cNvGrpSpPr>
            <p:nvPr userDrawn="1"/>
          </p:nvGrpSpPr>
          <p:grpSpPr bwMode="auto">
            <a:xfrm>
              <a:off x="400" y="336"/>
              <a:ext cx="5088" cy="192"/>
              <a:chOff x="400" y="336"/>
              <a:chExt cx="5088" cy="192"/>
            </a:xfrm>
          </p:grpSpPr>
          <p:sp>
            <p:nvSpPr>
              <p:cNvPr id="6" name="Rectangle 9">
                <a:extLst>
                  <a:ext uri="{FF2B5EF4-FFF2-40B4-BE49-F238E27FC236}">
                    <a16:creationId xmlns:a16="http://schemas.microsoft.com/office/drawing/2014/main" id="{F5E19652-19D3-3353-8A39-A2BC8CBF854F}"/>
                  </a:ext>
                </a:extLst>
              </p:cNvPr>
              <p:cNvSpPr>
                <a:spLocks noChangeArrowheads="1"/>
              </p:cNvSpPr>
              <p:nvPr/>
            </p:nvSpPr>
            <p:spPr bwMode="auto">
              <a:xfrm>
                <a:off x="3952" y="336"/>
                <a:ext cx="1536" cy="192"/>
              </a:xfrm>
              <a:prstGeom prst="rect">
                <a:avLst/>
              </a:prstGeom>
              <a:solidFill>
                <a:schemeClr val="folHlink"/>
              </a:solidFill>
              <a:ln>
                <a:noFill/>
              </a:ln>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2400">
                  <a:latin typeface="Times New Roman" panose="02020603050405020304" pitchFamily="18" charset="0"/>
                </a:endParaRPr>
              </a:p>
            </p:txBody>
          </p:sp>
          <p:sp>
            <p:nvSpPr>
              <p:cNvPr id="7" name="Line 10">
                <a:extLst>
                  <a:ext uri="{FF2B5EF4-FFF2-40B4-BE49-F238E27FC236}">
                    <a16:creationId xmlns:a16="http://schemas.microsoft.com/office/drawing/2014/main" id="{9FCCD0A4-A608-62DC-735F-06B512E7116E}"/>
                  </a:ext>
                </a:extLst>
              </p:cNvPr>
              <p:cNvSpPr>
                <a:spLocks noChangeShapeType="1"/>
              </p:cNvSpPr>
              <p:nvPr/>
            </p:nvSpPr>
            <p:spPr bwMode="auto">
              <a:xfrm>
                <a:off x="400" y="432"/>
                <a:ext cx="5088"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7179" name="Rectangle 11"/>
          <p:cNvSpPr>
            <a:spLocks noGrp="1" noChangeArrowheads="1"/>
          </p:cNvSpPr>
          <p:nvPr>
            <p:ph type="ctrTitle"/>
          </p:nvPr>
        </p:nvSpPr>
        <p:spPr>
          <a:xfrm>
            <a:off x="2057400" y="1143000"/>
            <a:ext cx="6629400" cy="2209800"/>
          </a:xfrm>
        </p:spPr>
        <p:txBody>
          <a:bodyPr/>
          <a:lstStyle>
            <a:lvl1pPr>
              <a:defRPr sz="4800"/>
            </a:lvl1pPr>
          </a:lstStyle>
          <a:p>
            <a:pPr lvl="0"/>
            <a:r>
              <a:rPr lang="en-US" noProof="0"/>
              <a:t>Click to edit Master title style</a:t>
            </a:r>
          </a:p>
        </p:txBody>
      </p:sp>
      <p:sp>
        <p:nvSpPr>
          <p:cNvPr id="7180" name="Rectangle 12"/>
          <p:cNvSpPr>
            <a:spLocks noGrp="1" noChangeArrowheads="1"/>
          </p:cNvSpPr>
          <p:nvPr>
            <p:ph type="subTitle" idx="1"/>
          </p:nvPr>
        </p:nvSpPr>
        <p:spPr>
          <a:xfrm>
            <a:off x="1371600" y="3962400"/>
            <a:ext cx="6858000" cy="1600200"/>
          </a:xfrm>
        </p:spPr>
        <p:txBody>
          <a:bodyPr anchor="ctr"/>
          <a:lstStyle>
            <a:lvl1pPr marL="0" indent="0" algn="ctr">
              <a:buFont typeface="Wingdings" charset="0"/>
              <a:buNone/>
              <a:defRPr/>
            </a:lvl1pPr>
          </a:lstStyle>
          <a:p>
            <a:pPr lvl="0"/>
            <a:r>
              <a:rPr lang="en-US" noProof="0"/>
              <a:t>Click to edit Master subtitle style</a:t>
            </a:r>
          </a:p>
        </p:txBody>
      </p:sp>
      <p:sp>
        <p:nvSpPr>
          <p:cNvPr id="11" name="Rectangle 13">
            <a:extLst>
              <a:ext uri="{FF2B5EF4-FFF2-40B4-BE49-F238E27FC236}">
                <a16:creationId xmlns:a16="http://schemas.microsoft.com/office/drawing/2014/main" id="{CA06F8DD-1479-8716-073C-C5AFA71B239F}"/>
              </a:ext>
            </a:extLst>
          </p:cNvPr>
          <p:cNvSpPr>
            <a:spLocks noGrp="1" noChangeArrowheads="1"/>
          </p:cNvSpPr>
          <p:nvPr>
            <p:ph type="dt" sz="half" idx="10"/>
          </p:nvPr>
        </p:nvSpPr>
        <p:spPr>
          <a:xfrm>
            <a:off x="912813" y="6251575"/>
            <a:ext cx="1905000" cy="457200"/>
          </a:xfrm>
        </p:spPr>
        <p:txBody>
          <a:bodyPr/>
          <a:lstStyle>
            <a:lvl1pPr>
              <a:defRPr/>
            </a:lvl1pPr>
          </a:lstStyle>
          <a:p>
            <a:pPr>
              <a:defRPr/>
            </a:pPr>
            <a:endParaRPr lang="en-US"/>
          </a:p>
        </p:txBody>
      </p:sp>
      <p:sp>
        <p:nvSpPr>
          <p:cNvPr id="12" name="Rectangle 14">
            <a:extLst>
              <a:ext uri="{FF2B5EF4-FFF2-40B4-BE49-F238E27FC236}">
                <a16:creationId xmlns:a16="http://schemas.microsoft.com/office/drawing/2014/main" id="{96C1A673-2DE7-61DB-6C11-813679217B27}"/>
              </a:ext>
            </a:extLst>
          </p:cNvPr>
          <p:cNvSpPr>
            <a:spLocks noGrp="1" noChangeArrowheads="1"/>
          </p:cNvSpPr>
          <p:nvPr>
            <p:ph type="ftr" sz="quarter" idx="11"/>
          </p:nvPr>
        </p:nvSpPr>
        <p:spPr>
          <a:xfrm>
            <a:off x="3354388" y="6248400"/>
            <a:ext cx="2895600" cy="457200"/>
          </a:xfrm>
        </p:spPr>
        <p:txBody>
          <a:bodyPr/>
          <a:lstStyle>
            <a:lvl1pPr>
              <a:defRPr/>
            </a:lvl1pPr>
          </a:lstStyle>
          <a:p>
            <a:pPr>
              <a:defRPr/>
            </a:pPr>
            <a:endParaRPr lang="en-US"/>
          </a:p>
        </p:txBody>
      </p:sp>
      <p:sp>
        <p:nvSpPr>
          <p:cNvPr id="13" name="Rectangle 15">
            <a:extLst>
              <a:ext uri="{FF2B5EF4-FFF2-40B4-BE49-F238E27FC236}">
                <a16:creationId xmlns:a16="http://schemas.microsoft.com/office/drawing/2014/main" id="{85874BF6-2B87-A08C-7D5C-EE8F714165FB}"/>
              </a:ext>
            </a:extLst>
          </p:cNvPr>
          <p:cNvSpPr>
            <a:spLocks noGrp="1" noChangeArrowheads="1"/>
          </p:cNvSpPr>
          <p:nvPr>
            <p:ph type="sldNum" sz="quarter" idx="12"/>
          </p:nvPr>
        </p:nvSpPr>
        <p:spPr/>
        <p:txBody>
          <a:bodyPr/>
          <a:lstStyle>
            <a:lvl1pPr>
              <a:defRPr smtClean="0"/>
            </a:lvl1pPr>
          </a:lstStyle>
          <a:p>
            <a:pPr>
              <a:defRPr/>
            </a:pPr>
            <a:fld id="{38E9262A-9254-864E-9301-E4386F7CA162}" type="slidenum">
              <a:rPr lang="en-US" altLang="en-US"/>
              <a:pPr>
                <a:defRPr/>
              </a:pPr>
              <a:t>‹#›</a:t>
            </a:fld>
            <a:endParaRPr lang="en-US" altLang="en-US"/>
          </a:p>
        </p:txBody>
      </p:sp>
    </p:spTree>
    <p:extLst>
      <p:ext uri="{BB962C8B-B14F-4D97-AF65-F5344CB8AC3E}">
        <p14:creationId xmlns:p14="http://schemas.microsoft.com/office/powerpoint/2010/main" val="2062462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id="{B55025AD-1F48-BB32-910F-B5C16464725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C8107B2A-BC44-CCDE-517B-072D4F0F96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id="{AE2FABB7-E719-DA41-8210-CBF36667C317}"/>
              </a:ext>
            </a:extLst>
          </p:cNvPr>
          <p:cNvSpPr>
            <a:spLocks noGrp="1" noChangeArrowheads="1"/>
          </p:cNvSpPr>
          <p:nvPr>
            <p:ph type="sldNum" sz="quarter" idx="12"/>
          </p:nvPr>
        </p:nvSpPr>
        <p:spPr>
          <a:ln/>
        </p:spPr>
        <p:txBody>
          <a:bodyPr/>
          <a:lstStyle>
            <a:lvl1pPr>
              <a:defRPr/>
            </a:lvl1pPr>
          </a:lstStyle>
          <a:p>
            <a:pPr>
              <a:defRPr/>
            </a:pPr>
            <a:fld id="{4920C83E-7482-ED4F-B94F-E3910F92AF76}" type="slidenum">
              <a:rPr lang="en-US" altLang="en-US"/>
              <a:pPr>
                <a:defRPr/>
              </a:pPr>
              <a:t>‹#›</a:t>
            </a:fld>
            <a:endParaRPr lang="en-US" altLang="en-US"/>
          </a:p>
        </p:txBody>
      </p:sp>
    </p:spTree>
    <p:extLst>
      <p:ext uri="{BB962C8B-B14F-4D97-AF65-F5344CB8AC3E}">
        <p14:creationId xmlns:p14="http://schemas.microsoft.com/office/powerpoint/2010/main" val="995879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id="{30623FD6-E6EC-B357-313D-106C20655D5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863D5BBA-DD02-52DD-7783-AFF2B7741A7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id="{E5A5FA0E-377F-ECA5-A38B-AD9C8679DC9F}"/>
              </a:ext>
            </a:extLst>
          </p:cNvPr>
          <p:cNvSpPr>
            <a:spLocks noGrp="1" noChangeArrowheads="1"/>
          </p:cNvSpPr>
          <p:nvPr>
            <p:ph type="sldNum" sz="quarter" idx="12"/>
          </p:nvPr>
        </p:nvSpPr>
        <p:spPr>
          <a:ln/>
        </p:spPr>
        <p:txBody>
          <a:bodyPr/>
          <a:lstStyle>
            <a:lvl1pPr>
              <a:defRPr/>
            </a:lvl1pPr>
          </a:lstStyle>
          <a:p>
            <a:pPr>
              <a:defRPr/>
            </a:pPr>
            <a:fld id="{5C1EDCAA-51C8-3241-A113-0F1C3A052E5E}" type="slidenum">
              <a:rPr lang="en-US" altLang="en-US"/>
              <a:pPr>
                <a:defRPr/>
              </a:pPr>
              <a:t>‹#›</a:t>
            </a:fld>
            <a:endParaRPr lang="en-US" altLang="en-US"/>
          </a:p>
        </p:txBody>
      </p:sp>
    </p:spTree>
    <p:extLst>
      <p:ext uri="{BB962C8B-B14F-4D97-AF65-F5344CB8AC3E}">
        <p14:creationId xmlns:p14="http://schemas.microsoft.com/office/powerpoint/2010/main" val="2183630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id="{F3CD5357-761B-036F-5912-E07754F32DE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6F274982-CEA1-464F-A91D-2E429F2C57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id="{70801EF5-1314-9826-1C63-A05B1D8DE9C8}"/>
              </a:ext>
            </a:extLst>
          </p:cNvPr>
          <p:cNvSpPr>
            <a:spLocks noGrp="1" noChangeArrowheads="1"/>
          </p:cNvSpPr>
          <p:nvPr>
            <p:ph type="sldNum" sz="quarter" idx="12"/>
          </p:nvPr>
        </p:nvSpPr>
        <p:spPr>
          <a:ln/>
        </p:spPr>
        <p:txBody>
          <a:bodyPr/>
          <a:lstStyle>
            <a:lvl1pPr>
              <a:defRPr/>
            </a:lvl1pPr>
          </a:lstStyle>
          <a:p>
            <a:pPr>
              <a:defRPr/>
            </a:pPr>
            <a:fld id="{49742E7D-E035-7C4D-A5E3-DAE486C7E5DC}" type="slidenum">
              <a:rPr lang="en-US" altLang="en-US"/>
              <a:pPr>
                <a:defRPr/>
              </a:pPr>
              <a:t>‹#›</a:t>
            </a:fld>
            <a:endParaRPr lang="en-US" altLang="en-US"/>
          </a:p>
        </p:txBody>
      </p:sp>
    </p:spTree>
    <p:extLst>
      <p:ext uri="{BB962C8B-B14F-4D97-AF65-F5344CB8AC3E}">
        <p14:creationId xmlns:p14="http://schemas.microsoft.com/office/powerpoint/2010/main" val="3896178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a:extLst>
              <a:ext uri="{FF2B5EF4-FFF2-40B4-BE49-F238E27FC236}">
                <a16:creationId xmlns:a16="http://schemas.microsoft.com/office/drawing/2014/main" id="{3D6B1CAD-1084-EA1C-513A-3ECD636F5EC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1BA1CBE7-BFAB-8C43-1196-1F7E08AA226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1">
            <a:extLst>
              <a:ext uri="{FF2B5EF4-FFF2-40B4-BE49-F238E27FC236}">
                <a16:creationId xmlns:a16="http://schemas.microsoft.com/office/drawing/2014/main" id="{F4D7AEF7-6CF8-B779-7BE4-090159593AD1}"/>
              </a:ext>
            </a:extLst>
          </p:cNvPr>
          <p:cNvSpPr>
            <a:spLocks noGrp="1" noChangeArrowheads="1"/>
          </p:cNvSpPr>
          <p:nvPr>
            <p:ph type="sldNum" sz="quarter" idx="12"/>
          </p:nvPr>
        </p:nvSpPr>
        <p:spPr>
          <a:ln/>
        </p:spPr>
        <p:txBody>
          <a:bodyPr/>
          <a:lstStyle>
            <a:lvl1pPr>
              <a:defRPr/>
            </a:lvl1pPr>
          </a:lstStyle>
          <a:p>
            <a:pPr>
              <a:defRPr/>
            </a:pPr>
            <a:fld id="{6D009A49-4A66-2A4D-91FA-2A3EE19BE9B9}" type="slidenum">
              <a:rPr lang="en-US" altLang="en-US"/>
              <a:pPr>
                <a:defRPr/>
              </a:pPr>
              <a:t>‹#›</a:t>
            </a:fld>
            <a:endParaRPr lang="en-US" altLang="en-US"/>
          </a:p>
        </p:txBody>
      </p:sp>
    </p:spTree>
    <p:extLst>
      <p:ext uri="{BB962C8B-B14F-4D97-AF65-F5344CB8AC3E}">
        <p14:creationId xmlns:p14="http://schemas.microsoft.com/office/powerpoint/2010/main" val="3651749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a:extLst>
              <a:ext uri="{FF2B5EF4-FFF2-40B4-BE49-F238E27FC236}">
                <a16:creationId xmlns:a16="http://schemas.microsoft.com/office/drawing/2014/main" id="{42B4C8F0-A6D4-CFA6-0942-ABB1DEAFE6E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14A85480-9C4B-10C4-6453-AC3C3503139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1">
            <a:extLst>
              <a:ext uri="{FF2B5EF4-FFF2-40B4-BE49-F238E27FC236}">
                <a16:creationId xmlns:a16="http://schemas.microsoft.com/office/drawing/2014/main" id="{F86FFF76-DBEB-041A-8225-473A7BABC4BD}"/>
              </a:ext>
            </a:extLst>
          </p:cNvPr>
          <p:cNvSpPr>
            <a:spLocks noGrp="1" noChangeArrowheads="1"/>
          </p:cNvSpPr>
          <p:nvPr>
            <p:ph type="sldNum" sz="quarter" idx="12"/>
          </p:nvPr>
        </p:nvSpPr>
        <p:spPr>
          <a:ln/>
        </p:spPr>
        <p:txBody>
          <a:bodyPr/>
          <a:lstStyle>
            <a:lvl1pPr>
              <a:defRPr/>
            </a:lvl1pPr>
          </a:lstStyle>
          <a:p>
            <a:pPr>
              <a:defRPr/>
            </a:pPr>
            <a:fld id="{B3AB84BC-FB6E-DB4F-AB8D-9AD24348C9FB}" type="slidenum">
              <a:rPr lang="en-US" altLang="en-US"/>
              <a:pPr>
                <a:defRPr/>
              </a:pPr>
              <a:t>‹#›</a:t>
            </a:fld>
            <a:endParaRPr lang="en-US" altLang="en-US"/>
          </a:p>
        </p:txBody>
      </p:sp>
    </p:spTree>
    <p:extLst>
      <p:ext uri="{BB962C8B-B14F-4D97-AF65-F5344CB8AC3E}">
        <p14:creationId xmlns:p14="http://schemas.microsoft.com/office/powerpoint/2010/main" val="1311469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a:extLst>
              <a:ext uri="{FF2B5EF4-FFF2-40B4-BE49-F238E27FC236}">
                <a16:creationId xmlns:a16="http://schemas.microsoft.com/office/drawing/2014/main" id="{D4488D63-30D9-2BD7-2E51-CF97D6717D4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0">
            <a:extLst>
              <a:ext uri="{FF2B5EF4-FFF2-40B4-BE49-F238E27FC236}">
                <a16:creationId xmlns:a16="http://schemas.microsoft.com/office/drawing/2014/main" id="{2C6C9E69-7792-3619-AED9-A9B54774FF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1">
            <a:extLst>
              <a:ext uri="{FF2B5EF4-FFF2-40B4-BE49-F238E27FC236}">
                <a16:creationId xmlns:a16="http://schemas.microsoft.com/office/drawing/2014/main" id="{CDA6300A-092D-EA8B-DA4C-2CF91C8D2ED4}"/>
              </a:ext>
            </a:extLst>
          </p:cNvPr>
          <p:cNvSpPr>
            <a:spLocks noGrp="1" noChangeArrowheads="1"/>
          </p:cNvSpPr>
          <p:nvPr>
            <p:ph type="sldNum" sz="quarter" idx="12"/>
          </p:nvPr>
        </p:nvSpPr>
        <p:spPr>
          <a:ln/>
        </p:spPr>
        <p:txBody>
          <a:bodyPr/>
          <a:lstStyle>
            <a:lvl1pPr>
              <a:defRPr/>
            </a:lvl1pPr>
          </a:lstStyle>
          <a:p>
            <a:pPr>
              <a:defRPr/>
            </a:pPr>
            <a:fld id="{FE099B34-ABEB-2242-AC9A-CA033D73D0AD}" type="slidenum">
              <a:rPr lang="en-US" altLang="en-US"/>
              <a:pPr>
                <a:defRPr/>
              </a:pPr>
              <a:t>‹#›</a:t>
            </a:fld>
            <a:endParaRPr lang="en-US" altLang="en-US"/>
          </a:p>
        </p:txBody>
      </p:sp>
    </p:spTree>
    <p:extLst>
      <p:ext uri="{BB962C8B-B14F-4D97-AF65-F5344CB8AC3E}">
        <p14:creationId xmlns:p14="http://schemas.microsoft.com/office/powerpoint/2010/main" val="1378374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a:extLst>
              <a:ext uri="{FF2B5EF4-FFF2-40B4-BE49-F238E27FC236}">
                <a16:creationId xmlns:a16="http://schemas.microsoft.com/office/drawing/2014/main" id="{BF017E26-6607-5DD8-A064-FC230A7C96A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0">
            <a:extLst>
              <a:ext uri="{FF2B5EF4-FFF2-40B4-BE49-F238E27FC236}">
                <a16:creationId xmlns:a16="http://schemas.microsoft.com/office/drawing/2014/main" id="{2D1CB443-5993-144E-925B-7DD4B1B6A6C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1">
            <a:extLst>
              <a:ext uri="{FF2B5EF4-FFF2-40B4-BE49-F238E27FC236}">
                <a16:creationId xmlns:a16="http://schemas.microsoft.com/office/drawing/2014/main" id="{3CD98C34-874E-5518-6CBC-7243285C07CB}"/>
              </a:ext>
            </a:extLst>
          </p:cNvPr>
          <p:cNvSpPr>
            <a:spLocks noGrp="1" noChangeArrowheads="1"/>
          </p:cNvSpPr>
          <p:nvPr>
            <p:ph type="sldNum" sz="quarter" idx="12"/>
          </p:nvPr>
        </p:nvSpPr>
        <p:spPr>
          <a:ln/>
        </p:spPr>
        <p:txBody>
          <a:bodyPr/>
          <a:lstStyle>
            <a:lvl1pPr>
              <a:defRPr/>
            </a:lvl1pPr>
          </a:lstStyle>
          <a:p>
            <a:pPr>
              <a:defRPr/>
            </a:pPr>
            <a:fld id="{B0E934B6-5C4A-C84F-B445-CD5B20FAB2E3}" type="slidenum">
              <a:rPr lang="en-US" altLang="en-US"/>
              <a:pPr>
                <a:defRPr/>
              </a:pPr>
              <a:t>‹#›</a:t>
            </a:fld>
            <a:endParaRPr lang="en-US" altLang="en-US"/>
          </a:p>
        </p:txBody>
      </p:sp>
    </p:spTree>
    <p:extLst>
      <p:ext uri="{BB962C8B-B14F-4D97-AF65-F5344CB8AC3E}">
        <p14:creationId xmlns:p14="http://schemas.microsoft.com/office/powerpoint/2010/main" val="483795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2A36906A-50E5-DEA1-BDCC-11A0864EA4F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0">
            <a:extLst>
              <a:ext uri="{FF2B5EF4-FFF2-40B4-BE49-F238E27FC236}">
                <a16:creationId xmlns:a16="http://schemas.microsoft.com/office/drawing/2014/main" id="{0D45DC3B-D294-D54F-CE7D-9120E4F73F5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1">
            <a:extLst>
              <a:ext uri="{FF2B5EF4-FFF2-40B4-BE49-F238E27FC236}">
                <a16:creationId xmlns:a16="http://schemas.microsoft.com/office/drawing/2014/main" id="{1FBEF493-6FF6-BB4B-BDDA-44C1AC0362E3}"/>
              </a:ext>
            </a:extLst>
          </p:cNvPr>
          <p:cNvSpPr>
            <a:spLocks noGrp="1" noChangeArrowheads="1"/>
          </p:cNvSpPr>
          <p:nvPr>
            <p:ph type="sldNum" sz="quarter" idx="12"/>
          </p:nvPr>
        </p:nvSpPr>
        <p:spPr>
          <a:ln/>
        </p:spPr>
        <p:txBody>
          <a:bodyPr/>
          <a:lstStyle>
            <a:lvl1pPr>
              <a:defRPr/>
            </a:lvl1pPr>
          </a:lstStyle>
          <a:p>
            <a:pPr>
              <a:defRPr/>
            </a:pPr>
            <a:fld id="{E701EE1F-4C24-9E48-8896-B857E960B8DF}" type="slidenum">
              <a:rPr lang="en-US" altLang="en-US"/>
              <a:pPr>
                <a:defRPr/>
              </a:pPr>
              <a:t>‹#›</a:t>
            </a:fld>
            <a:endParaRPr lang="en-US" altLang="en-US"/>
          </a:p>
        </p:txBody>
      </p:sp>
    </p:spTree>
    <p:extLst>
      <p:ext uri="{BB962C8B-B14F-4D97-AF65-F5344CB8AC3E}">
        <p14:creationId xmlns:p14="http://schemas.microsoft.com/office/powerpoint/2010/main" val="413628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a:extLst>
              <a:ext uri="{FF2B5EF4-FFF2-40B4-BE49-F238E27FC236}">
                <a16:creationId xmlns:a16="http://schemas.microsoft.com/office/drawing/2014/main" id="{7985A4EE-1B52-6E80-C59F-A3623FF8C1B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60BF1B50-9237-AF2A-E8EF-2646DBD4B62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1">
            <a:extLst>
              <a:ext uri="{FF2B5EF4-FFF2-40B4-BE49-F238E27FC236}">
                <a16:creationId xmlns:a16="http://schemas.microsoft.com/office/drawing/2014/main" id="{A1997FBB-CC6C-1FEA-CF17-5D4ECD606844}"/>
              </a:ext>
            </a:extLst>
          </p:cNvPr>
          <p:cNvSpPr>
            <a:spLocks noGrp="1" noChangeArrowheads="1"/>
          </p:cNvSpPr>
          <p:nvPr>
            <p:ph type="sldNum" sz="quarter" idx="12"/>
          </p:nvPr>
        </p:nvSpPr>
        <p:spPr>
          <a:ln/>
        </p:spPr>
        <p:txBody>
          <a:bodyPr/>
          <a:lstStyle>
            <a:lvl1pPr>
              <a:defRPr/>
            </a:lvl1pPr>
          </a:lstStyle>
          <a:p>
            <a:pPr>
              <a:defRPr/>
            </a:pPr>
            <a:fld id="{721EA664-A475-9E40-A0C2-32C76B08B851}" type="slidenum">
              <a:rPr lang="en-US" altLang="en-US"/>
              <a:pPr>
                <a:defRPr/>
              </a:pPr>
              <a:t>‹#›</a:t>
            </a:fld>
            <a:endParaRPr lang="en-US" altLang="en-US"/>
          </a:p>
        </p:txBody>
      </p:sp>
    </p:spTree>
    <p:extLst>
      <p:ext uri="{BB962C8B-B14F-4D97-AF65-F5344CB8AC3E}">
        <p14:creationId xmlns:p14="http://schemas.microsoft.com/office/powerpoint/2010/main" val="703161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a:extLst>
              <a:ext uri="{FF2B5EF4-FFF2-40B4-BE49-F238E27FC236}">
                <a16:creationId xmlns:a16="http://schemas.microsoft.com/office/drawing/2014/main" id="{8257B680-2182-CC71-DF44-CBB3B5BDAB7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131BC09A-0E02-EA18-D864-D0FB93A5275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1">
            <a:extLst>
              <a:ext uri="{FF2B5EF4-FFF2-40B4-BE49-F238E27FC236}">
                <a16:creationId xmlns:a16="http://schemas.microsoft.com/office/drawing/2014/main" id="{1F41D98D-D5A7-C96B-50F0-88FCB97DD5C8}"/>
              </a:ext>
            </a:extLst>
          </p:cNvPr>
          <p:cNvSpPr>
            <a:spLocks noGrp="1" noChangeArrowheads="1"/>
          </p:cNvSpPr>
          <p:nvPr>
            <p:ph type="sldNum" sz="quarter" idx="12"/>
          </p:nvPr>
        </p:nvSpPr>
        <p:spPr>
          <a:ln/>
        </p:spPr>
        <p:txBody>
          <a:bodyPr/>
          <a:lstStyle>
            <a:lvl1pPr>
              <a:defRPr/>
            </a:lvl1pPr>
          </a:lstStyle>
          <a:p>
            <a:pPr>
              <a:defRPr/>
            </a:pPr>
            <a:fld id="{BC96DF62-977B-EF4F-8944-FEA3FF46F227}" type="slidenum">
              <a:rPr lang="en-US" altLang="en-US"/>
              <a:pPr>
                <a:defRPr/>
              </a:pPr>
              <a:t>‹#›</a:t>
            </a:fld>
            <a:endParaRPr lang="en-US" altLang="en-US"/>
          </a:p>
        </p:txBody>
      </p:sp>
    </p:spTree>
    <p:extLst>
      <p:ext uri="{BB962C8B-B14F-4D97-AF65-F5344CB8AC3E}">
        <p14:creationId xmlns:p14="http://schemas.microsoft.com/office/powerpoint/2010/main" val="3522470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CBD4A720-31C5-EFC3-C942-11F5EE86BCBF}"/>
              </a:ext>
            </a:extLst>
          </p:cNvPr>
          <p:cNvGrpSpPr>
            <a:grpSpLocks/>
          </p:cNvGrpSpPr>
          <p:nvPr/>
        </p:nvGrpSpPr>
        <p:grpSpPr bwMode="auto">
          <a:xfrm>
            <a:off x="0" y="0"/>
            <a:ext cx="8686800" cy="4876800"/>
            <a:chOff x="0" y="0"/>
            <a:chExt cx="5472" cy="3072"/>
          </a:xfrm>
        </p:grpSpPr>
        <p:sp>
          <p:nvSpPr>
            <p:cNvPr id="1033" name="Rectangle 3">
              <a:extLst>
                <a:ext uri="{FF2B5EF4-FFF2-40B4-BE49-F238E27FC236}">
                  <a16:creationId xmlns:a16="http://schemas.microsoft.com/office/drawing/2014/main" id="{D2A61029-A38A-1F2B-A8F6-3124E9A8F13C}"/>
                </a:ext>
              </a:extLst>
            </p:cNvPr>
            <p:cNvSpPr>
              <a:spLocks noChangeArrowheads="1"/>
            </p:cNvSpPr>
            <p:nvPr/>
          </p:nvSpPr>
          <p:spPr bwMode="auto">
            <a:xfrm>
              <a:off x="0" y="0"/>
              <a:ext cx="384" cy="3072"/>
            </a:xfrm>
            <a:prstGeom prst="rect">
              <a:avLst/>
            </a:prstGeom>
            <a:solidFill>
              <a:schemeClr val="accent1"/>
            </a:solidFill>
            <a:ln>
              <a:noFill/>
            </a:ln>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2400">
                <a:latin typeface="Times New Roman" panose="02020603050405020304" pitchFamily="18" charset="0"/>
              </a:endParaRPr>
            </a:p>
          </p:txBody>
        </p:sp>
        <p:grpSp>
          <p:nvGrpSpPr>
            <p:cNvPr id="1034" name="Group 4">
              <a:extLst>
                <a:ext uri="{FF2B5EF4-FFF2-40B4-BE49-F238E27FC236}">
                  <a16:creationId xmlns:a16="http://schemas.microsoft.com/office/drawing/2014/main" id="{2211E12F-ECF4-5F7D-0E6F-21EAE95AB725}"/>
                </a:ext>
              </a:extLst>
            </p:cNvPr>
            <p:cNvGrpSpPr>
              <a:grpSpLocks/>
            </p:cNvGrpSpPr>
            <p:nvPr/>
          </p:nvGrpSpPr>
          <p:grpSpPr bwMode="auto">
            <a:xfrm>
              <a:off x="240" y="893"/>
              <a:ext cx="5232" cy="115"/>
              <a:chOff x="240" y="893"/>
              <a:chExt cx="5232" cy="115"/>
            </a:xfrm>
          </p:grpSpPr>
          <p:sp>
            <p:nvSpPr>
              <p:cNvPr id="1035" name="Rectangle 5">
                <a:extLst>
                  <a:ext uri="{FF2B5EF4-FFF2-40B4-BE49-F238E27FC236}">
                    <a16:creationId xmlns:a16="http://schemas.microsoft.com/office/drawing/2014/main" id="{15C1B83D-37EF-1A24-C041-29B642C737D2}"/>
                  </a:ext>
                </a:extLst>
              </p:cNvPr>
              <p:cNvSpPr>
                <a:spLocks noChangeArrowheads="1"/>
              </p:cNvSpPr>
              <p:nvPr/>
            </p:nvSpPr>
            <p:spPr bwMode="auto">
              <a:xfrm>
                <a:off x="4320" y="893"/>
                <a:ext cx="1152" cy="115"/>
              </a:xfrm>
              <a:prstGeom prst="rect">
                <a:avLst/>
              </a:prstGeom>
              <a:solidFill>
                <a:schemeClr val="folHlink"/>
              </a:solidFill>
              <a:ln>
                <a:noFill/>
              </a:ln>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US" altLang="en-US" sz="2400">
                  <a:latin typeface="Times New Roman" panose="02020603050405020304" pitchFamily="18" charset="0"/>
                </a:endParaRPr>
              </a:p>
            </p:txBody>
          </p:sp>
          <p:sp>
            <p:nvSpPr>
              <p:cNvPr id="1036" name="Line 6">
                <a:extLst>
                  <a:ext uri="{FF2B5EF4-FFF2-40B4-BE49-F238E27FC236}">
                    <a16:creationId xmlns:a16="http://schemas.microsoft.com/office/drawing/2014/main" id="{B4E9BC95-CC90-4617-C8A4-6305F26FFB60}"/>
                  </a:ext>
                </a:extLst>
              </p:cNvPr>
              <p:cNvSpPr>
                <a:spLocks noChangeShapeType="1"/>
              </p:cNvSpPr>
              <p:nvPr/>
            </p:nvSpPr>
            <p:spPr bwMode="auto">
              <a:xfrm>
                <a:off x="240" y="941"/>
                <a:ext cx="523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027" name="Rectangle 7">
            <a:extLst>
              <a:ext uri="{FF2B5EF4-FFF2-40B4-BE49-F238E27FC236}">
                <a16:creationId xmlns:a16="http://schemas.microsoft.com/office/drawing/2014/main" id="{94F95BA7-1A9E-7E02-FBC6-65E0E0C9618F}"/>
              </a:ext>
            </a:extLst>
          </p:cNvPr>
          <p:cNvSpPr>
            <a:spLocks noGrp="1" noChangeArrowheads="1"/>
          </p:cNvSpPr>
          <p:nvPr>
            <p:ph type="title"/>
          </p:nvPr>
        </p:nvSpPr>
        <p:spPr bwMode="auto">
          <a:xfrm>
            <a:off x="914400" y="27781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8">
            <a:extLst>
              <a:ext uri="{FF2B5EF4-FFF2-40B4-BE49-F238E27FC236}">
                <a16:creationId xmlns:a16="http://schemas.microsoft.com/office/drawing/2014/main" id="{E9E95889-D320-2278-7AB4-883BC28111AD}"/>
              </a:ext>
            </a:extLst>
          </p:cNvPr>
          <p:cNvSpPr>
            <a:spLocks noGrp="1" noChangeArrowheads="1"/>
          </p:cNvSpPr>
          <p:nvPr>
            <p:ph type="body" idx="1"/>
          </p:nvPr>
        </p:nvSpPr>
        <p:spPr bwMode="auto">
          <a:xfrm>
            <a:off x="914400" y="1600200"/>
            <a:ext cx="77724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53" name="Rectangle 9">
            <a:extLst>
              <a:ext uri="{FF2B5EF4-FFF2-40B4-BE49-F238E27FC236}">
                <a16:creationId xmlns:a16="http://schemas.microsoft.com/office/drawing/2014/main" id="{A91FD00A-EB85-53AC-177D-2F8BDFD78A24}"/>
              </a:ext>
            </a:extLst>
          </p:cNvPr>
          <p:cNvSpPr>
            <a:spLocks noGrp="1" noChangeArrowheads="1"/>
          </p:cNvSpPr>
          <p:nvPr>
            <p:ph type="dt" sz="half" idx="2"/>
          </p:nvPr>
        </p:nvSpPr>
        <p:spPr bwMode="auto">
          <a:xfrm>
            <a:off x="914400" y="6251575"/>
            <a:ext cx="19812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ea typeface="ＭＳ Ｐゴシック" charset="0"/>
              </a:defRPr>
            </a:lvl1pPr>
          </a:lstStyle>
          <a:p>
            <a:pPr>
              <a:defRPr/>
            </a:pPr>
            <a:endParaRPr lang="en-US"/>
          </a:p>
        </p:txBody>
      </p:sp>
      <p:sp>
        <p:nvSpPr>
          <p:cNvPr id="6154" name="Rectangle 10">
            <a:extLst>
              <a:ext uri="{FF2B5EF4-FFF2-40B4-BE49-F238E27FC236}">
                <a16:creationId xmlns:a16="http://schemas.microsoft.com/office/drawing/2014/main" id="{78353046-1FB7-323F-20DB-2175C98F58CA}"/>
              </a:ext>
            </a:extLst>
          </p:cNvPr>
          <p:cNvSpPr>
            <a:spLocks noGrp="1" noChangeArrowheads="1"/>
          </p:cNvSpPr>
          <p:nvPr>
            <p:ph type="ftr" sz="quarter" idx="3"/>
          </p:nvPr>
        </p:nvSpPr>
        <p:spPr bwMode="auto">
          <a:xfrm>
            <a:off x="3352800" y="624840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ea typeface="ＭＳ Ｐゴシック" charset="0"/>
              </a:defRPr>
            </a:lvl1pPr>
          </a:lstStyle>
          <a:p>
            <a:pPr>
              <a:defRPr/>
            </a:pPr>
            <a:endParaRPr lang="en-US"/>
          </a:p>
        </p:txBody>
      </p:sp>
      <p:sp>
        <p:nvSpPr>
          <p:cNvPr id="6155" name="Rectangle 11">
            <a:extLst>
              <a:ext uri="{FF2B5EF4-FFF2-40B4-BE49-F238E27FC236}">
                <a16:creationId xmlns:a16="http://schemas.microsoft.com/office/drawing/2014/main" id="{91EE40BF-0560-0517-E064-2146737144FC}"/>
              </a:ext>
            </a:extLst>
          </p:cNvPr>
          <p:cNvSpPr>
            <a:spLocks noGrp="1" noChangeArrowheads="1"/>
          </p:cNvSpPr>
          <p:nvPr>
            <p:ph type="sldNum" sz="quarter" idx="4"/>
          </p:nvPr>
        </p:nvSpPr>
        <p:spPr bwMode="auto">
          <a:xfrm>
            <a:off x="6781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smtClean="0"/>
            </a:lvl1pPr>
          </a:lstStyle>
          <a:p>
            <a:pPr>
              <a:defRPr/>
            </a:pPr>
            <a:fld id="{8EC01ACE-A0FD-7346-9DD0-3082906F22DF}" type="slidenum">
              <a:rPr lang="en-US" altLang="en-US"/>
              <a:pPr>
                <a:defRPr/>
              </a:pPr>
              <a:t>‹#›</a:t>
            </a:fld>
            <a:endParaRPr lang="en-US" altLang="en-US"/>
          </a:p>
        </p:txBody>
      </p:sp>
      <p:sp>
        <p:nvSpPr>
          <p:cNvPr id="1032" name="Line 12">
            <a:extLst>
              <a:ext uri="{FF2B5EF4-FFF2-40B4-BE49-F238E27FC236}">
                <a16:creationId xmlns:a16="http://schemas.microsoft.com/office/drawing/2014/main" id="{34007DD5-6064-A55A-5E51-255CCABE3817}"/>
              </a:ext>
            </a:extLst>
          </p:cNvPr>
          <p:cNvSpPr>
            <a:spLocks noChangeShapeType="1"/>
          </p:cNvSpPr>
          <p:nvPr/>
        </p:nvSpPr>
        <p:spPr bwMode="auto">
          <a:xfrm>
            <a:off x="0" y="4876800"/>
            <a:ext cx="609600"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98"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charset="0"/>
          <a:ea typeface="ＭＳ Ｐゴシック" charset="0"/>
        </a:defRPr>
      </a:lvl2pPr>
      <a:lvl3pPr algn="l" rtl="0" eaLnBrk="0" fontAlgn="base" hangingPunct="0">
        <a:spcBef>
          <a:spcPct val="0"/>
        </a:spcBef>
        <a:spcAft>
          <a:spcPct val="0"/>
        </a:spcAft>
        <a:defRPr sz="4200">
          <a:solidFill>
            <a:schemeClr val="tx2"/>
          </a:solidFill>
          <a:latin typeface="Times New Roman" charset="0"/>
          <a:ea typeface="ＭＳ Ｐゴシック" charset="0"/>
        </a:defRPr>
      </a:lvl3pPr>
      <a:lvl4pPr algn="l" rtl="0" eaLnBrk="0" fontAlgn="base" hangingPunct="0">
        <a:spcBef>
          <a:spcPct val="0"/>
        </a:spcBef>
        <a:spcAft>
          <a:spcPct val="0"/>
        </a:spcAft>
        <a:defRPr sz="4200">
          <a:solidFill>
            <a:schemeClr val="tx2"/>
          </a:solidFill>
          <a:latin typeface="Times New Roman" charset="0"/>
          <a:ea typeface="ＭＳ Ｐゴシック" charset="0"/>
        </a:defRPr>
      </a:lvl4pPr>
      <a:lvl5pPr algn="l" rtl="0" eaLnBrk="0" fontAlgn="base" hangingPunct="0">
        <a:spcBef>
          <a:spcPct val="0"/>
        </a:spcBef>
        <a:spcAft>
          <a:spcPct val="0"/>
        </a:spcAft>
        <a:defRPr sz="4200">
          <a:solidFill>
            <a:schemeClr val="tx2"/>
          </a:solidFill>
          <a:latin typeface="Times New Roman" charset="0"/>
          <a:ea typeface="ＭＳ Ｐゴシック" charset="0"/>
        </a:defRPr>
      </a:lvl5pPr>
      <a:lvl6pPr marL="457200" algn="l" rtl="0" fontAlgn="base">
        <a:spcBef>
          <a:spcPct val="0"/>
        </a:spcBef>
        <a:spcAft>
          <a:spcPct val="0"/>
        </a:spcAft>
        <a:defRPr sz="4200">
          <a:solidFill>
            <a:schemeClr val="tx2"/>
          </a:solidFill>
          <a:latin typeface="Times New Roman" charset="0"/>
          <a:ea typeface="ＭＳ Ｐゴシック" charset="0"/>
        </a:defRPr>
      </a:lvl6pPr>
      <a:lvl7pPr marL="914400" algn="l" rtl="0" fontAlgn="base">
        <a:spcBef>
          <a:spcPct val="0"/>
        </a:spcBef>
        <a:spcAft>
          <a:spcPct val="0"/>
        </a:spcAft>
        <a:defRPr sz="4200">
          <a:solidFill>
            <a:schemeClr val="tx2"/>
          </a:solidFill>
          <a:latin typeface="Times New Roman" charset="0"/>
          <a:ea typeface="ＭＳ Ｐゴシック" charset="0"/>
        </a:defRPr>
      </a:lvl7pPr>
      <a:lvl8pPr marL="1371600" algn="l" rtl="0" fontAlgn="base">
        <a:spcBef>
          <a:spcPct val="0"/>
        </a:spcBef>
        <a:spcAft>
          <a:spcPct val="0"/>
        </a:spcAft>
        <a:defRPr sz="4200">
          <a:solidFill>
            <a:schemeClr val="tx2"/>
          </a:solidFill>
          <a:latin typeface="Times New Roman" charset="0"/>
          <a:ea typeface="ＭＳ Ｐゴシック" charset="0"/>
        </a:defRPr>
      </a:lvl8pPr>
      <a:lvl9pPr marL="1828800" algn="l" rtl="0" fontAlgn="base">
        <a:spcBef>
          <a:spcPct val="0"/>
        </a:spcBef>
        <a:spcAft>
          <a:spcPct val="0"/>
        </a:spcAft>
        <a:defRPr sz="42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ea typeface="+mn-ea"/>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ea typeface="+mn-ea"/>
        </a:defRPr>
      </a:lvl5pPr>
      <a:lvl6pPr marL="2514600" indent="-228600" algn="l" rtl="0" fontAlgn="base">
        <a:spcBef>
          <a:spcPct val="20000"/>
        </a:spcBef>
        <a:spcAft>
          <a:spcPct val="0"/>
        </a:spcAft>
        <a:buClr>
          <a:schemeClr val="accent1"/>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chemeClr val="accent1"/>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chemeClr val="accent1"/>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chemeClr val="accent1"/>
        </a:buClr>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images.google.com/imgres?imgurl=http://www.conservativebookstore.com/gifs/bookcovers/atkinson.jpg&amp;imgrefurl=http://www.conservativemonitor.com/society/2002027.shtml&amp;h=475&amp;w=312&amp;sz=17&amp;hl=en&amp;start=10&amp;um=1&amp;usg=__Rf_S39Pzf2pSHt8J7bvgFdBhpJ8=&amp;tbnid=YrFrpumn3rQ_BM:&amp;tbnh=129&amp;tbnw=85&amp;prev=/images?q=%2522Rick+Atkinson%2522&amp;um=1&amp;hl=en&amp;sa=N" TargetMode="Externa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en.wikipedia.org/wiki/Chief_of_Staff_of_the_United_States_Army" TargetMode="External"/><Relationship Id="rId3" Type="http://schemas.openxmlformats.org/officeDocument/2006/relationships/hyperlink" Target="http://en.wikipedia.org/wiki/1880" TargetMode="External"/><Relationship Id="rId7" Type="http://schemas.openxmlformats.org/officeDocument/2006/relationships/hyperlink" Target="http://en.wikipedia.org/wiki/Military_of_the_United_States" TargetMode="External"/><Relationship Id="rId2" Type="http://schemas.openxmlformats.org/officeDocument/2006/relationships/hyperlink" Target="http://en.wikipedia.org/wiki/December_31" TargetMode="External"/><Relationship Id="rId1" Type="http://schemas.openxmlformats.org/officeDocument/2006/relationships/slideLayout" Target="../slideLayouts/slideLayout2.xml"/><Relationship Id="rId6" Type="http://schemas.openxmlformats.org/officeDocument/2006/relationships/hyperlink" Target="http://en.wikipedia.org/wiki/United_States" TargetMode="External"/><Relationship Id="rId5" Type="http://schemas.openxmlformats.org/officeDocument/2006/relationships/hyperlink" Target="http://en.wikipedia.org/wiki/1959" TargetMode="External"/><Relationship Id="rId10" Type="http://schemas.openxmlformats.org/officeDocument/2006/relationships/hyperlink" Target="http://en.wikipedia.org/wiki/United_States_Secretary_of_Defense" TargetMode="External"/><Relationship Id="rId4" Type="http://schemas.openxmlformats.org/officeDocument/2006/relationships/hyperlink" Target="http://en.wikipedia.org/wiki/October_16" TargetMode="External"/><Relationship Id="rId9" Type="http://schemas.openxmlformats.org/officeDocument/2006/relationships/hyperlink" Target="http://en.wikipedia.org/wiki/United_States_Secretary_of_Stat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images.google.com/imgres?imgurl=http://home.st.net.au/~dunn/usarmy/lendlease01.jpg&amp;imgrefurl=http://home.st.net.au/~dunn/usarmy/lendlease.htm&amp;h=472&amp;w=420&amp;sz=214&amp;hl=en&amp;start=19&amp;um=1&amp;usg=__3yLMucBKW3FxdhwbBEVc9Aoi680=&amp;tbnid=LhzAg0ZgA4uqdM:&amp;tbnh=129&amp;tbnw=115&amp;prev=/images?q=%2522Lend+Lease%2522&amp;um=1&amp;hl=en&amp;sa=N"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hyperlink" Target="http://www.immigrationdnatesting.us/" TargetMode="External"/><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hyperlink" Target="http://upload.wikimedia.org/wikipedia/commons/4/4f/Diem_dead.jpg" TargetMode="External"/><Relationship Id="rId2" Type="http://schemas.openxmlformats.org/officeDocument/2006/relationships/image" Target="../media/image23.jpeg"/><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file:////http://s1.wordpress.com/wp-content/themes/pub/contempt/images/blue_flower/bg.jpg" TargetMode="Externa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a:extLst>
              <a:ext uri="{FF2B5EF4-FFF2-40B4-BE49-F238E27FC236}">
                <a16:creationId xmlns:a16="http://schemas.microsoft.com/office/drawing/2014/main" id="{9AB5D82E-5078-C4B1-8F9D-2A4112B0AD7E}"/>
              </a:ext>
            </a:extLst>
          </p:cNvPr>
          <p:cNvSpPr>
            <a:spLocks noGrp="1" noChangeArrowheads="1"/>
          </p:cNvSpPr>
          <p:nvPr>
            <p:ph type="ctrTitle"/>
          </p:nvPr>
        </p:nvSpPr>
        <p:spPr/>
        <p:txBody>
          <a:bodyPr/>
          <a:lstStyle/>
          <a:p>
            <a:pPr eaLnBrk="1" hangingPunct="1"/>
            <a:r>
              <a:rPr lang="en-US" altLang="en-US" sz="3600" b="1" dirty="0"/>
              <a:t>FOREIGN AID,</a:t>
            </a:r>
            <a:br>
              <a:rPr lang="en-US" altLang="en-US" sz="3600" b="1" dirty="0"/>
            </a:br>
            <a:r>
              <a:rPr lang="en-US" altLang="en-US" sz="3600" b="1" dirty="0"/>
              <a:t>FOREIGN POLICY AND</a:t>
            </a:r>
            <a:br>
              <a:rPr lang="en-US" altLang="en-US" sz="3600" b="1" dirty="0"/>
            </a:br>
            <a:r>
              <a:rPr lang="en-US" altLang="en-US" sz="3600" b="1" dirty="0"/>
              <a:t> DEVELOPMENT MANAGEMENT</a:t>
            </a:r>
            <a:br>
              <a:rPr lang="en-US" altLang="en-US" sz="3600" b="1" dirty="0"/>
            </a:br>
            <a:endParaRPr lang="en-US" altLang="en-US" sz="3600" b="1" dirty="0"/>
          </a:p>
        </p:txBody>
      </p:sp>
      <p:sp>
        <p:nvSpPr>
          <p:cNvPr id="13314" name="Rectangle 3">
            <a:extLst>
              <a:ext uri="{FF2B5EF4-FFF2-40B4-BE49-F238E27FC236}">
                <a16:creationId xmlns:a16="http://schemas.microsoft.com/office/drawing/2014/main" id="{F3572240-13FE-0A76-F143-51BA4265F5BF}"/>
              </a:ext>
            </a:extLst>
          </p:cNvPr>
          <p:cNvSpPr>
            <a:spLocks noGrp="1" noChangeArrowheads="1"/>
          </p:cNvSpPr>
          <p:nvPr>
            <p:ph type="subTitle" idx="1"/>
          </p:nvPr>
        </p:nvSpPr>
        <p:spPr/>
        <p:txBody>
          <a:bodyPr/>
          <a:lstStyle/>
          <a:p>
            <a:pPr eaLnBrk="1" hangingPunct="1">
              <a:lnSpc>
                <a:spcPct val="80000"/>
              </a:lnSpc>
              <a:buFont typeface="Wingdings" pitchFamily="2" charset="2"/>
              <a:buNone/>
            </a:pPr>
            <a:endParaRPr lang="en-US" altLang="en-US" sz="4000" b="1"/>
          </a:p>
          <a:p>
            <a:pPr eaLnBrk="1" hangingPunct="1">
              <a:lnSpc>
                <a:spcPct val="80000"/>
              </a:lnSpc>
              <a:buFont typeface="Wingdings" pitchFamily="2" charset="2"/>
              <a:buNone/>
            </a:pPr>
            <a:endParaRPr lang="en-US" altLang="en-US" sz="4000" b="1"/>
          </a:p>
          <a:p>
            <a:pPr eaLnBrk="1" hangingPunct="1">
              <a:lnSpc>
                <a:spcPct val="80000"/>
              </a:lnSpc>
              <a:buFont typeface="Wingdings" pitchFamily="2" charset="2"/>
              <a:buNone/>
            </a:pPr>
            <a:r>
              <a:rPr lang="en-US" altLang="en-US" sz="4000" b="1"/>
              <a:t>Louis A. Picard</a:t>
            </a:r>
          </a:p>
          <a:p>
            <a:pPr eaLnBrk="1" hangingPunct="1">
              <a:lnSpc>
                <a:spcPct val="80000"/>
              </a:lnSpc>
              <a:buFont typeface="Wingdings" pitchFamily="2" charset="2"/>
              <a:buNone/>
            </a:pPr>
            <a:r>
              <a:rPr lang="en-US" altLang="en-US" sz="4000" b="1"/>
              <a:t>PIA 2096- Week Four</a:t>
            </a:r>
            <a:br>
              <a:rPr lang="en-US" altLang="en-US" sz="4000" b="1"/>
            </a:br>
            <a:br>
              <a:rPr lang="en-US" altLang="en-US" sz="4000" b="1"/>
            </a:br>
            <a:endParaRPr lang="en-US" altLang="en-US" sz="4000"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5" descr="nazis">
            <a:extLst>
              <a:ext uri="{FF2B5EF4-FFF2-40B4-BE49-F238E27FC236}">
                <a16:creationId xmlns:a16="http://schemas.microsoft.com/office/drawing/2014/main" id="{99CCCB9D-9F22-4711-3E09-D2C5B5C742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82563"/>
            <a:ext cx="8077200" cy="682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41952FC4-FAF6-D59F-7B66-E34A651EC0DB}"/>
              </a:ext>
            </a:extLst>
          </p:cNvPr>
          <p:cNvSpPr>
            <a:spLocks noGrp="1" noChangeArrowheads="1"/>
          </p:cNvSpPr>
          <p:nvPr>
            <p:ph type="title"/>
          </p:nvPr>
        </p:nvSpPr>
        <p:spPr/>
        <p:txBody>
          <a:bodyPr/>
          <a:lstStyle/>
          <a:p>
            <a:pPr eaLnBrk="1" hangingPunct="1"/>
            <a:r>
              <a:rPr lang="en-US" altLang="en-US" b="1"/>
              <a:t>Quote: North Africa, 1943</a:t>
            </a:r>
          </a:p>
        </p:txBody>
      </p:sp>
      <p:sp>
        <p:nvSpPr>
          <p:cNvPr id="25602" name="Rectangle 3">
            <a:extLst>
              <a:ext uri="{FF2B5EF4-FFF2-40B4-BE49-F238E27FC236}">
                <a16:creationId xmlns:a16="http://schemas.microsoft.com/office/drawing/2014/main" id="{988F19DB-7C5A-B662-3AF2-F0D07B4AE469}"/>
              </a:ext>
            </a:extLst>
          </p:cNvPr>
          <p:cNvSpPr>
            <a:spLocks noGrp="1" noChangeArrowheads="1"/>
          </p:cNvSpPr>
          <p:nvPr>
            <p:ph type="body" idx="1"/>
          </p:nvPr>
        </p:nvSpPr>
        <p:spPr/>
        <p:txBody>
          <a:bodyPr/>
          <a:lstStyle/>
          <a:p>
            <a:pPr eaLnBrk="1" hangingPunct="1">
              <a:lnSpc>
                <a:spcPct val="80000"/>
              </a:lnSpc>
            </a:pPr>
            <a:endParaRPr lang="en-US" altLang="en-US" sz="2400"/>
          </a:p>
          <a:p>
            <a:pPr eaLnBrk="1" hangingPunct="1">
              <a:lnSpc>
                <a:spcPct val="80000"/>
              </a:lnSpc>
            </a:pPr>
            <a:r>
              <a:rPr lang="ja-JP" altLang="en-US" b="1"/>
              <a:t>“</a:t>
            </a:r>
            <a:r>
              <a:rPr lang="en-US" altLang="ja-JP" b="1"/>
              <a:t>Behold, we the American holy warriors have arrived….we have come to set you free.</a:t>
            </a:r>
            <a:r>
              <a:rPr lang="ja-JP" altLang="en-US" b="1"/>
              <a:t>”</a:t>
            </a:r>
            <a:r>
              <a:rPr lang="en-GB" altLang="ja-JP" b="1">
                <a:hlinkClick r:id="" action="ppaction://noaction"/>
              </a:rPr>
              <a:t>[i]</a:t>
            </a:r>
            <a:endParaRPr lang="en-US" altLang="ja-JP"/>
          </a:p>
          <a:p>
            <a:pPr eaLnBrk="1" hangingPunct="1">
              <a:lnSpc>
                <a:spcPct val="80000"/>
              </a:lnSpc>
              <a:buFont typeface="Wingdings" pitchFamily="2" charset="2"/>
              <a:buNone/>
            </a:pPr>
            <a:br>
              <a:rPr lang="en-US" altLang="en-US"/>
            </a:br>
            <a:r>
              <a:rPr lang="en-US" altLang="en-US" sz="2400" b="1">
                <a:hlinkClick r:id="" action="ppaction://noaction"/>
              </a:rPr>
              <a:t>[i]</a:t>
            </a:r>
            <a:r>
              <a:rPr lang="en-US" altLang="en-US" sz="2400" b="1"/>
              <a:t>  U.S. script of radio broadcast from the U.S.S. Texas, October, 1943 on the beginning of the North African War</a:t>
            </a:r>
          </a:p>
          <a:p>
            <a:pPr eaLnBrk="1" hangingPunct="1">
              <a:lnSpc>
                <a:spcPct val="80000"/>
              </a:lnSpc>
            </a:pPr>
            <a:endParaRPr lang="en-US" altLang="en-US" sz="2400" b="1"/>
          </a:p>
          <a:p>
            <a:pPr eaLnBrk="1" hangingPunct="1">
              <a:lnSpc>
                <a:spcPct val="80000"/>
              </a:lnSpc>
            </a:pPr>
            <a:r>
              <a:rPr lang="en-US" altLang="en-US" sz="2400" b="1"/>
              <a:t>Quoted in Rick Atkinson, </a:t>
            </a:r>
            <a:r>
              <a:rPr lang="en-US" altLang="en-US" sz="2400" b="1" u="sng"/>
              <a:t>An Army at Dawn: The War in Africa, 1942-1943</a:t>
            </a:r>
            <a:r>
              <a:rPr lang="en-US" altLang="en-US" sz="2400" b="1"/>
              <a:t> (New York: Henry Holt &amp; Company, 2002), p. 34.</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9555D1B5-D3A1-D1B5-E51C-B47E2208B82D}"/>
              </a:ext>
            </a:extLst>
          </p:cNvPr>
          <p:cNvSpPr>
            <a:spLocks noGrp="1" noChangeArrowheads="1"/>
          </p:cNvSpPr>
          <p:nvPr>
            <p:ph type="title"/>
          </p:nvPr>
        </p:nvSpPr>
        <p:spPr/>
        <p:txBody>
          <a:bodyPr/>
          <a:lstStyle/>
          <a:p>
            <a:pPr eaLnBrk="1" hangingPunct="1"/>
            <a:r>
              <a:rPr lang="en-US" altLang="en-US"/>
              <a:t>Rick Atkinson- Author of the Day</a:t>
            </a:r>
          </a:p>
        </p:txBody>
      </p:sp>
      <p:pic>
        <p:nvPicPr>
          <p:cNvPr id="26626" name="Picture 5" descr="atkinson">
            <a:hlinkClick r:id="rId2"/>
            <a:extLst>
              <a:ext uri="{FF2B5EF4-FFF2-40B4-BE49-F238E27FC236}">
                <a16:creationId xmlns:a16="http://schemas.microsoft.com/office/drawing/2014/main" id="{94022B9D-1400-E006-3854-25682ED59F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6600" y="2514600"/>
            <a:ext cx="1563688"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7" descr="story">
            <a:extLst>
              <a:ext uri="{FF2B5EF4-FFF2-40B4-BE49-F238E27FC236}">
                <a16:creationId xmlns:a16="http://schemas.microsoft.com/office/drawing/2014/main" id="{E2CB77CF-7559-39CA-9483-F35DDBF1AD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590800"/>
            <a:ext cx="20955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26AA3F47-1CD0-F775-47C7-8F67E510ADED}"/>
              </a:ext>
            </a:extLst>
          </p:cNvPr>
          <p:cNvSpPr>
            <a:spLocks noGrp="1" noChangeArrowheads="1"/>
          </p:cNvSpPr>
          <p:nvPr>
            <p:ph type="title"/>
          </p:nvPr>
        </p:nvSpPr>
        <p:spPr/>
        <p:txBody>
          <a:bodyPr/>
          <a:lstStyle/>
          <a:p>
            <a:pPr eaLnBrk="1" hangingPunct="1"/>
            <a:r>
              <a:rPr lang="en-US" altLang="en-US"/>
              <a:t>Foreign Aid</a:t>
            </a:r>
          </a:p>
        </p:txBody>
      </p:sp>
      <p:sp>
        <p:nvSpPr>
          <p:cNvPr id="24578" name="Rectangle 3">
            <a:extLst>
              <a:ext uri="{FF2B5EF4-FFF2-40B4-BE49-F238E27FC236}">
                <a16:creationId xmlns:a16="http://schemas.microsoft.com/office/drawing/2014/main" id="{5C4AD744-7103-929A-F5E8-B1D832A9A1EA}"/>
              </a:ext>
            </a:extLst>
          </p:cNvPr>
          <p:cNvSpPr>
            <a:spLocks noGrp="1" noChangeArrowheads="1"/>
          </p:cNvSpPr>
          <p:nvPr>
            <p:ph type="body" idx="1"/>
          </p:nvPr>
        </p:nvSpPr>
        <p:spPr/>
        <p:txBody>
          <a:bodyPr/>
          <a:lstStyle/>
          <a:p>
            <a:pPr eaLnBrk="1" hangingPunct="1">
              <a:buFont typeface="Wingdings" pitchFamily="2" charset="2"/>
              <a:buNone/>
            </a:pPr>
            <a:endParaRPr lang="en-US" altLang="en-US" b="1" dirty="0"/>
          </a:p>
          <a:p>
            <a:pPr eaLnBrk="1" hangingPunct="1">
              <a:buFont typeface="Wingdings" pitchFamily="2" charset="2"/>
              <a:buNone/>
            </a:pPr>
            <a:endParaRPr lang="en-US" altLang="en-US" b="1" dirty="0"/>
          </a:p>
          <a:p>
            <a:pPr eaLnBrk="1" hangingPunct="1">
              <a:buFont typeface="Wingdings" pitchFamily="2" charset="2"/>
              <a:buNone/>
            </a:pPr>
            <a:r>
              <a:rPr lang="en-US" altLang="en-US" b="1" dirty="0"/>
              <a:t>The Reality Nazi Europe, Destruction and </a:t>
            </a:r>
          </a:p>
          <a:p>
            <a:pPr eaLnBrk="1" hangingPunct="1">
              <a:buFont typeface="Wingdings" pitchFamily="2" charset="2"/>
              <a:buNone/>
            </a:pPr>
            <a:r>
              <a:rPr lang="en-US" altLang="en-US" b="1" dirty="0"/>
              <a:t>The Cold War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C542A914-C5BA-221D-E0A0-B56B08FD57B2}"/>
              </a:ext>
            </a:extLst>
          </p:cNvPr>
          <p:cNvSpPr>
            <a:spLocks noGrp="1" noChangeArrowheads="1"/>
          </p:cNvSpPr>
          <p:nvPr>
            <p:ph type="title"/>
          </p:nvPr>
        </p:nvSpPr>
        <p:spPr/>
        <p:txBody>
          <a:bodyPr/>
          <a:lstStyle/>
          <a:p>
            <a:pPr eaLnBrk="1" hangingPunct="1"/>
            <a:r>
              <a:rPr lang="en-US" altLang="en-US"/>
              <a:t>Foreign Aid as an Ideal</a:t>
            </a:r>
          </a:p>
        </p:txBody>
      </p:sp>
      <p:sp>
        <p:nvSpPr>
          <p:cNvPr id="22530" name="Rectangle 3">
            <a:extLst>
              <a:ext uri="{FF2B5EF4-FFF2-40B4-BE49-F238E27FC236}">
                <a16:creationId xmlns:a16="http://schemas.microsoft.com/office/drawing/2014/main" id="{050F6EB8-A7FA-45A1-3CA1-86DC8BE14BA7}"/>
              </a:ext>
            </a:extLst>
          </p:cNvPr>
          <p:cNvSpPr>
            <a:spLocks noGrp="1" noChangeArrowheads="1"/>
          </p:cNvSpPr>
          <p:nvPr>
            <p:ph type="body" idx="1"/>
          </p:nvPr>
        </p:nvSpPr>
        <p:spPr/>
        <p:txBody>
          <a:bodyPr/>
          <a:lstStyle/>
          <a:p>
            <a:pPr eaLnBrk="1" hangingPunct="1"/>
            <a:endParaRPr lang="en-US" altLang="en-US" u="sng">
              <a:solidFill>
                <a:schemeClr val="hlink"/>
              </a:solidFill>
            </a:endParaRPr>
          </a:p>
          <a:p>
            <a:pPr eaLnBrk="1" hangingPunct="1"/>
            <a:endParaRPr lang="en-US" altLang="en-US" b="1" u="sng">
              <a:solidFill>
                <a:schemeClr val="hlink"/>
              </a:solidFill>
            </a:endParaRPr>
          </a:p>
          <a:p>
            <a:pPr eaLnBrk="1" hangingPunct="1"/>
            <a:r>
              <a:rPr lang="en-US" altLang="en-US" b="1" u="sng">
                <a:solidFill>
                  <a:schemeClr val="hlink"/>
                </a:solidFill>
              </a:rPr>
              <a:t>George Catlett Marshall, Jr. of Uniontown PA.</a:t>
            </a:r>
          </a:p>
          <a:p>
            <a:pPr eaLnBrk="1" hangingPunct="1"/>
            <a:endParaRPr lang="en-US" altLang="en-US" b="1" u="sng">
              <a:solidFill>
                <a:schemeClr val="hlink"/>
              </a:solidFill>
            </a:endParaRPr>
          </a:p>
          <a:p>
            <a:pPr eaLnBrk="1" hangingPunct="1"/>
            <a:r>
              <a:rPr lang="en-US" altLang="en-US" b="1" u="sng">
                <a:solidFill>
                  <a:schemeClr val="hlink"/>
                </a:solidFill>
              </a:rPr>
              <a:t> (</a:t>
            </a:r>
            <a:r>
              <a:rPr lang="en-US" altLang="en-US" b="1" u="sng">
                <a:solidFill>
                  <a:schemeClr val="hlink"/>
                </a:solidFill>
                <a:hlinkClick r:id="rId2" tooltip="December 31"/>
              </a:rPr>
              <a:t>December 31</a:t>
            </a:r>
            <a:r>
              <a:rPr lang="en-US" altLang="en-US" b="1" u="sng">
                <a:solidFill>
                  <a:schemeClr val="hlink"/>
                </a:solidFill>
              </a:rPr>
              <a:t>, </a:t>
            </a:r>
            <a:r>
              <a:rPr lang="en-US" altLang="en-US" b="1" u="sng">
                <a:solidFill>
                  <a:schemeClr val="hlink"/>
                </a:solidFill>
                <a:hlinkClick r:id="rId3" tooltip="1880"/>
              </a:rPr>
              <a:t>1880</a:t>
            </a:r>
            <a:r>
              <a:rPr lang="en-US" altLang="en-US" b="1" u="sng">
                <a:solidFill>
                  <a:schemeClr val="hlink"/>
                </a:solidFill>
              </a:rPr>
              <a:t> – </a:t>
            </a:r>
            <a:r>
              <a:rPr lang="en-US" altLang="en-US" b="1" u="sng">
                <a:solidFill>
                  <a:schemeClr val="hlink"/>
                </a:solidFill>
                <a:hlinkClick r:id="rId4" tooltip="October 16"/>
              </a:rPr>
              <a:t>October 16</a:t>
            </a:r>
            <a:r>
              <a:rPr lang="en-US" altLang="en-US" b="1" u="sng">
                <a:solidFill>
                  <a:schemeClr val="hlink"/>
                </a:solidFill>
              </a:rPr>
              <a:t>, </a:t>
            </a:r>
            <a:r>
              <a:rPr lang="en-US" altLang="en-US" b="1" u="sng">
                <a:solidFill>
                  <a:schemeClr val="hlink"/>
                </a:solidFill>
                <a:hlinkClick r:id="rId5" tooltip="1959"/>
              </a:rPr>
              <a:t>1959</a:t>
            </a:r>
            <a:r>
              <a:rPr lang="en-US" altLang="en-US" b="1" u="sng">
                <a:solidFill>
                  <a:schemeClr val="hlink"/>
                </a:solidFill>
              </a:rPr>
              <a:t>) was an </a:t>
            </a:r>
            <a:r>
              <a:rPr lang="en-US" altLang="en-US" b="1" u="sng">
                <a:solidFill>
                  <a:schemeClr val="hlink"/>
                </a:solidFill>
                <a:hlinkClick r:id="rId6" tooltip="United States"/>
              </a:rPr>
              <a:t>American</a:t>
            </a:r>
            <a:r>
              <a:rPr lang="en-US" altLang="en-US" b="1" u="sng">
                <a:solidFill>
                  <a:schemeClr val="hlink"/>
                </a:solidFill>
              </a:rPr>
              <a:t> </a:t>
            </a:r>
            <a:r>
              <a:rPr lang="en-US" altLang="en-US" b="1" u="sng">
                <a:solidFill>
                  <a:schemeClr val="hlink"/>
                </a:solidFill>
                <a:hlinkClick r:id="rId7" tooltip="Military of the United States"/>
              </a:rPr>
              <a:t>military</a:t>
            </a:r>
            <a:r>
              <a:rPr lang="en-US" altLang="en-US" b="1" u="sng">
                <a:solidFill>
                  <a:schemeClr val="hlink"/>
                </a:solidFill>
              </a:rPr>
              <a:t> leader, </a:t>
            </a:r>
            <a:r>
              <a:rPr lang="en-US" altLang="en-US" b="1" u="sng">
                <a:solidFill>
                  <a:schemeClr val="hlink"/>
                </a:solidFill>
                <a:hlinkClick r:id="rId8" tooltip="Chief of Staff of the United States Army"/>
              </a:rPr>
              <a:t>Chief of Staff of the Army</a:t>
            </a:r>
            <a:r>
              <a:rPr lang="en-US" altLang="en-US" b="1" u="sng">
                <a:solidFill>
                  <a:schemeClr val="hlink"/>
                </a:solidFill>
              </a:rPr>
              <a:t>, </a:t>
            </a:r>
            <a:r>
              <a:rPr lang="en-US" altLang="en-US" b="1" u="sng">
                <a:solidFill>
                  <a:schemeClr val="hlink"/>
                </a:solidFill>
                <a:hlinkClick r:id="rId9" tooltip="United States Secretary of State"/>
              </a:rPr>
              <a:t>Secretary of State</a:t>
            </a:r>
            <a:r>
              <a:rPr lang="en-US" altLang="en-US" b="1" u="sng">
                <a:solidFill>
                  <a:schemeClr val="hlink"/>
                </a:solidFill>
              </a:rPr>
              <a:t>, and the third </a:t>
            </a:r>
            <a:r>
              <a:rPr lang="en-US" altLang="en-US" b="1" u="sng">
                <a:solidFill>
                  <a:schemeClr val="hlink"/>
                </a:solidFill>
                <a:hlinkClick r:id="rId10" tooltip="United States Secretary of Defense"/>
              </a:rPr>
              <a:t>Secretary of Defense</a:t>
            </a:r>
            <a:r>
              <a:rPr lang="en-US" altLang="en-US" b="1" u="sng">
                <a:solidFill>
                  <a:schemeClr val="hlink"/>
                </a:solidFill>
              </a:rPr>
              <a:t>.</a:t>
            </a:r>
            <a:r>
              <a:rPr lang="en-US" altLang="en-US">
                <a:solidFill>
                  <a:schemeClr val="accent2"/>
                </a:solidFill>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0968AAEB-C1EE-5D77-65F6-9CF477331861}"/>
              </a:ext>
            </a:extLst>
          </p:cNvPr>
          <p:cNvSpPr>
            <a:spLocks noGrp="1" noChangeArrowheads="1"/>
          </p:cNvSpPr>
          <p:nvPr>
            <p:ph type="title"/>
          </p:nvPr>
        </p:nvSpPr>
        <p:spPr/>
        <p:txBody>
          <a:bodyPr/>
          <a:lstStyle/>
          <a:p>
            <a:pPr eaLnBrk="1" hangingPunct="1"/>
            <a:r>
              <a:rPr lang="en-US" altLang="en-US" sz="3800"/>
              <a:t>George C. Marshall- Nobel Prize 1953</a:t>
            </a:r>
            <a:br>
              <a:rPr lang="en-US" altLang="en-US" sz="3800"/>
            </a:br>
            <a:endParaRPr lang="en-US" altLang="en-US" sz="3800"/>
          </a:p>
        </p:txBody>
      </p:sp>
      <p:pic>
        <p:nvPicPr>
          <p:cNvPr id="23554" name="Picture 5" descr="marshall">
            <a:extLst>
              <a:ext uri="{FF2B5EF4-FFF2-40B4-BE49-F238E27FC236}">
                <a16:creationId xmlns:a16="http://schemas.microsoft.com/office/drawing/2014/main" id="{FA69D91E-05C4-5C69-6563-448E8F70E0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667000"/>
            <a:ext cx="2314575"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7" descr="ExplorePAHistory-a0k2i2-a_349">
            <a:extLst>
              <a:ext uri="{FF2B5EF4-FFF2-40B4-BE49-F238E27FC236}">
                <a16:creationId xmlns:a16="http://schemas.microsoft.com/office/drawing/2014/main" id="{0EC33FB7-1B19-F9B1-8131-50C9210985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590800"/>
            <a:ext cx="4019550" cy="316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11370CAF-5A20-7A24-C875-A67DE562FC84}"/>
              </a:ext>
            </a:extLst>
          </p:cNvPr>
          <p:cNvSpPr>
            <a:spLocks noGrp="1" noChangeArrowheads="1"/>
          </p:cNvSpPr>
          <p:nvPr>
            <p:ph type="title"/>
          </p:nvPr>
        </p:nvSpPr>
        <p:spPr/>
        <p:txBody>
          <a:bodyPr/>
          <a:lstStyle/>
          <a:p>
            <a:pPr eaLnBrk="1" hangingPunct="1"/>
            <a:r>
              <a:rPr lang="en-US" altLang="en-US" b="1"/>
              <a:t>Time Frame</a:t>
            </a:r>
          </a:p>
        </p:txBody>
      </p:sp>
      <p:sp>
        <p:nvSpPr>
          <p:cNvPr id="28674" name="Rectangle 3">
            <a:extLst>
              <a:ext uri="{FF2B5EF4-FFF2-40B4-BE49-F238E27FC236}">
                <a16:creationId xmlns:a16="http://schemas.microsoft.com/office/drawing/2014/main" id="{F38021A4-98F2-8DB5-1C78-D686BFE23700}"/>
              </a:ext>
            </a:extLst>
          </p:cNvPr>
          <p:cNvSpPr>
            <a:spLocks noGrp="1" noChangeArrowheads="1"/>
          </p:cNvSpPr>
          <p:nvPr>
            <p:ph type="body" idx="1"/>
          </p:nvPr>
        </p:nvSpPr>
        <p:spPr/>
        <p:txBody>
          <a:bodyPr/>
          <a:lstStyle/>
          <a:p>
            <a:pPr eaLnBrk="1" hangingPunct="1"/>
            <a:r>
              <a:rPr lang="en-US" altLang="en-US" sz="3200" b="1"/>
              <a:t>Lend Lease, 1941</a:t>
            </a:r>
          </a:p>
          <a:p>
            <a:pPr eaLnBrk="1" hangingPunct="1"/>
            <a:endParaRPr lang="en-US" altLang="en-US" sz="3200" b="1"/>
          </a:p>
          <a:p>
            <a:pPr eaLnBrk="1" hangingPunct="1"/>
            <a:r>
              <a:rPr lang="en-US" altLang="en-US" sz="3200" b="1"/>
              <a:t>Foreign Economic Administration, 1942</a:t>
            </a:r>
          </a:p>
          <a:p>
            <a:pPr eaLnBrk="1" hangingPunct="1"/>
            <a:endParaRPr lang="en-US" altLang="en-US" sz="3200" b="1"/>
          </a:p>
          <a:p>
            <a:pPr eaLnBrk="1" hangingPunct="1"/>
            <a:r>
              <a:rPr lang="en-US" altLang="en-US" sz="3200" b="1"/>
              <a:t>Global Leadership and Unconditional Surrender, 1943</a:t>
            </a:r>
          </a:p>
          <a:p>
            <a:pPr eaLnBrk="1" hangingPunct="1"/>
            <a:endParaRPr lang="en-US" altLang="en-US" sz="3200" b="1"/>
          </a:p>
          <a:p>
            <a:pPr eaLnBrk="1" hangingPunct="1"/>
            <a:endParaRPr lang="en-US" altLang="en-US" sz="3200" b="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D3D9E619-A034-E911-8134-A372F208FE44}"/>
              </a:ext>
            </a:extLst>
          </p:cNvPr>
          <p:cNvSpPr>
            <a:spLocks noGrp="1" noChangeArrowheads="1"/>
          </p:cNvSpPr>
          <p:nvPr>
            <p:ph type="title"/>
          </p:nvPr>
        </p:nvSpPr>
        <p:spPr/>
        <p:txBody>
          <a:bodyPr/>
          <a:lstStyle/>
          <a:p>
            <a:pPr eaLnBrk="1" hangingPunct="1"/>
            <a:r>
              <a:rPr lang="en-US" altLang="en-US" b="1"/>
              <a:t>Post-War Planning: 1943-1945</a:t>
            </a:r>
          </a:p>
        </p:txBody>
      </p:sp>
      <p:sp>
        <p:nvSpPr>
          <p:cNvPr id="29698" name="Rectangle 3">
            <a:extLst>
              <a:ext uri="{FF2B5EF4-FFF2-40B4-BE49-F238E27FC236}">
                <a16:creationId xmlns:a16="http://schemas.microsoft.com/office/drawing/2014/main" id="{BBE42015-5618-A4E3-0FC7-2C25EF1030BA}"/>
              </a:ext>
            </a:extLst>
          </p:cNvPr>
          <p:cNvSpPr>
            <a:spLocks noGrp="1" noChangeArrowheads="1"/>
          </p:cNvSpPr>
          <p:nvPr>
            <p:ph type="body" idx="1"/>
          </p:nvPr>
        </p:nvSpPr>
        <p:spPr/>
        <p:txBody>
          <a:bodyPr/>
          <a:lstStyle/>
          <a:p>
            <a:pPr eaLnBrk="1" hangingPunct="1">
              <a:lnSpc>
                <a:spcPct val="80000"/>
              </a:lnSpc>
            </a:pPr>
            <a:r>
              <a:rPr lang="en-US" altLang="en-US" sz="3200" b="1"/>
              <a:t>Based on Unconditional Surrender</a:t>
            </a:r>
          </a:p>
          <a:p>
            <a:pPr eaLnBrk="1" hangingPunct="1">
              <a:lnSpc>
                <a:spcPct val="80000"/>
              </a:lnSpc>
            </a:pPr>
            <a:endParaRPr lang="en-US" altLang="en-US" sz="3200" b="1"/>
          </a:p>
          <a:p>
            <a:pPr eaLnBrk="1" hangingPunct="1">
              <a:lnSpc>
                <a:spcPct val="80000"/>
              </a:lnSpc>
            </a:pPr>
            <a:r>
              <a:rPr lang="en-US" altLang="en-US" sz="3200" b="1"/>
              <a:t>Planning Targets: Europe, including Germany, Japan, Korea and China (Taiwan)</a:t>
            </a:r>
          </a:p>
          <a:p>
            <a:pPr eaLnBrk="1" hangingPunct="1">
              <a:lnSpc>
                <a:spcPct val="80000"/>
              </a:lnSpc>
            </a:pPr>
            <a:endParaRPr lang="en-US" altLang="en-US" sz="3200" b="1"/>
          </a:p>
          <a:p>
            <a:pPr eaLnBrk="1" hangingPunct="1">
              <a:lnSpc>
                <a:spcPct val="80000"/>
              </a:lnSpc>
            </a:pPr>
            <a:r>
              <a:rPr lang="en-US" altLang="en-US" sz="3200" b="1"/>
              <a:t>Temporary Infusion of Cash: Massive but limited (five years)</a:t>
            </a:r>
          </a:p>
          <a:p>
            <a:pPr eaLnBrk="1" hangingPunct="1">
              <a:lnSpc>
                <a:spcPct val="80000"/>
              </a:lnSpc>
            </a:pPr>
            <a:endParaRPr lang="en-US" altLang="en-US" sz="3200" b="1"/>
          </a:p>
          <a:p>
            <a:pPr eaLnBrk="1" hangingPunct="1">
              <a:lnSpc>
                <a:spcPct val="80000"/>
              </a:lnSpc>
            </a:pPr>
            <a:r>
              <a:rPr lang="en-US" altLang="en-US" sz="3200" b="1"/>
              <a:t>Focus on Infrastructure- Human Skills Existed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3E410E2D-E774-6D6C-352C-31816415F1CA}"/>
              </a:ext>
            </a:extLst>
          </p:cNvPr>
          <p:cNvSpPr>
            <a:spLocks noGrp="1" noChangeArrowheads="1"/>
          </p:cNvSpPr>
          <p:nvPr>
            <p:ph type="title"/>
          </p:nvPr>
        </p:nvSpPr>
        <p:spPr/>
        <p:txBody>
          <a:bodyPr/>
          <a:lstStyle/>
          <a:p>
            <a:pPr eaLnBrk="1" hangingPunct="1"/>
            <a:r>
              <a:rPr lang="en-US" altLang="en-US"/>
              <a:t>Lend Lease</a:t>
            </a:r>
          </a:p>
        </p:txBody>
      </p:sp>
      <p:sp>
        <p:nvSpPr>
          <p:cNvPr id="30722" name="Rectangle 3">
            <a:extLst>
              <a:ext uri="{FF2B5EF4-FFF2-40B4-BE49-F238E27FC236}">
                <a16:creationId xmlns:a16="http://schemas.microsoft.com/office/drawing/2014/main" id="{90C67B14-E1D0-382B-5FD9-ADB47CB313D7}"/>
              </a:ext>
            </a:extLst>
          </p:cNvPr>
          <p:cNvSpPr>
            <a:spLocks noGrp="1" noChangeArrowheads="1"/>
          </p:cNvSpPr>
          <p:nvPr>
            <p:ph type="body" idx="1"/>
          </p:nvPr>
        </p:nvSpPr>
        <p:spPr/>
        <p:txBody>
          <a:bodyPr/>
          <a:lstStyle/>
          <a:p>
            <a:pPr eaLnBrk="1" hangingPunct="1"/>
            <a:r>
              <a:rPr lang="en-US" altLang="en-US"/>
              <a:t>Russia 1941(top) and Australia 1942 (bottom)</a:t>
            </a:r>
          </a:p>
        </p:txBody>
      </p:sp>
      <p:pic>
        <p:nvPicPr>
          <p:cNvPr id="30723" name="Picture 4" descr="lendlease01">
            <a:hlinkClick r:id="rId2"/>
            <a:extLst>
              <a:ext uri="{FF2B5EF4-FFF2-40B4-BE49-F238E27FC236}">
                <a16:creationId xmlns:a16="http://schemas.microsoft.com/office/drawing/2014/main" id="{3D6002D0-CF76-1F0E-24EA-1651D28376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876800"/>
            <a:ext cx="163830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5" descr="Austin%2520K30_small">
            <a:extLst>
              <a:ext uri="{FF2B5EF4-FFF2-40B4-BE49-F238E27FC236}">
                <a16:creationId xmlns:a16="http://schemas.microsoft.com/office/drawing/2014/main" id="{739BB0B8-B4E0-C5EB-4466-9CB4382F61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057400"/>
            <a:ext cx="6934200" cy="285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4">
            <a:extLst>
              <a:ext uri="{FF2B5EF4-FFF2-40B4-BE49-F238E27FC236}">
                <a16:creationId xmlns:a16="http://schemas.microsoft.com/office/drawing/2014/main" id="{5E49882F-5730-3F05-6559-A6119EF21FD4}"/>
              </a:ext>
            </a:extLst>
          </p:cNvPr>
          <p:cNvSpPr>
            <a:spLocks noGrp="1" noChangeArrowheads="1"/>
          </p:cNvSpPr>
          <p:nvPr>
            <p:ph type="title"/>
          </p:nvPr>
        </p:nvSpPr>
        <p:spPr/>
        <p:txBody>
          <a:bodyPr/>
          <a:lstStyle/>
          <a:p>
            <a:pPr eaLnBrk="1" hangingPunct="1"/>
            <a:r>
              <a:rPr lang="en-US" altLang="en-US"/>
              <a:t>The Greek Civil War, 1944-1949</a:t>
            </a:r>
          </a:p>
        </p:txBody>
      </p:sp>
      <p:pic>
        <p:nvPicPr>
          <p:cNvPr id="31746" name="Picture 6" descr="makrakomi_1948">
            <a:extLst>
              <a:ext uri="{FF2B5EF4-FFF2-40B4-BE49-F238E27FC236}">
                <a16:creationId xmlns:a16="http://schemas.microsoft.com/office/drawing/2014/main" id="{98954AB7-CAE7-3A51-B25B-405277E57C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1725" y="1524000"/>
            <a:ext cx="3678238"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5" descr="foreign-aid-definition-wiley">
            <a:extLst>
              <a:ext uri="{FF2B5EF4-FFF2-40B4-BE49-F238E27FC236}">
                <a16:creationId xmlns:a16="http://schemas.microsoft.com/office/drawing/2014/main" id="{777F7D8A-62F1-E514-D3CC-BDC9784977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47800"/>
            <a:ext cx="6534150" cy="524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2D494280-FB0A-EDA9-6CF8-21FF5DAB5352}"/>
              </a:ext>
            </a:extLst>
          </p:cNvPr>
          <p:cNvSpPr>
            <a:spLocks noGrp="1" noChangeArrowheads="1"/>
          </p:cNvSpPr>
          <p:nvPr>
            <p:ph type="title"/>
          </p:nvPr>
        </p:nvSpPr>
        <p:spPr/>
        <p:txBody>
          <a:bodyPr/>
          <a:lstStyle/>
          <a:p>
            <a:pPr eaLnBrk="1" hangingPunct="1"/>
            <a:r>
              <a:rPr lang="en-US" altLang="en-US" sz="3800" b="1"/>
              <a:t>Time Frame: Defining Foreign Aid</a:t>
            </a:r>
          </a:p>
        </p:txBody>
      </p:sp>
      <p:sp>
        <p:nvSpPr>
          <p:cNvPr id="32770" name="Rectangle 3">
            <a:extLst>
              <a:ext uri="{FF2B5EF4-FFF2-40B4-BE49-F238E27FC236}">
                <a16:creationId xmlns:a16="http://schemas.microsoft.com/office/drawing/2014/main" id="{1E0E42B0-4CD3-65FA-CA2B-4218121A7490}"/>
              </a:ext>
            </a:extLst>
          </p:cNvPr>
          <p:cNvSpPr>
            <a:spLocks noGrp="1" noChangeArrowheads="1"/>
          </p:cNvSpPr>
          <p:nvPr>
            <p:ph type="body" idx="1"/>
          </p:nvPr>
        </p:nvSpPr>
        <p:spPr/>
        <p:txBody>
          <a:bodyPr/>
          <a:lstStyle/>
          <a:p>
            <a:pPr eaLnBrk="1" hangingPunct="1"/>
            <a:r>
              <a:rPr lang="en-US" altLang="en-US" sz="3200" b="1"/>
              <a:t>Ad Hoc Assistance: 1944-1946</a:t>
            </a:r>
          </a:p>
          <a:p>
            <a:pPr eaLnBrk="1" hangingPunct="1"/>
            <a:endParaRPr lang="en-US" altLang="en-US" sz="3200" b="1"/>
          </a:p>
          <a:p>
            <a:pPr eaLnBrk="1" hangingPunct="1"/>
            <a:r>
              <a:rPr lang="en-US" altLang="en-US" sz="3200" b="1"/>
              <a:t>Greece and Turkish Assistance, 1947</a:t>
            </a:r>
          </a:p>
          <a:p>
            <a:pPr eaLnBrk="1" hangingPunct="1"/>
            <a:endParaRPr lang="en-US" altLang="en-US" sz="3200" b="1"/>
          </a:p>
          <a:p>
            <a:pPr eaLnBrk="1" hangingPunct="1"/>
            <a:r>
              <a:rPr lang="en-US" altLang="en-US" sz="3200" b="1"/>
              <a:t>Marshall Plan, 1948</a:t>
            </a:r>
          </a:p>
          <a:p>
            <a:pPr eaLnBrk="1" hangingPunct="1"/>
            <a:endParaRPr lang="en-US" altLang="en-US" sz="3200" b="1"/>
          </a:p>
          <a:p>
            <a:pPr eaLnBrk="1" hangingPunct="1"/>
            <a:r>
              <a:rPr lang="en-US" altLang="en-US" sz="3200" b="1"/>
              <a:t>Point Four Program, 1950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32CDB837-C649-FA6E-AF89-CA16592F2527}"/>
              </a:ext>
            </a:extLst>
          </p:cNvPr>
          <p:cNvSpPr>
            <a:spLocks noGrp="1" noChangeArrowheads="1"/>
          </p:cNvSpPr>
          <p:nvPr>
            <p:ph type="title"/>
          </p:nvPr>
        </p:nvSpPr>
        <p:spPr/>
        <p:txBody>
          <a:bodyPr/>
          <a:lstStyle/>
          <a:p>
            <a:pPr eaLnBrk="1" hangingPunct="1"/>
            <a:r>
              <a:rPr lang="en-US" altLang="en-US" sz="2800" b="1"/>
              <a:t>United Nations Reconstruction and Rehabilitation Administration</a:t>
            </a:r>
            <a:br>
              <a:rPr lang="en-US" altLang="en-US" sz="2800" b="1"/>
            </a:br>
            <a:r>
              <a:rPr lang="en-US" altLang="en-US" sz="2800" b="1"/>
              <a:t>1943-1949</a:t>
            </a:r>
          </a:p>
        </p:txBody>
      </p:sp>
      <p:sp>
        <p:nvSpPr>
          <p:cNvPr id="33794" name="Rectangle 3">
            <a:extLst>
              <a:ext uri="{FF2B5EF4-FFF2-40B4-BE49-F238E27FC236}">
                <a16:creationId xmlns:a16="http://schemas.microsoft.com/office/drawing/2014/main" id="{20FDB54F-17B3-F86B-6AD7-758DA555922B}"/>
              </a:ext>
            </a:extLst>
          </p:cNvPr>
          <p:cNvSpPr>
            <a:spLocks noGrp="1" noChangeArrowheads="1"/>
          </p:cNvSpPr>
          <p:nvPr>
            <p:ph type="body" idx="1"/>
          </p:nvPr>
        </p:nvSpPr>
        <p:spPr/>
        <p:txBody>
          <a:bodyPr/>
          <a:lstStyle/>
          <a:p>
            <a:pPr eaLnBrk="1" hangingPunct="1">
              <a:buFont typeface="Wingdings" pitchFamily="2" charset="2"/>
              <a:buNone/>
            </a:pPr>
            <a:r>
              <a:rPr lang="en-US" altLang="en-US" sz="1800" b="1"/>
              <a:t>	China, Czechoslovakia, Greece, Italy, Poland, the Ukrainian SSR, and Yugoslavia were the chief beneficiaries. UNRRA returned some 7 million displaced persons to their countries of origin and provided camps for about 1 million refugees.</a:t>
            </a:r>
            <a:r>
              <a:rPr lang="en-US" altLang="en-US" sz="2000"/>
              <a:t> </a:t>
            </a:r>
          </a:p>
        </p:txBody>
      </p:sp>
      <p:pic>
        <p:nvPicPr>
          <p:cNvPr id="33795" name="Picture 4" descr="unrrapic2">
            <a:extLst>
              <a:ext uri="{FF2B5EF4-FFF2-40B4-BE49-F238E27FC236}">
                <a16:creationId xmlns:a16="http://schemas.microsoft.com/office/drawing/2014/main" id="{9D775123-22CA-73A0-4244-1F6503A5C6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819400"/>
            <a:ext cx="475297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C393C097-DB4C-D41A-1730-132531F9CA6F}"/>
              </a:ext>
            </a:extLst>
          </p:cNvPr>
          <p:cNvSpPr>
            <a:spLocks noGrp="1" noChangeArrowheads="1"/>
          </p:cNvSpPr>
          <p:nvPr>
            <p:ph type="title"/>
          </p:nvPr>
        </p:nvSpPr>
        <p:spPr/>
        <p:txBody>
          <a:bodyPr/>
          <a:lstStyle/>
          <a:p>
            <a:pPr eaLnBrk="1" hangingPunct="1"/>
            <a:r>
              <a:rPr lang="en-US" altLang="en-US" b="1"/>
              <a:t>The United Nations Role</a:t>
            </a:r>
          </a:p>
        </p:txBody>
      </p:sp>
      <p:sp>
        <p:nvSpPr>
          <p:cNvPr id="34818" name="Rectangle 3">
            <a:extLst>
              <a:ext uri="{FF2B5EF4-FFF2-40B4-BE49-F238E27FC236}">
                <a16:creationId xmlns:a16="http://schemas.microsoft.com/office/drawing/2014/main" id="{CBFF8F96-C122-37E1-6AD8-D88FAFBE9E10}"/>
              </a:ext>
            </a:extLst>
          </p:cNvPr>
          <p:cNvSpPr>
            <a:spLocks noGrp="1" noChangeArrowheads="1"/>
          </p:cNvSpPr>
          <p:nvPr>
            <p:ph type="body" idx="1"/>
          </p:nvPr>
        </p:nvSpPr>
        <p:spPr/>
        <p:txBody>
          <a:bodyPr/>
          <a:lstStyle/>
          <a:p>
            <a:pPr eaLnBrk="1" hangingPunct="1"/>
            <a:r>
              <a:rPr lang="en-US" altLang="en-US" sz="3600" b="1"/>
              <a:t>United Nations Reconstruction and Rehabilitation Administration</a:t>
            </a:r>
          </a:p>
          <a:p>
            <a:pPr eaLnBrk="1" hangingPunct="1"/>
            <a:endParaRPr lang="en-US" altLang="en-US" sz="3600" b="1"/>
          </a:p>
          <a:p>
            <a:pPr eaLnBrk="1" hangingPunct="1"/>
            <a:r>
              <a:rPr lang="en-US" altLang="en-US" sz="3600" b="1"/>
              <a:t>Beginnings of Post-War Multi-Lateral organizations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4257C1E7-2195-C7F2-FED7-62411A85AF84}"/>
              </a:ext>
            </a:extLst>
          </p:cNvPr>
          <p:cNvSpPr>
            <a:spLocks noGrp="1" noChangeArrowheads="1"/>
          </p:cNvSpPr>
          <p:nvPr>
            <p:ph type="title"/>
          </p:nvPr>
        </p:nvSpPr>
        <p:spPr/>
        <p:txBody>
          <a:bodyPr/>
          <a:lstStyle/>
          <a:p>
            <a:pPr eaLnBrk="1" hangingPunct="1"/>
            <a:r>
              <a:rPr lang="en-US" altLang="en-US" b="1"/>
              <a:t>Post-War Crises</a:t>
            </a:r>
          </a:p>
        </p:txBody>
      </p:sp>
      <p:sp>
        <p:nvSpPr>
          <p:cNvPr id="35842" name="Rectangle 3">
            <a:extLst>
              <a:ext uri="{FF2B5EF4-FFF2-40B4-BE49-F238E27FC236}">
                <a16:creationId xmlns:a16="http://schemas.microsoft.com/office/drawing/2014/main" id="{79F2B3B2-C92C-AE8C-6B86-1FAF22592175}"/>
              </a:ext>
            </a:extLst>
          </p:cNvPr>
          <p:cNvSpPr>
            <a:spLocks noGrp="1" noChangeArrowheads="1"/>
          </p:cNvSpPr>
          <p:nvPr>
            <p:ph type="body" idx="1"/>
          </p:nvPr>
        </p:nvSpPr>
        <p:spPr/>
        <p:txBody>
          <a:bodyPr/>
          <a:lstStyle/>
          <a:p>
            <a:pPr eaLnBrk="1" hangingPunct="1">
              <a:lnSpc>
                <a:spcPct val="90000"/>
              </a:lnSpc>
            </a:pPr>
            <a:endParaRPr lang="en-US" altLang="en-US"/>
          </a:p>
          <a:p>
            <a:pPr eaLnBrk="1" hangingPunct="1">
              <a:lnSpc>
                <a:spcPct val="90000"/>
              </a:lnSpc>
            </a:pPr>
            <a:endParaRPr lang="en-US" altLang="en-US"/>
          </a:p>
          <a:p>
            <a:pPr eaLnBrk="1" hangingPunct="1">
              <a:lnSpc>
                <a:spcPct val="90000"/>
              </a:lnSpc>
            </a:pPr>
            <a:r>
              <a:rPr lang="en-US" altLang="en-US" b="1"/>
              <a:t>Assistance to Greece and Turkey, 1946-47</a:t>
            </a:r>
          </a:p>
          <a:p>
            <a:pPr eaLnBrk="1" hangingPunct="1">
              <a:lnSpc>
                <a:spcPct val="90000"/>
              </a:lnSpc>
              <a:buFont typeface="Wingdings" pitchFamily="2" charset="2"/>
              <a:buNone/>
            </a:pPr>
            <a:endParaRPr lang="en-US" altLang="en-US" b="1"/>
          </a:p>
          <a:p>
            <a:pPr eaLnBrk="1" hangingPunct="1">
              <a:lnSpc>
                <a:spcPct val="90000"/>
              </a:lnSpc>
            </a:pPr>
            <a:endParaRPr lang="en-US" altLang="en-US" b="1"/>
          </a:p>
          <a:p>
            <a:pPr eaLnBrk="1" hangingPunct="1">
              <a:lnSpc>
                <a:spcPct val="90000"/>
              </a:lnSpc>
            </a:pPr>
            <a:r>
              <a:rPr lang="en-US" altLang="en-US" b="1"/>
              <a:t>Czechoslovakian Coup, 1948</a:t>
            </a:r>
          </a:p>
          <a:p>
            <a:pPr eaLnBrk="1" hangingPunct="1">
              <a:lnSpc>
                <a:spcPct val="90000"/>
              </a:lnSpc>
            </a:pPr>
            <a:endParaRPr lang="en-US" altLang="en-US" b="1"/>
          </a:p>
          <a:p>
            <a:pPr eaLnBrk="1" hangingPunct="1">
              <a:lnSpc>
                <a:spcPct val="90000"/>
              </a:lnSpc>
            </a:pPr>
            <a:r>
              <a:rPr lang="en-US" altLang="en-US" b="1"/>
              <a:t>Communists States withdraw from Foreign Assistance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656BC876-AAD6-B563-AE4C-2BCE06AD8DBA}"/>
              </a:ext>
            </a:extLst>
          </p:cNvPr>
          <p:cNvSpPr>
            <a:spLocks noGrp="1" noChangeArrowheads="1"/>
          </p:cNvSpPr>
          <p:nvPr>
            <p:ph type="title"/>
          </p:nvPr>
        </p:nvSpPr>
        <p:spPr/>
        <p:txBody>
          <a:bodyPr/>
          <a:lstStyle/>
          <a:p>
            <a:pPr eaLnBrk="1" hangingPunct="1"/>
            <a:r>
              <a:rPr lang="en-US" altLang="en-US" sz="3800"/>
              <a:t>Point Four Program: Focus Sustained Development</a:t>
            </a:r>
          </a:p>
        </p:txBody>
      </p:sp>
      <p:pic>
        <p:nvPicPr>
          <p:cNvPr id="36866" name="Picture 5" descr="pnt4logo">
            <a:extLst>
              <a:ext uri="{FF2B5EF4-FFF2-40B4-BE49-F238E27FC236}">
                <a16:creationId xmlns:a16="http://schemas.microsoft.com/office/drawing/2014/main" id="{DA5D81F0-D9A6-73CB-60F7-A37AA20373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590800"/>
            <a:ext cx="3467100"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BA3AAE03-50AC-4081-91E2-D09943E46CB9}"/>
              </a:ext>
            </a:extLst>
          </p:cNvPr>
          <p:cNvSpPr>
            <a:spLocks noGrp="1" noChangeArrowheads="1"/>
          </p:cNvSpPr>
          <p:nvPr>
            <p:ph type="title"/>
          </p:nvPr>
        </p:nvSpPr>
        <p:spPr/>
        <p:txBody>
          <a:bodyPr/>
          <a:lstStyle/>
          <a:p>
            <a:r>
              <a:rPr lang="en-US" altLang="en-US"/>
              <a:t>Truman Signing Point Four Legislation.</a:t>
            </a:r>
          </a:p>
        </p:txBody>
      </p:sp>
      <p:pic>
        <p:nvPicPr>
          <p:cNvPr id="51202" name="Picture 2" descr="Foreign Policy Battles in the 1950s and Today | Foreign Affairs">
            <a:extLst>
              <a:ext uri="{FF2B5EF4-FFF2-40B4-BE49-F238E27FC236}">
                <a16:creationId xmlns:a16="http://schemas.microsoft.com/office/drawing/2014/main" id="{45D73D9A-2F8A-EDB8-18A8-727BC45222B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01763" y="1600200"/>
            <a:ext cx="6796087" cy="4530725"/>
          </a:xfr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868913B9-FB89-BB1D-D41E-6DDE8C1BE2FC}"/>
              </a:ext>
            </a:extLst>
          </p:cNvPr>
          <p:cNvSpPr>
            <a:spLocks noGrp="1" noChangeArrowheads="1"/>
          </p:cNvSpPr>
          <p:nvPr>
            <p:ph type="title"/>
          </p:nvPr>
        </p:nvSpPr>
        <p:spPr/>
        <p:txBody>
          <a:bodyPr/>
          <a:lstStyle/>
          <a:p>
            <a:pPr eaLnBrk="1" hangingPunct="1"/>
            <a:r>
              <a:rPr lang="en-US" altLang="en-US" b="1"/>
              <a:t>Point Four</a:t>
            </a:r>
          </a:p>
        </p:txBody>
      </p:sp>
      <p:sp>
        <p:nvSpPr>
          <p:cNvPr id="40962" name="Rectangle 3">
            <a:extLst>
              <a:ext uri="{FF2B5EF4-FFF2-40B4-BE49-F238E27FC236}">
                <a16:creationId xmlns:a16="http://schemas.microsoft.com/office/drawing/2014/main" id="{4CF7D8B3-0170-EADE-B203-5C500A7E1567}"/>
              </a:ext>
            </a:extLst>
          </p:cNvPr>
          <p:cNvSpPr>
            <a:spLocks noGrp="1" noChangeArrowheads="1"/>
          </p:cNvSpPr>
          <p:nvPr>
            <p:ph type="body" idx="1"/>
          </p:nvPr>
        </p:nvSpPr>
        <p:spPr>
          <a:xfrm>
            <a:off x="762000" y="1676400"/>
            <a:ext cx="7772400" cy="4530725"/>
          </a:xfrm>
        </p:spPr>
        <p:txBody>
          <a:bodyPr/>
          <a:lstStyle/>
          <a:p>
            <a:pPr eaLnBrk="1" hangingPunct="1">
              <a:lnSpc>
                <a:spcPct val="80000"/>
              </a:lnSpc>
            </a:pPr>
            <a:r>
              <a:rPr lang="en-US" altLang="en-US" sz="3200" b="1"/>
              <a:t>Truman</a:t>
            </a:r>
            <a:r>
              <a:rPr lang="ja-JP" altLang="en-US" sz="3200" b="1"/>
              <a:t>’</a:t>
            </a:r>
            <a:r>
              <a:rPr lang="en-US" altLang="ja-JP" sz="3200" b="1"/>
              <a:t>s State of the Union Speech, 1950</a:t>
            </a:r>
          </a:p>
          <a:p>
            <a:pPr eaLnBrk="1" hangingPunct="1">
              <a:lnSpc>
                <a:spcPct val="80000"/>
              </a:lnSpc>
            </a:pPr>
            <a:endParaRPr lang="en-US" altLang="en-US" sz="3200" b="1"/>
          </a:p>
          <a:p>
            <a:pPr eaLnBrk="1" hangingPunct="1">
              <a:lnSpc>
                <a:spcPct val="80000"/>
              </a:lnSpc>
            </a:pPr>
            <a:r>
              <a:rPr lang="en-US" altLang="en-US" sz="3200" b="1"/>
              <a:t>Expansion of Marshall Plan to Developing World</a:t>
            </a:r>
          </a:p>
          <a:p>
            <a:pPr eaLnBrk="1" hangingPunct="1">
              <a:lnSpc>
                <a:spcPct val="80000"/>
              </a:lnSpc>
            </a:pPr>
            <a:endParaRPr lang="en-US" altLang="en-US" sz="3200" b="1"/>
          </a:p>
          <a:p>
            <a:pPr eaLnBrk="1" hangingPunct="1">
              <a:lnSpc>
                <a:spcPct val="80000"/>
              </a:lnSpc>
            </a:pPr>
            <a:r>
              <a:rPr lang="en-US" altLang="en-US" sz="3200" b="1"/>
              <a:t>Expanded Role for Economic Cooperation Administration (ECA)</a:t>
            </a:r>
          </a:p>
          <a:p>
            <a:pPr eaLnBrk="1" hangingPunct="1">
              <a:lnSpc>
                <a:spcPct val="80000"/>
              </a:lnSpc>
            </a:pPr>
            <a:endParaRPr lang="en-US" altLang="en-US" sz="3200" b="1"/>
          </a:p>
          <a:p>
            <a:pPr eaLnBrk="1" hangingPunct="1">
              <a:lnSpc>
                <a:spcPct val="80000"/>
              </a:lnSpc>
            </a:pPr>
            <a:r>
              <a:rPr lang="en-US" altLang="en-US" sz="3200" b="1"/>
              <a:t>Include long range Health and Education Goals</a:t>
            </a:r>
          </a:p>
          <a:p>
            <a:pPr eaLnBrk="1" hangingPunct="1">
              <a:lnSpc>
                <a:spcPct val="80000"/>
              </a:lnSpc>
            </a:pPr>
            <a:endParaRPr lang="en-US" altLang="en-US" sz="3200" b="1"/>
          </a:p>
          <a:p>
            <a:pPr eaLnBrk="1" hangingPunct="1">
              <a:lnSpc>
                <a:spcPct val="80000"/>
              </a:lnSpc>
            </a:pPr>
            <a:endParaRPr lang="en-US" altLang="en-US" sz="1800" b="1"/>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E90765FF-50DE-8A6B-C387-753AB88F672B}"/>
              </a:ext>
            </a:extLst>
          </p:cNvPr>
          <p:cNvSpPr>
            <a:spLocks noGrp="1" noChangeArrowheads="1"/>
          </p:cNvSpPr>
          <p:nvPr>
            <p:ph type="title"/>
          </p:nvPr>
        </p:nvSpPr>
        <p:spPr/>
        <p:txBody>
          <a:bodyPr/>
          <a:lstStyle/>
          <a:p>
            <a:r>
              <a:rPr lang="en-US" altLang="en-US"/>
              <a:t>Point Four Program- Images</a:t>
            </a:r>
          </a:p>
        </p:txBody>
      </p:sp>
      <p:pic>
        <p:nvPicPr>
          <p:cNvPr id="55298" name="Picture 2" descr="Point Four Program | United States history | Britannica">
            <a:extLst>
              <a:ext uri="{FF2B5EF4-FFF2-40B4-BE49-F238E27FC236}">
                <a16:creationId xmlns:a16="http://schemas.microsoft.com/office/drawing/2014/main" id="{B3429D7A-60B3-8D4E-D2B9-394F982BB11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00200" y="1524000"/>
            <a:ext cx="2800350" cy="2822575"/>
          </a:xfrm>
          <a:noFill/>
        </p:spPr>
      </p:pic>
      <p:pic>
        <p:nvPicPr>
          <p:cNvPr id="55299" name="Picture 3">
            <a:extLst>
              <a:ext uri="{FF2B5EF4-FFF2-40B4-BE49-F238E27FC236}">
                <a16:creationId xmlns:a16="http://schemas.microsoft.com/office/drawing/2014/main" id="{ABA0F80B-10AB-10B7-0047-82E3125A73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4563" y="1798638"/>
            <a:ext cx="2019300"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4">
            <a:extLst>
              <a:ext uri="{FF2B5EF4-FFF2-40B4-BE49-F238E27FC236}">
                <a16:creationId xmlns:a16="http://schemas.microsoft.com/office/drawing/2014/main" id="{F58DFAAA-9D95-01D3-A9C8-8E6111C26B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4563" y="3962400"/>
            <a:ext cx="2481262"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5">
            <a:extLst>
              <a:ext uri="{FF2B5EF4-FFF2-40B4-BE49-F238E27FC236}">
                <a16:creationId xmlns:a16="http://schemas.microsoft.com/office/drawing/2014/main" id="{5A6CD87C-E0E2-A5F3-EC2C-70E84D4ADD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4565650"/>
            <a:ext cx="151130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5123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BC4309A4-4033-841B-D204-8E4FFBDC5826}"/>
              </a:ext>
            </a:extLst>
          </p:cNvPr>
          <p:cNvSpPr>
            <a:spLocks noGrp="1" noChangeArrowheads="1"/>
          </p:cNvSpPr>
          <p:nvPr>
            <p:ph type="title"/>
          </p:nvPr>
        </p:nvSpPr>
        <p:spPr/>
        <p:txBody>
          <a:bodyPr/>
          <a:lstStyle/>
          <a:p>
            <a:pPr eaLnBrk="1" hangingPunct="1"/>
            <a:r>
              <a:rPr lang="en-US" altLang="en-US"/>
              <a:t>In Our Image?</a:t>
            </a:r>
          </a:p>
        </p:txBody>
      </p:sp>
      <p:pic>
        <p:nvPicPr>
          <p:cNvPr id="37890" name="Picture 5" descr="immigration">
            <a:extLst>
              <a:ext uri="{FF2B5EF4-FFF2-40B4-BE49-F238E27FC236}">
                <a16:creationId xmlns:a16="http://schemas.microsoft.com/office/drawing/2014/main" id="{3F04D6B3-DCD0-8C0E-1269-729B85622A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819400"/>
            <a:ext cx="38862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9" descr="immigration">
            <a:hlinkClick r:id="rId3"/>
            <a:extLst>
              <a:ext uri="{FF2B5EF4-FFF2-40B4-BE49-F238E27FC236}">
                <a16:creationId xmlns:a16="http://schemas.microsoft.com/office/drawing/2014/main" id="{FC972DD0-7D74-1B73-5565-068593B9BD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819400"/>
            <a:ext cx="4419600" cy="27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F36EAB0D-2956-267D-202F-FCFDFD29EBDD}"/>
              </a:ext>
            </a:extLst>
          </p:cNvPr>
          <p:cNvSpPr>
            <a:spLocks noGrp="1" noChangeArrowheads="1"/>
          </p:cNvSpPr>
          <p:nvPr>
            <p:ph type="title"/>
          </p:nvPr>
        </p:nvSpPr>
        <p:spPr/>
        <p:txBody>
          <a:bodyPr/>
          <a:lstStyle/>
          <a:p>
            <a:pPr eaLnBrk="1" hangingPunct="1"/>
            <a:r>
              <a:rPr lang="en-US" altLang="en-US" b="1"/>
              <a:t>Stated Goals of Point Four</a:t>
            </a:r>
          </a:p>
        </p:txBody>
      </p:sp>
      <p:sp>
        <p:nvSpPr>
          <p:cNvPr id="38914" name="Rectangle 3">
            <a:extLst>
              <a:ext uri="{FF2B5EF4-FFF2-40B4-BE49-F238E27FC236}">
                <a16:creationId xmlns:a16="http://schemas.microsoft.com/office/drawing/2014/main" id="{AC14A0B2-68E4-7F05-85D0-7401BA5BC2E7}"/>
              </a:ext>
            </a:extLst>
          </p:cNvPr>
          <p:cNvSpPr>
            <a:spLocks noGrp="1" noChangeArrowheads="1"/>
          </p:cNvSpPr>
          <p:nvPr>
            <p:ph type="body" idx="1"/>
          </p:nvPr>
        </p:nvSpPr>
        <p:spPr/>
        <p:txBody>
          <a:bodyPr/>
          <a:lstStyle/>
          <a:p>
            <a:pPr eaLnBrk="1" hangingPunct="1">
              <a:buFont typeface="Wingdings" pitchFamily="2" charset="2"/>
              <a:buNone/>
            </a:pPr>
            <a:endParaRPr lang="en-US" altLang="en-US"/>
          </a:p>
          <a:p>
            <a:pPr eaLnBrk="1" hangingPunct="1">
              <a:buFont typeface="Wingdings" pitchFamily="2" charset="2"/>
              <a:buNone/>
            </a:pPr>
            <a:endParaRPr lang="en-US" altLang="en-US"/>
          </a:p>
          <a:p>
            <a:pPr eaLnBrk="1" hangingPunct="1">
              <a:buFont typeface="Wingdings" pitchFamily="2" charset="2"/>
              <a:buNone/>
            </a:pPr>
            <a:r>
              <a:rPr lang="en-US" altLang="en-US" sz="3200" b="1"/>
              <a:t>	Goal One: Development of Economic and Human Resources Worldwide</a:t>
            </a:r>
          </a:p>
          <a:p>
            <a:pPr eaLnBrk="1" hangingPunct="1">
              <a:buFont typeface="Wingdings" pitchFamily="2" charset="2"/>
              <a:buNone/>
            </a:pPr>
            <a:endParaRPr lang="en-US" altLang="en-US" sz="3200" b="1"/>
          </a:p>
          <a:p>
            <a:pPr eaLnBrk="1" hangingPunct="1">
              <a:buFont typeface="Wingdings" pitchFamily="2" charset="2"/>
              <a:buNone/>
            </a:pPr>
            <a:r>
              <a:rPr lang="en-US" altLang="en-US" sz="3200" b="1"/>
              <a:t>	Goal Two: Stop the spread of Communism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a:extLst>
              <a:ext uri="{FF2B5EF4-FFF2-40B4-BE49-F238E27FC236}">
                <a16:creationId xmlns:a16="http://schemas.microsoft.com/office/drawing/2014/main" id="{0A49A331-0FE8-2EE9-6D60-54518D616E99}"/>
              </a:ext>
            </a:extLst>
          </p:cNvPr>
          <p:cNvSpPr>
            <a:spLocks noGrp="1" noChangeArrowheads="1"/>
          </p:cNvSpPr>
          <p:nvPr>
            <p:ph type="title"/>
          </p:nvPr>
        </p:nvSpPr>
        <p:spPr/>
        <p:txBody>
          <a:bodyPr/>
          <a:lstStyle/>
          <a:p>
            <a:pPr eaLnBrk="1" hangingPunct="1"/>
            <a:r>
              <a:rPr lang="en-US" altLang="en-US" sz="4600"/>
              <a:t>The Problem</a:t>
            </a:r>
            <a:br>
              <a:rPr lang="en-US" altLang="en-US" sz="4600"/>
            </a:br>
            <a:r>
              <a:rPr lang="en-US" altLang="en-US" sz="4600"/>
              <a:t>Review</a:t>
            </a:r>
          </a:p>
        </p:txBody>
      </p:sp>
      <p:sp>
        <p:nvSpPr>
          <p:cNvPr id="15362" name="Rectangle 3">
            <a:extLst>
              <a:ext uri="{FF2B5EF4-FFF2-40B4-BE49-F238E27FC236}">
                <a16:creationId xmlns:a16="http://schemas.microsoft.com/office/drawing/2014/main" id="{5F3F0357-B323-EE20-6AB0-34EA34DD8293}"/>
              </a:ext>
            </a:extLst>
          </p:cNvPr>
          <p:cNvSpPr>
            <a:spLocks noGrp="1" noChangeArrowheads="1"/>
          </p:cNvSpPr>
          <p:nvPr>
            <p:ph type="body" idx="1"/>
          </p:nvPr>
        </p:nvSpPr>
        <p:spPr/>
        <p:txBody>
          <a:bodyPr/>
          <a:lstStyle/>
          <a:p>
            <a:pPr lvl="2" eaLnBrk="1" hangingPunct="1">
              <a:lnSpc>
                <a:spcPct val="80000"/>
              </a:lnSpc>
              <a:buFont typeface="Wingdings" pitchFamily="2" charset="2"/>
              <a:buNone/>
            </a:pPr>
            <a:endParaRPr lang="en-US" altLang="en-US" sz="900"/>
          </a:p>
          <a:p>
            <a:pPr lvl="2" eaLnBrk="1" hangingPunct="1">
              <a:lnSpc>
                <a:spcPct val="80000"/>
              </a:lnSpc>
            </a:pPr>
            <a:endParaRPr lang="en-US" altLang="en-US" b="1"/>
          </a:p>
          <a:p>
            <a:pPr lvl="2" eaLnBrk="1" hangingPunct="1">
              <a:lnSpc>
                <a:spcPct val="80000"/>
              </a:lnSpc>
            </a:pPr>
            <a:r>
              <a:rPr lang="en-US" altLang="en-US" sz="3700" b="1"/>
              <a:t>Ostensibly, the goals of foreign aid in 2020 remain what they were more than half a century ago.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4">
            <a:extLst>
              <a:ext uri="{FF2B5EF4-FFF2-40B4-BE49-F238E27FC236}">
                <a16:creationId xmlns:a16="http://schemas.microsoft.com/office/drawing/2014/main" id="{F2AE7493-7530-3FE9-6526-E55003AC7E4F}"/>
              </a:ext>
            </a:extLst>
          </p:cNvPr>
          <p:cNvSpPr>
            <a:spLocks noGrp="1" noChangeArrowheads="1"/>
          </p:cNvSpPr>
          <p:nvPr>
            <p:ph type="title"/>
          </p:nvPr>
        </p:nvSpPr>
        <p:spPr>
          <a:xfrm>
            <a:off x="914400" y="228600"/>
            <a:ext cx="7772400" cy="1143000"/>
          </a:xfrm>
        </p:spPr>
        <p:txBody>
          <a:bodyPr/>
          <a:lstStyle/>
          <a:p>
            <a:pPr eaLnBrk="1" hangingPunct="1"/>
            <a:r>
              <a:rPr lang="en-US" altLang="en-US" sz="3200" b="1"/>
              <a:t>From a Department of State publication entitled </a:t>
            </a:r>
            <a:r>
              <a:rPr lang="en-US" altLang="en-US" sz="3200" b="1" u="sng"/>
              <a:t>The Point Four Program</a:t>
            </a:r>
            <a:r>
              <a:rPr lang="en-US" altLang="en-US" sz="3200" b="1"/>
              <a:t> released in December, 1949.</a:t>
            </a:r>
            <a:r>
              <a:rPr lang="en-US" altLang="en-US" sz="3800"/>
              <a:t> </a:t>
            </a:r>
          </a:p>
        </p:txBody>
      </p:sp>
      <p:pic>
        <p:nvPicPr>
          <p:cNvPr id="39938" name="Picture 6" descr="point4">
            <a:extLst>
              <a:ext uri="{FF2B5EF4-FFF2-40B4-BE49-F238E27FC236}">
                <a16:creationId xmlns:a16="http://schemas.microsoft.com/office/drawing/2014/main" id="{89400863-980A-3C0D-C04A-754CC828DA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057400"/>
            <a:ext cx="624840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4CADBBED-E337-2FBE-7443-5DFB72121FFE}"/>
              </a:ext>
            </a:extLst>
          </p:cNvPr>
          <p:cNvSpPr>
            <a:spLocks noGrp="1" noChangeArrowheads="1"/>
          </p:cNvSpPr>
          <p:nvPr>
            <p:ph type="title"/>
          </p:nvPr>
        </p:nvSpPr>
        <p:spPr/>
        <p:txBody>
          <a:bodyPr/>
          <a:lstStyle/>
          <a:p>
            <a:pPr eaLnBrk="1" hangingPunct="1"/>
            <a:r>
              <a:rPr lang="en-US" altLang="en-US"/>
              <a:t>Domestic Management Systems and International Influences </a:t>
            </a:r>
          </a:p>
        </p:txBody>
      </p:sp>
      <p:sp>
        <p:nvSpPr>
          <p:cNvPr id="41986" name="Rectangle 3">
            <a:extLst>
              <a:ext uri="{FF2B5EF4-FFF2-40B4-BE49-F238E27FC236}">
                <a16:creationId xmlns:a16="http://schemas.microsoft.com/office/drawing/2014/main" id="{D80903EF-6263-EFCB-3D13-EA0EC13BF1CD}"/>
              </a:ext>
            </a:extLst>
          </p:cNvPr>
          <p:cNvSpPr>
            <a:spLocks noGrp="1" noChangeArrowheads="1"/>
          </p:cNvSpPr>
          <p:nvPr>
            <p:ph type="body" idx="1"/>
          </p:nvPr>
        </p:nvSpPr>
        <p:spPr/>
        <p:txBody>
          <a:bodyPr/>
          <a:lstStyle/>
          <a:p>
            <a:pPr marL="457200" indent="-457200" eaLnBrk="1" hangingPunct="1">
              <a:buFont typeface="Wingdings" pitchFamily="2" charset="2"/>
              <a:buNone/>
            </a:pPr>
            <a:r>
              <a:rPr lang="en-US" altLang="en-US" b="1"/>
              <a:t>	Keynes and Financial management during 1950s – 1960s</a:t>
            </a:r>
          </a:p>
          <a:p>
            <a:pPr marL="457200" indent="-457200" eaLnBrk="1" hangingPunct="1"/>
            <a:endParaRPr lang="en-US" altLang="en-US" b="1"/>
          </a:p>
          <a:p>
            <a:pPr marL="1371600" lvl="2" eaLnBrk="1" hangingPunct="1"/>
            <a:r>
              <a:rPr lang="en-US" altLang="en-US" sz="2800" b="1"/>
              <a:t>Growth—domestic development funds with bilateral technical assistance</a:t>
            </a:r>
          </a:p>
          <a:p>
            <a:pPr marL="1371600" lvl="2" eaLnBrk="1" hangingPunct="1"/>
            <a:r>
              <a:rPr lang="en-US" altLang="en-US" sz="2800" b="1"/>
              <a:t>Relationship between Command economy and the market</a:t>
            </a:r>
          </a:p>
          <a:p>
            <a:pPr marL="1371600" lvl="2" eaLnBrk="1" hangingPunct="1"/>
            <a:r>
              <a:rPr lang="en-US" altLang="en-US" sz="2800" b="1"/>
              <a:t>Keynesianism and the controversial models Soviet Union, India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a:extLst>
              <a:ext uri="{FF2B5EF4-FFF2-40B4-BE49-F238E27FC236}">
                <a16:creationId xmlns:a16="http://schemas.microsoft.com/office/drawing/2014/main" id="{6F8F18B9-4904-8A19-369E-6690AB3F8F04}"/>
              </a:ext>
            </a:extLst>
          </p:cNvPr>
          <p:cNvSpPr>
            <a:spLocks noGrp="1" noChangeArrowheads="1"/>
          </p:cNvSpPr>
          <p:nvPr>
            <p:ph type="title"/>
          </p:nvPr>
        </p:nvSpPr>
        <p:spPr/>
        <p:txBody>
          <a:bodyPr/>
          <a:lstStyle/>
          <a:p>
            <a:pPr eaLnBrk="1" hangingPunct="1"/>
            <a:r>
              <a:rPr lang="en-US" altLang="en-US"/>
              <a:t>Eisenhower: A Closet Keynesian </a:t>
            </a:r>
          </a:p>
        </p:txBody>
      </p:sp>
      <p:pic>
        <p:nvPicPr>
          <p:cNvPr id="43010" name="Picture 5" descr="DwightEisenhower_RichardNixon">
            <a:extLst>
              <a:ext uri="{FF2B5EF4-FFF2-40B4-BE49-F238E27FC236}">
                <a16:creationId xmlns:a16="http://schemas.microsoft.com/office/drawing/2014/main" id="{507A7CF7-5630-3524-9B43-994757B52C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00200"/>
            <a:ext cx="6096000"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a:extLst>
              <a:ext uri="{FF2B5EF4-FFF2-40B4-BE49-F238E27FC236}">
                <a16:creationId xmlns:a16="http://schemas.microsoft.com/office/drawing/2014/main" id="{53D46F0F-015D-61E6-349E-DD86B0E627B8}"/>
              </a:ext>
            </a:extLst>
          </p:cNvPr>
          <p:cNvSpPr>
            <a:spLocks noGrp="1" noChangeArrowheads="1"/>
          </p:cNvSpPr>
          <p:nvPr>
            <p:ph type="title"/>
          </p:nvPr>
        </p:nvSpPr>
        <p:spPr>
          <a:xfrm>
            <a:off x="685800" y="304800"/>
            <a:ext cx="7772400" cy="1143000"/>
          </a:xfrm>
        </p:spPr>
        <p:txBody>
          <a:bodyPr/>
          <a:lstStyle/>
          <a:p>
            <a:pPr eaLnBrk="1" hangingPunct="1"/>
            <a:r>
              <a:rPr lang="en-US" altLang="en-US" b="1"/>
              <a:t>U.S. Foreign Policy Goal:</a:t>
            </a:r>
          </a:p>
        </p:txBody>
      </p:sp>
      <p:sp>
        <p:nvSpPr>
          <p:cNvPr id="44034" name="Rectangle 3">
            <a:extLst>
              <a:ext uri="{FF2B5EF4-FFF2-40B4-BE49-F238E27FC236}">
                <a16:creationId xmlns:a16="http://schemas.microsoft.com/office/drawing/2014/main" id="{A8992B88-B427-6D53-3D57-AB5E44C5ADDA}"/>
              </a:ext>
            </a:extLst>
          </p:cNvPr>
          <p:cNvSpPr>
            <a:spLocks noGrp="1" noChangeArrowheads="1"/>
          </p:cNvSpPr>
          <p:nvPr>
            <p:ph type="body" idx="1"/>
          </p:nvPr>
        </p:nvSpPr>
        <p:spPr/>
        <p:txBody>
          <a:bodyPr/>
          <a:lstStyle/>
          <a:p>
            <a:pPr eaLnBrk="1" hangingPunct="1"/>
            <a:endParaRPr lang="en-US" altLang="en-US"/>
          </a:p>
          <a:p>
            <a:pPr eaLnBrk="1" hangingPunct="1"/>
            <a:r>
              <a:rPr lang="en-US" altLang="en-US" sz="3200" b="1"/>
              <a:t>Enlightened Self Interest</a:t>
            </a:r>
          </a:p>
          <a:p>
            <a:pPr eaLnBrk="1" hangingPunct="1"/>
            <a:endParaRPr lang="en-US" altLang="en-US" sz="3200" b="1"/>
          </a:p>
          <a:p>
            <a:pPr eaLnBrk="1" hangingPunct="1"/>
            <a:r>
              <a:rPr lang="en-US" altLang="en-US" sz="3200" b="1"/>
              <a:t>Take Off Point Optimism</a:t>
            </a:r>
          </a:p>
          <a:p>
            <a:pPr eaLnBrk="1" hangingPunct="1"/>
            <a:endParaRPr lang="en-US" altLang="en-US" sz="3200" b="1"/>
          </a:p>
          <a:p>
            <a:pPr eaLnBrk="1" hangingPunct="1"/>
            <a:r>
              <a:rPr lang="en-US" altLang="en-US" sz="3200" b="1"/>
              <a:t>Support for Asian and African Dependent Territories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a:extLst>
              <a:ext uri="{FF2B5EF4-FFF2-40B4-BE49-F238E27FC236}">
                <a16:creationId xmlns:a16="http://schemas.microsoft.com/office/drawing/2014/main" id="{F8E29DA0-6599-3227-ED88-71661C9D128D}"/>
              </a:ext>
            </a:extLst>
          </p:cNvPr>
          <p:cNvSpPr>
            <a:spLocks noGrp="1" noChangeArrowheads="1"/>
          </p:cNvSpPr>
          <p:nvPr>
            <p:ph type="title"/>
          </p:nvPr>
        </p:nvSpPr>
        <p:spPr/>
        <p:txBody>
          <a:bodyPr/>
          <a:lstStyle/>
          <a:p>
            <a:pPr eaLnBrk="1" hangingPunct="1"/>
            <a:r>
              <a:rPr lang="en-US" altLang="en-US" b="1"/>
              <a:t>The Price Tag in 1960</a:t>
            </a:r>
          </a:p>
        </p:txBody>
      </p:sp>
      <p:sp>
        <p:nvSpPr>
          <p:cNvPr id="45058" name="Rectangle 3">
            <a:extLst>
              <a:ext uri="{FF2B5EF4-FFF2-40B4-BE49-F238E27FC236}">
                <a16:creationId xmlns:a16="http://schemas.microsoft.com/office/drawing/2014/main" id="{F93CC960-95D0-950D-1253-19A737EEF5C4}"/>
              </a:ext>
            </a:extLst>
          </p:cNvPr>
          <p:cNvSpPr>
            <a:spLocks noGrp="1" noChangeArrowheads="1"/>
          </p:cNvSpPr>
          <p:nvPr>
            <p:ph type="body" idx="1"/>
          </p:nvPr>
        </p:nvSpPr>
        <p:spPr/>
        <p:txBody>
          <a:bodyPr/>
          <a:lstStyle/>
          <a:p>
            <a:pPr eaLnBrk="1" hangingPunct="1"/>
            <a:endParaRPr lang="en-US" altLang="en-US"/>
          </a:p>
          <a:p>
            <a:pPr eaLnBrk="1" hangingPunct="1"/>
            <a:endParaRPr lang="en-US" altLang="en-US"/>
          </a:p>
          <a:p>
            <a:pPr eaLnBrk="1" hangingPunct="1">
              <a:buFont typeface="Wingdings" pitchFamily="2" charset="2"/>
              <a:buNone/>
            </a:pPr>
            <a:r>
              <a:rPr lang="en-US" altLang="en-US" sz="3600" b="1"/>
              <a:t>	</a:t>
            </a:r>
            <a:r>
              <a:rPr lang="en-US" altLang="en-US" sz="4400" b="1"/>
              <a:t>U.S. Dollars: $8 Billion in 195Os Dollars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a:extLst>
              <a:ext uri="{FF2B5EF4-FFF2-40B4-BE49-F238E27FC236}">
                <a16:creationId xmlns:a16="http://schemas.microsoft.com/office/drawing/2014/main" id="{204A7C0D-2799-3FB8-3800-8DC46FDC22A7}"/>
              </a:ext>
            </a:extLst>
          </p:cNvPr>
          <p:cNvSpPr>
            <a:spLocks noGrp="1" noChangeArrowheads="1"/>
          </p:cNvSpPr>
          <p:nvPr>
            <p:ph type="title"/>
          </p:nvPr>
        </p:nvSpPr>
        <p:spPr/>
        <p:txBody>
          <a:bodyPr/>
          <a:lstStyle/>
          <a:p>
            <a:pPr eaLnBrk="1" hangingPunct="1"/>
            <a:r>
              <a:rPr lang="en-US" altLang="en-US"/>
              <a:t>The Cold War and Vietnam</a:t>
            </a:r>
          </a:p>
        </p:txBody>
      </p:sp>
      <p:sp>
        <p:nvSpPr>
          <p:cNvPr id="46082" name="Rectangle 3">
            <a:extLst>
              <a:ext uri="{FF2B5EF4-FFF2-40B4-BE49-F238E27FC236}">
                <a16:creationId xmlns:a16="http://schemas.microsoft.com/office/drawing/2014/main" id="{AE938212-89AE-A06A-D6A6-47E83AA967B2}"/>
              </a:ext>
            </a:extLst>
          </p:cNvPr>
          <p:cNvSpPr>
            <a:spLocks noGrp="1" noChangeArrowheads="1"/>
          </p:cNvSpPr>
          <p:nvPr>
            <p:ph type="body" idx="1"/>
          </p:nvPr>
        </p:nvSpPr>
        <p:spPr/>
        <p:txBody>
          <a:bodyPr/>
          <a:lstStyle/>
          <a:p>
            <a:pPr eaLnBrk="1" hangingPunct="1">
              <a:lnSpc>
                <a:spcPct val="90000"/>
              </a:lnSpc>
            </a:pPr>
            <a:r>
              <a:rPr lang="en-US" altLang="en-US" sz="2400" b="1"/>
              <a:t>We aid other countries with whom our relationships may be more nearly correct than cordial, because we believe that it is in our interests to maintain friendly contacts with their governments and their people and to keep them from going behind the Iron Curtain.</a:t>
            </a:r>
            <a:r>
              <a:rPr lang="en-US" altLang="en-US" sz="2400" b="1">
                <a:hlinkClick r:id="" action="ppaction://noaction"/>
              </a:rPr>
              <a:t>[i]</a:t>
            </a:r>
            <a:endParaRPr lang="en-US" altLang="en-US" sz="2400" b="1"/>
          </a:p>
          <a:p>
            <a:pPr eaLnBrk="1" hangingPunct="1">
              <a:lnSpc>
                <a:spcPct val="90000"/>
              </a:lnSpc>
            </a:pPr>
            <a:r>
              <a:rPr lang="en-US" altLang="en-US" sz="2400" b="1"/>
              <a:t> </a:t>
            </a:r>
            <a:r>
              <a:rPr lang="en-US" altLang="en-US" sz="2400"/>
              <a:t> </a:t>
            </a:r>
            <a:br>
              <a:rPr lang="en-US" altLang="en-US" sz="2400"/>
            </a:br>
            <a:r>
              <a:rPr lang="en-US" altLang="en-US" sz="2400" b="1">
                <a:hlinkClick r:id="" action="ppaction://noaction"/>
              </a:rPr>
              <a:t>[i]</a:t>
            </a:r>
            <a:r>
              <a:rPr lang="en-US" altLang="en-US" sz="2400" b="1"/>
              <a:t>  Speech by Arthur Z. Gardiner, Director United States Operations Mission in Viet-nam, address given to the Saigon Rotary Club on September 22, 1960 (Washington, D.C.: Department of State and U.S. Government Printer, 1961).</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6">
            <a:extLst>
              <a:ext uri="{FF2B5EF4-FFF2-40B4-BE49-F238E27FC236}">
                <a16:creationId xmlns:a16="http://schemas.microsoft.com/office/drawing/2014/main" id="{912511CE-0524-729B-BC12-9FC6812DDB36}"/>
              </a:ext>
            </a:extLst>
          </p:cNvPr>
          <p:cNvSpPr>
            <a:spLocks noGrp="1" noChangeArrowheads="1"/>
          </p:cNvSpPr>
          <p:nvPr>
            <p:ph type="title"/>
          </p:nvPr>
        </p:nvSpPr>
        <p:spPr/>
        <p:txBody>
          <a:bodyPr/>
          <a:lstStyle/>
          <a:p>
            <a:pPr eaLnBrk="1" hangingPunct="1"/>
            <a:r>
              <a:rPr lang="en-US" altLang="en-US"/>
              <a:t>Another Time</a:t>
            </a:r>
          </a:p>
        </p:txBody>
      </p:sp>
      <p:pic>
        <p:nvPicPr>
          <p:cNvPr id="47106" name="Picture 5" descr="Photo of American soldiers in Vietnam standing watch over a fallen fellow soldier">
            <a:extLst>
              <a:ext uri="{FF2B5EF4-FFF2-40B4-BE49-F238E27FC236}">
                <a16:creationId xmlns:a16="http://schemas.microsoft.com/office/drawing/2014/main" id="{BD69839C-8EDE-E17D-D9A7-94AD362F6F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524000"/>
            <a:ext cx="6762750" cy="518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8">
            <a:extLst>
              <a:ext uri="{FF2B5EF4-FFF2-40B4-BE49-F238E27FC236}">
                <a16:creationId xmlns:a16="http://schemas.microsoft.com/office/drawing/2014/main" id="{54F9B146-33B1-04FE-34CB-85D001BDC9E5}"/>
              </a:ext>
            </a:extLst>
          </p:cNvPr>
          <p:cNvSpPr>
            <a:spLocks noGrp="1" noChangeArrowheads="1"/>
          </p:cNvSpPr>
          <p:nvPr>
            <p:ph type="title"/>
          </p:nvPr>
        </p:nvSpPr>
        <p:spPr>
          <a:xfrm>
            <a:off x="762000" y="304800"/>
            <a:ext cx="8458200" cy="1143000"/>
          </a:xfrm>
        </p:spPr>
        <p:txBody>
          <a:bodyPr/>
          <a:lstStyle/>
          <a:p>
            <a:pPr eaLnBrk="1" hangingPunct="1"/>
            <a:r>
              <a:rPr lang="ja-JP" altLang="en-US" b="1">
                <a:latin typeface="Arial" panose="020B0604020202020204" pitchFamily="34" charset="0"/>
              </a:rPr>
              <a:t>“</a:t>
            </a:r>
            <a:r>
              <a:rPr lang="en-US" altLang="ja-JP" b="1"/>
              <a:t>Overthrow</a:t>
            </a:r>
            <a:r>
              <a:rPr lang="ja-JP" altLang="en-US" b="1">
                <a:latin typeface="Arial" panose="020B0604020202020204" pitchFamily="34" charset="0"/>
              </a:rPr>
              <a:t>”</a:t>
            </a:r>
            <a:r>
              <a:rPr lang="en-US" altLang="ja-JP" b="1">
                <a:latin typeface="Arial" panose="020B0604020202020204" pitchFamily="34" charset="0"/>
              </a:rPr>
              <a:t> Ngo Dinh Diem-First President of South Vietnam</a:t>
            </a:r>
            <a:endParaRPr lang="en-US" altLang="en-US" b="1"/>
          </a:p>
        </p:txBody>
      </p:sp>
      <p:pic>
        <p:nvPicPr>
          <p:cNvPr id="70658" name="Picture 5" descr="diem">
            <a:extLst>
              <a:ext uri="{FF2B5EF4-FFF2-40B4-BE49-F238E27FC236}">
                <a16:creationId xmlns:a16="http://schemas.microsoft.com/office/drawing/2014/main" id="{874F4726-E93A-C97C-6E14-4A035AAF76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00275"/>
            <a:ext cx="39624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59" name="Picture 7" descr="Image:Diem dead.jpg">
            <a:hlinkClick r:id="rId3"/>
            <a:extLst>
              <a:ext uri="{FF2B5EF4-FFF2-40B4-BE49-F238E27FC236}">
                <a16:creationId xmlns:a16="http://schemas.microsoft.com/office/drawing/2014/main" id="{8553A3B9-7D07-D5ED-29AA-6B3543EC71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133600"/>
            <a:ext cx="4572000" cy="366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2584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a:extLst>
              <a:ext uri="{FF2B5EF4-FFF2-40B4-BE49-F238E27FC236}">
                <a16:creationId xmlns:a16="http://schemas.microsoft.com/office/drawing/2014/main" id="{3F787F50-FD03-8B5E-C5B7-F7DDDD9C7DCC}"/>
              </a:ext>
            </a:extLst>
          </p:cNvPr>
          <p:cNvSpPr>
            <a:spLocks noGrp="1" noChangeArrowheads="1"/>
          </p:cNvSpPr>
          <p:nvPr>
            <p:ph type="title"/>
          </p:nvPr>
        </p:nvSpPr>
        <p:spPr/>
        <p:txBody>
          <a:bodyPr/>
          <a:lstStyle/>
          <a:p>
            <a:pPr eaLnBrk="1" hangingPunct="1"/>
            <a:r>
              <a:rPr lang="en-US" altLang="en-US"/>
              <a:t>Major International Relations Terms</a:t>
            </a:r>
          </a:p>
        </p:txBody>
      </p:sp>
      <p:sp>
        <p:nvSpPr>
          <p:cNvPr id="48130" name="Rectangle 3">
            <a:extLst>
              <a:ext uri="{FF2B5EF4-FFF2-40B4-BE49-F238E27FC236}">
                <a16:creationId xmlns:a16="http://schemas.microsoft.com/office/drawing/2014/main" id="{AB3FDC33-823B-BF82-81B4-0B6BE3CC3E64}"/>
              </a:ext>
            </a:extLst>
          </p:cNvPr>
          <p:cNvSpPr>
            <a:spLocks noGrp="1" noChangeArrowheads="1"/>
          </p:cNvSpPr>
          <p:nvPr>
            <p:ph type="body" idx="1"/>
          </p:nvPr>
        </p:nvSpPr>
        <p:spPr>
          <a:xfrm>
            <a:off x="914400" y="1524000"/>
            <a:ext cx="7772400" cy="4530725"/>
          </a:xfrm>
        </p:spPr>
        <p:txBody>
          <a:bodyPr/>
          <a:lstStyle/>
          <a:p>
            <a:pPr marL="457200" indent="-457200" eaLnBrk="1" hangingPunct="1">
              <a:buFont typeface="Wingdings" pitchFamily="2" charset="2"/>
              <a:buNone/>
            </a:pPr>
            <a:r>
              <a:rPr lang="en-US" altLang="en-US" sz="3200" b="1"/>
              <a:t>International Conflict During the Cold War</a:t>
            </a:r>
          </a:p>
          <a:p>
            <a:pPr marL="914400" lvl="1" indent="-230188" eaLnBrk="1" hangingPunct="1"/>
            <a:r>
              <a:rPr lang="en-US" altLang="en-US" sz="2800" b="1"/>
              <a:t>Structural realism; </a:t>
            </a:r>
          </a:p>
          <a:p>
            <a:pPr marL="914400" lvl="1" indent="-230188" eaLnBrk="1" hangingPunct="1"/>
            <a:endParaRPr lang="en-US" altLang="en-US" sz="2800" b="1"/>
          </a:p>
          <a:p>
            <a:pPr marL="914400" lvl="1" indent="-230188" eaLnBrk="1" hangingPunct="1"/>
            <a:r>
              <a:rPr lang="en-US" altLang="en-US" sz="2800" b="1"/>
              <a:t>Realpolitik</a:t>
            </a:r>
          </a:p>
          <a:p>
            <a:pPr marL="914400" lvl="1" indent="-230188" eaLnBrk="1" hangingPunct="1"/>
            <a:endParaRPr lang="en-US" altLang="en-US" sz="2800" b="1"/>
          </a:p>
          <a:p>
            <a:pPr marL="914400" lvl="1" indent="-230188" eaLnBrk="1" hangingPunct="1"/>
            <a:r>
              <a:rPr lang="en-US" altLang="en-US" sz="2800" b="1"/>
              <a:t>Balance of power vs. Transnationalism</a:t>
            </a:r>
          </a:p>
          <a:p>
            <a:pPr marL="914400" lvl="1" indent="-230188" eaLnBrk="1" hangingPunct="1">
              <a:buFont typeface="Wingdings" pitchFamily="2" charset="2"/>
              <a:buNone/>
            </a:pPr>
            <a:endParaRPr lang="en-US" altLang="en-US" sz="2800" b="1"/>
          </a:p>
          <a:p>
            <a:pPr marL="914400" lvl="1" indent="-230188" eaLnBrk="1" hangingPunct="1"/>
            <a:r>
              <a:rPr lang="en-US" altLang="en-US" sz="2800" b="1"/>
              <a:t>Bipolarity vs. Multi-polarity</a:t>
            </a:r>
          </a:p>
          <a:p>
            <a:pPr marL="914400" lvl="1" indent="-230188" eaLnBrk="1" hangingPunct="1"/>
            <a:endParaRPr lang="en-US" altLang="en-US" sz="2800" b="1"/>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8">
            <a:extLst>
              <a:ext uri="{FF2B5EF4-FFF2-40B4-BE49-F238E27FC236}">
                <a16:creationId xmlns:a16="http://schemas.microsoft.com/office/drawing/2014/main" id="{8EC000A5-1D5C-A126-B96F-AA0FDC41114D}"/>
              </a:ext>
            </a:extLst>
          </p:cNvPr>
          <p:cNvSpPr>
            <a:spLocks noGrp="1" noChangeArrowheads="1"/>
          </p:cNvSpPr>
          <p:nvPr>
            <p:ph type="title"/>
          </p:nvPr>
        </p:nvSpPr>
        <p:spPr/>
        <p:txBody>
          <a:bodyPr/>
          <a:lstStyle/>
          <a:p>
            <a:pPr eaLnBrk="1" hangingPunct="1"/>
            <a:r>
              <a:rPr lang="en-US" altLang="en-US"/>
              <a:t>Hans Morgenthau, 1904-1980</a:t>
            </a:r>
          </a:p>
        </p:txBody>
      </p:sp>
      <p:pic>
        <p:nvPicPr>
          <p:cNvPr id="49154" name="Picture 5" descr="51-nOD%2BXCxL">
            <a:extLst>
              <a:ext uri="{FF2B5EF4-FFF2-40B4-BE49-F238E27FC236}">
                <a16:creationId xmlns:a16="http://schemas.microsoft.com/office/drawing/2014/main" id="{0CDF18E6-7C28-FAAD-F6A2-CCDCBBAE62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676400"/>
            <a:ext cx="358775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10" descr="Hans J Morgenthau (1904-1980)">
            <a:extLst>
              <a:ext uri="{FF2B5EF4-FFF2-40B4-BE49-F238E27FC236}">
                <a16:creationId xmlns:a16="http://schemas.microsoft.com/office/drawing/2014/main" id="{8E54B733-AC2F-FC11-1F44-A4EEECE93A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752600"/>
            <a:ext cx="30416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5B324168-2C3F-F4CC-658E-5776D2EF98BD}"/>
              </a:ext>
            </a:extLst>
          </p:cNvPr>
          <p:cNvSpPr>
            <a:spLocks noGrp="1" noChangeArrowheads="1"/>
          </p:cNvSpPr>
          <p:nvPr>
            <p:ph type="title"/>
          </p:nvPr>
        </p:nvSpPr>
        <p:spPr/>
        <p:txBody>
          <a:bodyPr/>
          <a:lstStyle/>
          <a:p>
            <a:pPr eaLnBrk="1" hangingPunct="1"/>
            <a:r>
              <a:rPr lang="en-US" altLang="en-US"/>
              <a:t>The Goals</a:t>
            </a:r>
          </a:p>
        </p:txBody>
      </p:sp>
      <p:sp>
        <p:nvSpPr>
          <p:cNvPr id="16386" name="Rectangle 3">
            <a:extLst>
              <a:ext uri="{FF2B5EF4-FFF2-40B4-BE49-F238E27FC236}">
                <a16:creationId xmlns:a16="http://schemas.microsoft.com/office/drawing/2014/main" id="{9A152E3C-81A4-019E-9031-980D40321444}"/>
              </a:ext>
            </a:extLst>
          </p:cNvPr>
          <p:cNvSpPr>
            <a:spLocks noGrp="1" noChangeArrowheads="1"/>
          </p:cNvSpPr>
          <p:nvPr>
            <p:ph type="body" idx="1"/>
          </p:nvPr>
        </p:nvSpPr>
        <p:spPr/>
        <p:txBody>
          <a:bodyPr/>
          <a:lstStyle/>
          <a:p>
            <a:pPr lvl="2" algn="just" eaLnBrk="1" hangingPunct="1">
              <a:buFont typeface="Wingdings" pitchFamily="2" charset="2"/>
              <a:buNone/>
            </a:pPr>
            <a:r>
              <a:rPr lang="en-US" altLang="en-US" sz="2100" b="1"/>
              <a:t>  </a:t>
            </a:r>
            <a:r>
              <a:rPr lang="en-US" altLang="en-US" sz="2800" b="1"/>
              <a:t>They were the reduction of material poverty through economic growth and the delivery of social services, the promotion of good governance through democratically selected, accountable institutions, and reversing negative environmental trends through strategies of sustainable development. </a:t>
            </a:r>
          </a:p>
          <a:p>
            <a:pPr lvl="2" algn="just" eaLnBrk="1" hangingPunct="1">
              <a:buFont typeface="Wingdings" pitchFamily="2" charset="2"/>
              <a:buNone/>
            </a:pPr>
            <a:endParaRPr lang="en-US" altLang="en-US" sz="2800" b="1"/>
          </a:p>
          <a:p>
            <a:pPr eaLnBrk="1" hangingPunct="1"/>
            <a:endParaRPr lang="en-US" altLang="en-US" sz="24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a:extLst>
              <a:ext uri="{FF2B5EF4-FFF2-40B4-BE49-F238E27FC236}">
                <a16:creationId xmlns:a16="http://schemas.microsoft.com/office/drawing/2014/main" id="{1FE6C8B8-2FE3-7164-F01B-FBC4C33B19F8}"/>
              </a:ext>
            </a:extLst>
          </p:cNvPr>
          <p:cNvSpPr>
            <a:spLocks noGrp="1" noChangeArrowheads="1"/>
          </p:cNvSpPr>
          <p:nvPr>
            <p:ph type="title"/>
          </p:nvPr>
        </p:nvSpPr>
        <p:spPr/>
        <p:txBody>
          <a:bodyPr/>
          <a:lstStyle/>
          <a:p>
            <a:pPr eaLnBrk="1" hangingPunct="1"/>
            <a:r>
              <a:rPr lang="en-US" altLang="en-US" sz="3200" b="1"/>
              <a:t>First Decade:   Assumptions Still with us</a:t>
            </a:r>
          </a:p>
        </p:txBody>
      </p:sp>
      <p:sp>
        <p:nvSpPr>
          <p:cNvPr id="50178" name="Rectangle 3">
            <a:extLst>
              <a:ext uri="{FF2B5EF4-FFF2-40B4-BE49-F238E27FC236}">
                <a16:creationId xmlns:a16="http://schemas.microsoft.com/office/drawing/2014/main" id="{B7E1949F-36DC-4119-CB81-8DF7478BBA47}"/>
              </a:ext>
            </a:extLst>
          </p:cNvPr>
          <p:cNvSpPr>
            <a:spLocks noGrp="1" noChangeArrowheads="1"/>
          </p:cNvSpPr>
          <p:nvPr>
            <p:ph type="body" idx="1"/>
          </p:nvPr>
        </p:nvSpPr>
        <p:spPr/>
        <p:txBody>
          <a:bodyPr/>
          <a:lstStyle/>
          <a:p>
            <a:pPr eaLnBrk="1" hangingPunct="1"/>
            <a:endParaRPr lang="en-US" altLang="en-US"/>
          </a:p>
          <a:p>
            <a:pPr eaLnBrk="1" hangingPunct="1">
              <a:buFont typeface="Wingdings" pitchFamily="2" charset="2"/>
              <a:buNone/>
            </a:pPr>
            <a:r>
              <a:rPr lang="en-US" altLang="en-US" b="1"/>
              <a:t>	1.  Development was based on a model of </a:t>
            </a:r>
            <a:r>
              <a:rPr lang="en-US" altLang="en-US" b="1" u="sng"/>
              <a:t>self-help and individual initiative</a:t>
            </a:r>
            <a:r>
              <a:rPr lang="en-US" altLang="en-US" b="1"/>
              <a:t>.  It was the absence of individual initiative that caused under-development. Humanitarian aid had to be changed to developmental principles in order for it to be successful. Wise guidance to indigenous peoples on the part of the change agent was built into this principle.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a:extLst>
              <a:ext uri="{FF2B5EF4-FFF2-40B4-BE49-F238E27FC236}">
                <a16:creationId xmlns:a16="http://schemas.microsoft.com/office/drawing/2014/main" id="{352EB20E-D237-F702-0081-782C04264CB2}"/>
              </a:ext>
            </a:extLst>
          </p:cNvPr>
          <p:cNvSpPr>
            <a:spLocks noGrp="1" noChangeArrowheads="1"/>
          </p:cNvSpPr>
          <p:nvPr>
            <p:ph type="title"/>
          </p:nvPr>
        </p:nvSpPr>
        <p:spPr/>
        <p:txBody>
          <a:bodyPr/>
          <a:lstStyle/>
          <a:p>
            <a:pPr eaLnBrk="1" hangingPunct="1"/>
            <a:r>
              <a:rPr lang="en-US" altLang="en-US" b="1"/>
              <a:t>First Decade- 2</a:t>
            </a:r>
          </a:p>
        </p:txBody>
      </p:sp>
      <p:sp>
        <p:nvSpPr>
          <p:cNvPr id="52226" name="Rectangle 3">
            <a:extLst>
              <a:ext uri="{FF2B5EF4-FFF2-40B4-BE49-F238E27FC236}">
                <a16:creationId xmlns:a16="http://schemas.microsoft.com/office/drawing/2014/main" id="{296E1774-666E-F1C8-DBE5-244D4A3D045E}"/>
              </a:ext>
            </a:extLst>
          </p:cNvPr>
          <p:cNvSpPr>
            <a:spLocks noGrp="1" noChangeArrowheads="1"/>
          </p:cNvSpPr>
          <p:nvPr>
            <p:ph type="body" idx="1"/>
          </p:nvPr>
        </p:nvSpPr>
        <p:spPr/>
        <p:txBody>
          <a:bodyPr/>
          <a:lstStyle/>
          <a:p>
            <a:pPr eaLnBrk="1" hangingPunct="1">
              <a:buFont typeface="Wingdings" pitchFamily="2" charset="2"/>
              <a:buNone/>
            </a:pPr>
            <a:r>
              <a:rPr lang="en-US" altLang="en-US" b="1"/>
              <a:t>	2.  Education and training (and the </a:t>
            </a:r>
            <a:r>
              <a:rPr lang="en-US" altLang="en-US" b="1" u="sng"/>
              <a:t>technical assistance</a:t>
            </a:r>
            <a:r>
              <a:rPr lang="en-US" altLang="en-US" b="1"/>
              <a:t> that went with it) were the key to development. Human resource development and training were thus pre-defined components of development efforts.  Through targeting semi-skilled workers, through a kind of </a:t>
            </a:r>
            <a:r>
              <a:rPr lang="en-US" altLang="en-US" b="1" u="sng"/>
              <a:t>bridging training</a:t>
            </a:r>
            <a:r>
              <a:rPr lang="en-US" altLang="en-US" b="1"/>
              <a:t>, a void could be filled in human resource terms.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5" descr="foreign aid cartoons, foreign aid cartoon, foreign aid picture, foreign aid pictures, foreign aid image, foreign aid images, foreign aid illustration, foreign aid illustrations">
            <a:extLst>
              <a:ext uri="{FF2B5EF4-FFF2-40B4-BE49-F238E27FC236}">
                <a16:creationId xmlns:a16="http://schemas.microsoft.com/office/drawing/2014/main" id="{3613B194-D07E-F0D3-5E79-23AA3DEA46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524000"/>
            <a:ext cx="3871913"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333896BA-3F76-BDEE-15F0-3750E81CEBBF}"/>
              </a:ext>
            </a:extLst>
          </p:cNvPr>
          <p:cNvSpPr>
            <a:spLocks noGrp="1" noChangeArrowheads="1"/>
          </p:cNvSpPr>
          <p:nvPr>
            <p:ph type="title"/>
          </p:nvPr>
        </p:nvSpPr>
        <p:spPr/>
        <p:txBody>
          <a:bodyPr/>
          <a:lstStyle/>
          <a:p>
            <a:pPr eaLnBrk="1" hangingPunct="1"/>
            <a:r>
              <a:rPr lang="en-US" altLang="en-US" b="1"/>
              <a:t>First Decade-3</a:t>
            </a:r>
          </a:p>
        </p:txBody>
      </p:sp>
      <p:sp>
        <p:nvSpPr>
          <p:cNvPr id="54274" name="Rectangle 3">
            <a:extLst>
              <a:ext uri="{FF2B5EF4-FFF2-40B4-BE49-F238E27FC236}">
                <a16:creationId xmlns:a16="http://schemas.microsoft.com/office/drawing/2014/main" id="{EED6D6F1-8E2F-D350-EBB7-B63044F3621A}"/>
              </a:ext>
            </a:extLst>
          </p:cNvPr>
          <p:cNvSpPr>
            <a:spLocks noGrp="1" noChangeArrowheads="1"/>
          </p:cNvSpPr>
          <p:nvPr>
            <p:ph type="body" idx="1"/>
          </p:nvPr>
        </p:nvSpPr>
        <p:spPr/>
        <p:txBody>
          <a:bodyPr/>
          <a:lstStyle/>
          <a:p>
            <a:pPr eaLnBrk="1" hangingPunct="1"/>
            <a:endParaRPr lang="en-US" altLang="en-US" b="1"/>
          </a:p>
          <a:p>
            <a:pPr eaLnBrk="1" hangingPunct="1">
              <a:buFont typeface="Wingdings" pitchFamily="2" charset="2"/>
              <a:buNone/>
            </a:pPr>
            <a:r>
              <a:rPr lang="en-US" altLang="en-US" b="1"/>
              <a:t>	3.There was a need to </a:t>
            </a:r>
            <a:r>
              <a:rPr lang="en-US" altLang="en-US" b="1" u="sng"/>
              <a:t>change values</a:t>
            </a:r>
            <a:r>
              <a:rPr lang="en-US" altLang="en-US" b="1"/>
              <a:t>.  This in part went back to the faith based organizations that dominated technical assistance in the first half of the 20th century. This required a minimum technical assistance commitment for 3-5 years.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DAC3D066-9C97-BD96-6FE5-C99B253F5AAE}"/>
              </a:ext>
            </a:extLst>
          </p:cNvPr>
          <p:cNvSpPr>
            <a:spLocks noGrp="1" noChangeArrowheads="1"/>
          </p:cNvSpPr>
          <p:nvPr>
            <p:ph type="title"/>
          </p:nvPr>
        </p:nvSpPr>
        <p:spPr/>
        <p:txBody>
          <a:bodyPr/>
          <a:lstStyle/>
          <a:p>
            <a:pPr eaLnBrk="1" hangingPunct="1"/>
            <a:r>
              <a:rPr lang="en-US" altLang="en-US" b="1"/>
              <a:t>First Decade-4</a:t>
            </a:r>
          </a:p>
        </p:txBody>
      </p:sp>
      <p:sp>
        <p:nvSpPr>
          <p:cNvPr id="56322" name="Rectangle 3">
            <a:extLst>
              <a:ext uri="{FF2B5EF4-FFF2-40B4-BE49-F238E27FC236}">
                <a16:creationId xmlns:a16="http://schemas.microsoft.com/office/drawing/2014/main" id="{751F7E1F-24AA-0AA4-A01F-5D034F58B030}"/>
              </a:ext>
            </a:extLst>
          </p:cNvPr>
          <p:cNvSpPr>
            <a:spLocks noGrp="1" noChangeArrowheads="1"/>
          </p:cNvSpPr>
          <p:nvPr>
            <p:ph type="body" idx="1"/>
          </p:nvPr>
        </p:nvSpPr>
        <p:spPr/>
        <p:txBody>
          <a:bodyPr/>
          <a:lstStyle/>
          <a:p>
            <a:pPr eaLnBrk="1" hangingPunct="1">
              <a:buFont typeface="Wingdings" pitchFamily="2" charset="2"/>
              <a:buNone/>
            </a:pPr>
            <a:endParaRPr lang="en-US" altLang="en-US" b="1" dirty="0"/>
          </a:p>
          <a:p>
            <a:pPr eaLnBrk="1" hangingPunct="1">
              <a:buFont typeface="Wingdings" pitchFamily="2" charset="2"/>
              <a:buNone/>
            </a:pPr>
            <a:r>
              <a:rPr lang="en-US" altLang="en-US" b="1" dirty="0"/>
              <a:t>	4.  Crucial to development was the need to reduce tensions and foster understanding between groups. </a:t>
            </a:r>
            <a:r>
              <a:rPr lang="en-US" altLang="en-US" b="1" u="sng" dirty="0"/>
              <a:t>Conflict resolution</a:t>
            </a:r>
            <a:r>
              <a:rPr lang="en-US" altLang="en-US" b="1" dirty="0"/>
              <a:t> was at the center of discussions about political development and later governance components of the development effort.</a:t>
            </a:r>
            <a:endParaRPr lang="en-US" altLang="en-US" dirty="0"/>
          </a:p>
          <a:p>
            <a:pPr eaLnBrk="1" hangingPunct="1">
              <a:buFont typeface="Wingdings" pitchFamily="2" charset="2"/>
              <a:buNone/>
            </a:pPr>
            <a:endParaRPr lang="en-US" altLang="en-US" b="1"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F57669FA-E0B5-8BB9-8B8A-4F65B243B39B}"/>
              </a:ext>
            </a:extLst>
          </p:cNvPr>
          <p:cNvSpPr>
            <a:spLocks noGrp="1" noChangeArrowheads="1"/>
          </p:cNvSpPr>
          <p:nvPr>
            <p:ph type="title"/>
          </p:nvPr>
        </p:nvSpPr>
        <p:spPr/>
        <p:txBody>
          <a:bodyPr/>
          <a:lstStyle/>
          <a:p>
            <a:pPr eaLnBrk="1" hangingPunct="1"/>
            <a:r>
              <a:rPr lang="en-US" altLang="en-US" b="1"/>
              <a:t>The Problem:</a:t>
            </a:r>
          </a:p>
        </p:txBody>
      </p:sp>
      <p:sp>
        <p:nvSpPr>
          <p:cNvPr id="57346" name="Rectangle 3">
            <a:extLst>
              <a:ext uri="{FF2B5EF4-FFF2-40B4-BE49-F238E27FC236}">
                <a16:creationId xmlns:a16="http://schemas.microsoft.com/office/drawing/2014/main" id="{CEC7571A-4466-3BF2-24F5-407B73C9F39C}"/>
              </a:ext>
            </a:extLst>
          </p:cNvPr>
          <p:cNvSpPr>
            <a:spLocks noGrp="1" noChangeArrowheads="1"/>
          </p:cNvSpPr>
          <p:nvPr>
            <p:ph type="body" idx="1"/>
          </p:nvPr>
        </p:nvSpPr>
        <p:spPr/>
        <p:txBody>
          <a:bodyPr/>
          <a:lstStyle/>
          <a:p>
            <a:pPr eaLnBrk="1" hangingPunct="1">
              <a:buFont typeface="Wingdings" pitchFamily="2" charset="2"/>
              <a:buNone/>
            </a:pPr>
            <a:r>
              <a:rPr lang="en-US" altLang="en-US" b="1"/>
              <a:t>	</a:t>
            </a:r>
          </a:p>
          <a:p>
            <a:pPr eaLnBrk="1" hangingPunct="1">
              <a:buFont typeface="Wingdings" pitchFamily="2" charset="2"/>
              <a:buNone/>
            </a:pPr>
            <a:endParaRPr lang="en-US" altLang="en-US" b="1"/>
          </a:p>
          <a:p>
            <a:pPr eaLnBrk="1" hangingPunct="1">
              <a:buFont typeface="Wingdings" pitchFamily="2" charset="2"/>
              <a:buNone/>
            </a:pPr>
            <a:r>
              <a:rPr lang="en-US" altLang="en-US" b="1"/>
              <a:t>	As early as the 1950s, observers identified the </a:t>
            </a:r>
            <a:r>
              <a:rPr lang="en-US" altLang="en-US" b="1" u="sng"/>
              <a:t>self-sustaining growth</a:t>
            </a:r>
            <a:r>
              <a:rPr lang="en-US" altLang="en-US" b="1"/>
              <a:t> of institutions as a primary goal of foreign aid. However, U.S. foreign aid policy was often characterized by </a:t>
            </a:r>
            <a:r>
              <a:rPr lang="en-US" altLang="en-US" b="1" u="sng"/>
              <a:t>fragmentation</a:t>
            </a:r>
            <a:r>
              <a:rPr lang="en-US" altLang="en-US" b="1"/>
              <a:t> and contradictory goals based on cold war needs.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a:extLst>
              <a:ext uri="{FF2B5EF4-FFF2-40B4-BE49-F238E27FC236}">
                <a16:creationId xmlns:a16="http://schemas.microsoft.com/office/drawing/2014/main" id="{E53147B3-3B79-B6B4-02DB-2A6FDFD7838E}"/>
              </a:ext>
            </a:extLst>
          </p:cNvPr>
          <p:cNvSpPr>
            <a:spLocks noGrp="1" noChangeArrowheads="1"/>
          </p:cNvSpPr>
          <p:nvPr>
            <p:ph type="title"/>
          </p:nvPr>
        </p:nvSpPr>
        <p:spPr/>
        <p:txBody>
          <a:bodyPr/>
          <a:lstStyle/>
          <a:p>
            <a:pPr eaLnBrk="1" hangingPunct="1"/>
            <a:r>
              <a:rPr lang="en-US" altLang="en-US" b="1"/>
              <a:t>Results: 1960</a:t>
            </a:r>
          </a:p>
        </p:txBody>
      </p:sp>
      <p:sp>
        <p:nvSpPr>
          <p:cNvPr id="58370" name="Rectangle 3">
            <a:extLst>
              <a:ext uri="{FF2B5EF4-FFF2-40B4-BE49-F238E27FC236}">
                <a16:creationId xmlns:a16="http://schemas.microsoft.com/office/drawing/2014/main" id="{C1EAD995-EEFF-D83E-5D2E-E9FDF14806DC}"/>
              </a:ext>
            </a:extLst>
          </p:cNvPr>
          <p:cNvSpPr>
            <a:spLocks noGrp="1" noChangeArrowheads="1"/>
          </p:cNvSpPr>
          <p:nvPr>
            <p:ph type="body" idx="1"/>
          </p:nvPr>
        </p:nvSpPr>
        <p:spPr/>
        <p:txBody>
          <a:bodyPr/>
          <a:lstStyle/>
          <a:p>
            <a:pPr eaLnBrk="1" hangingPunct="1">
              <a:lnSpc>
                <a:spcPct val="90000"/>
              </a:lnSpc>
            </a:pPr>
            <a:r>
              <a:rPr lang="en-US" altLang="en-US" sz="3200" b="1"/>
              <a:t>Skepticism</a:t>
            </a:r>
          </a:p>
          <a:p>
            <a:pPr eaLnBrk="1" hangingPunct="1">
              <a:lnSpc>
                <a:spcPct val="90000"/>
              </a:lnSpc>
            </a:pPr>
            <a:endParaRPr lang="en-US" altLang="en-US" sz="3200" b="1"/>
          </a:p>
          <a:p>
            <a:pPr eaLnBrk="1" hangingPunct="1">
              <a:lnSpc>
                <a:spcPct val="90000"/>
              </a:lnSpc>
            </a:pPr>
            <a:r>
              <a:rPr lang="en-US" altLang="en-US" sz="3200" b="1"/>
              <a:t>Unfulfilled Goals</a:t>
            </a:r>
          </a:p>
          <a:p>
            <a:pPr eaLnBrk="1" hangingPunct="1">
              <a:lnSpc>
                <a:spcPct val="90000"/>
              </a:lnSpc>
            </a:pPr>
            <a:endParaRPr lang="en-US" altLang="en-US" sz="3200" b="1"/>
          </a:p>
          <a:p>
            <a:pPr eaLnBrk="1" hangingPunct="1">
              <a:lnSpc>
                <a:spcPct val="90000"/>
              </a:lnSpc>
            </a:pPr>
            <a:r>
              <a:rPr lang="en-US" altLang="en-US" sz="3200" b="1"/>
              <a:t>No Take Off Point</a:t>
            </a:r>
          </a:p>
          <a:p>
            <a:pPr eaLnBrk="1" hangingPunct="1">
              <a:lnSpc>
                <a:spcPct val="90000"/>
              </a:lnSpc>
            </a:pPr>
            <a:endParaRPr lang="en-US" altLang="en-US" sz="3200" b="1"/>
          </a:p>
          <a:p>
            <a:pPr eaLnBrk="1" hangingPunct="1">
              <a:lnSpc>
                <a:spcPct val="90000"/>
              </a:lnSpc>
            </a:pPr>
            <a:r>
              <a:rPr lang="en-US" altLang="en-US" sz="3200" b="1"/>
              <a:t>Foreign Aid Permanent not Temporary</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68CCABC8-0CD1-CA0E-A465-857784480BB1}"/>
              </a:ext>
            </a:extLst>
          </p:cNvPr>
          <p:cNvSpPr>
            <a:spLocks noGrp="1" noChangeArrowheads="1"/>
          </p:cNvSpPr>
          <p:nvPr>
            <p:ph type="title"/>
          </p:nvPr>
        </p:nvSpPr>
        <p:spPr/>
        <p:txBody>
          <a:bodyPr/>
          <a:lstStyle/>
          <a:p>
            <a:pPr eaLnBrk="1" hangingPunct="1"/>
            <a:r>
              <a:rPr lang="en-US" altLang="en-US" b="1"/>
              <a:t>First Decade-5</a:t>
            </a:r>
          </a:p>
        </p:txBody>
      </p:sp>
      <p:sp>
        <p:nvSpPr>
          <p:cNvPr id="59394" name="Rectangle 3">
            <a:extLst>
              <a:ext uri="{FF2B5EF4-FFF2-40B4-BE49-F238E27FC236}">
                <a16:creationId xmlns:a16="http://schemas.microsoft.com/office/drawing/2014/main" id="{E0C129B4-2834-4FC3-5B4B-A73CCFB30264}"/>
              </a:ext>
            </a:extLst>
          </p:cNvPr>
          <p:cNvSpPr>
            <a:spLocks noGrp="1" noChangeArrowheads="1"/>
          </p:cNvSpPr>
          <p:nvPr>
            <p:ph type="body" idx="1"/>
          </p:nvPr>
        </p:nvSpPr>
        <p:spPr/>
        <p:txBody>
          <a:bodyPr/>
          <a:lstStyle/>
          <a:p>
            <a:pPr eaLnBrk="1" hangingPunct="1">
              <a:buFont typeface="Wingdings" pitchFamily="2" charset="2"/>
              <a:buNone/>
            </a:pPr>
            <a:r>
              <a:rPr lang="en-US" altLang="en-US" b="1"/>
              <a:t>	</a:t>
            </a:r>
          </a:p>
          <a:p>
            <a:pPr eaLnBrk="1" hangingPunct="1">
              <a:buFont typeface="Wingdings" pitchFamily="2" charset="2"/>
              <a:buNone/>
            </a:pPr>
            <a:endParaRPr lang="en-US" altLang="en-US" b="1"/>
          </a:p>
          <a:p>
            <a:pPr eaLnBrk="1" hangingPunct="1">
              <a:buFont typeface="Wingdings" pitchFamily="2" charset="2"/>
              <a:buNone/>
            </a:pPr>
            <a:r>
              <a:rPr lang="en-US" altLang="en-US" b="1"/>
              <a:t>	5. It was possible to distinguish between </a:t>
            </a:r>
            <a:r>
              <a:rPr lang="en-US" altLang="en-US" b="1" u="sng"/>
              <a:t>elite projects</a:t>
            </a:r>
            <a:r>
              <a:rPr lang="en-US" altLang="en-US" b="1"/>
              <a:t> that allowed only an indirect impact on development and </a:t>
            </a:r>
            <a:r>
              <a:rPr lang="en-US" altLang="en-US" b="1" u="sng"/>
              <a:t>grassroots</a:t>
            </a:r>
            <a:r>
              <a:rPr lang="en-US" altLang="en-US" b="1"/>
              <a:t> activities which, though limited would impact directly on disadvantaged peoples.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a:extLst>
              <a:ext uri="{FF2B5EF4-FFF2-40B4-BE49-F238E27FC236}">
                <a16:creationId xmlns:a16="http://schemas.microsoft.com/office/drawing/2014/main" id="{D8D7127F-23F0-1F67-60B8-C55EAECDED7C}"/>
              </a:ext>
            </a:extLst>
          </p:cNvPr>
          <p:cNvSpPr>
            <a:spLocks noGrp="1" noChangeArrowheads="1"/>
          </p:cNvSpPr>
          <p:nvPr>
            <p:ph type="title"/>
          </p:nvPr>
        </p:nvSpPr>
        <p:spPr>
          <a:xfrm>
            <a:off x="762000" y="255588"/>
            <a:ext cx="8686800" cy="1143000"/>
          </a:xfrm>
        </p:spPr>
        <p:txBody>
          <a:bodyPr/>
          <a:lstStyle/>
          <a:p>
            <a:r>
              <a:rPr lang="en-US" altLang="en-US"/>
              <a:t>Foreign Aid to Korea and Korea 2022</a:t>
            </a:r>
          </a:p>
        </p:txBody>
      </p:sp>
      <p:pic>
        <p:nvPicPr>
          <p:cNvPr id="60418" name="Picture 3">
            <a:extLst>
              <a:ext uri="{FF2B5EF4-FFF2-40B4-BE49-F238E27FC236}">
                <a16:creationId xmlns:a16="http://schemas.microsoft.com/office/drawing/2014/main" id="{18311753-DD89-C7AC-43BF-8269B6F325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9825" y="4238625"/>
            <a:ext cx="3429000"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9" name="Picture 4">
            <a:extLst>
              <a:ext uri="{FF2B5EF4-FFF2-40B4-BE49-F238E27FC236}">
                <a16:creationId xmlns:a16="http://schemas.microsoft.com/office/drawing/2014/main" id="{0F9A17F0-350B-380E-F65C-4F1D13E46F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609725"/>
            <a:ext cx="3349625"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5">
            <a:extLst>
              <a:ext uri="{FF2B5EF4-FFF2-40B4-BE49-F238E27FC236}">
                <a16:creationId xmlns:a16="http://schemas.microsoft.com/office/drawing/2014/main" id="{C90871E8-F2C7-B3D3-36C8-D6910E6275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628775"/>
            <a:ext cx="3457575"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2" descr="From left: Head offices of the Korea Development Bank, the Korea Export-Import Bank and the Industrial Bank of Korea (Photos provided by firms)">
            <a:extLst>
              <a:ext uri="{FF2B5EF4-FFF2-40B4-BE49-F238E27FC236}">
                <a16:creationId xmlns:a16="http://schemas.microsoft.com/office/drawing/2014/main" id="{09789098-AFE7-0150-E278-65EA8DEB67AC}"/>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5105400" y="4386263"/>
            <a:ext cx="3843338" cy="1744662"/>
          </a:xfr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a:extLst>
              <a:ext uri="{FF2B5EF4-FFF2-40B4-BE49-F238E27FC236}">
                <a16:creationId xmlns:a16="http://schemas.microsoft.com/office/drawing/2014/main" id="{EFEA05CF-977D-2A1F-3E43-8F245431F322}"/>
              </a:ext>
            </a:extLst>
          </p:cNvPr>
          <p:cNvSpPr>
            <a:spLocks noGrp="1" noChangeArrowheads="1"/>
          </p:cNvSpPr>
          <p:nvPr>
            <p:ph type="title"/>
          </p:nvPr>
        </p:nvSpPr>
        <p:spPr/>
        <p:txBody>
          <a:bodyPr/>
          <a:lstStyle/>
          <a:p>
            <a:pPr eaLnBrk="1" hangingPunct="1"/>
            <a:r>
              <a:rPr lang="en-US" altLang="en-US" b="1"/>
              <a:t>Issues:</a:t>
            </a:r>
          </a:p>
        </p:txBody>
      </p:sp>
      <p:sp>
        <p:nvSpPr>
          <p:cNvPr id="61442" name="Rectangle 3">
            <a:extLst>
              <a:ext uri="{FF2B5EF4-FFF2-40B4-BE49-F238E27FC236}">
                <a16:creationId xmlns:a16="http://schemas.microsoft.com/office/drawing/2014/main" id="{5066DB5F-C676-9245-C1C2-406998975C52}"/>
              </a:ext>
            </a:extLst>
          </p:cNvPr>
          <p:cNvSpPr>
            <a:spLocks noGrp="1" noChangeArrowheads="1"/>
          </p:cNvSpPr>
          <p:nvPr>
            <p:ph type="body" idx="1"/>
          </p:nvPr>
        </p:nvSpPr>
        <p:spPr/>
        <p:txBody>
          <a:bodyPr/>
          <a:lstStyle/>
          <a:p>
            <a:pPr eaLnBrk="1" hangingPunct="1"/>
            <a:endParaRPr lang="en-US" altLang="en-US" b="1" dirty="0"/>
          </a:p>
          <a:p>
            <a:pPr eaLnBrk="1" hangingPunct="1"/>
            <a:r>
              <a:rPr lang="en-US" altLang="en-US" b="1" dirty="0"/>
              <a:t>Keynesian Assumptions for LDCs</a:t>
            </a:r>
          </a:p>
          <a:p>
            <a:pPr eaLnBrk="1" hangingPunct="1"/>
            <a:endParaRPr lang="en-US" altLang="en-US" b="1" dirty="0"/>
          </a:p>
          <a:p>
            <a:pPr eaLnBrk="1" hangingPunct="1"/>
            <a:r>
              <a:rPr lang="en-US" altLang="en-US" b="1" dirty="0"/>
              <a:t>Macro-Economic Planning</a:t>
            </a:r>
          </a:p>
          <a:p>
            <a:pPr eaLnBrk="1" hangingPunct="1"/>
            <a:endParaRPr lang="en-US" altLang="en-US" b="1" dirty="0"/>
          </a:p>
          <a:p>
            <a:pPr eaLnBrk="1" hangingPunct="1"/>
            <a:r>
              <a:rPr lang="en-US" altLang="en-US" b="1" dirty="0"/>
              <a:t>Shortcomings of Program Planning</a:t>
            </a:r>
          </a:p>
          <a:p>
            <a:pPr eaLnBrk="1" hangingPunct="1"/>
            <a:endParaRPr lang="en-US" altLang="en-US" b="1" dirty="0"/>
          </a:p>
          <a:p>
            <a:pPr eaLnBrk="1" hangingPunct="1"/>
            <a:r>
              <a:rPr lang="en-US" altLang="en-US" b="1" dirty="0"/>
              <a:t>Planning Issues- 1975</a:t>
            </a:r>
          </a:p>
          <a:p>
            <a:pPr eaLnBrk="1" hangingPunct="1"/>
            <a:endParaRPr lang="en-US" altLang="en-US" b="1" dirty="0"/>
          </a:p>
          <a:p>
            <a:pPr eaLnBrk="1" hangingPunct="1"/>
            <a:endParaRPr lang="en-US"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a:extLst>
              <a:ext uri="{FF2B5EF4-FFF2-40B4-BE49-F238E27FC236}">
                <a16:creationId xmlns:a16="http://schemas.microsoft.com/office/drawing/2014/main" id="{2B3EBA59-3C68-73A6-D73B-ED1011148ED4}"/>
              </a:ext>
            </a:extLst>
          </p:cNvPr>
          <p:cNvSpPr>
            <a:spLocks noGrp="1" noChangeArrowheads="1"/>
          </p:cNvSpPr>
          <p:nvPr>
            <p:ph type="title"/>
          </p:nvPr>
        </p:nvSpPr>
        <p:spPr/>
        <p:txBody>
          <a:bodyPr/>
          <a:lstStyle/>
          <a:p>
            <a:pPr eaLnBrk="1" hangingPunct="1"/>
            <a:r>
              <a:rPr lang="en-US" altLang="en-US"/>
              <a:t>The Problem</a:t>
            </a:r>
          </a:p>
        </p:txBody>
      </p:sp>
      <p:sp>
        <p:nvSpPr>
          <p:cNvPr id="17410" name="Rectangle 3">
            <a:extLst>
              <a:ext uri="{FF2B5EF4-FFF2-40B4-BE49-F238E27FC236}">
                <a16:creationId xmlns:a16="http://schemas.microsoft.com/office/drawing/2014/main" id="{D5FC14AD-6754-54A3-CE91-A2755EA29BDD}"/>
              </a:ext>
            </a:extLst>
          </p:cNvPr>
          <p:cNvSpPr>
            <a:spLocks noGrp="1" noChangeArrowheads="1"/>
          </p:cNvSpPr>
          <p:nvPr>
            <p:ph type="body" idx="1"/>
          </p:nvPr>
        </p:nvSpPr>
        <p:spPr/>
        <p:txBody>
          <a:bodyPr/>
          <a:lstStyle/>
          <a:p>
            <a:pPr eaLnBrk="1" hangingPunct="1"/>
            <a:r>
              <a:rPr lang="en-US" altLang="en-US" b="1"/>
              <a:t>Ultimately, however, as a number of economists have noted, </a:t>
            </a:r>
            <a:r>
              <a:rPr lang="ja-JP" altLang="en-US" b="1"/>
              <a:t>“</a:t>
            </a:r>
            <a:r>
              <a:rPr lang="en-US" altLang="ja-JP" b="1"/>
              <a:t>universal models of growth [did] not work well.</a:t>
            </a:r>
            <a:r>
              <a:rPr lang="ja-JP" altLang="en-US" b="1"/>
              <a:t>”</a:t>
            </a:r>
            <a:r>
              <a:rPr lang="en-US" altLang="ja-JP" b="1"/>
              <a:t> </a:t>
            </a:r>
            <a:br>
              <a:rPr lang="en-US" altLang="ja-JP" b="1"/>
            </a:br>
            <a:endParaRPr lang="en-US" altLang="ja-JP" b="1"/>
          </a:p>
          <a:p>
            <a:pPr eaLnBrk="1" hangingPunct="1"/>
            <a:r>
              <a:rPr lang="en-US" altLang="en-US" b="1"/>
              <a:t>Quote  David Sogge, </a:t>
            </a:r>
            <a:r>
              <a:rPr lang="en-US" altLang="en-US" b="1" u="sng"/>
              <a:t>Give and Take: What</a:t>
            </a:r>
            <a:r>
              <a:rPr lang="ja-JP" altLang="en-US" b="1" u="sng"/>
              <a:t>’</a:t>
            </a:r>
            <a:r>
              <a:rPr lang="en-US" altLang="ja-JP" b="1" u="sng"/>
              <a:t>s the Matter with Foreign Aid?</a:t>
            </a:r>
            <a:r>
              <a:rPr lang="en-US" altLang="ja-JP" b="1"/>
              <a:t>  (London: Zed Books, 2002), p. 8.</a:t>
            </a:r>
          </a:p>
          <a:p>
            <a:pPr eaLnBrk="1" hangingPunct="1"/>
            <a:endParaRPr lang="en-US" altLang="en-US" b="1"/>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a:extLst>
              <a:ext uri="{FF2B5EF4-FFF2-40B4-BE49-F238E27FC236}">
                <a16:creationId xmlns:a16="http://schemas.microsoft.com/office/drawing/2014/main" id="{FF3DD3D4-AF2E-1E19-38D5-61E66ADF60D0}"/>
              </a:ext>
            </a:extLst>
          </p:cNvPr>
          <p:cNvSpPr>
            <a:spLocks noGrp="1" noChangeArrowheads="1"/>
          </p:cNvSpPr>
          <p:nvPr>
            <p:ph type="title"/>
          </p:nvPr>
        </p:nvSpPr>
        <p:spPr/>
        <p:txBody>
          <a:bodyPr/>
          <a:lstStyle/>
          <a:p>
            <a:pPr eaLnBrk="1" hangingPunct="1"/>
            <a:r>
              <a:rPr lang="en-US" altLang="en-US" b="1"/>
              <a:t>The Problem with Planning-1</a:t>
            </a:r>
          </a:p>
        </p:txBody>
      </p:sp>
      <p:sp>
        <p:nvSpPr>
          <p:cNvPr id="63490" name="Rectangle 3">
            <a:extLst>
              <a:ext uri="{FF2B5EF4-FFF2-40B4-BE49-F238E27FC236}">
                <a16:creationId xmlns:a16="http://schemas.microsoft.com/office/drawing/2014/main" id="{4966D201-AB53-483A-969F-1CA8BB2F9605}"/>
              </a:ext>
            </a:extLst>
          </p:cNvPr>
          <p:cNvSpPr>
            <a:spLocks noGrp="1" noChangeArrowheads="1"/>
          </p:cNvSpPr>
          <p:nvPr>
            <p:ph type="body" idx="1"/>
          </p:nvPr>
        </p:nvSpPr>
        <p:spPr>
          <a:xfrm>
            <a:off x="838200" y="1447800"/>
            <a:ext cx="7772400" cy="4530725"/>
          </a:xfrm>
        </p:spPr>
        <p:txBody>
          <a:bodyPr/>
          <a:lstStyle/>
          <a:p>
            <a:pPr marL="533400" indent="-533400" eaLnBrk="1" hangingPunct="1">
              <a:buFont typeface="Wingdings" pitchFamily="2" charset="2"/>
              <a:buAutoNum type="arabicPeriod"/>
            </a:pPr>
            <a:r>
              <a:rPr lang="en-US" altLang="en-US" b="1"/>
              <a:t>The allocation of agency or contractor roles was </a:t>
            </a:r>
            <a:r>
              <a:rPr lang="en-US" altLang="en-US" b="1" i="1" u="sng"/>
              <a:t>not always clearly defined</a:t>
            </a:r>
            <a:r>
              <a:rPr lang="en-US" altLang="en-US" b="1"/>
              <a:t> in program terms;</a:t>
            </a:r>
          </a:p>
          <a:p>
            <a:pPr marL="533400" indent="-533400" eaLnBrk="1" hangingPunct="1">
              <a:buFont typeface="Wingdings" pitchFamily="2" charset="2"/>
              <a:buNone/>
            </a:pPr>
            <a:endParaRPr lang="en-US" altLang="en-US" b="1"/>
          </a:p>
          <a:p>
            <a:pPr marL="533400" indent="-533400" eaLnBrk="1" hangingPunct="1">
              <a:buFont typeface="Wingdings" pitchFamily="2" charset="2"/>
              <a:buNone/>
            </a:pPr>
            <a:r>
              <a:rPr lang="en-US" altLang="en-US" b="1"/>
              <a:t>2.  Within the Point Four program proper, responsibility for project formulation and supervision sometimes seemed unnecessarily </a:t>
            </a:r>
            <a:r>
              <a:rPr lang="en-US" altLang="en-US" b="1" i="1" u="sng"/>
              <a:t>diffuse</a:t>
            </a:r>
            <a:r>
              <a:rPr lang="en-US" altLang="en-US" b="1"/>
              <a:t>; (See cartoon)</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a:extLst>
              <a:ext uri="{FF2B5EF4-FFF2-40B4-BE49-F238E27FC236}">
                <a16:creationId xmlns:a16="http://schemas.microsoft.com/office/drawing/2014/main" id="{66257407-79B0-3CE1-D5D1-CB1D130114CE}"/>
              </a:ext>
            </a:extLst>
          </p:cNvPr>
          <p:cNvSpPr>
            <a:spLocks noGrp="1" noChangeArrowheads="1"/>
          </p:cNvSpPr>
          <p:nvPr>
            <p:ph type="title"/>
          </p:nvPr>
        </p:nvSpPr>
        <p:spPr/>
        <p:txBody>
          <a:bodyPr/>
          <a:lstStyle/>
          <a:p>
            <a:pPr eaLnBrk="1" hangingPunct="1"/>
            <a:r>
              <a:rPr lang="en-US" altLang="en-US" sz="3800" dirty="0"/>
              <a:t>Planning Constants: The Latvian Development Plan- Legacy Issue</a:t>
            </a:r>
          </a:p>
        </p:txBody>
      </p:sp>
      <p:sp>
        <p:nvSpPr>
          <p:cNvPr id="62466" name="Rectangle 3">
            <a:extLst>
              <a:ext uri="{FF2B5EF4-FFF2-40B4-BE49-F238E27FC236}">
                <a16:creationId xmlns:a16="http://schemas.microsoft.com/office/drawing/2014/main" id="{DAC1F802-4232-CD74-5964-52A6573D362A}"/>
              </a:ext>
            </a:extLst>
          </p:cNvPr>
          <p:cNvSpPr>
            <a:spLocks noGrp="1" noChangeArrowheads="1"/>
          </p:cNvSpPr>
          <p:nvPr>
            <p:ph type="body" idx="1"/>
          </p:nvPr>
        </p:nvSpPr>
        <p:spPr/>
        <p:txBody>
          <a:bodyPr/>
          <a:lstStyle/>
          <a:p>
            <a:pPr eaLnBrk="1" hangingPunct="1"/>
            <a:endParaRPr lang="en-US" altLang="en-US"/>
          </a:p>
        </p:txBody>
      </p:sp>
      <p:pic>
        <p:nvPicPr>
          <p:cNvPr id="62467" name="Picture 5" descr="attiistibas_planosanas_dokumentu_hierarhija_eng">
            <a:extLst>
              <a:ext uri="{FF2B5EF4-FFF2-40B4-BE49-F238E27FC236}">
                <a16:creationId xmlns:a16="http://schemas.microsoft.com/office/drawing/2014/main" id="{AB33DA2F-9413-243B-D1C8-0CE0D8C266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752600"/>
            <a:ext cx="8534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2" descr="bsp107ts">
            <a:extLst>
              <a:ext uri="{FF2B5EF4-FFF2-40B4-BE49-F238E27FC236}">
                <a16:creationId xmlns:a16="http://schemas.microsoft.com/office/drawing/2014/main" id="{A2A0259B-EA12-A752-76AD-5BD3E4F334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382000" cy="681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a:extLst>
              <a:ext uri="{FF2B5EF4-FFF2-40B4-BE49-F238E27FC236}">
                <a16:creationId xmlns:a16="http://schemas.microsoft.com/office/drawing/2014/main" id="{FCD3B237-2096-6297-6BC3-6FA5E2A30F0C}"/>
              </a:ext>
            </a:extLst>
          </p:cNvPr>
          <p:cNvSpPr>
            <a:spLocks noGrp="1" noChangeArrowheads="1"/>
          </p:cNvSpPr>
          <p:nvPr>
            <p:ph type="title"/>
          </p:nvPr>
        </p:nvSpPr>
        <p:spPr/>
        <p:txBody>
          <a:bodyPr/>
          <a:lstStyle/>
          <a:p>
            <a:pPr eaLnBrk="1" hangingPunct="1"/>
            <a:r>
              <a:rPr lang="en-US" altLang="en-US" b="1"/>
              <a:t>The Problem with Planning-2</a:t>
            </a:r>
          </a:p>
        </p:txBody>
      </p:sp>
      <p:sp>
        <p:nvSpPr>
          <p:cNvPr id="65538" name="Rectangle 3">
            <a:extLst>
              <a:ext uri="{FF2B5EF4-FFF2-40B4-BE49-F238E27FC236}">
                <a16:creationId xmlns:a16="http://schemas.microsoft.com/office/drawing/2014/main" id="{EAD498FB-4903-3BE5-C514-9B4371C0AD4E}"/>
              </a:ext>
            </a:extLst>
          </p:cNvPr>
          <p:cNvSpPr>
            <a:spLocks noGrp="1" noChangeArrowheads="1"/>
          </p:cNvSpPr>
          <p:nvPr>
            <p:ph type="body" idx="1"/>
          </p:nvPr>
        </p:nvSpPr>
        <p:spPr/>
        <p:txBody>
          <a:bodyPr/>
          <a:lstStyle/>
          <a:p>
            <a:pPr marL="457200" indent="-457200" eaLnBrk="1" hangingPunct="1">
              <a:buFont typeface="Wingdings" pitchFamily="2" charset="2"/>
              <a:buNone/>
            </a:pPr>
            <a:r>
              <a:rPr lang="en-US" altLang="en-US" b="1"/>
              <a:t>3. In the management of foreign aid, there was </a:t>
            </a:r>
            <a:r>
              <a:rPr lang="en-US" altLang="en-US" b="1" i="1" u="sng"/>
              <a:t>too little provision for basic program planning and assessment</a:t>
            </a:r>
            <a:r>
              <a:rPr lang="en-US" altLang="en-US" b="1"/>
              <a:t> particularly in terms of the entirety of the government</a:t>
            </a:r>
            <a:r>
              <a:rPr lang="ja-JP" altLang="en-US" b="1"/>
              <a:t>’</a:t>
            </a:r>
            <a:r>
              <a:rPr lang="en-US" altLang="ja-JP" b="1"/>
              <a:t>s technical assistance activities;</a:t>
            </a:r>
          </a:p>
          <a:p>
            <a:pPr marL="457200" indent="-457200" eaLnBrk="1" hangingPunct="1">
              <a:buFont typeface="Wingdings" pitchFamily="2" charset="2"/>
              <a:buNone/>
            </a:pPr>
            <a:r>
              <a:rPr lang="en-US" altLang="en-US" b="1"/>
              <a:t>4. </a:t>
            </a:r>
            <a:r>
              <a:rPr lang="en-US" altLang="en-US" b="1" i="1" u="sng"/>
              <a:t>Relations</a:t>
            </a:r>
            <a:r>
              <a:rPr lang="en-US" altLang="en-US" b="1"/>
              <a:t> of oversea field missions to the staffs of the U.S. diplomatic missions in countries, where economic and technical aid programs were in progress, were sometimes </a:t>
            </a:r>
            <a:r>
              <a:rPr lang="en-US" altLang="en-US" b="1" i="1" u="sng"/>
              <a:t>unclear</a:t>
            </a:r>
            <a:r>
              <a:rPr lang="en-US" altLang="en-US" b="1"/>
              <a:t>;</a:t>
            </a:r>
          </a:p>
          <a:p>
            <a:pPr marL="457200" indent="-457200" eaLnBrk="1" hangingPunct="1">
              <a:buFont typeface="Wingdings" pitchFamily="2" charset="2"/>
              <a:buNone/>
            </a:pPr>
            <a:br>
              <a:rPr lang="en-US" altLang="en-US" b="1"/>
            </a:br>
            <a:endParaRPr lang="en-US" altLang="en-US" b="1"/>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a:extLst>
              <a:ext uri="{FF2B5EF4-FFF2-40B4-BE49-F238E27FC236}">
                <a16:creationId xmlns:a16="http://schemas.microsoft.com/office/drawing/2014/main" id="{9FCFFBEA-B822-9756-93E0-4374026E27BD}"/>
              </a:ext>
            </a:extLst>
          </p:cNvPr>
          <p:cNvSpPr>
            <a:spLocks noGrp="1" noChangeArrowheads="1"/>
          </p:cNvSpPr>
          <p:nvPr>
            <p:ph type="title"/>
          </p:nvPr>
        </p:nvSpPr>
        <p:spPr/>
        <p:txBody>
          <a:bodyPr/>
          <a:lstStyle/>
          <a:p>
            <a:pPr eaLnBrk="1" hangingPunct="1"/>
            <a:r>
              <a:rPr lang="en-US" altLang="en-US" b="1"/>
              <a:t>The Problem with Planning-3</a:t>
            </a:r>
          </a:p>
        </p:txBody>
      </p:sp>
      <p:sp>
        <p:nvSpPr>
          <p:cNvPr id="66562" name="Rectangle 3">
            <a:extLst>
              <a:ext uri="{FF2B5EF4-FFF2-40B4-BE49-F238E27FC236}">
                <a16:creationId xmlns:a16="http://schemas.microsoft.com/office/drawing/2014/main" id="{3282E28A-DB8A-DA1B-464D-4E7492B10B9E}"/>
              </a:ext>
            </a:extLst>
          </p:cNvPr>
          <p:cNvSpPr>
            <a:spLocks noGrp="1" noChangeArrowheads="1"/>
          </p:cNvSpPr>
          <p:nvPr>
            <p:ph type="body" idx="1"/>
          </p:nvPr>
        </p:nvSpPr>
        <p:spPr/>
        <p:txBody>
          <a:bodyPr/>
          <a:lstStyle/>
          <a:p>
            <a:pPr eaLnBrk="1" hangingPunct="1">
              <a:buFont typeface="Wingdings" pitchFamily="2" charset="2"/>
              <a:buNone/>
            </a:pPr>
            <a:endParaRPr lang="en-US" altLang="en-US" b="1"/>
          </a:p>
          <a:p>
            <a:pPr eaLnBrk="1" hangingPunct="1">
              <a:buFont typeface="Wingdings" pitchFamily="2" charset="2"/>
              <a:buNone/>
            </a:pPr>
            <a:r>
              <a:rPr lang="en-US" altLang="en-US" b="1"/>
              <a:t>5. Finally, officials had not given </a:t>
            </a:r>
            <a:r>
              <a:rPr lang="en-US" altLang="en-US" i="1" u="sng"/>
              <a:t>sufficient attention</a:t>
            </a:r>
            <a:r>
              <a:rPr lang="en-US" altLang="en-US" b="1"/>
              <a:t> to ways and means of correlating U.S. government lending policies with the probable financing and </a:t>
            </a:r>
            <a:r>
              <a:rPr lang="en-US" altLang="en-US" b="1" u="sng"/>
              <a:t>maintenance</a:t>
            </a:r>
            <a:r>
              <a:rPr lang="en-US" altLang="en-US" b="1"/>
              <a:t> requirements of developmental technical assistance projects when completed.</a:t>
            </a:r>
          </a:p>
          <a:p>
            <a:pPr eaLnBrk="1" hangingPunct="1">
              <a:buFont typeface="Wingdings" pitchFamily="2" charset="2"/>
              <a:buNone/>
            </a:pPr>
            <a:endParaRPr lang="en-US" altLang="en-US" b="1"/>
          </a:p>
          <a:p>
            <a:pPr eaLnBrk="1" hangingPunct="1">
              <a:buFont typeface="Wingdings" pitchFamily="2" charset="2"/>
              <a:buNone/>
            </a:pPr>
            <a:r>
              <a:rPr lang="en-US" altLang="en-US" b="1"/>
              <a:t>6. Planning led to capital spending and debt. The White Elephant Problem</a:t>
            </a:r>
            <a:endParaRPr lang="en-US" altLang="en-US"/>
          </a:p>
          <a:p>
            <a:pPr eaLnBrk="1" hangingPunct="1"/>
            <a:endParaRPr lang="en-US" alt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a:extLst>
              <a:ext uri="{FF2B5EF4-FFF2-40B4-BE49-F238E27FC236}">
                <a16:creationId xmlns:a16="http://schemas.microsoft.com/office/drawing/2014/main" id="{8900C3A4-4733-D633-EE47-13ACF2DD7CE4}"/>
              </a:ext>
            </a:extLst>
          </p:cNvPr>
          <p:cNvSpPr>
            <a:spLocks noGrp="1" noChangeArrowheads="1"/>
          </p:cNvSpPr>
          <p:nvPr>
            <p:ph type="title"/>
          </p:nvPr>
        </p:nvSpPr>
        <p:spPr/>
        <p:txBody>
          <a:bodyPr/>
          <a:lstStyle/>
          <a:p>
            <a:pPr eaLnBrk="1" hangingPunct="1"/>
            <a:r>
              <a:rPr lang="en-US" altLang="en-US" dirty="0"/>
              <a:t>Debt Temperature </a:t>
            </a:r>
          </a:p>
        </p:txBody>
      </p:sp>
      <p:pic>
        <p:nvPicPr>
          <p:cNvPr id="67586" name="Picture 5" descr="idtherm120060330">
            <a:extLst>
              <a:ext uri="{FF2B5EF4-FFF2-40B4-BE49-F238E27FC236}">
                <a16:creationId xmlns:a16="http://schemas.microsoft.com/office/drawing/2014/main" id="{45C0C69A-191B-6A09-AB76-C79F7E391A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447800"/>
            <a:ext cx="4246563"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a:extLst>
              <a:ext uri="{FF2B5EF4-FFF2-40B4-BE49-F238E27FC236}">
                <a16:creationId xmlns:a16="http://schemas.microsoft.com/office/drawing/2014/main" id="{06ACCD57-EAF3-1663-24E9-167CFF1ECC94}"/>
              </a:ext>
            </a:extLst>
          </p:cNvPr>
          <p:cNvSpPr>
            <a:spLocks noGrp="1" noChangeArrowheads="1"/>
          </p:cNvSpPr>
          <p:nvPr>
            <p:ph type="title"/>
          </p:nvPr>
        </p:nvSpPr>
        <p:spPr/>
        <p:txBody>
          <a:bodyPr/>
          <a:lstStyle/>
          <a:p>
            <a:pPr eaLnBrk="1" hangingPunct="1"/>
            <a:r>
              <a:rPr lang="en-US" altLang="en-US" sz="3800"/>
              <a:t>Three Views of Foreign Aid- A Reminder</a:t>
            </a:r>
          </a:p>
        </p:txBody>
      </p:sp>
      <p:sp>
        <p:nvSpPr>
          <p:cNvPr id="68610" name="Rectangle 3">
            <a:extLst>
              <a:ext uri="{FF2B5EF4-FFF2-40B4-BE49-F238E27FC236}">
                <a16:creationId xmlns:a16="http://schemas.microsoft.com/office/drawing/2014/main" id="{08491D44-94F5-4CC7-58D3-7272744B02C1}"/>
              </a:ext>
            </a:extLst>
          </p:cNvPr>
          <p:cNvSpPr>
            <a:spLocks noGrp="1" noChangeArrowheads="1"/>
          </p:cNvSpPr>
          <p:nvPr>
            <p:ph type="body" idx="1"/>
          </p:nvPr>
        </p:nvSpPr>
        <p:spPr/>
        <p:txBody>
          <a:bodyPr/>
          <a:lstStyle/>
          <a:p>
            <a:pPr marL="447675" indent="-447675" eaLnBrk="1" hangingPunct="1">
              <a:buFont typeface="Wingdings" pitchFamily="2" charset="2"/>
              <a:buNone/>
            </a:pPr>
            <a:r>
              <a:rPr lang="en-US" altLang="en-US" sz="2400"/>
              <a:t>	</a:t>
            </a:r>
            <a:r>
              <a:rPr lang="en-US" altLang="en-US" sz="3200" b="1"/>
              <a:t>1.  Part of Balance of Power- Carrot and Stick Approach (based on exchange Theory</a:t>
            </a:r>
          </a:p>
          <a:p>
            <a:pPr marL="447675" indent="-447675" eaLnBrk="1" hangingPunct="1">
              <a:buFont typeface="Wingdings" pitchFamily="2" charset="2"/>
              <a:buNone/>
            </a:pPr>
            <a:endParaRPr lang="en-US" altLang="en-US" sz="3200" b="1"/>
          </a:p>
          <a:p>
            <a:pPr marL="447675" indent="-447675" eaLnBrk="1" hangingPunct="1">
              <a:buFont typeface="Wingdings" pitchFamily="2" charset="2"/>
              <a:buNone/>
            </a:pPr>
            <a:r>
              <a:rPr lang="en-US" altLang="en-US" sz="3200" b="1"/>
              <a:t>	2.  Commercial Promotion:  Focus on International Trade</a:t>
            </a:r>
          </a:p>
          <a:p>
            <a:pPr marL="447675" indent="-447675" eaLnBrk="1" hangingPunct="1">
              <a:buFont typeface="Wingdings" pitchFamily="2" charset="2"/>
              <a:buNone/>
            </a:pPr>
            <a:endParaRPr lang="en-US" altLang="en-US" sz="3200" b="1"/>
          </a:p>
          <a:p>
            <a:pPr marL="447675" indent="-447675" eaLnBrk="1" hangingPunct="1">
              <a:buFont typeface="Wingdings" pitchFamily="2" charset="2"/>
              <a:buNone/>
            </a:pPr>
            <a:r>
              <a:rPr lang="en-US" altLang="en-US" sz="3200" b="1"/>
              <a:t>	3.  Humanitarian Theory:  Moral Imperative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EF925A00-8B54-36B1-4675-52886A9D7EBB}"/>
              </a:ext>
            </a:extLst>
          </p:cNvPr>
          <p:cNvSpPr>
            <a:spLocks noGrp="1" noChangeArrowheads="1"/>
          </p:cNvSpPr>
          <p:nvPr>
            <p:ph type="title"/>
          </p:nvPr>
        </p:nvSpPr>
        <p:spPr/>
        <p:txBody>
          <a:bodyPr/>
          <a:lstStyle/>
          <a:p>
            <a:pPr eaLnBrk="1" hangingPunct="1"/>
            <a:r>
              <a:rPr lang="en-US" altLang="en-US"/>
              <a:t>Two Books :</a:t>
            </a:r>
          </a:p>
        </p:txBody>
      </p:sp>
      <p:sp>
        <p:nvSpPr>
          <p:cNvPr id="69634" name="Rectangle 3">
            <a:extLst>
              <a:ext uri="{FF2B5EF4-FFF2-40B4-BE49-F238E27FC236}">
                <a16:creationId xmlns:a16="http://schemas.microsoft.com/office/drawing/2014/main" id="{8DE4A41E-9A35-1818-3331-8D7160ED2716}"/>
              </a:ext>
            </a:extLst>
          </p:cNvPr>
          <p:cNvSpPr>
            <a:spLocks noGrp="1" noChangeArrowheads="1"/>
          </p:cNvSpPr>
          <p:nvPr>
            <p:ph type="body" idx="1"/>
          </p:nvPr>
        </p:nvSpPr>
        <p:spPr/>
        <p:txBody>
          <a:bodyPr/>
          <a:lstStyle/>
          <a:p>
            <a:pPr algn="just" eaLnBrk="1" hangingPunct="1"/>
            <a:r>
              <a:rPr lang="en-US" altLang="en-US" b="1"/>
              <a:t>Michal Maren, </a:t>
            </a:r>
            <a:r>
              <a:rPr lang="en-US" altLang="en-US" b="1" u="sng"/>
              <a:t>The Road to Hell: The Ravaging Effects of Foreign Aid and International Charity</a:t>
            </a:r>
            <a:r>
              <a:rPr lang="en-US" altLang="en-US" b="1"/>
              <a:t> (New York: The Free Press, 1997). Not Assigned- Focus Somalia</a:t>
            </a:r>
          </a:p>
          <a:p>
            <a:pPr algn="just" eaLnBrk="1" hangingPunct="1"/>
            <a:endParaRPr lang="en-US" altLang="en-US"/>
          </a:p>
          <a:p>
            <a:pPr eaLnBrk="1" hangingPunct="1"/>
            <a:r>
              <a:rPr lang="en-US" altLang="en-US" b="1"/>
              <a:t>Stephen Kinzer, </a:t>
            </a:r>
            <a:r>
              <a:rPr lang="en-US" altLang="en-US" b="1" u="sng"/>
              <a:t>Overthrow: America</a:t>
            </a:r>
            <a:r>
              <a:rPr lang="ja-JP" altLang="en-US" b="1" u="sng"/>
              <a:t>’</a:t>
            </a:r>
            <a:r>
              <a:rPr lang="en-US" altLang="ja-JP" b="1" u="sng"/>
              <a:t>s Century of Regime Change from Hawaii to Iraq</a:t>
            </a:r>
            <a:r>
              <a:rPr lang="en-US" altLang="ja-JP" b="1"/>
              <a:t> (New York: Times Books, 2006).</a:t>
            </a:r>
          </a:p>
          <a:p>
            <a:pPr eaLnBrk="1" hangingPunct="1"/>
            <a:endParaRPr lang="en-US" altLang="en-US" u="sng"/>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a:extLst>
              <a:ext uri="{FF2B5EF4-FFF2-40B4-BE49-F238E27FC236}">
                <a16:creationId xmlns:a16="http://schemas.microsoft.com/office/drawing/2014/main" id="{F7876048-135E-CB48-98E6-8ECED070E681}"/>
              </a:ext>
            </a:extLst>
          </p:cNvPr>
          <p:cNvSpPr>
            <a:spLocks noGrp="1" noChangeArrowheads="1"/>
          </p:cNvSpPr>
          <p:nvPr>
            <p:ph type="title"/>
          </p:nvPr>
        </p:nvSpPr>
        <p:spPr/>
        <p:txBody>
          <a:bodyPr/>
          <a:lstStyle/>
          <a:p>
            <a:pPr eaLnBrk="1" hangingPunct="1"/>
            <a:r>
              <a:rPr lang="en-US" altLang="en-US"/>
              <a:t>Michael Maren</a:t>
            </a:r>
          </a:p>
        </p:txBody>
      </p:sp>
      <p:pic>
        <p:nvPicPr>
          <p:cNvPr id="72706" name="Picture 6" descr="hassan_maren4">
            <a:extLst>
              <a:ext uri="{FF2B5EF4-FFF2-40B4-BE49-F238E27FC236}">
                <a16:creationId xmlns:a16="http://schemas.microsoft.com/office/drawing/2014/main" id="{88F3958A-AB8E-8510-DFA2-5BDD6B202D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590800"/>
            <a:ext cx="8382000" cy="310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a:extLst>
              <a:ext uri="{FF2B5EF4-FFF2-40B4-BE49-F238E27FC236}">
                <a16:creationId xmlns:a16="http://schemas.microsoft.com/office/drawing/2014/main" id="{FE065EFC-0BBF-7DF5-1410-C6F6DCDC5554}"/>
              </a:ext>
            </a:extLst>
          </p:cNvPr>
          <p:cNvSpPr>
            <a:spLocks noGrp="1" noChangeArrowheads="1"/>
          </p:cNvSpPr>
          <p:nvPr>
            <p:ph type="title"/>
          </p:nvPr>
        </p:nvSpPr>
        <p:spPr/>
        <p:txBody>
          <a:bodyPr/>
          <a:lstStyle/>
          <a:p>
            <a:pPr eaLnBrk="1" hangingPunct="1"/>
            <a:r>
              <a:rPr lang="en-US" altLang="en-US" b="1"/>
              <a:t>Stephen Kinzer</a:t>
            </a:r>
          </a:p>
        </p:txBody>
      </p:sp>
      <p:pic>
        <p:nvPicPr>
          <p:cNvPr id="71682" name="Picture 5" descr="stephen_kinzer">
            <a:extLst>
              <a:ext uri="{FF2B5EF4-FFF2-40B4-BE49-F238E27FC236}">
                <a16:creationId xmlns:a16="http://schemas.microsoft.com/office/drawing/2014/main" id="{7F79D62C-0AAD-79DE-CEC5-DD9A46888C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6625" y="2133600"/>
            <a:ext cx="2792413"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link="rId2"/>
          <a:srcRect/>
          <a:tile tx="0" ty="0" sx="100000" sy="100000" flip="none" algn="tl"/>
        </a:blip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A60D656D-95DF-9EBE-1065-D9E0BAAD2B56}"/>
              </a:ext>
            </a:extLst>
          </p:cNvPr>
          <p:cNvSpPr>
            <a:spLocks noGrp="1" noChangeArrowheads="1"/>
          </p:cNvSpPr>
          <p:nvPr>
            <p:ph type="title"/>
          </p:nvPr>
        </p:nvSpPr>
        <p:spPr/>
        <p:txBody>
          <a:bodyPr/>
          <a:lstStyle/>
          <a:p>
            <a:pPr eaLnBrk="1" hangingPunct="1"/>
            <a:r>
              <a:rPr lang="en-US" altLang="en-US"/>
              <a:t>According to William Easterly</a:t>
            </a:r>
          </a:p>
        </p:txBody>
      </p:sp>
      <p:pic>
        <p:nvPicPr>
          <p:cNvPr id="18435" name="Picture 5" descr="aid-and-growth.jpg">
            <a:extLst>
              <a:ext uri="{FF2B5EF4-FFF2-40B4-BE49-F238E27FC236}">
                <a16:creationId xmlns:a16="http://schemas.microsoft.com/office/drawing/2014/main" id="{F82FCA14-6006-8546-D29B-63A522783B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00200"/>
            <a:ext cx="7162800" cy="488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a:extLst>
              <a:ext uri="{FF2B5EF4-FFF2-40B4-BE49-F238E27FC236}">
                <a16:creationId xmlns:a16="http://schemas.microsoft.com/office/drawing/2014/main" id="{39365C9A-E7BD-C097-5E3E-2D04283B9CB5}"/>
              </a:ext>
            </a:extLst>
          </p:cNvPr>
          <p:cNvSpPr>
            <a:spLocks noGrp="1" noChangeArrowheads="1"/>
          </p:cNvSpPr>
          <p:nvPr>
            <p:ph type="title"/>
          </p:nvPr>
        </p:nvSpPr>
        <p:spPr/>
        <p:txBody>
          <a:bodyPr/>
          <a:lstStyle/>
          <a:p>
            <a:pPr eaLnBrk="1" hangingPunct="1"/>
            <a:r>
              <a:rPr lang="en-US" altLang="en-US"/>
              <a:t>Issues: Kinzer and Maren</a:t>
            </a:r>
          </a:p>
        </p:txBody>
      </p:sp>
      <p:sp>
        <p:nvSpPr>
          <p:cNvPr id="73730" name="Rectangle 3">
            <a:extLst>
              <a:ext uri="{FF2B5EF4-FFF2-40B4-BE49-F238E27FC236}">
                <a16:creationId xmlns:a16="http://schemas.microsoft.com/office/drawing/2014/main" id="{215C2B26-4851-6A47-3D97-C4BF043FB9D5}"/>
              </a:ext>
            </a:extLst>
          </p:cNvPr>
          <p:cNvSpPr>
            <a:spLocks noGrp="1" noChangeArrowheads="1"/>
          </p:cNvSpPr>
          <p:nvPr>
            <p:ph type="body" idx="1"/>
          </p:nvPr>
        </p:nvSpPr>
        <p:spPr/>
        <p:txBody>
          <a:bodyPr/>
          <a:lstStyle/>
          <a:p>
            <a:pPr eaLnBrk="1" hangingPunct="1">
              <a:buFont typeface="Wingdings" pitchFamily="2" charset="2"/>
              <a:buNone/>
            </a:pPr>
            <a:r>
              <a:rPr lang="en-US" altLang="en-US" sz="2400" b="1"/>
              <a:t>	1.   Coming out of the </a:t>
            </a:r>
            <a:r>
              <a:rPr lang="en-US" altLang="en-US" sz="2400" b="1" i="1"/>
              <a:t>Road to War </a:t>
            </a:r>
            <a:r>
              <a:rPr lang="en-US" altLang="en-US" sz="2400" b="1"/>
              <a:t>(Cold War and beyond)  and </a:t>
            </a:r>
            <a:r>
              <a:rPr lang="en-US" altLang="en-US" sz="2400" b="1" i="1"/>
              <a:t>Overthrow</a:t>
            </a:r>
            <a:r>
              <a:rPr lang="en-US" altLang="en-US" sz="2400" b="1"/>
              <a:t>, what does one need to think about as one approaches the </a:t>
            </a:r>
            <a:r>
              <a:rPr lang="ja-JP" altLang="en-US" sz="2400" b="1"/>
              <a:t>“</a:t>
            </a:r>
            <a:r>
              <a:rPr lang="en-US" altLang="ja-JP" sz="2400" b="1"/>
              <a:t>Profession</a:t>
            </a:r>
            <a:r>
              <a:rPr lang="ja-JP" altLang="en-US" sz="2400" b="1"/>
              <a:t>”</a:t>
            </a:r>
            <a:r>
              <a:rPr lang="en-US" altLang="ja-JP" sz="2400" b="1"/>
              <a:t> of International Development within the context of U.S. Foreign and Security Policy?</a:t>
            </a:r>
          </a:p>
          <a:p>
            <a:pPr eaLnBrk="1" hangingPunct="1"/>
            <a:endParaRPr lang="en-US" altLang="en-US" sz="2400" b="1"/>
          </a:p>
          <a:p>
            <a:pPr eaLnBrk="1" hangingPunct="1">
              <a:buFont typeface="Wingdings" pitchFamily="2" charset="2"/>
              <a:buNone/>
            </a:pPr>
            <a:r>
              <a:rPr lang="en-US" altLang="en-US" sz="2400" b="1"/>
              <a:t>	2.   What do you think of  Kinzer? To what extent do our authors have something to say about Asia, the Middle East, Eastern Europe, and Caribbean?</a:t>
            </a:r>
          </a:p>
          <a:p>
            <a:pPr eaLnBrk="1" hangingPunct="1"/>
            <a:endParaRPr lang="en-US" altLang="en-US" sz="240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a:extLst>
              <a:ext uri="{FF2B5EF4-FFF2-40B4-BE49-F238E27FC236}">
                <a16:creationId xmlns:a16="http://schemas.microsoft.com/office/drawing/2014/main" id="{87ACDB8B-4BD0-62DF-73F5-86208AA40F85}"/>
              </a:ext>
            </a:extLst>
          </p:cNvPr>
          <p:cNvSpPr>
            <a:spLocks noGrp="1" noChangeArrowheads="1"/>
          </p:cNvSpPr>
          <p:nvPr>
            <p:ph type="title"/>
          </p:nvPr>
        </p:nvSpPr>
        <p:spPr>
          <a:xfrm>
            <a:off x="228600" y="182563"/>
            <a:ext cx="9067800" cy="1143000"/>
          </a:xfrm>
        </p:spPr>
        <p:txBody>
          <a:bodyPr/>
          <a:lstStyle/>
          <a:p>
            <a:pPr eaLnBrk="1" hangingPunct="1"/>
            <a:r>
              <a:rPr lang="en-US" altLang="en-US" sz="3800" b="1"/>
              <a:t>Overview: The Soft Power View of George W. Bush: The New Take Off Point?</a:t>
            </a:r>
          </a:p>
        </p:txBody>
      </p:sp>
      <p:pic>
        <p:nvPicPr>
          <p:cNvPr id="76802" name="Picture 5" descr="greenbookforeignaid">
            <a:extLst>
              <a:ext uri="{FF2B5EF4-FFF2-40B4-BE49-F238E27FC236}">
                <a16:creationId xmlns:a16="http://schemas.microsoft.com/office/drawing/2014/main" id="{22224582-C90B-67A4-1A86-25FD2B5589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600200"/>
            <a:ext cx="5429250" cy="510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a:extLst>
              <a:ext uri="{FF2B5EF4-FFF2-40B4-BE49-F238E27FC236}">
                <a16:creationId xmlns:a16="http://schemas.microsoft.com/office/drawing/2014/main" id="{89CF1BEA-4756-EC55-9617-8E1FD7EF6E7B}"/>
              </a:ext>
            </a:extLst>
          </p:cNvPr>
          <p:cNvSpPr>
            <a:spLocks noGrp="1" noChangeArrowheads="1"/>
          </p:cNvSpPr>
          <p:nvPr>
            <p:ph type="title"/>
          </p:nvPr>
        </p:nvSpPr>
        <p:spPr/>
        <p:txBody>
          <a:bodyPr/>
          <a:lstStyle/>
          <a:p>
            <a:pPr eaLnBrk="1" hangingPunct="1"/>
            <a:r>
              <a:rPr lang="en-US" altLang="en-US"/>
              <a:t>Discussion of Kinzer</a:t>
            </a:r>
          </a:p>
        </p:txBody>
      </p:sp>
      <p:sp>
        <p:nvSpPr>
          <p:cNvPr id="74754" name="Rectangle 3">
            <a:extLst>
              <a:ext uri="{FF2B5EF4-FFF2-40B4-BE49-F238E27FC236}">
                <a16:creationId xmlns:a16="http://schemas.microsoft.com/office/drawing/2014/main" id="{7A275FB0-096A-D981-4CA5-1287E163CB3C}"/>
              </a:ext>
            </a:extLst>
          </p:cNvPr>
          <p:cNvSpPr>
            <a:spLocks noGrp="1" noChangeArrowheads="1"/>
          </p:cNvSpPr>
          <p:nvPr>
            <p:ph type="body" idx="1"/>
          </p:nvPr>
        </p:nvSpPr>
        <p:spPr/>
        <p:txBody>
          <a:bodyPr/>
          <a:lstStyle/>
          <a:p>
            <a:pPr marL="609600" indent="-609600" eaLnBrk="1" hangingPunct="1">
              <a:lnSpc>
                <a:spcPct val="90000"/>
              </a:lnSpc>
              <a:buFont typeface="Wingdings" pitchFamily="2" charset="2"/>
              <a:buAutoNum type="arabicPeriod"/>
            </a:pPr>
            <a:endParaRPr lang="en-US" altLang="en-US" sz="2400" b="1"/>
          </a:p>
          <a:p>
            <a:pPr marL="609600" indent="-609600" eaLnBrk="1" hangingPunct="1">
              <a:lnSpc>
                <a:spcPct val="90000"/>
              </a:lnSpc>
              <a:buFont typeface="Wingdings" pitchFamily="2" charset="2"/>
              <a:buNone/>
            </a:pPr>
            <a:r>
              <a:rPr lang="en-US" altLang="en-US" sz="2400" b="1"/>
              <a:t>	3. What does Kinzer purport to warn you about working in about  foreign policy and aid international assistance?</a:t>
            </a:r>
          </a:p>
          <a:p>
            <a:pPr marL="609600" indent="-609600" eaLnBrk="1" hangingPunct="1">
              <a:lnSpc>
                <a:spcPct val="90000"/>
              </a:lnSpc>
              <a:buFont typeface="Wingdings" pitchFamily="2" charset="2"/>
              <a:buAutoNum type="arabicPeriod"/>
            </a:pPr>
            <a:endParaRPr lang="en-US" altLang="en-US" sz="2400" b="1"/>
          </a:p>
          <a:p>
            <a:pPr marL="609600" indent="-609600" eaLnBrk="1" hangingPunct="1">
              <a:lnSpc>
                <a:spcPct val="90000"/>
              </a:lnSpc>
              <a:buFont typeface="Wingdings" pitchFamily="2" charset="2"/>
              <a:buNone/>
            </a:pPr>
            <a:r>
              <a:rPr lang="en-US" altLang="en-US" sz="2400" b="1"/>
              <a:t>	4. How typical are the aid workers portrayed in are reading?</a:t>
            </a:r>
          </a:p>
          <a:p>
            <a:pPr marL="609600" indent="-609600" eaLnBrk="1" hangingPunct="1">
              <a:lnSpc>
                <a:spcPct val="90000"/>
              </a:lnSpc>
              <a:buFont typeface="Wingdings" pitchFamily="2" charset="2"/>
              <a:buAutoNum type="arabicPeriod"/>
            </a:pPr>
            <a:endParaRPr lang="en-US" altLang="en-US" sz="2400" b="1"/>
          </a:p>
          <a:p>
            <a:pPr marL="609600" indent="-609600" eaLnBrk="1" hangingPunct="1">
              <a:lnSpc>
                <a:spcPct val="90000"/>
              </a:lnSpc>
              <a:buFont typeface="Wingdings" pitchFamily="2" charset="2"/>
              <a:buAutoNum type="arabicPeriod"/>
            </a:pPr>
            <a:endParaRPr lang="en-US" altLang="en-US" sz="2400" b="1"/>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a:extLst>
              <a:ext uri="{FF2B5EF4-FFF2-40B4-BE49-F238E27FC236}">
                <a16:creationId xmlns:a16="http://schemas.microsoft.com/office/drawing/2014/main" id="{4ACE951D-325F-646E-9DAB-7A8E4D150D2A}"/>
              </a:ext>
            </a:extLst>
          </p:cNvPr>
          <p:cNvSpPr>
            <a:spLocks noGrp="1" noChangeArrowheads="1"/>
          </p:cNvSpPr>
          <p:nvPr>
            <p:ph type="title"/>
          </p:nvPr>
        </p:nvSpPr>
        <p:spPr/>
        <p:txBody>
          <a:bodyPr/>
          <a:lstStyle/>
          <a:p>
            <a:pPr eaLnBrk="1" hangingPunct="1"/>
            <a:r>
              <a:rPr lang="en-US" altLang="en-US"/>
              <a:t>Discussion: Continued</a:t>
            </a:r>
          </a:p>
        </p:txBody>
      </p:sp>
      <p:sp>
        <p:nvSpPr>
          <p:cNvPr id="75778" name="Rectangle 3">
            <a:extLst>
              <a:ext uri="{FF2B5EF4-FFF2-40B4-BE49-F238E27FC236}">
                <a16:creationId xmlns:a16="http://schemas.microsoft.com/office/drawing/2014/main" id="{C64A4434-1C41-1387-B073-3C35946AAECF}"/>
              </a:ext>
            </a:extLst>
          </p:cNvPr>
          <p:cNvSpPr>
            <a:spLocks noGrp="1" noChangeArrowheads="1"/>
          </p:cNvSpPr>
          <p:nvPr>
            <p:ph type="body" idx="1"/>
          </p:nvPr>
        </p:nvSpPr>
        <p:spPr>
          <a:xfrm>
            <a:off x="1182688" y="1676400"/>
            <a:ext cx="7772400" cy="4800600"/>
          </a:xfrm>
        </p:spPr>
        <p:txBody>
          <a:bodyPr/>
          <a:lstStyle/>
          <a:p>
            <a:pPr marL="533400" indent="-533400" eaLnBrk="1" hangingPunct="1">
              <a:lnSpc>
                <a:spcPct val="90000"/>
              </a:lnSpc>
              <a:buFont typeface="Wingdings" pitchFamily="2" charset="2"/>
              <a:buNone/>
            </a:pPr>
            <a:r>
              <a:rPr lang="en-US" altLang="en-US" b="1"/>
              <a:t>	</a:t>
            </a:r>
          </a:p>
          <a:p>
            <a:pPr marL="533400" indent="-533400" eaLnBrk="1" hangingPunct="1">
              <a:lnSpc>
                <a:spcPct val="90000"/>
              </a:lnSpc>
              <a:buFont typeface="Wingdings" pitchFamily="2" charset="2"/>
              <a:buNone/>
            </a:pPr>
            <a:r>
              <a:rPr lang="en-US" altLang="en-US" b="1"/>
              <a:t>	</a:t>
            </a:r>
            <a:r>
              <a:rPr lang="en-US" altLang="en-US" sz="2400" b="1"/>
              <a:t>5.  How do you think the behavior of </a:t>
            </a:r>
            <a:r>
              <a:rPr lang="ja-JP" altLang="en-US" sz="2400" b="1"/>
              <a:t>“</a:t>
            </a:r>
            <a:r>
              <a:rPr lang="en-US" altLang="ja-JP" sz="2400" b="1"/>
              <a:t>Aid Workers</a:t>
            </a:r>
            <a:r>
              <a:rPr lang="ja-JP" altLang="en-US" sz="2400" b="1"/>
              <a:t>”</a:t>
            </a:r>
            <a:r>
              <a:rPr lang="en-US" altLang="ja-JP" sz="2400" b="1"/>
              <a:t> differ from that of colonial officials in the pre-independence periods?</a:t>
            </a:r>
          </a:p>
          <a:p>
            <a:pPr marL="533400" indent="-533400" eaLnBrk="1" hangingPunct="1">
              <a:lnSpc>
                <a:spcPct val="90000"/>
              </a:lnSpc>
              <a:buFont typeface="Wingdings" pitchFamily="2" charset="2"/>
              <a:buNone/>
            </a:pPr>
            <a:r>
              <a:rPr lang="en-US" altLang="en-US" sz="2400" b="1"/>
              <a:t>	</a:t>
            </a:r>
          </a:p>
          <a:p>
            <a:pPr marL="533400" indent="-533400" eaLnBrk="1" hangingPunct="1">
              <a:lnSpc>
                <a:spcPct val="90000"/>
              </a:lnSpc>
              <a:buFont typeface="Wingdings" pitchFamily="2" charset="2"/>
              <a:buNone/>
            </a:pPr>
            <a:r>
              <a:rPr lang="en-US" altLang="en-US" b="1"/>
              <a:t>	6</a:t>
            </a:r>
            <a:r>
              <a:rPr lang="en-US" altLang="en-US" sz="2400" b="1"/>
              <a:t>.	What criticism would you make of the Book?</a:t>
            </a:r>
          </a:p>
          <a:p>
            <a:pPr marL="533400" indent="-533400" eaLnBrk="1" hangingPunct="1">
              <a:lnSpc>
                <a:spcPct val="90000"/>
              </a:lnSpc>
            </a:pPr>
            <a:endParaRPr lang="en-US" altLang="en-US" b="1"/>
          </a:p>
          <a:p>
            <a:pPr marL="533400" indent="-533400" eaLnBrk="1" hangingPunct="1">
              <a:lnSpc>
                <a:spcPct val="90000"/>
              </a:lnSpc>
              <a:buFont typeface="Wingdings" pitchFamily="2" charset="2"/>
              <a:buNone/>
            </a:pPr>
            <a:r>
              <a:rPr lang="en-US" altLang="en-US" b="1"/>
              <a:t>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a:extLst>
              <a:ext uri="{FF2B5EF4-FFF2-40B4-BE49-F238E27FC236}">
                <a16:creationId xmlns:a16="http://schemas.microsoft.com/office/drawing/2014/main" id="{318A16F3-1B0C-9332-79DE-48317EE4CC95}"/>
              </a:ext>
            </a:extLst>
          </p:cNvPr>
          <p:cNvSpPr>
            <a:spLocks noGrp="1" noChangeArrowheads="1"/>
          </p:cNvSpPr>
          <p:nvPr>
            <p:ph type="title"/>
          </p:nvPr>
        </p:nvSpPr>
        <p:spPr/>
        <p:txBody>
          <a:bodyPr/>
          <a:lstStyle/>
          <a:p>
            <a:pPr eaLnBrk="1" hangingPunct="1"/>
            <a:r>
              <a:rPr lang="en-US" altLang="en-US" b="1"/>
              <a:t>From the First Decade to 2022:  Religious or ethnic war?</a:t>
            </a:r>
            <a:r>
              <a:rPr lang="en-US" altLang="en-US"/>
              <a:t> </a:t>
            </a:r>
          </a:p>
        </p:txBody>
      </p:sp>
      <p:pic>
        <p:nvPicPr>
          <p:cNvPr id="89092" name="Picture 4" descr="Young Taliban gun pointing[1]">
            <a:extLst>
              <a:ext uri="{FF2B5EF4-FFF2-40B4-BE49-F238E27FC236}">
                <a16:creationId xmlns:a16="http://schemas.microsoft.com/office/drawing/2014/main" id="{A459802F-239E-FCC4-3C93-DA01A5A9F4C5}"/>
              </a:ext>
            </a:extLst>
          </p:cNvPr>
          <p:cNvPicPr>
            <a:picLocks noGrp="1" noChangeAspect="1" noChangeArrowheads="1"/>
          </p:cNvPicPr>
          <p:nvPr>
            <p:ph type="body" idx="1"/>
          </p:nvPr>
        </p:nvPicPr>
        <p:blipFill>
          <a:blip r:embed="rId2"/>
          <a:srcRect/>
          <a:stretch>
            <a:fillRect/>
          </a:stretch>
        </p:blipFill>
        <p:spPr>
          <a:xfrm>
            <a:off x="2362200" y="1981200"/>
            <a:ext cx="3714750" cy="3714750"/>
          </a:xfr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a:extLst>
              <a:ext uri="{FF2B5EF4-FFF2-40B4-BE49-F238E27FC236}">
                <a16:creationId xmlns:a16="http://schemas.microsoft.com/office/drawing/2014/main" id="{BADEFCC3-D876-4EEA-1C38-E92902461813}"/>
              </a:ext>
            </a:extLst>
          </p:cNvPr>
          <p:cNvSpPr>
            <a:spLocks noGrp="1" noChangeArrowheads="1"/>
          </p:cNvSpPr>
          <p:nvPr>
            <p:ph type="title"/>
          </p:nvPr>
        </p:nvSpPr>
        <p:spPr/>
        <p:txBody>
          <a:bodyPr/>
          <a:lstStyle/>
          <a:p>
            <a:pPr eaLnBrk="1" hangingPunct="1"/>
            <a:r>
              <a:rPr lang="en-US" altLang="en-US"/>
              <a:t>Focus Next Week and Beyond</a:t>
            </a:r>
          </a:p>
        </p:txBody>
      </p:sp>
      <p:sp>
        <p:nvSpPr>
          <p:cNvPr id="78850" name="Rectangle 3">
            <a:extLst>
              <a:ext uri="{FF2B5EF4-FFF2-40B4-BE49-F238E27FC236}">
                <a16:creationId xmlns:a16="http://schemas.microsoft.com/office/drawing/2014/main" id="{5489AA77-E943-BA23-8E69-A7819AAC1872}"/>
              </a:ext>
            </a:extLst>
          </p:cNvPr>
          <p:cNvSpPr>
            <a:spLocks noGrp="1" noChangeArrowheads="1"/>
          </p:cNvSpPr>
          <p:nvPr>
            <p:ph type="body" idx="1"/>
          </p:nvPr>
        </p:nvSpPr>
        <p:spPr/>
        <p:txBody>
          <a:bodyPr/>
          <a:lstStyle/>
          <a:p>
            <a:pPr eaLnBrk="1" hangingPunct="1"/>
            <a:r>
              <a:rPr lang="en-US" altLang="en-US" b="1"/>
              <a:t>Motivations</a:t>
            </a:r>
          </a:p>
          <a:p>
            <a:pPr eaLnBrk="1" hangingPunct="1"/>
            <a:endParaRPr lang="en-US" altLang="en-US" b="1"/>
          </a:p>
          <a:p>
            <a:pPr eaLnBrk="1" hangingPunct="1"/>
            <a:r>
              <a:rPr lang="en-US" altLang="en-US" b="1"/>
              <a:t>Multilateral Beginnings</a:t>
            </a:r>
          </a:p>
          <a:p>
            <a:pPr eaLnBrk="1" hangingPunct="1"/>
            <a:endParaRPr lang="en-US" altLang="en-US" b="1"/>
          </a:p>
          <a:p>
            <a:pPr eaLnBrk="1" hangingPunct="1"/>
            <a:r>
              <a:rPr lang="en-US" altLang="en-US" b="1"/>
              <a:t>Contracts and Non-Governmental Organizations</a:t>
            </a:r>
          </a:p>
          <a:p>
            <a:pPr eaLnBrk="1" hangingPunct="1"/>
            <a:endParaRPr lang="en-US" altLang="en-US" b="1"/>
          </a:p>
          <a:p>
            <a:pPr eaLnBrk="1" hangingPunct="1"/>
            <a:r>
              <a:rPr lang="en-US" altLang="en-US" b="1"/>
              <a:t>Vietnam: The Early Years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a:extLst>
              <a:ext uri="{FF2B5EF4-FFF2-40B4-BE49-F238E27FC236}">
                <a16:creationId xmlns:a16="http://schemas.microsoft.com/office/drawing/2014/main" id="{E05F26B5-D928-08DD-9E85-6D1EC7E5FAF0}"/>
              </a:ext>
            </a:extLst>
          </p:cNvPr>
          <p:cNvSpPr>
            <a:spLocks noGrp="1" noChangeArrowheads="1"/>
          </p:cNvSpPr>
          <p:nvPr>
            <p:ph type="title"/>
          </p:nvPr>
        </p:nvSpPr>
        <p:spPr/>
        <p:txBody>
          <a:bodyPr/>
          <a:lstStyle/>
          <a:p>
            <a:pPr eaLnBrk="1" hangingPunct="1"/>
            <a:r>
              <a:rPr lang="en-US" altLang="en-US"/>
              <a:t>Quote:</a:t>
            </a:r>
          </a:p>
        </p:txBody>
      </p:sp>
      <p:sp>
        <p:nvSpPr>
          <p:cNvPr id="79874" name="Rectangle 3">
            <a:extLst>
              <a:ext uri="{FF2B5EF4-FFF2-40B4-BE49-F238E27FC236}">
                <a16:creationId xmlns:a16="http://schemas.microsoft.com/office/drawing/2014/main" id="{94DDAB21-3079-FE04-372F-A45BC473533A}"/>
              </a:ext>
            </a:extLst>
          </p:cNvPr>
          <p:cNvSpPr>
            <a:spLocks noGrp="1" noChangeArrowheads="1"/>
          </p:cNvSpPr>
          <p:nvPr>
            <p:ph type="body" idx="1"/>
          </p:nvPr>
        </p:nvSpPr>
        <p:spPr/>
        <p:txBody>
          <a:bodyPr/>
          <a:lstStyle/>
          <a:p>
            <a:pPr eaLnBrk="1" hangingPunct="1"/>
            <a:endParaRPr lang="en-US" altLang="en-US"/>
          </a:p>
          <a:p>
            <a:pPr eaLnBrk="1" hangingPunct="1"/>
            <a:endParaRPr lang="en-US" altLang="en-US"/>
          </a:p>
          <a:p>
            <a:pPr eaLnBrk="1" hangingPunct="1"/>
            <a:r>
              <a:rPr lang="en-US" altLang="en-US" sz="3200" b="1"/>
              <a:t>America is what everyone here wants to be like….</a:t>
            </a:r>
            <a:r>
              <a:rPr lang="en-US" altLang="en-US" sz="3200" b="1">
                <a:hlinkClick r:id="" action="ppaction://noaction"/>
              </a:rPr>
              <a:t>[i]</a:t>
            </a:r>
            <a:endParaRPr lang="en-US" altLang="en-US" sz="3200"/>
          </a:p>
          <a:p>
            <a:pPr eaLnBrk="1" hangingPunct="1"/>
            <a:br>
              <a:rPr lang="en-US" altLang="en-US"/>
            </a:br>
            <a:r>
              <a:rPr lang="en-US" altLang="en-US" b="1">
                <a:hlinkClick r:id="" action="ppaction://noaction"/>
              </a:rPr>
              <a:t>[i]</a:t>
            </a:r>
            <a:r>
              <a:rPr lang="en-US" altLang="en-US" b="1"/>
              <a:t>  Mark Hertsgaard, </a:t>
            </a:r>
            <a:r>
              <a:rPr lang="en-US" altLang="en-US" b="1" u="sng"/>
              <a:t>The Eagle</a:t>
            </a:r>
            <a:r>
              <a:rPr lang="ja-JP" altLang="en-US" b="1" u="sng"/>
              <a:t>’</a:t>
            </a:r>
            <a:r>
              <a:rPr lang="en-US" altLang="ja-JP" b="1" u="sng"/>
              <a:t>s Shadow: Why America Fascinates and Infuriates the World</a:t>
            </a:r>
            <a:r>
              <a:rPr lang="en-US" altLang="ja-JP" b="1"/>
              <a:t> (New York: Picador Books, 2003), p. 4.</a:t>
            </a:r>
            <a:endParaRPr lang="en-US" altLang="en-US"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9BCFD52D-4104-0FBC-959F-AB4A37199A26}"/>
              </a:ext>
            </a:extLst>
          </p:cNvPr>
          <p:cNvSpPr>
            <a:spLocks noGrp="1" noChangeArrowheads="1"/>
          </p:cNvSpPr>
          <p:nvPr>
            <p:ph type="title"/>
          </p:nvPr>
        </p:nvSpPr>
        <p:spPr/>
        <p:txBody>
          <a:bodyPr/>
          <a:lstStyle/>
          <a:p>
            <a:pPr eaLnBrk="1" hangingPunct="1"/>
            <a:r>
              <a:rPr lang="en-US" altLang="en-US"/>
              <a:t>Foreign Aid Course</a:t>
            </a:r>
          </a:p>
        </p:txBody>
      </p:sp>
      <p:sp>
        <p:nvSpPr>
          <p:cNvPr id="19458" name="Rectangle 3">
            <a:extLst>
              <a:ext uri="{FF2B5EF4-FFF2-40B4-BE49-F238E27FC236}">
                <a16:creationId xmlns:a16="http://schemas.microsoft.com/office/drawing/2014/main" id="{11035C3D-9A46-0581-1D5E-4D6EC7565491}"/>
              </a:ext>
            </a:extLst>
          </p:cNvPr>
          <p:cNvSpPr>
            <a:spLocks noGrp="1" noChangeArrowheads="1"/>
          </p:cNvSpPr>
          <p:nvPr>
            <p:ph type="body" idx="1"/>
          </p:nvPr>
        </p:nvSpPr>
        <p:spPr/>
        <p:txBody>
          <a:bodyPr/>
          <a:lstStyle/>
          <a:p>
            <a:pPr eaLnBrk="1" hangingPunct="1"/>
            <a:endParaRPr lang="en-US" altLang="en-US"/>
          </a:p>
          <a:p>
            <a:pPr eaLnBrk="1" hangingPunct="1"/>
            <a:endParaRPr lang="en-US" altLang="en-US"/>
          </a:p>
          <a:p>
            <a:pPr eaLnBrk="1" hangingPunct="1"/>
            <a:endParaRPr lang="en-US" altLang="en-US"/>
          </a:p>
          <a:p>
            <a:pPr algn="ctr" eaLnBrk="1" hangingPunct="1">
              <a:buFont typeface="Wingdings" pitchFamily="2" charset="2"/>
              <a:buNone/>
            </a:pPr>
            <a:r>
              <a:rPr lang="en-US" altLang="en-US" sz="4400" b="1">
                <a:solidFill>
                  <a:schemeClr val="accent2"/>
                </a:solidFill>
              </a:rPr>
              <a:t>Foreign Aid Policy and the Cold War:</a:t>
            </a:r>
          </a:p>
          <a:p>
            <a:pPr algn="ctr" eaLnBrk="1" hangingPunct="1">
              <a:buFont typeface="Wingdings" pitchFamily="2" charset="2"/>
              <a:buNone/>
            </a:pPr>
            <a:endParaRPr lang="en-US" altLang="en-US" sz="4400" b="1">
              <a:solidFill>
                <a:schemeClr val="accent2"/>
              </a:solidFill>
            </a:endParaRPr>
          </a:p>
          <a:p>
            <a:pPr algn="ctr" eaLnBrk="1" hangingPunct="1">
              <a:buFont typeface="Wingdings" pitchFamily="2" charset="2"/>
              <a:buNone/>
            </a:pPr>
            <a:r>
              <a:rPr lang="en-US" altLang="en-US" sz="4400" b="1">
                <a:solidFill>
                  <a:schemeClr val="accent2"/>
                </a:solidFill>
              </a:rPr>
              <a:t>The First Decade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B0F99169-B6E2-F416-33C5-7C31C67E9AE8}"/>
              </a:ext>
            </a:extLst>
          </p:cNvPr>
          <p:cNvSpPr>
            <a:spLocks noGrp="1" noChangeArrowheads="1"/>
          </p:cNvSpPr>
          <p:nvPr>
            <p:ph type="title"/>
          </p:nvPr>
        </p:nvSpPr>
        <p:spPr/>
        <p:txBody>
          <a:bodyPr/>
          <a:lstStyle/>
          <a:p>
            <a:pPr eaLnBrk="1" hangingPunct="1"/>
            <a:r>
              <a:rPr lang="en-US" altLang="en-US"/>
              <a:t>The Counter Narrative</a:t>
            </a:r>
          </a:p>
        </p:txBody>
      </p:sp>
      <p:sp>
        <p:nvSpPr>
          <p:cNvPr id="20482" name="Rectangle 3">
            <a:extLst>
              <a:ext uri="{FF2B5EF4-FFF2-40B4-BE49-F238E27FC236}">
                <a16:creationId xmlns:a16="http://schemas.microsoft.com/office/drawing/2014/main" id="{92D3CA02-B6E6-D70C-C3E7-9B81C26A86AD}"/>
              </a:ext>
            </a:extLst>
          </p:cNvPr>
          <p:cNvSpPr>
            <a:spLocks noGrp="1" noChangeArrowheads="1"/>
          </p:cNvSpPr>
          <p:nvPr>
            <p:ph type="body" idx="1"/>
          </p:nvPr>
        </p:nvSpPr>
        <p:spPr/>
        <p:txBody>
          <a:bodyPr/>
          <a:lstStyle/>
          <a:p>
            <a:pPr marL="447675" indent="-447675" eaLnBrk="1" hangingPunct="1">
              <a:lnSpc>
                <a:spcPct val="90000"/>
              </a:lnSpc>
              <a:buFont typeface="Wingdings" pitchFamily="2" charset="2"/>
              <a:buNone/>
            </a:pPr>
            <a:r>
              <a:rPr lang="en-US" altLang="en-US" sz="1800" dirty="0"/>
              <a:t>	</a:t>
            </a:r>
            <a:endParaRPr lang="en-US" altLang="en-US" sz="2000" b="1" dirty="0"/>
          </a:p>
          <a:p>
            <a:pPr marL="447675" indent="-447675" eaLnBrk="1" hangingPunct="1">
              <a:lnSpc>
                <a:spcPct val="90000"/>
              </a:lnSpc>
              <a:buFont typeface="Wingdings" pitchFamily="2" charset="2"/>
              <a:buNone/>
            </a:pPr>
            <a:r>
              <a:rPr lang="en-US" altLang="en-US" sz="2000" b="1" dirty="0"/>
              <a:t>	</a:t>
            </a:r>
            <a:r>
              <a:rPr lang="en-US" altLang="en-US" sz="3200" b="1" dirty="0"/>
              <a:t>GOAL: </a:t>
            </a:r>
          </a:p>
          <a:p>
            <a:pPr marL="447675" indent="-447675" eaLnBrk="1" hangingPunct="1">
              <a:lnSpc>
                <a:spcPct val="90000"/>
              </a:lnSpc>
              <a:buFont typeface="Wingdings" pitchFamily="2" charset="2"/>
              <a:buNone/>
            </a:pPr>
            <a:endParaRPr lang="en-US" altLang="en-US" sz="3200" b="1" dirty="0"/>
          </a:p>
          <a:p>
            <a:pPr marL="447675" indent="-447675" eaLnBrk="1" hangingPunct="1">
              <a:lnSpc>
                <a:spcPct val="90000"/>
              </a:lnSpc>
              <a:buFont typeface="Wingdings" pitchFamily="2" charset="2"/>
              <a:buNone/>
            </a:pPr>
            <a:r>
              <a:rPr lang="en-US" altLang="en-US" sz="3200" b="1" dirty="0"/>
              <a:t>		To conceive of a rival hypothesis 	that could  reverse perceived 	reality and  provides a possible 	policy option for future attention 	because of its very plausibility.</a:t>
            </a:r>
          </a:p>
          <a:p>
            <a:pPr marL="447675" indent="-447675" eaLnBrk="1" hangingPunct="1">
              <a:lnSpc>
                <a:spcPct val="90000"/>
              </a:lnSpc>
              <a:buFont typeface="Wingdings" pitchFamily="2" charset="2"/>
              <a:buNone/>
            </a:pPr>
            <a:br>
              <a:rPr lang="en-US" altLang="en-US" sz="3200" b="1" dirty="0"/>
            </a:br>
            <a:endParaRPr lang="en-US" altLang="en-US"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9C644F62-DBB8-95A1-0DE8-58CE7D681B6E}"/>
              </a:ext>
            </a:extLst>
          </p:cNvPr>
          <p:cNvSpPr>
            <a:spLocks noGrp="1" noChangeArrowheads="1"/>
          </p:cNvSpPr>
          <p:nvPr>
            <p:ph type="title"/>
          </p:nvPr>
        </p:nvSpPr>
        <p:spPr/>
        <p:txBody>
          <a:bodyPr/>
          <a:lstStyle/>
          <a:p>
            <a:pPr eaLnBrk="1" hangingPunct="1"/>
            <a:r>
              <a:rPr lang="en-US" altLang="en-US" b="1"/>
              <a:t>Foreign Aid After World War II</a:t>
            </a:r>
          </a:p>
        </p:txBody>
      </p:sp>
      <p:sp>
        <p:nvSpPr>
          <p:cNvPr id="21506" name="Rectangle 3">
            <a:extLst>
              <a:ext uri="{FF2B5EF4-FFF2-40B4-BE49-F238E27FC236}">
                <a16:creationId xmlns:a16="http://schemas.microsoft.com/office/drawing/2014/main" id="{F4BE110D-6BC7-BC76-22FB-9BB36D3105AA}"/>
              </a:ext>
            </a:extLst>
          </p:cNvPr>
          <p:cNvSpPr>
            <a:spLocks noGrp="1" noChangeArrowheads="1"/>
          </p:cNvSpPr>
          <p:nvPr>
            <p:ph type="body" idx="1"/>
          </p:nvPr>
        </p:nvSpPr>
        <p:spPr/>
        <p:txBody>
          <a:bodyPr/>
          <a:lstStyle/>
          <a:p>
            <a:pPr eaLnBrk="1" hangingPunct="1"/>
            <a:endParaRPr lang="en-US" altLang="en-US" b="1" dirty="0"/>
          </a:p>
          <a:p>
            <a:pPr eaLnBrk="1" hangingPunct="1">
              <a:buFont typeface="Wingdings" pitchFamily="2" charset="2"/>
              <a:buNone/>
            </a:pPr>
            <a:r>
              <a:rPr lang="en-US" altLang="en-US" b="1" dirty="0"/>
              <a:t>Components This Week: Review</a:t>
            </a:r>
          </a:p>
          <a:p>
            <a:pPr eaLnBrk="1" hangingPunct="1">
              <a:buFont typeface="Wingdings" pitchFamily="2" charset="2"/>
              <a:buNone/>
            </a:pPr>
            <a:endParaRPr lang="en-US" altLang="en-US" b="1" dirty="0"/>
          </a:p>
          <a:p>
            <a:pPr eaLnBrk="1" hangingPunct="1"/>
            <a:r>
              <a:rPr lang="en-US" altLang="en-US" b="1" dirty="0"/>
              <a:t>Europe at War</a:t>
            </a:r>
          </a:p>
          <a:p>
            <a:pPr eaLnBrk="1" hangingPunct="1"/>
            <a:endParaRPr lang="en-US" altLang="en-US" b="1" dirty="0"/>
          </a:p>
          <a:p>
            <a:pPr eaLnBrk="1" hangingPunct="1"/>
            <a:r>
              <a:rPr lang="en-US" altLang="en-US" b="1" dirty="0"/>
              <a:t>The Marshall Plan</a:t>
            </a:r>
          </a:p>
          <a:p>
            <a:pPr eaLnBrk="1" hangingPunct="1">
              <a:buFont typeface="Wingdings" pitchFamily="2" charset="2"/>
              <a:buNone/>
            </a:pPr>
            <a:endParaRPr lang="en-US" altLang="en-US" b="1" dirty="0"/>
          </a:p>
          <a:p>
            <a:pPr eaLnBrk="1" hangingPunct="1"/>
            <a:r>
              <a:rPr lang="en-US" altLang="en-US" b="1" dirty="0"/>
              <a:t>Point Four and </a:t>
            </a:r>
          </a:p>
          <a:p>
            <a:pPr eaLnBrk="1" hangingPunct="1"/>
            <a:endParaRPr lang="en-US" altLang="en-US" b="1" dirty="0"/>
          </a:p>
          <a:p>
            <a:pPr eaLnBrk="1" hangingPunct="1"/>
            <a:r>
              <a:rPr lang="en-US" altLang="en-US" b="1" dirty="0"/>
              <a:t>The First Decade: 1948-1960</a:t>
            </a:r>
          </a:p>
        </p:txBody>
      </p:sp>
    </p:spTree>
  </p:cSld>
  <p:clrMapOvr>
    <a:masterClrMapping/>
  </p:clrMapOvr>
</p:sld>
</file>

<file path=ppt/theme/theme1.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Layers</Template>
  <TotalTime>678</TotalTime>
  <Words>1808</Words>
  <Application>Microsoft Macintosh PowerPoint</Application>
  <PresentationFormat>On-screen Show (4:3)</PresentationFormat>
  <Paragraphs>245</Paragraphs>
  <Slides>66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66</vt:i4>
      </vt:variant>
    </vt:vector>
  </HeadingPairs>
  <TitlesOfParts>
    <vt:vector size="72" baseType="lpstr">
      <vt:lpstr>Arial</vt:lpstr>
      <vt:lpstr>ＭＳ Ｐゴシック</vt:lpstr>
      <vt:lpstr>Times New Roman</vt:lpstr>
      <vt:lpstr>Wingdings</vt:lpstr>
      <vt:lpstr>Calibri</vt:lpstr>
      <vt:lpstr>Layers</vt:lpstr>
      <vt:lpstr>FOREIGN AID, FOREIGN POLICY AND  DEVELOPMENT MANAGEMENT </vt:lpstr>
      <vt:lpstr>PowerPoint Presentation</vt:lpstr>
      <vt:lpstr>The Problem Review</vt:lpstr>
      <vt:lpstr>The Goals</vt:lpstr>
      <vt:lpstr>The Problem</vt:lpstr>
      <vt:lpstr>According to William Easterly</vt:lpstr>
      <vt:lpstr>Foreign Aid Course</vt:lpstr>
      <vt:lpstr>The Counter Narrative</vt:lpstr>
      <vt:lpstr>Foreign Aid After World War II</vt:lpstr>
      <vt:lpstr>PowerPoint Presentation</vt:lpstr>
      <vt:lpstr>Quote: North Africa, 1943</vt:lpstr>
      <vt:lpstr>Rick Atkinson- Author of the Day</vt:lpstr>
      <vt:lpstr>Foreign Aid</vt:lpstr>
      <vt:lpstr>Foreign Aid as an Ideal</vt:lpstr>
      <vt:lpstr>George C. Marshall- Nobel Prize 1953 </vt:lpstr>
      <vt:lpstr>Time Frame</vt:lpstr>
      <vt:lpstr>Post-War Planning: 1943-1945</vt:lpstr>
      <vt:lpstr>Lend Lease</vt:lpstr>
      <vt:lpstr>The Greek Civil War, 1944-1949</vt:lpstr>
      <vt:lpstr>Time Frame: Defining Foreign Aid</vt:lpstr>
      <vt:lpstr>United Nations Reconstruction and Rehabilitation Administration 1943-1949</vt:lpstr>
      <vt:lpstr>The United Nations Role</vt:lpstr>
      <vt:lpstr>Post-War Crises</vt:lpstr>
      <vt:lpstr>Point Four Program: Focus Sustained Development</vt:lpstr>
      <vt:lpstr>Truman Signing Point Four Legislation.</vt:lpstr>
      <vt:lpstr>Point Four</vt:lpstr>
      <vt:lpstr>Point Four Program- Images</vt:lpstr>
      <vt:lpstr>In Our Image?</vt:lpstr>
      <vt:lpstr>Stated Goals of Point Four</vt:lpstr>
      <vt:lpstr>From a Department of State publication entitled The Point Four Program released in December, 1949. </vt:lpstr>
      <vt:lpstr>Domestic Management Systems and International Influences </vt:lpstr>
      <vt:lpstr>Eisenhower: A Closet Keynesian </vt:lpstr>
      <vt:lpstr>U.S. Foreign Policy Goal:</vt:lpstr>
      <vt:lpstr>The Price Tag in 1960</vt:lpstr>
      <vt:lpstr>The Cold War and Vietnam</vt:lpstr>
      <vt:lpstr>Another Time</vt:lpstr>
      <vt:lpstr>“Overthrow” Ngo Dinh Diem-First President of South Vietnam</vt:lpstr>
      <vt:lpstr>Major International Relations Terms</vt:lpstr>
      <vt:lpstr>Hans Morgenthau, 1904-1980</vt:lpstr>
      <vt:lpstr>First Decade:   Assumptions Still with us</vt:lpstr>
      <vt:lpstr>First Decade- 2</vt:lpstr>
      <vt:lpstr>PowerPoint Presentation</vt:lpstr>
      <vt:lpstr>First Decade-3</vt:lpstr>
      <vt:lpstr>First Decade-4</vt:lpstr>
      <vt:lpstr>The Problem:</vt:lpstr>
      <vt:lpstr>Results: 1960</vt:lpstr>
      <vt:lpstr>First Decade-5</vt:lpstr>
      <vt:lpstr>Foreign Aid to Korea and Korea 2022</vt:lpstr>
      <vt:lpstr>Issues:</vt:lpstr>
      <vt:lpstr>The Problem with Planning-1</vt:lpstr>
      <vt:lpstr>Planning Constants: The Latvian Development Plan- Legacy Issue</vt:lpstr>
      <vt:lpstr>PowerPoint Presentation</vt:lpstr>
      <vt:lpstr>The Problem with Planning-2</vt:lpstr>
      <vt:lpstr>The Problem with Planning-3</vt:lpstr>
      <vt:lpstr>Debt Temperature </vt:lpstr>
      <vt:lpstr>Three Views of Foreign Aid- A Reminder</vt:lpstr>
      <vt:lpstr>Two Books :</vt:lpstr>
      <vt:lpstr>Michael Maren</vt:lpstr>
      <vt:lpstr>Stephen Kinzer</vt:lpstr>
      <vt:lpstr>Issues: Kinzer and Maren</vt:lpstr>
      <vt:lpstr>Overview: The Soft Power View of George W. Bush: The New Take Off Point?</vt:lpstr>
      <vt:lpstr>Discussion of Kinzer</vt:lpstr>
      <vt:lpstr>Discussion: Continued</vt:lpstr>
      <vt:lpstr>From the First Decade to 2022:  Religious or ethnic war? </vt:lpstr>
      <vt:lpstr>Focus Next Week and Beyond</vt:lpstr>
      <vt:lpstr>Quote:</vt:lpstr>
    </vt:vector>
  </TitlesOfParts>
  <Company>University of Pittsburgh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PAS</dc:creator>
  <cp:lastModifiedBy>Picard, Louis A</cp:lastModifiedBy>
  <cp:revision>20</cp:revision>
  <dcterms:created xsi:type="dcterms:W3CDTF">2005-01-27T13:22:36Z</dcterms:created>
  <dcterms:modified xsi:type="dcterms:W3CDTF">2022-12-12T16:56:52Z</dcterms:modified>
</cp:coreProperties>
</file>