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70" r:id="rId1"/>
  </p:sldMasterIdLst>
  <p:notesMasterIdLst>
    <p:notesMasterId r:id="rId63"/>
  </p:notesMasterIdLst>
  <p:sldIdLst>
    <p:sldId id="257" r:id="rId2"/>
    <p:sldId id="278" r:id="rId3"/>
    <p:sldId id="349" r:id="rId4"/>
    <p:sldId id="360" r:id="rId5"/>
    <p:sldId id="314" r:id="rId6"/>
    <p:sldId id="258" r:id="rId7"/>
    <p:sldId id="295" r:id="rId8"/>
    <p:sldId id="309" r:id="rId9"/>
    <p:sldId id="310" r:id="rId10"/>
    <p:sldId id="306" r:id="rId11"/>
    <p:sldId id="324" r:id="rId12"/>
    <p:sldId id="325" r:id="rId13"/>
    <p:sldId id="316" r:id="rId14"/>
    <p:sldId id="317" r:id="rId15"/>
    <p:sldId id="329" r:id="rId16"/>
    <p:sldId id="312" r:id="rId17"/>
    <p:sldId id="313" r:id="rId18"/>
    <p:sldId id="330" r:id="rId19"/>
    <p:sldId id="361" r:id="rId20"/>
    <p:sldId id="322" r:id="rId21"/>
    <p:sldId id="323" r:id="rId22"/>
    <p:sldId id="318" r:id="rId23"/>
    <p:sldId id="321" r:id="rId24"/>
    <p:sldId id="332" r:id="rId25"/>
    <p:sldId id="333" r:id="rId26"/>
    <p:sldId id="334" r:id="rId27"/>
    <p:sldId id="319" r:id="rId28"/>
    <p:sldId id="335" r:id="rId29"/>
    <p:sldId id="320" r:id="rId30"/>
    <p:sldId id="285" r:id="rId31"/>
    <p:sldId id="286" r:id="rId32"/>
    <p:sldId id="344" r:id="rId33"/>
    <p:sldId id="287" r:id="rId34"/>
    <p:sldId id="288" r:id="rId35"/>
    <p:sldId id="350" r:id="rId36"/>
    <p:sldId id="337" r:id="rId37"/>
    <p:sldId id="289" r:id="rId38"/>
    <p:sldId id="345" r:id="rId39"/>
    <p:sldId id="290" r:id="rId40"/>
    <p:sldId id="338" r:id="rId41"/>
    <p:sldId id="262" r:id="rId42"/>
    <p:sldId id="346" r:id="rId43"/>
    <p:sldId id="292" r:id="rId44"/>
    <p:sldId id="293" r:id="rId45"/>
    <p:sldId id="357" r:id="rId46"/>
    <p:sldId id="347" r:id="rId47"/>
    <p:sldId id="348" r:id="rId48"/>
    <p:sldId id="297" r:id="rId49"/>
    <p:sldId id="351" r:id="rId50"/>
    <p:sldId id="298" r:id="rId51"/>
    <p:sldId id="355" r:id="rId52"/>
    <p:sldId id="356" r:id="rId53"/>
    <p:sldId id="358" r:id="rId54"/>
    <p:sldId id="354" r:id="rId55"/>
    <p:sldId id="384" r:id="rId56"/>
    <p:sldId id="385" r:id="rId57"/>
    <p:sldId id="302" r:id="rId58"/>
    <p:sldId id="362" r:id="rId59"/>
    <p:sldId id="339" r:id="rId60"/>
    <p:sldId id="340" r:id="rId61"/>
    <p:sldId id="386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/>
    <p:restoredTop sz="94762"/>
  </p:normalViewPr>
  <p:slideViewPr>
    <p:cSldViewPr>
      <p:cViewPr varScale="1">
        <p:scale>
          <a:sx n="121" d="100"/>
          <a:sy n="121" d="100"/>
        </p:scale>
        <p:origin x="20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499EAE-73F8-1D2F-B624-0416631AF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1E46E-732A-985B-A30F-3E31121C69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CBA359-8ED8-EC4C-B493-E72BA32104BA}" type="datetimeFigureOut">
              <a:rPr lang="en-US"/>
              <a:pPr>
                <a:defRPr/>
              </a:pPr>
              <a:t>12/12/22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7C59F4-420B-C3E1-5F31-98C59DC639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CFB21C3-37A6-A866-042B-E6D25A435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AB4F4-8008-1399-A0AE-86D7416F48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DFD07-DDB6-34FA-A37B-34B9BB446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8F9320-6559-404B-AAFF-E6FADF1B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E98B9D49-E20F-073E-6007-0AF385512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4F73F61-AFF7-6552-75D7-88D48FEAE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4119AB29-DF29-8629-3832-76F7B00D7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D34D6-E852-E648-AF2E-FA830D4BF08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B516B100-D5F2-08FA-6398-AD3FDBB7A8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CE8530D2-66B3-3E88-F5B1-7902F29D90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80435FBE-D798-47D9-0BEE-4F954F9AE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608115-690E-FB41-8558-71F7277069C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2759FDAB-0553-E421-C6FB-ECEB326CE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CA91E461-42F8-12E7-CC30-9D11295FFA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B171DFCA-B603-456A-F5EE-817B5B9AE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393CAA-0B6F-DB4F-AB95-443BCFA4BC22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880348D5-1564-87AD-2517-3BF1E9A86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68285049-65F0-811F-5D62-485CB4FA6B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6F1388C8-DD11-4F2F-5DF6-3F1D622E0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8A2699-DD0C-E641-A564-A50A2B057F41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471157B5-694B-37BF-067E-A9997B77ADBB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E01A7349-CCF8-B8CE-FCCB-48AFC3D1B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A7097DB5-EE84-1B7A-CC55-692FC60CFA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C39DE9DB-3E19-203F-999A-70AFCFD6A4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8197D7E4-F812-8644-B397-CC931044C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635 h 1000"/>
                <a:gd name="T2" fmla="*/ 0 w 1000"/>
                <a:gd name="T3" fmla="*/ 635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0768CEEE-F3EC-2EFC-CF55-A936EE507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481 h 1000"/>
                <a:gd name="T6" fmla="*/ 0 w 1000"/>
                <a:gd name="T7" fmla="*/ 481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C3F7BC8-C3B4-39CD-5E96-7FD9A6D57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235BB2B-BF25-9670-9A54-69850EE08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0CA5281-F6D2-73B3-5E5A-37B0D92E5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95F2-7479-8249-8D35-B7C2EFC6E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61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8585B2-C14B-3B2D-7841-C283D88F9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76B5C66-2CCF-9B77-0C16-B41121C5D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D66EA58-A364-EA98-9C64-303572DDF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0765C-CF35-584F-B80B-87E42BAFE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53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B40B6E-9C31-F4EF-E7B7-CEF280371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DCD86D8-3639-C5D3-05CE-D8FAFDCFDF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AFA35C8-A6E1-4D30-AE43-0BD70EA8D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92C89-B124-5341-96C6-247E8714E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1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526B32-AF0C-5A86-F333-B0C1134F5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209684E-AD88-9D87-F80D-A809AB988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63651B9-949F-93CA-6642-FBA159C67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0E0B6-5547-F145-807F-D6AF12967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99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3F9BC0-FD55-4B74-5552-7C63AA017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2135376-0622-ECD0-A627-B51E0DFF5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833C8A7-EDCE-6B8F-EC5E-8801B1E2A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ED40-32BF-2644-856F-18D2A71BD3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84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2FDBA3-6B43-BEDE-CC4D-A1098DFBA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A050699-D000-9E16-598D-93923BB27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5816F0A-373D-9CD4-F795-5BFB7306F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B5B18-0545-7746-8702-723405D37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56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1B0D45-F49E-12A0-2168-7C6CFB63E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9BABF1-4477-3A29-4B96-36E51FE8C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566EA-1342-F352-8C13-DBADCA15C0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D21EE-6413-5E4B-9AC8-AC97547EE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48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5AE9B35-E44E-B59C-B4AC-23E0486DAE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6D654B9-11F5-62A6-8BE7-44E532A26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E911893-B186-14A8-91CD-7D58F9D6D7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2140-85AB-EE47-ACA8-CB624383A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77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A711D6F-96FC-4CCF-C604-95C866C13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B3AB9F3-49F1-0A8C-5378-47EA17115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1D3639C-C849-953C-A700-520FC5826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A0176-287F-CF4E-BBD1-FB6D7B2DE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56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153348-2126-0C30-2C31-70E241BBE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78A564A-A4CF-C645-BCDE-FEF4E66225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34A1533-D83B-D028-BE22-6A64DF103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1CBD7-B922-954E-B1E9-C8B274C24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12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4B0386-E203-3E13-B860-3EFE9A630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5C75F6-44F5-2685-1AF6-624FA06A5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2F6B63E-8215-735C-EDC2-E901633A60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FBE3-668C-C04B-BAA8-6C70794A7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69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CA24B8-1CA8-0483-7A03-B1D1E8287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E48259-07AE-9A91-91EF-D6C438EA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C91C40-1157-D990-5D25-E727363E4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D9BF36-A04E-2845-55E0-A24620AAF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38EABE78-BB8B-2DB5-027F-22C1F055E8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91B2DFF7-2BE9-3058-977C-257187801C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8" name="Rectangle 8">
            <a:extLst>
              <a:ext uri="{FF2B5EF4-FFF2-40B4-BE49-F238E27FC236}">
                <a16:creationId xmlns:a16="http://schemas.microsoft.com/office/drawing/2014/main" id="{11FD432E-28C2-AD4B-6A71-3D22A64A1C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B65083C-4E2B-1244-B187-697B93376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D7C436BC-386B-A96B-9C39-8EC14C7B3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6 w 1000"/>
              <a:gd name="T1" fmla="*/ 2147483646 h 1000"/>
              <a:gd name="T2" fmla="*/ 0 w 1000"/>
              <a:gd name="T3" fmla="*/ 2147483646 h 1000"/>
              <a:gd name="T4" fmla="*/ 0 w 1000"/>
              <a:gd name="T5" fmla="*/ 0 h 1000"/>
              <a:gd name="T6" fmla="*/ 2147483646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2FBFBD9B-62F6-8F1A-9807-EC0ABBA3D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.ehow.com/images/GlobalPhoto/Articles/2136351/americafirstone-main_Full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805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en.wikipedia.org/wiki/July_2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en.wikipedia.org/wiki/1859" TargetMode="External"/><Relationship Id="rId4" Type="http://schemas.openxmlformats.org/officeDocument/2006/relationships/hyperlink" Target="http://en.wikipedia.org/wiki/April_16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895" TargetMode="External"/><Relationship Id="rId2" Type="http://schemas.openxmlformats.org/officeDocument/2006/relationships/hyperlink" Target="http://en.wikipedia.org/wiki/May_1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en.wikipedia.org/wiki/1934" TargetMode="External"/><Relationship Id="rId4" Type="http://schemas.openxmlformats.org/officeDocument/2006/relationships/hyperlink" Target="http://en.wikipedia.org/wiki/February_21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ACDA01B-F4C5-7C51-DE16-F03D9CDD3C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772400" cy="1462088"/>
          </a:xfrm>
        </p:spPr>
        <p:txBody>
          <a:bodyPr/>
          <a:lstStyle/>
          <a:p>
            <a:pPr eaLnBrk="1" hangingPunct="1"/>
            <a:br>
              <a:rPr lang="en-US" altLang="en-US" sz="3200" b="1"/>
            </a:br>
            <a:br>
              <a:rPr lang="en-US" altLang="en-US" sz="3200" b="1"/>
            </a:br>
            <a:br>
              <a:rPr lang="en-US" altLang="en-US" sz="3200" b="1"/>
            </a:br>
            <a:r>
              <a:rPr lang="en-US" altLang="en-US" sz="3200" b="1"/>
              <a:t> Louis A. Picard</a:t>
            </a:r>
            <a:br>
              <a:rPr lang="en-US" altLang="en-US" sz="3200" b="1"/>
            </a:br>
            <a:br>
              <a:rPr lang="en-US" altLang="en-US" sz="3200" b="1"/>
            </a:br>
            <a:r>
              <a:rPr lang="en-US" altLang="en-US" sz="3200" b="1"/>
              <a:t>CAPSTONE  AND READING SEMINAR:</a:t>
            </a:r>
            <a:br>
              <a:rPr lang="en-US" altLang="en-US" sz="3200" b="1"/>
            </a:br>
            <a:r>
              <a:rPr lang="en-US" altLang="en-US" sz="3200" b="1"/>
              <a:t>FOREIGN AID, FOREIGN POLICY</a:t>
            </a:r>
            <a:br>
              <a:rPr lang="en-US" altLang="en-US" sz="3200" b="1"/>
            </a:br>
            <a:r>
              <a:rPr lang="en-US" altLang="en-US" sz="3200" b="1"/>
              <a:t>AND DEVELOPMENT MANAGEMENT</a:t>
            </a:r>
            <a:br>
              <a:rPr lang="en-US" altLang="en-US" sz="3200" b="1"/>
            </a:br>
            <a:endParaRPr lang="en-US" altLang="en-US" sz="3200" b="1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838A168F-6341-3E2F-F99E-0D23AF509ED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4724400"/>
            <a:ext cx="6400800" cy="1752600"/>
          </a:xfrm>
        </p:spPr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3600" b="1"/>
              <a:t>PIA 2096- Week Three</a:t>
            </a:r>
            <a:br>
              <a:rPr lang="en-US" altLang="en-US" sz="3600" b="1"/>
            </a:br>
            <a:endParaRPr lang="en-US" altLang="en-US" sz="3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30D3071-2B28-CC6C-3799-BC04F81E2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Manifest Destiny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2C53CC3-4AD6-DE32-414F-6015C73E0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U.S. </a:t>
            </a:r>
            <a:r>
              <a:rPr lang="en-US" altLang="en-US" b="1" u="sng"/>
              <a:t>imperial expansion </a:t>
            </a:r>
            <a:r>
              <a:rPr lang="en-US" altLang="en-US" b="1"/>
              <a:t>was part of the country’s perceived manifest destiny almost from the founding of the nation and would have a singular impact upon its foreign aid policy after 1948.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>
            <a:extLst>
              <a:ext uri="{FF2B5EF4-FFF2-40B4-BE49-F238E27FC236}">
                <a16:creationId xmlns:a16="http://schemas.microsoft.com/office/drawing/2014/main" id="{A6266345-7DFF-8A2E-F1FA-2536B2F1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28675"/>
            <a:ext cx="66675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F7BC0167-8E18-831A-B736-0A43D09EA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Historical Legacy: Four Assumptions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9EAE43E6-0CAA-BDBD-44D8-880C357CD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Monroe Doctrine- 1823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Continental Empire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Indigenous Peoples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Mexico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1CD169A-2422-2671-DA39-B1F5885A7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Thesis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5CC284BC-0F16-0BEB-C92F-245F8F257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61275" cy="4114800"/>
          </a:xfrm>
        </p:spPr>
        <p:txBody>
          <a:bodyPr/>
          <a:lstStyle/>
          <a:p>
            <a:pPr eaLnBrk="1" hangingPunct="1"/>
            <a:r>
              <a:rPr lang="en-US" altLang="en-US" sz="2400" b="1"/>
              <a:t>U.S. Patterns (History) of Foreign Aid and Foreign Policy are similar to those of Britain, France and the other nineteenth century colonial powers</a:t>
            </a:r>
            <a:endParaRPr lang="en-US" altLang="en-US" b="1"/>
          </a:p>
        </p:txBody>
      </p:sp>
      <p:pic>
        <p:nvPicPr>
          <p:cNvPr id="28675" name="Picture 4" descr="McKinley">
            <a:extLst>
              <a:ext uri="{FF2B5EF4-FFF2-40B4-BE49-F238E27FC236}">
                <a16:creationId xmlns:a16="http://schemas.microsoft.com/office/drawing/2014/main" id="{BD844241-CDBE-88D5-98AC-43758630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49600"/>
            <a:ext cx="495300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C9D40E74-EC74-CBB6-EB03-10AD144A2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Historical Legacy: U.S. Not Isolationist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5C87CD1A-1D02-82E1-96BE-5CF26960A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b="1"/>
              <a:t>	Latin America and the Pacific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/>
              <a:t>	Spanish-American War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/>
              <a:t>	An American Empire after 1900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/>
              <a:t>	From Good Neighbors (Roosevelt) to the Alliance for Progress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50B3FE0B-DC2B-EE8B-D0D6-C6892BF978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28600"/>
            <a:ext cx="7086600" cy="1600200"/>
          </a:xfrm>
        </p:spPr>
        <p:txBody>
          <a:bodyPr/>
          <a:lstStyle/>
          <a:p>
            <a:pPr eaLnBrk="1" hangingPunct="1"/>
            <a:r>
              <a:rPr lang="en-US" altLang="en-US"/>
              <a:t>Isolationism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41B3EBCE-7763-DE2F-43B9-6B232445FF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1295400"/>
            <a:ext cx="5638800" cy="1905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Primarily an Anti-European Sentiment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Did not apply to trade and missionary work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Nor Latin America, Asia or Africa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C173CD1D-FBD9-3FFB-5F26-055D9518E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Selective Isolationism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ED04B57B-1AC2-A5AC-7A48-467DD0A8B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1524000"/>
            <a:ext cx="7661275" cy="45720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Teddy Roosevelt and the Big Stick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Isolationism and World War I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Woodrow Wilson and Making the World Safe</a:t>
            </a:r>
          </a:p>
          <a:p>
            <a:pPr eaLnBrk="1" hangingPunct="1"/>
            <a:endParaRPr lang="en-US" altLang="en-US" sz="2800" b="1"/>
          </a:p>
          <a:p>
            <a:pPr eaLnBrk="1" hangingPunct="1"/>
            <a:r>
              <a:rPr lang="en-US" altLang="en-US" sz="2800" b="1"/>
              <a:t>Charles Augustus Lindbergh  and “America First”</a:t>
            </a:r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>
            <a:extLst>
              <a:ext uri="{FF2B5EF4-FFF2-40B4-BE49-F238E27FC236}">
                <a16:creationId xmlns:a16="http://schemas.microsoft.com/office/drawing/2014/main" id="{F628B068-F158-7548-F7F5-E3C30538E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576263"/>
            <a:ext cx="45053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4E398A1B-60E8-CBF9-C1EB-C67AAE6E6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Isolationism After WWI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AA7DE4B7-6B50-6E01-4726-A4297CB99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/>
              <a:t>Foreign Policy swung between international interventionism and isolationism between 1900-1940</a:t>
            </a:r>
          </a:p>
        </p:txBody>
      </p:sp>
      <p:pic>
        <p:nvPicPr>
          <p:cNvPr id="33795" name="Picture 4" descr="americafirstone-main_Full">
            <a:hlinkClick r:id="rId2"/>
            <a:extLst>
              <a:ext uri="{FF2B5EF4-FFF2-40B4-BE49-F238E27FC236}">
                <a16:creationId xmlns:a16="http://schemas.microsoft.com/office/drawing/2014/main" id="{53E0B806-823B-E471-6F61-56F5EDDC4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DCAD9723-8631-C10D-DCF1-C8A599345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Counter</a:t>
            </a:r>
            <a:br>
              <a:rPr lang="en-US" altLang="en-US" b="1" dirty="0"/>
            </a:br>
            <a:r>
              <a:rPr lang="en-US" altLang="en-US" b="1" dirty="0"/>
              <a:t>Narrative</a:t>
            </a:r>
          </a:p>
        </p:txBody>
      </p:sp>
      <p:pic>
        <p:nvPicPr>
          <p:cNvPr id="34818" name="Picture 4">
            <a:extLst>
              <a:ext uri="{FF2B5EF4-FFF2-40B4-BE49-F238E27FC236}">
                <a16:creationId xmlns:a16="http://schemas.microsoft.com/office/drawing/2014/main" id="{DD818005-B9C7-5769-CFC2-3DC7C68B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"/>
            <a:ext cx="43243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ontent Placeholder 7">
            <a:extLst>
              <a:ext uri="{FF2B5EF4-FFF2-40B4-BE49-F238E27FC236}">
                <a16:creationId xmlns:a16="http://schemas.microsoft.com/office/drawing/2014/main" id="{72779D91-D65F-594C-CDD4-D06C2C7A9D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WWII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078D028-ACCA-460D-8737-B7B85981B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Concepts and Context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09632B86-479E-E9A8-B0EA-2FC98D7EC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72802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000" b="1" dirty="0"/>
          </a:p>
          <a:p>
            <a:pPr eaLnBrk="1" hangingPunct="1"/>
            <a:endParaRPr lang="en-US" altLang="en-US" sz="4800" b="1" dirty="0">
              <a:solidFill>
                <a:srgbClr val="FF0066"/>
              </a:solidFill>
            </a:endParaRPr>
          </a:p>
          <a:p>
            <a:pPr eaLnBrk="1" hangingPunct="1"/>
            <a:r>
              <a:rPr lang="en-US" altLang="en-US" sz="6000" b="1" dirty="0">
                <a:solidFill>
                  <a:srgbClr val="FF0066"/>
                </a:solidFill>
              </a:rPr>
              <a:t>U.S. Foreign Aid</a:t>
            </a:r>
          </a:p>
          <a:p>
            <a:pPr eaLnBrk="1" hangingPunct="1"/>
            <a:r>
              <a:rPr lang="en-US" altLang="en-US" sz="6000" b="1" dirty="0">
                <a:solidFill>
                  <a:srgbClr val="FF0066"/>
                </a:solidFill>
              </a:rPr>
              <a:t> </a:t>
            </a:r>
            <a:r>
              <a:rPr lang="en-US" altLang="en-US" sz="6000" b="1" dirty="0" err="1">
                <a:solidFill>
                  <a:srgbClr val="FF0066"/>
                </a:solidFill>
              </a:rPr>
              <a:t>Policy:The</a:t>
            </a:r>
            <a:r>
              <a:rPr lang="en-US" altLang="en-US" sz="6000" b="1" dirty="0">
                <a:solidFill>
                  <a:srgbClr val="FF0066"/>
                </a:solidFill>
              </a:rPr>
              <a:t> Debate </a:t>
            </a:r>
          </a:p>
          <a:p>
            <a:pPr eaLnBrk="1" hangingPunct="1"/>
            <a:endParaRPr lang="en-US" altLang="en-US" sz="4800" dirty="0">
              <a:solidFill>
                <a:srgbClr val="FF0066"/>
              </a:solidFill>
            </a:endParaRPr>
          </a:p>
          <a:p>
            <a:endParaRPr lang="en-US" altLang="en-US" sz="4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7D3A5DFD-B9D6-1EE5-C34E-D535B82EB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U.S. Missionary Values 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09837DDF-7F7F-F40B-6791-BF45C83DC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Protestant Faith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Religious Platitudes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Racism: Domestic and International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Henry L. Luce and fear of “Losing China”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15CBE73B-2A1B-50B1-A1E5-C7453C87C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Founder of Time Magazine</a:t>
            </a:r>
            <a:br>
              <a:rPr lang="en-US" altLang="en-US" sz="3600" b="1"/>
            </a:br>
            <a:r>
              <a:rPr lang="en-US" altLang="en-US" sz="3600" b="1"/>
              <a:t>Birthplace: Tengchow, China</a:t>
            </a:r>
            <a:r>
              <a:rPr lang="en-US" altLang="en-US" sz="3600"/>
              <a:t> </a:t>
            </a:r>
          </a:p>
        </p:txBody>
      </p:sp>
      <p:pic>
        <p:nvPicPr>
          <p:cNvPr id="36866" name="Picture 3">
            <a:extLst>
              <a:ext uri="{FF2B5EF4-FFF2-40B4-BE49-F238E27FC236}">
                <a16:creationId xmlns:a16="http://schemas.microsoft.com/office/drawing/2014/main" id="{9570247B-FA08-A08E-133D-E5B28A27499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325" y="1981200"/>
            <a:ext cx="3165475" cy="4114800"/>
          </a:xfrm>
        </p:spPr>
      </p:pic>
      <p:pic>
        <p:nvPicPr>
          <p:cNvPr id="36867" name="Picture 4">
            <a:extLst>
              <a:ext uri="{FF2B5EF4-FFF2-40B4-BE49-F238E27FC236}">
                <a16:creationId xmlns:a16="http://schemas.microsoft.com/office/drawing/2014/main" id="{E55DACA2-5602-2430-6B46-33DDF085C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2321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E9AB7779-FE10-5120-BC08-892EF4789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Missionary Influences</a:t>
            </a:r>
          </a:p>
        </p:txBody>
      </p:sp>
      <p:pic>
        <p:nvPicPr>
          <p:cNvPr id="37890" name="Picture 4">
            <a:extLst>
              <a:ext uri="{FF2B5EF4-FFF2-40B4-BE49-F238E27FC236}">
                <a16:creationId xmlns:a16="http://schemas.microsoft.com/office/drawing/2014/main" id="{7FD76E94-1406-BB30-E11B-8E755DBD7D7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325" y="1981200"/>
            <a:ext cx="7127875" cy="41148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1EE2A840-3B42-E8EB-CE66-3438FD0BA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Imperial/Missionary Values Influenced U.S.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DC00A680-9151-B562-123E-0FC42D264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b="1"/>
              <a:t>Social Darwinism</a:t>
            </a:r>
          </a:p>
          <a:p>
            <a:pPr marL="342900" indent="-342900" eaLnBrk="1" hangingPunct="1"/>
            <a:endParaRPr lang="en-US" altLang="en-US" b="1"/>
          </a:p>
          <a:p>
            <a:pPr marL="342900" indent="-342900" eaLnBrk="1" hangingPunct="1"/>
            <a:r>
              <a:rPr lang="en-US" altLang="en-US" b="1"/>
              <a:t>Subject Peoples</a:t>
            </a:r>
          </a:p>
          <a:p>
            <a:pPr marL="342900" indent="-342900" eaLnBrk="1" hangingPunct="1"/>
            <a:endParaRPr lang="en-US" altLang="en-US" b="1"/>
          </a:p>
          <a:p>
            <a:pPr marL="342900" indent="-342900" eaLnBrk="1" hangingPunct="1"/>
            <a:r>
              <a:rPr lang="en-US" altLang="en-US" b="1"/>
              <a:t>Imperialism- “Cuba and the Platt Amendment”</a:t>
            </a:r>
          </a:p>
          <a:p>
            <a:pPr marL="342900" indent="-342900" eaLnBrk="1" hangingPunct="1"/>
            <a:endParaRPr lang="en-US" altLang="en-US" b="1"/>
          </a:p>
          <a:p>
            <a:pPr marL="342900" indent="-342900" eaLnBrk="1" hangingPunct="1"/>
            <a:r>
              <a:rPr lang="en-US" altLang="en-US" b="1"/>
              <a:t>Ethno-centralism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8FFACFBF-1965-7152-A743-66BDAA1EB1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Exceptionalism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F231F271-4ABC-E4DF-C09A-8A1EEDCD18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Uniqueness of the American Experiment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Manifest Destiny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E54D9C5C-1312-6F52-A2FF-655853CC3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Alexis-Charles-Henri Clérel de Tocqueville</a:t>
            </a:r>
            <a:r>
              <a:rPr lang="en-US" altLang="en-US" sz="2400"/>
              <a:t> </a:t>
            </a:r>
            <a:br>
              <a:rPr lang="en-US" altLang="en-US" sz="2400"/>
            </a:br>
            <a:r>
              <a:rPr lang="en-US" altLang="en-US" sz="2400" b="1">
                <a:solidFill>
                  <a:srgbClr val="546BDE"/>
                </a:solidFill>
              </a:rPr>
              <a:t>(</a:t>
            </a:r>
            <a:r>
              <a:rPr lang="en-US" altLang="en-US" sz="2400" b="1">
                <a:solidFill>
                  <a:srgbClr val="546BDE"/>
                </a:solidFill>
                <a:hlinkClick r:id="rId2" tooltip="July 29"/>
              </a:rPr>
              <a:t>July 29</a:t>
            </a:r>
            <a:r>
              <a:rPr lang="en-US" altLang="en-US" sz="2400" b="1">
                <a:solidFill>
                  <a:srgbClr val="546BDE"/>
                </a:solidFill>
              </a:rPr>
              <a:t>, </a:t>
            </a:r>
            <a:r>
              <a:rPr lang="en-US" altLang="en-US" sz="2400" b="1">
                <a:solidFill>
                  <a:srgbClr val="546BDE"/>
                </a:solidFill>
                <a:hlinkClick r:id="rId3" tooltip="1805"/>
              </a:rPr>
              <a:t>1805</a:t>
            </a:r>
            <a:r>
              <a:rPr lang="en-US" altLang="en-US" sz="2400" b="1">
                <a:solidFill>
                  <a:srgbClr val="546BDE"/>
                </a:solidFill>
              </a:rPr>
              <a:t> – </a:t>
            </a:r>
            <a:r>
              <a:rPr lang="en-US" altLang="en-US" sz="2400" b="1">
                <a:solidFill>
                  <a:srgbClr val="546BDE"/>
                </a:solidFill>
                <a:hlinkClick r:id="rId4" tooltip="April 16"/>
              </a:rPr>
              <a:t>April 16</a:t>
            </a:r>
            <a:r>
              <a:rPr lang="en-US" altLang="en-US" sz="2400" b="1">
                <a:solidFill>
                  <a:srgbClr val="546BDE"/>
                </a:solidFill>
              </a:rPr>
              <a:t>, </a:t>
            </a:r>
            <a:r>
              <a:rPr lang="en-US" altLang="en-US" sz="2400" b="1">
                <a:solidFill>
                  <a:srgbClr val="546BDE"/>
                </a:solidFill>
                <a:hlinkClick r:id="rId5" tooltip="1859"/>
              </a:rPr>
              <a:t>1859</a:t>
            </a:r>
            <a:r>
              <a:rPr lang="en-US" altLang="en-US" sz="2400" b="1">
                <a:solidFill>
                  <a:srgbClr val="546BDE"/>
                </a:solidFill>
              </a:rPr>
              <a:t>)</a:t>
            </a:r>
            <a:r>
              <a:rPr lang="en-US" altLang="en-US" sz="2400" b="1"/>
              <a:t> Exploring the Saginaw Michigan River, July 1831</a:t>
            </a:r>
          </a:p>
        </p:txBody>
      </p:sp>
      <p:pic>
        <p:nvPicPr>
          <p:cNvPr id="41986" name="Picture 3">
            <a:extLst>
              <a:ext uri="{FF2B5EF4-FFF2-40B4-BE49-F238E27FC236}">
                <a16:creationId xmlns:a16="http://schemas.microsoft.com/office/drawing/2014/main" id="{D5096F78-423A-2097-EB62-2C070AFC38D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3068638" cy="4114800"/>
          </a:xfrm>
        </p:spPr>
      </p:pic>
      <p:pic>
        <p:nvPicPr>
          <p:cNvPr id="41987" name="Picture 5" descr="http://www.fallintoyesterday.com/Images-2013-5/bc-10.jpg">
            <a:extLst>
              <a:ext uri="{FF2B5EF4-FFF2-40B4-BE49-F238E27FC236}">
                <a16:creationId xmlns:a16="http://schemas.microsoft.com/office/drawing/2014/main" id="{42107E0E-FD1D-22B3-67C1-7D7ED73B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09775"/>
            <a:ext cx="5238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63F621F9-1CDF-686E-8DDF-B5A41B681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Democracy in America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B7E96EB2-2174-5C11-FA01-9AD478894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>
              <a:buFont typeface="Wingdings" pitchFamily="2" charset="2"/>
              <a:buNone/>
            </a:pPr>
            <a:r>
              <a:rPr lang="en-US" altLang="en-US" b="1"/>
              <a:t>	Tocqueville's sought to understand the peculiar nature of American political life and its burgeoning democratic order</a:t>
            </a:r>
            <a:r>
              <a:rPr lang="en-US" altLang="en-US"/>
              <a:t>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7E932289-1042-B95D-9CB4-3458DA61E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Exceptionalism: Ronald Reagan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A66147BA-597D-DF7C-8524-2ECAF982A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/>
              <a:t>	“America is a shining city upon a hill whose beacon light guides freedom- loving people everywhere”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>
              <a:buFont typeface="Wingdings" pitchFamily="2" charset="2"/>
              <a:buNone/>
            </a:pPr>
            <a:r>
              <a:rPr lang="en-US" altLang="en-US" b="1"/>
              <a:t> </a:t>
            </a: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5A27CA2F-2618-907B-E246-1F8A4A925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29718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D0E3F8E0-9853-898B-B8BE-17F748E82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Exceptionalism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D0E31444-125B-9429-B4CF-35E4D01EF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800" b="1"/>
              <a:t>	Basis of U.S. De Jure, but more importantly de facto economic, political and cultural impact on the world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en-US" sz="2800" b="1"/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2800" b="1"/>
              <a:t>	Globalism and Foreign Assistance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>
            <a:extLst>
              <a:ext uri="{FF2B5EF4-FFF2-40B4-BE49-F238E27FC236}">
                <a16:creationId xmlns:a16="http://schemas.microsoft.com/office/drawing/2014/main" id="{E97F2932-B116-4190-2CE1-4899D5204E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De Jure Empire</a:t>
            </a:r>
          </a:p>
        </p:txBody>
      </p:sp>
      <p:sp>
        <p:nvSpPr>
          <p:cNvPr id="46082" name="Rectangle 5">
            <a:extLst>
              <a:ext uri="{FF2B5EF4-FFF2-40B4-BE49-F238E27FC236}">
                <a16:creationId xmlns:a16="http://schemas.microsoft.com/office/drawing/2014/main" id="{5B546972-1FFD-6B89-CB52-8358411F16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Strategic Interests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E373D107-9175-02A3-724B-123CA9ECE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Quote: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7342210A-A436-27F8-248B-83B9D7F9F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GB" altLang="en-US" b="1"/>
              <a:t>Americans are barely aware of our history, much less anyone else’s.</a:t>
            </a:r>
            <a:r>
              <a:rPr lang="en-US" altLang="en-US" b="1">
                <a:hlinkClick r:id="" action="ppaction://noaction"/>
              </a:rPr>
              <a:t>[i]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br>
              <a:rPr lang="en-US" altLang="en-US"/>
            </a:br>
            <a:r>
              <a:rPr lang="en-US" altLang="en-US" b="1">
                <a:hlinkClick r:id="" action="ppaction://noaction"/>
              </a:rPr>
              <a:t>[i]</a:t>
            </a:r>
            <a:r>
              <a:rPr lang="en-US" altLang="en-US" b="1"/>
              <a:t>   Mark Hertsgaard, </a:t>
            </a:r>
            <a:r>
              <a:rPr lang="en-US" altLang="en-US" b="1" u="sng"/>
              <a:t>The Eagle’s Shadow: Why America Fascinates and Infuriates the World</a:t>
            </a:r>
            <a:r>
              <a:rPr lang="en-US" altLang="en-US" b="1"/>
              <a:t>  (New York: Picador Books, 2003), p. p. 12.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6683F78D-968E-F621-1621-537B78808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American Protectorates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BE23FE86-3545-88C2-BF38-22A1D4DAC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Republic of Palau Associated State 19,129 (2000)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Federated States of Micronesia Associated States107,000 (2000)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Republic of the Marshall Islands Associated State 50,840 (1999)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D85D93A-0988-A4B6-CFB8-DE18A00BF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American Protectorates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A29E4317-E931-BD38-4795-037DF7DC0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Commonwealth of the Mariana Islands Associated State (Commonwealth) 60,000 (2000)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U.S. Virgin Islands Territory 120,000 (1999)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Guam Territory 151,968 (1997)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American Samoa Territory 59,000 (1995)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>
            <a:extLst>
              <a:ext uri="{FF2B5EF4-FFF2-40B4-BE49-F238E27FC236}">
                <a16:creationId xmlns:a16="http://schemas.microsoft.com/office/drawing/2014/main" id="{EB1DEA49-A617-F691-E7BF-14F7C17B6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5181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B027E49E-5BB4-D0D3-D864-07906AF7C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American Protectorates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20603B5A-21A2-39A7-1E49-119D507E3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Commonwealth of Puerto Rico Commonwealth Associated with U.S.3,897,960 (2004)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District of Columbia Federal District 575,000 (2000)</a:t>
            </a:r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7C1C6C3B-7E8D-0D37-AF8E-DA9DC9EE3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American Protectorates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E2762686-9BD2-5A12-1390-6AA2F34FF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Republic of Philippines Independent 86,241,697 (2004)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Panama Canal Zone Incorporated into Republic of Panama  62,000 (1979)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Cuba Independent 11,308,764 (2004)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>
            <a:extLst>
              <a:ext uri="{FF2B5EF4-FFF2-40B4-BE49-F238E27FC236}">
                <a16:creationId xmlns:a16="http://schemas.microsoft.com/office/drawing/2014/main" id="{B4E7A708-8ADD-3137-2BB7-2911D1488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5825"/>
            <a:ext cx="7620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>
            <a:extLst>
              <a:ext uri="{FF2B5EF4-FFF2-40B4-BE49-F238E27FC236}">
                <a16:creationId xmlns:a16="http://schemas.microsoft.com/office/drawing/2014/main" id="{70A86C2F-68D1-BA81-496F-313D985124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 Facto Privileges</a:t>
            </a:r>
          </a:p>
        </p:txBody>
      </p:sp>
      <p:sp>
        <p:nvSpPr>
          <p:cNvPr id="53250" name="Rectangle 5">
            <a:extLst>
              <a:ext uri="{FF2B5EF4-FFF2-40B4-BE49-F238E27FC236}">
                <a16:creationId xmlns:a16="http://schemas.microsoft.com/office/drawing/2014/main" id="{91F65F53-7BFA-1E56-D6E2-E231684406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U.S. Part of European Norm Prior to World War II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01B8A95E-733C-DEFE-98F7-C566541BC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Rights of Intervention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4E32DB83-EF2E-1BC1-C36A-E67E2494F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/>
              <a:t>Haiti</a:t>
            </a:r>
          </a:p>
          <a:p>
            <a:pPr eaLnBrk="1" hangingPunct="1">
              <a:lnSpc>
                <a:spcPct val="80000"/>
              </a:lnSpc>
            </a:pPr>
            <a:endParaRPr lang="en-US" altLang="en-US" b="1"/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Nicaragua</a:t>
            </a:r>
          </a:p>
          <a:p>
            <a:pPr eaLnBrk="1" hangingPunct="1">
              <a:lnSpc>
                <a:spcPct val="80000"/>
              </a:lnSpc>
            </a:pPr>
            <a:endParaRPr lang="en-US" altLang="en-US" b="1"/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Honduras</a:t>
            </a:r>
          </a:p>
          <a:p>
            <a:pPr eaLnBrk="1" hangingPunct="1">
              <a:lnSpc>
                <a:spcPct val="80000"/>
              </a:lnSpc>
            </a:pPr>
            <a:endParaRPr lang="en-US" altLang="en-US" b="1"/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Dominican Republic</a:t>
            </a:r>
          </a:p>
          <a:p>
            <a:pPr eaLnBrk="1" hangingPunct="1">
              <a:lnSpc>
                <a:spcPct val="80000"/>
              </a:lnSpc>
            </a:pPr>
            <a:endParaRPr lang="en-US" altLang="en-US" b="1"/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Liberia.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BF380423-A1F3-D39A-B3C5-3628C20DB1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96838"/>
            <a:ext cx="7158038" cy="1412875"/>
          </a:xfrm>
        </p:spPr>
        <p:txBody>
          <a:bodyPr/>
          <a:lstStyle/>
          <a:p>
            <a:pPr algn="ctr" eaLnBrk="1" hangingPunct="1"/>
            <a:r>
              <a:rPr lang="en-US" altLang="en-US" sz="2400" b="1"/>
              <a:t>Resistance to U.S. Involvement- </a:t>
            </a:r>
            <a:br>
              <a:rPr lang="en-US" altLang="en-US" sz="2400" b="1"/>
            </a:br>
            <a:r>
              <a:rPr lang="en-US" altLang="en-US" sz="2400" b="1"/>
              <a:t>Augusto Nicolás Calderón Sandino </a:t>
            </a:r>
            <a:br>
              <a:rPr lang="en-US" altLang="en-US" sz="2400" b="1"/>
            </a:br>
            <a:r>
              <a:rPr lang="en-US" altLang="en-US" sz="2400" b="1"/>
              <a:t>(</a:t>
            </a:r>
            <a:r>
              <a:rPr lang="en-US" altLang="en-US" sz="2400" b="1">
                <a:hlinkClick r:id="rId2" tooltip="May 18"/>
              </a:rPr>
              <a:t>May 18</a:t>
            </a:r>
            <a:r>
              <a:rPr lang="en-US" altLang="en-US" sz="2400" b="1"/>
              <a:t>, </a:t>
            </a:r>
            <a:r>
              <a:rPr lang="en-US" altLang="en-US" sz="2400" b="1">
                <a:hlinkClick r:id="rId3" tooltip="1895"/>
              </a:rPr>
              <a:t>1895</a:t>
            </a:r>
            <a:r>
              <a:rPr lang="en-US" altLang="en-US" sz="2400" b="1"/>
              <a:t> – </a:t>
            </a:r>
            <a:r>
              <a:rPr lang="en-US" altLang="en-US" sz="2400" b="1">
                <a:hlinkClick r:id="rId4" tooltip="February 21"/>
              </a:rPr>
              <a:t>February 21</a:t>
            </a:r>
            <a:r>
              <a:rPr lang="en-US" altLang="en-US" sz="2400" b="1"/>
              <a:t>, </a:t>
            </a:r>
            <a:r>
              <a:rPr lang="en-US" altLang="en-US" sz="2400" b="1">
                <a:hlinkClick r:id="rId5" tooltip="1934"/>
              </a:rPr>
              <a:t>1934</a:t>
            </a:r>
            <a:r>
              <a:rPr lang="en-US" altLang="en-US" sz="3600"/>
              <a:t> </a:t>
            </a:r>
          </a:p>
        </p:txBody>
      </p:sp>
      <p:pic>
        <p:nvPicPr>
          <p:cNvPr id="55298" name="Picture 4">
            <a:extLst>
              <a:ext uri="{FF2B5EF4-FFF2-40B4-BE49-F238E27FC236}">
                <a16:creationId xmlns:a16="http://schemas.microsoft.com/office/drawing/2014/main" id="{5BC17E7E-25CE-ECA9-E174-5BA25B1B6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1905000"/>
            <a:ext cx="3309937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C248E17E-E189-4CE5-AEC7-B9C7D56E1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Advisors, Military Intervention and Technical Assistence: Before 1939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6FB055DD-9702-9C19-FBA9-FE71B4AAF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/>
              <a:t>El Salvador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Costa Rica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Bolivia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Ethiopia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Paraguay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Peru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Turkey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Persia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Siam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China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CE111B68-91AC-C104-9C8C-E743B54CC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Impact of Colonialism: Reprise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FE775038-E15C-5A7C-EC26-5F7EA85A39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Colonialism </a:t>
            </a:r>
            <a:r>
              <a:rPr lang="en-US" altLang="en-US" sz="2800" b="1" u="sng"/>
              <a:t>defined authority </a:t>
            </a:r>
            <a:r>
              <a:rPr lang="en-US" altLang="en-US" sz="2800" b="1"/>
              <a:t>in most of what we call the developing world until well after the middle of the twentieth century and foreign aid and technical assistance grew out of that heritage.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b="1"/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Understanding that legacy is important in any attempt to define the mixed legacy and the </a:t>
            </a:r>
            <a:r>
              <a:rPr lang="en-US" altLang="en-US" sz="2800" b="1" u="sng"/>
              <a:t>moral ambiguities </a:t>
            </a:r>
            <a:r>
              <a:rPr lang="en-US" altLang="en-US" sz="2800" b="1"/>
              <a:t>that frame international assistance after 1960.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6">
            <a:extLst>
              <a:ext uri="{FF2B5EF4-FFF2-40B4-BE49-F238E27FC236}">
                <a16:creationId xmlns:a16="http://schemas.microsoft.com/office/drawing/2014/main" id="{6CA77B97-B409-AD3D-F21B-42BE917407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Historical Assumptions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A976208E-4F5D-3FA3-7E6F-915A4BA3F5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Foreign Aid Prior to 1948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0949E123-7EFD-F455-DBCF-048F52DFC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Early International Assistance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628447B9-E331-67DB-44EA-C24B0EA1999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82725" y="1981200"/>
            <a:ext cx="76612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U.S. until 1870s- recipient in terms of concessions and loans.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	</a:t>
            </a:r>
            <a:r>
              <a:rPr lang="en-US" altLang="en-US" b="1"/>
              <a:t>In 1812, a program of relief and assistance to victims of an earthquake (The 1812 Act for Relief of the Citizens of Venezuela) passed the U.S. Congress.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72BF361A-EB58-3155-6368-5CC85054B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58038" cy="1412875"/>
          </a:xfrm>
        </p:spPr>
        <p:txBody>
          <a:bodyPr/>
          <a:lstStyle/>
          <a:p>
            <a:pPr eaLnBrk="1" hangingPunct="1"/>
            <a:br>
              <a:rPr lang="en-US" altLang="en-US" sz="2800" b="1"/>
            </a:br>
            <a:r>
              <a:rPr lang="en-US" altLang="en-US" sz="2800" b="1"/>
              <a:t>U.S. Food Aid- WWI: Herbert Hoover's European Children's Fund– </a:t>
            </a:r>
            <a:br>
              <a:rPr lang="en-US" altLang="en-US" sz="2800" b="1"/>
            </a:br>
            <a:r>
              <a:rPr lang="en-US" altLang="en-US" sz="2800" b="1"/>
              <a:t>Forerunner of CARE</a:t>
            </a:r>
            <a:r>
              <a:rPr lang="en-US" altLang="en-US" sz="2800"/>
              <a:t> 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12EC0DC9-469D-29FA-D4B0-21D9D3A06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</p:txBody>
      </p:sp>
      <p:pic>
        <p:nvPicPr>
          <p:cNvPr id="59395" name="Picture 4">
            <a:extLst>
              <a:ext uri="{FF2B5EF4-FFF2-40B4-BE49-F238E27FC236}">
                <a16:creationId xmlns:a16="http://schemas.microsoft.com/office/drawing/2014/main" id="{D333D82A-514C-85A3-59B6-44C320EF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359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>
            <a:extLst>
              <a:ext uri="{FF2B5EF4-FFF2-40B4-BE49-F238E27FC236}">
                <a16:creationId xmlns:a16="http://schemas.microsoft.com/office/drawing/2014/main" id="{E286D0E7-02AB-2456-6C79-74EA601B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181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B370595E-6861-9633-EFC0-4AFCA8AF1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International Assistance Before World War II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DC554BE4-4E4C-823D-3740-F682D9BF3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/>
              <a:t>“Explorers”</a:t>
            </a:r>
          </a:p>
          <a:p>
            <a:pPr eaLnBrk="1" hangingPunct="1">
              <a:lnSpc>
                <a:spcPct val="80000"/>
              </a:lnSpc>
            </a:pPr>
            <a:endParaRPr lang="en-US" altLang="en-US" b="1"/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Technicians</a:t>
            </a:r>
          </a:p>
          <a:p>
            <a:pPr eaLnBrk="1" hangingPunct="1">
              <a:lnSpc>
                <a:spcPct val="80000"/>
              </a:lnSpc>
            </a:pPr>
            <a:endParaRPr lang="en-US" altLang="en-US" b="1"/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Missionaries</a:t>
            </a:r>
          </a:p>
          <a:p>
            <a:pPr eaLnBrk="1" hangingPunct="1">
              <a:lnSpc>
                <a:spcPct val="80000"/>
              </a:lnSpc>
            </a:pPr>
            <a:endParaRPr lang="en-US" altLang="en-US" b="1"/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“Advisors” in Latin America</a:t>
            </a:r>
          </a:p>
          <a:p>
            <a:pPr eaLnBrk="1" hangingPunct="1">
              <a:lnSpc>
                <a:spcPct val="80000"/>
              </a:lnSpc>
            </a:pPr>
            <a:endParaRPr lang="en-US" altLang="en-US" b="1"/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Educators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b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BE798EF-7F97-777D-1DC1-55EE6005E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Private Foundations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201C3684-6D5F-27CF-723F-6632F6565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Charity vs. Philanthropy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Ford, Rockefeller and Carnegie</a:t>
            </a:r>
            <a:r>
              <a:rPr lang="en-US" altLang="en-US"/>
              <a:t>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Education, health and Agriculture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FB2C0930-5F2C-3EE9-A16A-9226600FF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Early Foreign Aid- Before 1939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60A31FA5-3881-9DB1-1894-003184316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Elements of foreign aid and technical assistance were implemented in China, Persia, Abyssinia, Liberia and the Philippines.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Small but Full Blown Program in Latin America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>
            <a:extLst>
              <a:ext uri="{FF2B5EF4-FFF2-40B4-BE49-F238E27FC236}">
                <a16:creationId xmlns:a16="http://schemas.microsoft.com/office/drawing/2014/main" id="{F898F075-2CE9-01A0-44E0-7FAD7269A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Nelson Rockefeller</a:t>
            </a:r>
          </a:p>
        </p:txBody>
      </p:sp>
      <p:pic>
        <p:nvPicPr>
          <p:cNvPr id="63490" name="Picture 5">
            <a:extLst>
              <a:ext uri="{FF2B5EF4-FFF2-40B4-BE49-F238E27FC236}">
                <a16:creationId xmlns:a16="http://schemas.microsoft.com/office/drawing/2014/main" id="{DA7B12E7-C969-6A1F-8585-423F8C34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E9942D19-FCF3-2A52-91D3-0EE96A79A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Director: Office of Inter-American Affairs 1940-1944</a:t>
            </a:r>
          </a:p>
        </p:txBody>
      </p:sp>
      <p:pic>
        <p:nvPicPr>
          <p:cNvPr id="64514" name="Picture 3">
            <a:extLst>
              <a:ext uri="{FF2B5EF4-FFF2-40B4-BE49-F238E27FC236}">
                <a16:creationId xmlns:a16="http://schemas.microsoft.com/office/drawing/2014/main" id="{4D8439EC-3D46-00C2-748C-597122518F87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981200"/>
            <a:ext cx="6781800" cy="41148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080C1369-5FD7-0A81-2769-102DA025A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Early Foreign Aid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2EC04200-CDE5-B093-BC91-4DB6D8D5E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Franklin D. Roosevelt and the Good Neighbor Policy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The Foreign Aid program in Latin America was administered principally by the State Department and two federal instrumentalities</a:t>
            </a:r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16AC390C-F2E8-F7D6-882D-32CF38234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Foreign Aid Case Studies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D3D1E5EC-51A4-48A4-2E80-8752B7386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61275" cy="4114800"/>
          </a:xfrm>
        </p:spPr>
        <p:txBody>
          <a:bodyPr/>
          <a:lstStyle/>
          <a:p>
            <a:pPr eaLnBrk="1" hangingPunct="1"/>
            <a:r>
              <a:rPr lang="en-US" altLang="en-US" b="1"/>
              <a:t>Herbert Hoover and War Relief Commission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Nelson Rockefeller during Good Neighbor Policy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Pearl Buck, Governance and China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Inter-American Highway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553DFDC6-5ACD-72F2-DAF4-58BE0C89C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Four Views of Foreign Aid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4206718A-1C2A-1F20-D3F3-07BA7D705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b="1"/>
              <a:t>	1.  Part of Balance of Power- Carrot and Stick Approach (based on exchange Theory)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/>
              <a:t>	2.  Commercial Promotion:  Focus on International Trade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/>
              <a:t>	3.  Missionary Imperitives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b="1"/>
              <a:t>	4.  Humanitarian Theory:  Moral Arguments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E9C2BEF5-836F-795E-0800-DF9ADD6DD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Foreign Aid Structures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653C66F1-9369-F127-E52E-5EFFB05BC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	(1) the Interdepartmental Committee on Scientific and Cultural Cooperation (SCC), established by law in 1938; and </a:t>
            </a:r>
          </a:p>
          <a:p>
            <a:pPr eaLnBrk="1" hangingPunct="1">
              <a:lnSpc>
                <a:spcPct val="90000"/>
              </a:lnSpc>
            </a:pPr>
            <a:endParaRPr lang="en-US" altLang="en-US" b="1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	(2) the Institute of Inter-American Affairs (IIAA) and its predecessor bodies, dating from 1940-41.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3CB20424-EAAF-B9AE-A983-FD8269F7B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Pan American Highway as Early Foreign Aid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18B7F4AA-7800-B822-5E6B-58411407D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7661275" cy="4343400"/>
          </a:xfrm>
        </p:spPr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Origins of Project- Department of Commerce, 1922.  Secretary of Commerce Herbert Hoover.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At the governmental level, by 1940, the United States had a fully developed technical cooperation program in Latin America in the areas of agriculture, education and health. 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B8F6BC39-1FDC-A09A-C1FE-4DD19A8ED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INTER-AMERICAN HIGHWAY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AE2582D5-B6F6-3890-DD00-34E99777E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/>
              <a:t>	</a:t>
            </a:r>
            <a:r>
              <a:rPr lang="en-US" altLang="en-US" sz="2800" b="1"/>
              <a:t>Responsibility for the project was located in the Central American Accounts section of the Division of the American Republics, located in the Department of State.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/>
              <a:t>	Construction was managed by the Army Corps of Engineers and oversight was provided by the Department of Commerce.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0A0474EC-EA48-F765-F6DD-839C3B8B2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PAH Project: 1922-1955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F7F68298-D73D-1DEE-A502-099162378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Essentially Completed in 1954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Except for an 87 kilometre (54 mi) rainforest gap, called the Darien Gap, the road links the mainland nations of the Americas in a connected highway system.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>
            <a:extLst>
              <a:ext uri="{FF2B5EF4-FFF2-40B4-BE49-F238E27FC236}">
                <a16:creationId xmlns:a16="http://schemas.microsoft.com/office/drawing/2014/main" id="{DFC8409E-B347-6315-22E8-C58E312C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728663"/>
            <a:ext cx="81915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B8F1DBBD-A179-1BB4-28EE-AEF9D0482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Foreign Aid During World War II- Lend Lease</a:t>
            </a:r>
          </a:p>
        </p:txBody>
      </p:sp>
      <p:pic>
        <p:nvPicPr>
          <p:cNvPr id="72706" name="Picture 2" descr="http://www.historians.org/projects/giroundtable/Lend_Lease/Images/LendLease_Pix3.jpg">
            <a:extLst>
              <a:ext uri="{FF2B5EF4-FFF2-40B4-BE49-F238E27FC236}">
                <a16:creationId xmlns:a16="http://schemas.microsoft.com/office/drawing/2014/main" id="{663AC342-DF02-04EA-CD8C-0F0255ED8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65300"/>
            <a:ext cx="5019675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96F2D42E-D4B9-1C9E-042C-EFB5D36999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The Marshall Plan and Point Four</a:t>
            </a:r>
          </a:p>
        </p:txBody>
      </p:sp>
      <p:sp>
        <p:nvSpPr>
          <p:cNvPr id="74754" name="Subtitle 3">
            <a:extLst>
              <a:ext uri="{FF2B5EF4-FFF2-40B4-BE49-F238E27FC236}">
                <a16:creationId xmlns:a16="http://schemas.microsoft.com/office/drawing/2014/main" id="{C3F3C954-92DC-1BF0-FA15-7E13BDDB38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3124200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/>
            </a:pPr>
            <a:r>
              <a:rPr lang="en-US" altLang="en-US"/>
              <a:t>Rebuild Europe- Physical Structure</a:t>
            </a:r>
          </a:p>
          <a:p>
            <a:pPr marL="514350" indent="-514350">
              <a:buFont typeface="Wingdings" pitchFamily="2" charset="2"/>
              <a:buAutoNum type="arabicPeriod"/>
            </a:pPr>
            <a:endParaRPr lang="en-US" altLang="en-US"/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altLang="en-US"/>
              <a:t>Replicate the process in Asia</a:t>
            </a:r>
          </a:p>
          <a:p>
            <a:pPr marL="514350" indent="-514350">
              <a:buFont typeface="Wingdings" pitchFamily="2" charset="2"/>
              <a:buAutoNum type="arabicPeriod"/>
            </a:pPr>
            <a:endParaRPr lang="en-US" altLang="en-US"/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altLang="en-US"/>
              <a:t>Expand Around the world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>
            <a:extLst>
              <a:ext uri="{FF2B5EF4-FFF2-40B4-BE49-F238E27FC236}">
                <a16:creationId xmlns:a16="http://schemas.microsoft.com/office/drawing/2014/main" id="{AF20447F-9418-D3D7-0F00-EA783D3F40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4000" b="1"/>
              <a:t>Emma’s War</a:t>
            </a:r>
          </a:p>
        </p:txBody>
      </p:sp>
      <p:sp>
        <p:nvSpPr>
          <p:cNvPr id="76802" name="Title 2">
            <a:extLst>
              <a:ext uri="{FF2B5EF4-FFF2-40B4-BE49-F238E27FC236}">
                <a16:creationId xmlns:a16="http://schemas.microsoft.com/office/drawing/2014/main" id="{7084B4A3-5F19-5C7B-3D11-02A753BD7F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 A Book to Note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94EDBC9B-5310-ACFC-E859-5895A7FC0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Dr. Riek Machar, Vice President South Sudan and &amp; John Marks (of USAID) Discussing Development in Southern Sudan</a:t>
            </a:r>
          </a:p>
        </p:txBody>
      </p:sp>
      <p:pic>
        <p:nvPicPr>
          <p:cNvPr id="77826" name="Picture 3">
            <a:extLst>
              <a:ext uri="{FF2B5EF4-FFF2-40B4-BE49-F238E27FC236}">
                <a16:creationId xmlns:a16="http://schemas.microsoft.com/office/drawing/2014/main" id="{35E11B09-623A-3D54-78E2-F7473E97F8A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676400"/>
            <a:ext cx="6705600" cy="47244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>
            <a:extLst>
              <a:ext uri="{FF2B5EF4-FFF2-40B4-BE49-F238E27FC236}">
                <a16:creationId xmlns:a16="http://schemas.microsoft.com/office/drawing/2014/main" id="{7E357F13-47E3-07C9-4817-62693A60B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6294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5">
            <a:extLst>
              <a:ext uri="{FF2B5EF4-FFF2-40B4-BE49-F238E27FC236}">
                <a16:creationId xmlns:a16="http://schemas.microsoft.com/office/drawing/2014/main" id="{448F638E-746D-2B08-9672-8E1EAD581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Emma McCune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DCE3933-BBD8-E404-0E7B-52897F089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Counter Narrative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C095EF25-64E2-FDA6-2F95-2343B40A7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	</a:t>
            </a:r>
            <a:r>
              <a:rPr lang="en-US" altLang="en-US" b="1"/>
              <a:t>GOAL: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b="1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/>
              <a:t>	To conceive of a rival hypothesis that could  reverse perceived reality and  provides a possible policy option for future attention because of its very plausibility.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br>
              <a:rPr lang="en-US" altLang="en-US" sz="2000" b="1"/>
            </a:br>
            <a:endParaRPr lang="en-US" altLang="en-US" sz="24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4A18B7E7-2081-69AA-59B4-1A1F0DECB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Deborah Scroggins</a:t>
            </a:r>
          </a:p>
        </p:txBody>
      </p:sp>
      <p:pic>
        <p:nvPicPr>
          <p:cNvPr id="79874" name="Picture 3">
            <a:extLst>
              <a:ext uri="{FF2B5EF4-FFF2-40B4-BE49-F238E27FC236}">
                <a16:creationId xmlns:a16="http://schemas.microsoft.com/office/drawing/2014/main" id="{E6E39E89-1024-E062-0EF5-909A5D7E2C0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524000"/>
            <a:ext cx="5638800" cy="5334000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09B65CD1-FB61-92E6-C21E-356F0CBA02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45A863D2-6F41-346B-70D8-97D2F8835C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b="1"/>
              <a:t>Discussion of Reading and Thinking About Capstone.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4ABEC5C6-4FF9-BE50-6102-228E5B442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This Week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EC537DD7-DBEF-8653-332A-BD7758344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b="1"/>
              <a:t>U.S. History of Foreign Aid Prior to 1948</a:t>
            </a:r>
          </a:p>
          <a:p>
            <a:pPr marL="342900" indent="-342900" eaLnBrk="1" hangingPunct="1"/>
            <a:endParaRPr lang="en-US" altLang="en-US" b="1"/>
          </a:p>
          <a:p>
            <a:pPr marL="342900" indent="-342900" eaLnBrk="1" hangingPunct="1"/>
            <a:r>
              <a:rPr lang="en-US" altLang="en-US" b="1"/>
              <a:t>Focus on inherited processes and values</a:t>
            </a:r>
          </a:p>
          <a:p>
            <a:pPr marL="342900" indent="-342900" eaLnBrk="1" hangingPunct="1"/>
            <a:endParaRPr lang="en-US" altLang="en-US" b="1"/>
          </a:p>
          <a:p>
            <a:pPr marL="342900" indent="-342900" eaLnBrk="1" hangingPunct="1"/>
            <a:r>
              <a:rPr lang="en-US" altLang="en-US" b="1"/>
              <a:t>Case Study:  The Inter-American Highway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85600AF0-3E7A-F23C-5C00-AA784DDF6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Influences on U.S. Foreign Aid Policy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115BA2ED-BFFD-E1C6-E942-38CDEF456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b="1"/>
              <a:t>Manifest Destiny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altLang="en-US" b="1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b="1"/>
              <a:t>Isolationism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altLang="en-US" b="1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b="1"/>
              <a:t>Missionary Influences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altLang="en-US" b="1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b="1"/>
              <a:t>Exceptionalism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>
            <a:extLst>
              <a:ext uri="{FF2B5EF4-FFF2-40B4-BE49-F238E27FC236}">
                <a16:creationId xmlns:a16="http://schemas.microsoft.com/office/drawing/2014/main" id="{0BCD1184-6780-0A40-1A09-ABE2B28E83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Manifest Destiny</a:t>
            </a:r>
          </a:p>
        </p:txBody>
      </p:sp>
      <p:sp>
        <p:nvSpPr>
          <p:cNvPr id="23554" name="Rectangle 7">
            <a:extLst>
              <a:ext uri="{FF2B5EF4-FFF2-40B4-BE49-F238E27FC236}">
                <a16:creationId xmlns:a16="http://schemas.microsoft.com/office/drawing/2014/main" id="{93F181D4-FD1B-5AC3-CA4B-65A2F1B6BF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Nineteenth Century Origins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2130</TotalTime>
  <Words>1310</Words>
  <Application>Microsoft Macintosh PowerPoint</Application>
  <PresentationFormat>On-screen Show (4:3)</PresentationFormat>
  <Paragraphs>251</Paragraphs>
  <Slides>61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Wingdings</vt:lpstr>
      <vt:lpstr>Calibri</vt:lpstr>
      <vt:lpstr>Times New Roman</vt:lpstr>
      <vt:lpstr>Axis</vt:lpstr>
      <vt:lpstr>    Louis A. Picard  CAPSTONE  AND READING SEMINAR: FOREIGN AID, FOREIGN POLICY AND DEVELOPMENT MANAGEMENT </vt:lpstr>
      <vt:lpstr>Concepts and Context</vt:lpstr>
      <vt:lpstr>Quote:</vt:lpstr>
      <vt:lpstr>Impact of Colonialism: Reprise</vt:lpstr>
      <vt:lpstr>Four Views of Foreign Aid</vt:lpstr>
      <vt:lpstr>The Counter Narrative</vt:lpstr>
      <vt:lpstr>This Week</vt:lpstr>
      <vt:lpstr>Influences on U.S. Foreign Aid Policy</vt:lpstr>
      <vt:lpstr>Manifest Destiny</vt:lpstr>
      <vt:lpstr>Manifest Destiny</vt:lpstr>
      <vt:lpstr>PowerPoint Presentation</vt:lpstr>
      <vt:lpstr>Historical Legacy: Four Assumptions</vt:lpstr>
      <vt:lpstr>Thesis</vt:lpstr>
      <vt:lpstr>Historical Legacy: U.S. Not Isolationist</vt:lpstr>
      <vt:lpstr>Isolationism</vt:lpstr>
      <vt:lpstr>Selective Isolationism</vt:lpstr>
      <vt:lpstr>PowerPoint Presentation</vt:lpstr>
      <vt:lpstr>Isolationism After WWI</vt:lpstr>
      <vt:lpstr>Counter Narrative</vt:lpstr>
      <vt:lpstr>U.S. Missionary Values </vt:lpstr>
      <vt:lpstr>Founder of Time Magazine Birthplace: Tengchow, China </vt:lpstr>
      <vt:lpstr>Missionary Influences</vt:lpstr>
      <vt:lpstr>Imperial/Missionary Values Influenced U.S.</vt:lpstr>
      <vt:lpstr>Exceptionalism</vt:lpstr>
      <vt:lpstr>Alexis-Charles-Henri Clérel de Tocqueville  (July 29, 1805 – April 16, 1859) Exploring the Saginaw Michigan River, July 1831</vt:lpstr>
      <vt:lpstr>Democracy in America</vt:lpstr>
      <vt:lpstr>Exceptionalism: Ronald Reagan</vt:lpstr>
      <vt:lpstr>Exceptionalism</vt:lpstr>
      <vt:lpstr>The De Jure Empire</vt:lpstr>
      <vt:lpstr>The American Protectorates</vt:lpstr>
      <vt:lpstr>The American Protectorates</vt:lpstr>
      <vt:lpstr>PowerPoint Presentation</vt:lpstr>
      <vt:lpstr>The American Protectorates</vt:lpstr>
      <vt:lpstr>The American Protectorates</vt:lpstr>
      <vt:lpstr>PowerPoint Presentation</vt:lpstr>
      <vt:lpstr>De Facto Privileges</vt:lpstr>
      <vt:lpstr>Rights of Intervention</vt:lpstr>
      <vt:lpstr>Resistance to U.S. Involvement-  Augusto Nicolás Calderón Sandino  (May 18, 1895 – February 21, 1934 </vt:lpstr>
      <vt:lpstr>Advisors, Military Intervention and Technical Assistence: Before 1939</vt:lpstr>
      <vt:lpstr>Historical Assumptions</vt:lpstr>
      <vt:lpstr>Early International Assistance</vt:lpstr>
      <vt:lpstr> U.S. Food Aid- WWI: Herbert Hoover's European Children's Fund–  Forerunner of CARE </vt:lpstr>
      <vt:lpstr>International Assistance Before World War II</vt:lpstr>
      <vt:lpstr>Private Foundations</vt:lpstr>
      <vt:lpstr>Early Foreign Aid- Before 1939</vt:lpstr>
      <vt:lpstr>Nelson Rockefeller</vt:lpstr>
      <vt:lpstr>Director: Office of Inter-American Affairs 1940-1944</vt:lpstr>
      <vt:lpstr>Early Foreign Aid</vt:lpstr>
      <vt:lpstr>Foreign Aid Case Studies</vt:lpstr>
      <vt:lpstr>Foreign Aid Structures</vt:lpstr>
      <vt:lpstr>Pan American Highway as Early Foreign Aid</vt:lpstr>
      <vt:lpstr>THE INTER-AMERICAN HIGHWAY</vt:lpstr>
      <vt:lpstr>PAH Project: 1922-1955</vt:lpstr>
      <vt:lpstr>PowerPoint Presentation</vt:lpstr>
      <vt:lpstr>Review: Foreign Aid During World War II- Lend Lease</vt:lpstr>
      <vt:lpstr>The Marshall Plan and Point Four</vt:lpstr>
      <vt:lpstr> A Book to Note</vt:lpstr>
      <vt:lpstr>Dr. Riek Machar, Vice President South Sudan and &amp; John Marks (of USAID) Discussing Development in Southern Sudan</vt:lpstr>
      <vt:lpstr>Emma McCune</vt:lpstr>
      <vt:lpstr>Deborah Scroggins</vt:lpstr>
      <vt:lpstr>PowerPoint Presentation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 AND READING SEMINAR: FOREIGN AID, FOREIGN POLICY AND DEVELOPMENT MANAGEMENT</dc:title>
  <dc:creator>PAS</dc:creator>
  <cp:lastModifiedBy>Picard, Louis A</cp:lastModifiedBy>
  <cp:revision>26</cp:revision>
  <dcterms:created xsi:type="dcterms:W3CDTF">2005-01-13T13:42:40Z</dcterms:created>
  <dcterms:modified xsi:type="dcterms:W3CDTF">2022-12-12T16:23:05Z</dcterms:modified>
</cp:coreProperties>
</file>