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68"/>
  </p:notesMasterIdLst>
  <p:sldIdLst>
    <p:sldId id="257" r:id="rId2"/>
    <p:sldId id="374" r:id="rId3"/>
    <p:sldId id="360" r:id="rId4"/>
    <p:sldId id="361" r:id="rId5"/>
    <p:sldId id="311" r:id="rId6"/>
    <p:sldId id="312" r:id="rId7"/>
    <p:sldId id="357" r:id="rId8"/>
    <p:sldId id="324" r:id="rId9"/>
    <p:sldId id="325" r:id="rId10"/>
    <p:sldId id="335" r:id="rId11"/>
    <p:sldId id="326" r:id="rId12"/>
    <p:sldId id="313" r:id="rId13"/>
    <p:sldId id="354" r:id="rId14"/>
    <p:sldId id="375" r:id="rId15"/>
    <p:sldId id="353" r:id="rId16"/>
    <p:sldId id="337" r:id="rId17"/>
    <p:sldId id="359" r:id="rId18"/>
    <p:sldId id="317" r:id="rId19"/>
    <p:sldId id="379" r:id="rId20"/>
    <p:sldId id="327" r:id="rId21"/>
    <p:sldId id="328" r:id="rId22"/>
    <p:sldId id="376" r:id="rId23"/>
    <p:sldId id="343" r:id="rId24"/>
    <p:sldId id="363" r:id="rId25"/>
    <p:sldId id="362" r:id="rId26"/>
    <p:sldId id="344" r:id="rId27"/>
    <p:sldId id="364" r:id="rId28"/>
    <p:sldId id="345" r:id="rId29"/>
    <p:sldId id="377" r:id="rId30"/>
    <p:sldId id="339" r:id="rId31"/>
    <p:sldId id="356" r:id="rId32"/>
    <p:sldId id="338" r:id="rId33"/>
    <p:sldId id="304" r:id="rId34"/>
    <p:sldId id="310" r:id="rId35"/>
    <p:sldId id="340" r:id="rId36"/>
    <p:sldId id="294" r:id="rId37"/>
    <p:sldId id="266" r:id="rId38"/>
    <p:sldId id="269" r:id="rId39"/>
    <p:sldId id="366" r:id="rId40"/>
    <p:sldId id="365" r:id="rId41"/>
    <p:sldId id="270" r:id="rId42"/>
    <p:sldId id="367" r:id="rId43"/>
    <p:sldId id="271" r:id="rId44"/>
    <p:sldId id="272" r:id="rId45"/>
    <p:sldId id="346" r:id="rId46"/>
    <p:sldId id="368" r:id="rId47"/>
    <p:sldId id="369" r:id="rId48"/>
    <p:sldId id="347" r:id="rId49"/>
    <p:sldId id="348" r:id="rId50"/>
    <p:sldId id="349" r:id="rId51"/>
    <p:sldId id="378" r:id="rId52"/>
    <p:sldId id="351" r:id="rId53"/>
    <p:sldId id="352" r:id="rId54"/>
    <p:sldId id="350" r:id="rId55"/>
    <p:sldId id="370" r:id="rId56"/>
    <p:sldId id="380" r:id="rId57"/>
    <p:sldId id="297" r:id="rId58"/>
    <p:sldId id="321" r:id="rId59"/>
    <p:sldId id="298" r:id="rId60"/>
    <p:sldId id="299" r:id="rId61"/>
    <p:sldId id="274" r:id="rId62"/>
    <p:sldId id="301" r:id="rId63"/>
    <p:sldId id="373" r:id="rId64"/>
    <p:sldId id="372" r:id="rId65"/>
    <p:sldId id="291" r:id="rId66"/>
    <p:sldId id="381" r:id="rId6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1"/>
    <p:restoredTop sz="94762"/>
  </p:normalViewPr>
  <p:slideViewPr>
    <p:cSldViewPr>
      <p:cViewPr varScale="1">
        <p:scale>
          <a:sx n="121" d="100"/>
          <a:sy n="121" d="100"/>
        </p:scale>
        <p:origin x="20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950ED178-1494-9635-8319-85F45B32ED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F842D223-6B31-5225-5A21-CE84E757618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5CD00A33-3F86-2710-B1C0-0D40C0F3838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82B16F9F-6447-1129-8493-726DA0842B2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5174" name="Rectangle 6">
            <a:extLst>
              <a:ext uri="{FF2B5EF4-FFF2-40B4-BE49-F238E27FC236}">
                <a16:creationId xmlns:a16="http://schemas.microsoft.com/office/drawing/2014/main" id="{1EED3EF6-A94C-DA71-A654-A444A864197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5" name="Rectangle 7">
            <a:extLst>
              <a:ext uri="{FF2B5EF4-FFF2-40B4-BE49-F238E27FC236}">
                <a16:creationId xmlns:a16="http://schemas.microsoft.com/office/drawing/2014/main" id="{06E9E945-6D4F-E69C-4DE6-B856A08820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35B8ED-B2A4-E742-A6A6-AF3D683AFF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B00FEFB6-52BF-7830-05B8-6F20E75B2A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5FB58592-E384-226E-1F01-D347FBFF1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E9451907-7ED6-5A4F-B5ED-7751A4A97C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F957F3F-F555-EC4D-8797-E6EE3F2BBDB1}" type="slidenum">
              <a:rPr lang="en-US" altLang="en-US" sz="1200"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39DEF726-0032-E342-0E5B-F7101DF065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E873F956-22D1-9F95-0433-1E4FF7C17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F921E0DE-4ED7-4EE9-5FDE-740C02A8A5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8A76FBB-3C01-4E4C-AF17-9EA311D3ADB0}" type="slidenum">
              <a:rPr lang="en-US" altLang="en-US" sz="120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AF02D659-1856-BE8B-A5C2-74399B63D4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C05D0E1C-7998-B2E9-AB7C-4264182B1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8D4A5CB0-1806-E9C5-54B9-6985A63DBB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C9C0078-6D09-5D43-AF12-B3AF287C76EE}" type="slidenum">
              <a:rPr lang="en-US" altLang="en-US" sz="1200">
                <a:latin typeface="Arial" panose="020B0604020202020204" pitchFamily="34" charset="0"/>
              </a:rPr>
              <a:pPr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A879DF17-4D70-7DA8-87E8-966956B993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4E42AA98-221D-2A0A-03F3-5C4D75AC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52344FF8-D268-0DC3-0C2F-7C7FB67EE2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E5268F8-9690-994C-B5A8-364081966812}" type="slidenum">
              <a:rPr lang="en-US" altLang="en-US" sz="1200">
                <a:latin typeface="Arial" panose="020B0604020202020204" pitchFamily="34" charset="0"/>
              </a:rPr>
              <a:pPr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B52A5C5A-489C-13D1-3FDA-5181643EAF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8336C631-5072-8137-524C-3D59CE0B2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7EFA0A8E-B215-376F-4F50-4A981878D1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DB09311-9C38-3247-BF40-CBFCA4096A17}" type="slidenum">
              <a:rPr lang="en-US" altLang="en-US" sz="1200">
                <a:latin typeface="Arial" panose="020B0604020202020204" pitchFamily="34" charset="0"/>
              </a:rPr>
              <a:pPr/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79D45915-D07B-739A-D41D-445B2C7D3E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9C103930-93F6-7258-891E-78942A660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5DB6900F-B5FD-1219-D87E-4B80C54AE4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40AC9BB-B82F-C548-B423-85093ABABCF5}" type="slidenum">
              <a:rPr lang="en-US" altLang="en-US" sz="1200">
                <a:latin typeface="Arial" panose="020B0604020202020204" pitchFamily="34" charset="0"/>
              </a:rPr>
              <a:pPr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5A0DE5E7-81FD-77FA-5FA5-6BF663CA9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B7BC001-CA81-4F26-58F7-6D0463F05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214AFDC1-0C2F-47C9-1798-919050051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61420A8-CF71-B24F-B350-A9502D6B2A35}" type="slidenum">
              <a:rPr lang="en-US" altLang="en-US" sz="1200">
                <a:latin typeface="Arial" panose="020B0604020202020204" pitchFamily="34" charset="0"/>
              </a:rPr>
              <a:pPr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F58A2DCD-A923-D81A-24B8-5AAE929E0B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5F320739-9531-A9FD-8ABF-E2F94B0C7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63A1F2C5-CDCB-E55E-0E37-16BE98938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01FD8CF-1557-964E-88A3-68AFAC28FAD4}" type="slidenum">
              <a:rPr lang="en-US" altLang="en-US" sz="1200">
                <a:latin typeface="Arial" panose="020B0604020202020204" pitchFamily="34" charset="0"/>
              </a:rPr>
              <a:pPr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8CF0F22A-70C3-B762-3013-282092EE71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CB3179C0-C220-BA38-3DB2-7F53BDA6F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D444F0B7-642E-F9BF-693F-FB18BF1F18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8048753-7804-E74B-8813-D63F3CD76AF5}" type="slidenum">
              <a:rPr lang="en-US" altLang="en-US" sz="1200">
                <a:latin typeface="Arial" panose="020B0604020202020204" pitchFamily="34" charset="0"/>
              </a:rPr>
              <a:pPr/>
              <a:t>18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:a16="http://schemas.microsoft.com/office/drawing/2014/main" id="{4E29E179-2964-6EBD-223B-2FECC5D128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>
            <a:extLst>
              <a:ext uri="{FF2B5EF4-FFF2-40B4-BE49-F238E27FC236}">
                <a16:creationId xmlns:a16="http://schemas.microsoft.com/office/drawing/2014/main" id="{51E94CFA-B209-8535-68DC-517A5D2D6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E6939599-C640-EFD8-6B0F-9DE0981F5D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0FA1B4D-EEA5-B846-A941-138C971D0C36}" type="slidenum">
              <a:rPr lang="en-US" altLang="en-US" sz="1200">
                <a:latin typeface="Arial" panose="020B0604020202020204" pitchFamily="34" charset="0"/>
              </a:rPr>
              <a:pPr/>
              <a:t>22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EDEDB1DE-2594-B0DA-E23D-42C3030B3B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25311E8F-A022-755B-A791-C964A17E2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B75CC6BF-7E91-8939-8939-BE320214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70E95C4-4531-7E4C-8AF4-3682BCB8DC23}" type="slidenum">
              <a:rPr lang="en-US" altLang="en-US" sz="1200">
                <a:latin typeface="Arial" panose="020B0604020202020204" pitchFamily="34" charset="0"/>
              </a:rPr>
              <a:pPr/>
              <a:t>23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28EB4E4-7B3F-F222-64D4-32B40310A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D8A60271-CE23-A2EC-F4DF-4AD73629E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BF279450-863B-6781-0A14-37FA0C0B5D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200086C-8F36-6B44-9B0C-49C0A70E7453}" type="slidenum">
              <a:rPr lang="en-US" altLang="en-US" sz="1200">
                <a:latin typeface="Arial" panose="020B0604020202020204" pitchFamily="34" charset="0"/>
              </a:rPr>
              <a:pPr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6B6824FE-42E1-7A4F-E769-AE0013B09B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89FB95E2-1E45-3A1C-7447-4C2E1B77C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18103056-3640-36A5-2791-1E0F553CE3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3EDCD70-5AAC-F64E-BC8F-51C1C9F396DB}" type="slidenum">
              <a:rPr lang="en-US" altLang="en-US" sz="1200">
                <a:latin typeface="Arial" panose="020B0604020202020204" pitchFamily="34" charset="0"/>
              </a:rPr>
              <a:pPr/>
              <a:t>24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05F125B8-D5E2-CD2A-DEBC-A1151AA7A4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4099DE02-0E6F-5770-73D8-22A2CAF0B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677275BC-C0AF-9801-0FAB-BC72B69A36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32EB2CD-FE56-F243-8569-FD3F08B92123}" type="slidenum">
              <a:rPr lang="en-US" altLang="en-US" sz="1200">
                <a:latin typeface="Arial" panose="020B0604020202020204" pitchFamily="34" charset="0"/>
              </a:rPr>
              <a:pPr/>
              <a:t>25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F0730F35-E7C5-2A69-8D0D-B383FBF1AE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59DD762B-DBD2-C5A1-43C5-C9615CAB3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CA44FB17-100A-012E-3A12-27022EC4C2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1C1837E-18AF-BB49-B1C3-612A930940C9}" type="slidenum">
              <a:rPr lang="en-US" altLang="en-US" sz="1200">
                <a:latin typeface="Arial" panose="020B0604020202020204" pitchFamily="34" charset="0"/>
              </a:rPr>
              <a:pPr/>
              <a:t>26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>
            <a:extLst>
              <a:ext uri="{FF2B5EF4-FFF2-40B4-BE49-F238E27FC236}">
                <a16:creationId xmlns:a16="http://schemas.microsoft.com/office/drawing/2014/main" id="{B0A41787-B79E-87F5-AA5E-80CCEBE7B4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>
            <a:extLst>
              <a:ext uri="{FF2B5EF4-FFF2-40B4-BE49-F238E27FC236}">
                <a16:creationId xmlns:a16="http://schemas.microsoft.com/office/drawing/2014/main" id="{FEBB5F14-700B-524C-8BF0-2EF5A706E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847230B6-938D-DBB7-9533-55E1509B8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861D544-FD3C-0B45-A91C-8F8A30D186C7}" type="slidenum">
              <a:rPr lang="en-US" altLang="en-US" sz="1200">
                <a:latin typeface="Arial" panose="020B0604020202020204" pitchFamily="34" charset="0"/>
              </a:rPr>
              <a:pPr/>
              <a:t>27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>
            <a:extLst>
              <a:ext uri="{FF2B5EF4-FFF2-40B4-BE49-F238E27FC236}">
                <a16:creationId xmlns:a16="http://schemas.microsoft.com/office/drawing/2014/main" id="{91AEB1CD-792D-5069-D7C4-566FA1824A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>
            <a:extLst>
              <a:ext uri="{FF2B5EF4-FFF2-40B4-BE49-F238E27FC236}">
                <a16:creationId xmlns:a16="http://schemas.microsoft.com/office/drawing/2014/main" id="{616EB54F-741F-F7CD-C62B-6E7499E11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464EE4E3-B580-8AC9-2C23-D347704D00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88529D8-8760-204E-A2E3-7395390ECF99}" type="slidenum">
              <a:rPr lang="en-US" altLang="en-US" sz="1200">
                <a:latin typeface="Arial" panose="020B0604020202020204" pitchFamily="34" charset="0"/>
              </a:rPr>
              <a:pPr/>
              <a:t>28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>
            <a:extLst>
              <a:ext uri="{FF2B5EF4-FFF2-40B4-BE49-F238E27FC236}">
                <a16:creationId xmlns:a16="http://schemas.microsoft.com/office/drawing/2014/main" id="{A6676727-1AAD-5B96-FF57-8B4AFA9D22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>
            <a:extLst>
              <a:ext uri="{FF2B5EF4-FFF2-40B4-BE49-F238E27FC236}">
                <a16:creationId xmlns:a16="http://schemas.microsoft.com/office/drawing/2014/main" id="{82BAD726-605A-DFC8-DA59-928DF389B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063FFA6B-AC8F-9DE4-6C26-C3348EA0E1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33FC662-D472-6C4E-B504-A33FD9208CBA}" type="slidenum">
              <a:rPr lang="en-US" altLang="en-US" sz="1200">
                <a:latin typeface="Arial" panose="020B0604020202020204" pitchFamily="34" charset="0"/>
              </a:rPr>
              <a:pPr/>
              <a:t>29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>
            <a:extLst>
              <a:ext uri="{FF2B5EF4-FFF2-40B4-BE49-F238E27FC236}">
                <a16:creationId xmlns:a16="http://schemas.microsoft.com/office/drawing/2014/main" id="{37CC3A08-5966-9142-D172-C04EAB2E46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>
            <a:extLst>
              <a:ext uri="{FF2B5EF4-FFF2-40B4-BE49-F238E27FC236}">
                <a16:creationId xmlns:a16="http://schemas.microsoft.com/office/drawing/2014/main" id="{6E7D60D2-94F5-2D0A-7EEA-4CAB45D0C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A318C159-0FAE-A24A-8DC8-0108F54B90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89B974E-BF54-0348-A242-07DAAAA431BA}" type="slidenum">
              <a:rPr lang="en-US" altLang="en-US" sz="1200">
                <a:latin typeface="Arial" panose="020B0604020202020204" pitchFamily="34" charset="0"/>
              </a:rPr>
              <a:pPr/>
              <a:t>30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>
            <a:extLst>
              <a:ext uri="{FF2B5EF4-FFF2-40B4-BE49-F238E27FC236}">
                <a16:creationId xmlns:a16="http://schemas.microsoft.com/office/drawing/2014/main" id="{D77458B1-F427-A05E-A702-979E2FB31C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Notes Placeholder 2">
            <a:extLst>
              <a:ext uri="{FF2B5EF4-FFF2-40B4-BE49-F238E27FC236}">
                <a16:creationId xmlns:a16="http://schemas.microsoft.com/office/drawing/2014/main" id="{828A86E4-09E2-099A-27D8-F27F83D07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599594D3-665F-2913-41C8-61CED1BB8E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F7CAD5B-1D8D-B44E-A857-6F26883665AB}" type="slidenum">
              <a:rPr lang="en-US" altLang="en-US" sz="1200">
                <a:latin typeface="Arial" panose="020B0604020202020204" pitchFamily="34" charset="0"/>
              </a:rPr>
              <a:pPr/>
              <a:t>31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>
            <a:extLst>
              <a:ext uri="{FF2B5EF4-FFF2-40B4-BE49-F238E27FC236}">
                <a16:creationId xmlns:a16="http://schemas.microsoft.com/office/drawing/2014/main" id="{33F9B0F2-4902-5797-C948-07BA6040B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Notes Placeholder 2">
            <a:extLst>
              <a:ext uri="{FF2B5EF4-FFF2-40B4-BE49-F238E27FC236}">
                <a16:creationId xmlns:a16="http://schemas.microsoft.com/office/drawing/2014/main" id="{213E749B-19CA-E4A8-EEE9-46D8D459D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6E560571-3A47-35F7-4DA0-0A35597AB9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29FDBE9-ADFF-C14B-A05C-4CF3134CBEA2}" type="slidenum">
              <a:rPr lang="en-US" altLang="en-US" sz="1200">
                <a:latin typeface="Arial" panose="020B0604020202020204" pitchFamily="34" charset="0"/>
              </a:rPr>
              <a:pPr/>
              <a:t>32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>
            <a:extLst>
              <a:ext uri="{FF2B5EF4-FFF2-40B4-BE49-F238E27FC236}">
                <a16:creationId xmlns:a16="http://schemas.microsoft.com/office/drawing/2014/main" id="{2F0C15F9-E565-27F1-C25B-1DDD464C06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>
            <a:extLst>
              <a:ext uri="{FF2B5EF4-FFF2-40B4-BE49-F238E27FC236}">
                <a16:creationId xmlns:a16="http://schemas.microsoft.com/office/drawing/2014/main" id="{C02E95CC-85D8-2FF8-3888-914BCAE8B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5B6EF8A9-783A-2372-255F-FB52351EEE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65FA92B-CDDB-0444-B410-7925726A8070}" type="slidenum">
              <a:rPr lang="en-US" altLang="en-US" sz="1200">
                <a:latin typeface="Arial" panose="020B0604020202020204" pitchFamily="34" charset="0"/>
              </a:rPr>
              <a:pPr/>
              <a:t>33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10463683-477F-A432-4987-62952E884A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0C5FF6D-E416-C548-AB14-4611738671DC}" type="slidenum">
              <a:rPr lang="en-US" altLang="en-US" sz="1200"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9458" name="Rectangle 7">
            <a:extLst>
              <a:ext uri="{FF2B5EF4-FFF2-40B4-BE49-F238E27FC236}">
                <a16:creationId xmlns:a16="http://schemas.microsoft.com/office/drawing/2014/main" id="{2D23710A-2051-D436-478E-7A60BB81B6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B44BF194-C48B-4B47-87B7-1CD64AD2B873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D0BCB1F-4C10-6FDF-21DA-9D4AC7C02EB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5863B421-9275-1F5F-2D01-29B0BF10C2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>
            <a:extLst>
              <a:ext uri="{FF2B5EF4-FFF2-40B4-BE49-F238E27FC236}">
                <a16:creationId xmlns:a16="http://schemas.microsoft.com/office/drawing/2014/main" id="{949FC439-92DE-FF8A-B150-3F8FB5E5EE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Notes Placeholder 2">
            <a:extLst>
              <a:ext uri="{FF2B5EF4-FFF2-40B4-BE49-F238E27FC236}">
                <a16:creationId xmlns:a16="http://schemas.microsoft.com/office/drawing/2014/main" id="{32E77BE0-9C81-9AB4-1FCF-1B0434F70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A85936CE-3596-CAD1-F2D1-50CC0C78BB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9C172DC-7B6A-8041-AF32-2D0155CDE405}" type="slidenum">
              <a:rPr lang="en-US" altLang="en-US" sz="1200">
                <a:latin typeface="Arial" panose="020B0604020202020204" pitchFamily="34" charset="0"/>
              </a:rPr>
              <a:pPr/>
              <a:t>34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>
            <a:extLst>
              <a:ext uri="{FF2B5EF4-FFF2-40B4-BE49-F238E27FC236}">
                <a16:creationId xmlns:a16="http://schemas.microsoft.com/office/drawing/2014/main" id="{99EDCB37-DEF2-4A49-0A72-799791C40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>
            <a:extLst>
              <a:ext uri="{FF2B5EF4-FFF2-40B4-BE49-F238E27FC236}">
                <a16:creationId xmlns:a16="http://schemas.microsoft.com/office/drawing/2014/main" id="{1030D599-2F06-41AA-DA0E-25D41B002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424369DF-F896-E264-247B-5A0F0A177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6B3337D-8CBE-384F-A9C6-33397232DC40}" type="slidenum">
              <a:rPr lang="en-US" altLang="en-US" sz="1200">
                <a:latin typeface="Arial" panose="020B0604020202020204" pitchFamily="34" charset="0"/>
              </a:rPr>
              <a:pPr/>
              <a:t>35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>
            <a:extLst>
              <a:ext uri="{FF2B5EF4-FFF2-40B4-BE49-F238E27FC236}">
                <a16:creationId xmlns:a16="http://schemas.microsoft.com/office/drawing/2014/main" id="{D4E47F2E-AA2B-C119-8934-015CEB35DF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Notes Placeholder 2">
            <a:extLst>
              <a:ext uri="{FF2B5EF4-FFF2-40B4-BE49-F238E27FC236}">
                <a16:creationId xmlns:a16="http://schemas.microsoft.com/office/drawing/2014/main" id="{46971539-FC64-6F32-70AC-0483EEA81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4995" name="Slide Number Placeholder 3">
            <a:extLst>
              <a:ext uri="{FF2B5EF4-FFF2-40B4-BE49-F238E27FC236}">
                <a16:creationId xmlns:a16="http://schemas.microsoft.com/office/drawing/2014/main" id="{9E99AE61-0AEA-2AF3-4567-51C22AE1E2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1D01B27-FAB9-5948-9B51-F3E1936C50D2}" type="slidenum">
              <a:rPr lang="en-US" altLang="en-US" sz="1200">
                <a:latin typeface="Arial" panose="020B0604020202020204" pitchFamily="34" charset="0"/>
              </a:rPr>
              <a:pPr/>
              <a:t>36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>
            <a:extLst>
              <a:ext uri="{FF2B5EF4-FFF2-40B4-BE49-F238E27FC236}">
                <a16:creationId xmlns:a16="http://schemas.microsoft.com/office/drawing/2014/main" id="{727A9B02-6CCE-3F27-FEC8-676D2E979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>
            <a:extLst>
              <a:ext uri="{FF2B5EF4-FFF2-40B4-BE49-F238E27FC236}">
                <a16:creationId xmlns:a16="http://schemas.microsoft.com/office/drawing/2014/main" id="{6C1E2EF8-401F-1722-F54F-2FB326264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7043" name="Slide Number Placeholder 3">
            <a:extLst>
              <a:ext uri="{FF2B5EF4-FFF2-40B4-BE49-F238E27FC236}">
                <a16:creationId xmlns:a16="http://schemas.microsoft.com/office/drawing/2014/main" id="{15BA3C88-1B74-0297-D760-9189CF5E0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69295F1-7BAE-5F4E-8343-C49BD4F61D30}" type="slidenum">
              <a:rPr lang="en-US" altLang="en-US" sz="1200">
                <a:latin typeface="Arial" panose="020B0604020202020204" pitchFamily="34" charset="0"/>
              </a:rPr>
              <a:pPr/>
              <a:t>37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>
            <a:extLst>
              <a:ext uri="{FF2B5EF4-FFF2-40B4-BE49-F238E27FC236}">
                <a16:creationId xmlns:a16="http://schemas.microsoft.com/office/drawing/2014/main" id="{FBCE8935-E44D-ACC9-ECCA-275BA59420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>
            <a:extLst>
              <a:ext uri="{FF2B5EF4-FFF2-40B4-BE49-F238E27FC236}">
                <a16:creationId xmlns:a16="http://schemas.microsoft.com/office/drawing/2014/main" id="{3FBF9420-D727-807A-5877-43241B670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1139" name="Slide Number Placeholder 3">
            <a:extLst>
              <a:ext uri="{FF2B5EF4-FFF2-40B4-BE49-F238E27FC236}">
                <a16:creationId xmlns:a16="http://schemas.microsoft.com/office/drawing/2014/main" id="{F10F6D92-E736-BCF3-CC45-C2538B6F1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A93DFC5-4888-9B4C-B302-ECBD8D93430F}" type="slidenum">
              <a:rPr lang="en-US" altLang="en-US" sz="1200">
                <a:latin typeface="Arial" panose="020B0604020202020204" pitchFamily="34" charset="0"/>
              </a:rPr>
              <a:pPr/>
              <a:t>38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>
            <a:extLst>
              <a:ext uri="{FF2B5EF4-FFF2-40B4-BE49-F238E27FC236}">
                <a16:creationId xmlns:a16="http://schemas.microsoft.com/office/drawing/2014/main" id="{4F3F22DA-BA33-F9FC-415F-B961C5EF7D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>
            <a:extLst>
              <a:ext uri="{FF2B5EF4-FFF2-40B4-BE49-F238E27FC236}">
                <a16:creationId xmlns:a16="http://schemas.microsoft.com/office/drawing/2014/main" id="{AFC65614-1E0A-26C8-82B0-DE61A7654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3187" name="Slide Number Placeholder 3">
            <a:extLst>
              <a:ext uri="{FF2B5EF4-FFF2-40B4-BE49-F238E27FC236}">
                <a16:creationId xmlns:a16="http://schemas.microsoft.com/office/drawing/2014/main" id="{CB641365-1C24-8557-EE17-CB601ABCF5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D642EBF-D60C-144E-BB43-F843EDFE35EB}" type="slidenum">
              <a:rPr lang="en-US" altLang="en-US" sz="1200">
                <a:latin typeface="Arial" panose="020B0604020202020204" pitchFamily="34" charset="0"/>
              </a:rPr>
              <a:pPr/>
              <a:t>39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>
            <a:extLst>
              <a:ext uri="{FF2B5EF4-FFF2-40B4-BE49-F238E27FC236}">
                <a16:creationId xmlns:a16="http://schemas.microsoft.com/office/drawing/2014/main" id="{4601B5E0-2EF6-0270-F37E-45C3A17699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Notes Placeholder 2">
            <a:extLst>
              <a:ext uri="{FF2B5EF4-FFF2-40B4-BE49-F238E27FC236}">
                <a16:creationId xmlns:a16="http://schemas.microsoft.com/office/drawing/2014/main" id="{C13859AC-4D11-F9E1-2A51-BD43EC760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5235" name="Slide Number Placeholder 3">
            <a:extLst>
              <a:ext uri="{FF2B5EF4-FFF2-40B4-BE49-F238E27FC236}">
                <a16:creationId xmlns:a16="http://schemas.microsoft.com/office/drawing/2014/main" id="{57CEA787-6310-6FD4-747A-64009C03D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A72E109-EF4B-B14E-877D-F6756C6A9F3D}" type="slidenum">
              <a:rPr lang="en-US" altLang="en-US" sz="1200">
                <a:latin typeface="Arial" panose="020B0604020202020204" pitchFamily="34" charset="0"/>
              </a:rPr>
              <a:pPr/>
              <a:t>40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>
            <a:extLst>
              <a:ext uri="{FF2B5EF4-FFF2-40B4-BE49-F238E27FC236}">
                <a16:creationId xmlns:a16="http://schemas.microsoft.com/office/drawing/2014/main" id="{C3786D2D-3931-B077-890F-D113E463BE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>
            <a:extLst>
              <a:ext uri="{FF2B5EF4-FFF2-40B4-BE49-F238E27FC236}">
                <a16:creationId xmlns:a16="http://schemas.microsoft.com/office/drawing/2014/main" id="{BDCF4888-B460-9994-F4AA-6A5952DA1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7283" name="Slide Number Placeholder 3">
            <a:extLst>
              <a:ext uri="{FF2B5EF4-FFF2-40B4-BE49-F238E27FC236}">
                <a16:creationId xmlns:a16="http://schemas.microsoft.com/office/drawing/2014/main" id="{C86DF368-507C-6946-14D7-046BB3BBF2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CE51A69-4517-5243-9E39-7EE33C56E6CA}" type="slidenum">
              <a:rPr lang="en-US" altLang="en-US" sz="1200">
                <a:latin typeface="Arial" panose="020B0604020202020204" pitchFamily="34" charset="0"/>
              </a:rPr>
              <a:pPr/>
              <a:t>41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>
            <a:extLst>
              <a:ext uri="{FF2B5EF4-FFF2-40B4-BE49-F238E27FC236}">
                <a16:creationId xmlns:a16="http://schemas.microsoft.com/office/drawing/2014/main" id="{832FD4DB-29C9-40C3-70B4-67C16D26DE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>
            <a:extLst>
              <a:ext uri="{FF2B5EF4-FFF2-40B4-BE49-F238E27FC236}">
                <a16:creationId xmlns:a16="http://schemas.microsoft.com/office/drawing/2014/main" id="{D692C472-7357-DE61-DE95-4CDE06A88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9331" name="Slide Number Placeholder 3">
            <a:extLst>
              <a:ext uri="{FF2B5EF4-FFF2-40B4-BE49-F238E27FC236}">
                <a16:creationId xmlns:a16="http://schemas.microsoft.com/office/drawing/2014/main" id="{582AAC08-F1CB-8EC1-62FD-1B759D524E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3194E90-7D0E-1748-A7D1-DC92697C71F9}" type="slidenum">
              <a:rPr lang="en-US" altLang="en-US" sz="1200">
                <a:latin typeface="Arial" panose="020B0604020202020204" pitchFamily="34" charset="0"/>
              </a:rPr>
              <a:pPr/>
              <a:t>42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>
            <a:extLst>
              <a:ext uri="{FF2B5EF4-FFF2-40B4-BE49-F238E27FC236}">
                <a16:creationId xmlns:a16="http://schemas.microsoft.com/office/drawing/2014/main" id="{051EE829-6091-936C-7C95-524A787501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>
            <a:extLst>
              <a:ext uri="{FF2B5EF4-FFF2-40B4-BE49-F238E27FC236}">
                <a16:creationId xmlns:a16="http://schemas.microsoft.com/office/drawing/2014/main" id="{C3D4B32C-B589-0E1B-5868-22726AEFD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1379" name="Slide Number Placeholder 3">
            <a:extLst>
              <a:ext uri="{FF2B5EF4-FFF2-40B4-BE49-F238E27FC236}">
                <a16:creationId xmlns:a16="http://schemas.microsoft.com/office/drawing/2014/main" id="{6C1D3EDB-B23E-15DA-219E-61284FE78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AC9A5F9-16FD-A342-8949-7F79598D8D2A}" type="slidenum">
              <a:rPr lang="en-US" altLang="en-US" sz="1200">
                <a:latin typeface="Arial" panose="020B0604020202020204" pitchFamily="34" charset="0"/>
              </a:rPr>
              <a:pPr/>
              <a:t>43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0F540DD-8D2F-5180-D600-4AF9C3A966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FF90CBE-A474-7A40-9B97-D90046EE8403}" type="slidenum">
              <a:rPr lang="en-US" altLang="en-US" sz="120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1506" name="Rectangle 7">
            <a:extLst>
              <a:ext uri="{FF2B5EF4-FFF2-40B4-BE49-F238E27FC236}">
                <a16:creationId xmlns:a16="http://schemas.microsoft.com/office/drawing/2014/main" id="{B8E3325E-2753-E171-4E75-08506ADD6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E0CCC06D-28DE-374E-BACB-37901F89D4DE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7C0EC33-1BAB-03D5-1A0C-064C4452D8C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2A8D007-9F55-4141-CD58-A8593EED6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id="{AFB7745D-5B03-04AA-7C66-25B17E3973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id="{FB01032D-6B52-F6E6-0EE5-02B245015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id="{BBB71EF1-0F28-8F6A-13BD-836F6629B1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A53DF6D-4FD6-9C42-82C5-49CD71F7F921}" type="slidenum">
              <a:rPr lang="en-US" altLang="en-US" sz="1200">
                <a:latin typeface="Arial" panose="020B0604020202020204" pitchFamily="34" charset="0"/>
              </a:rPr>
              <a:pPr/>
              <a:t>44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>
            <a:extLst>
              <a:ext uri="{FF2B5EF4-FFF2-40B4-BE49-F238E27FC236}">
                <a16:creationId xmlns:a16="http://schemas.microsoft.com/office/drawing/2014/main" id="{A46B3980-5BCB-F27A-D5B6-2BD7482B16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>
            <a:extLst>
              <a:ext uri="{FF2B5EF4-FFF2-40B4-BE49-F238E27FC236}">
                <a16:creationId xmlns:a16="http://schemas.microsoft.com/office/drawing/2014/main" id="{AA643973-19EB-F56B-3D27-0DA9026C7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5475" name="Slide Number Placeholder 3">
            <a:extLst>
              <a:ext uri="{FF2B5EF4-FFF2-40B4-BE49-F238E27FC236}">
                <a16:creationId xmlns:a16="http://schemas.microsoft.com/office/drawing/2014/main" id="{D65224CA-43C5-6523-04DD-97729EC92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80ADE62-3057-B847-954D-E363553D0ED9}" type="slidenum">
              <a:rPr lang="en-US" altLang="en-US" sz="1200">
                <a:latin typeface="Arial" panose="020B0604020202020204" pitchFamily="34" charset="0"/>
              </a:rPr>
              <a:pPr/>
              <a:t>45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>
            <a:extLst>
              <a:ext uri="{FF2B5EF4-FFF2-40B4-BE49-F238E27FC236}">
                <a16:creationId xmlns:a16="http://schemas.microsoft.com/office/drawing/2014/main" id="{98F36749-98C2-125C-7544-743AE91DE9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>
            <a:extLst>
              <a:ext uri="{FF2B5EF4-FFF2-40B4-BE49-F238E27FC236}">
                <a16:creationId xmlns:a16="http://schemas.microsoft.com/office/drawing/2014/main" id="{396290CF-704C-3AC2-0CBB-CE883BD93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7523" name="Slide Number Placeholder 3">
            <a:extLst>
              <a:ext uri="{FF2B5EF4-FFF2-40B4-BE49-F238E27FC236}">
                <a16:creationId xmlns:a16="http://schemas.microsoft.com/office/drawing/2014/main" id="{C10A3FFA-0742-D154-3F3F-FD3D60BAAC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276B792-6F6C-1342-8FE5-0AC042AB7AA6}" type="slidenum">
              <a:rPr lang="en-US" altLang="en-US" sz="1200">
                <a:latin typeface="Arial" panose="020B0604020202020204" pitchFamily="34" charset="0"/>
              </a:rPr>
              <a:pPr/>
              <a:t>46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>
            <a:extLst>
              <a:ext uri="{FF2B5EF4-FFF2-40B4-BE49-F238E27FC236}">
                <a16:creationId xmlns:a16="http://schemas.microsoft.com/office/drawing/2014/main" id="{9DE5EB69-FB8E-2C0D-5552-B3F6BF0D0F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0" name="Notes Placeholder 2">
            <a:extLst>
              <a:ext uri="{FF2B5EF4-FFF2-40B4-BE49-F238E27FC236}">
                <a16:creationId xmlns:a16="http://schemas.microsoft.com/office/drawing/2014/main" id="{374704DB-73A5-AE76-884F-C33506903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9571" name="Slide Number Placeholder 3">
            <a:extLst>
              <a:ext uri="{FF2B5EF4-FFF2-40B4-BE49-F238E27FC236}">
                <a16:creationId xmlns:a16="http://schemas.microsoft.com/office/drawing/2014/main" id="{84EC6E53-0EDF-B7D8-3FC4-049970D9BD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FD3FE8A-9951-A446-A6A8-CE91BF7E497F}" type="slidenum">
              <a:rPr lang="en-US" altLang="en-US" sz="1200">
                <a:latin typeface="Arial" panose="020B0604020202020204" pitchFamily="34" charset="0"/>
              </a:rPr>
              <a:pPr/>
              <a:t>47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>
            <a:extLst>
              <a:ext uri="{FF2B5EF4-FFF2-40B4-BE49-F238E27FC236}">
                <a16:creationId xmlns:a16="http://schemas.microsoft.com/office/drawing/2014/main" id="{2FB37FD9-E32C-3F72-A7B7-652D6417DD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>
            <a:extLst>
              <a:ext uri="{FF2B5EF4-FFF2-40B4-BE49-F238E27FC236}">
                <a16:creationId xmlns:a16="http://schemas.microsoft.com/office/drawing/2014/main" id="{9CCA1B49-F0FF-01FB-FD37-6EA26F776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1619" name="Slide Number Placeholder 3">
            <a:extLst>
              <a:ext uri="{FF2B5EF4-FFF2-40B4-BE49-F238E27FC236}">
                <a16:creationId xmlns:a16="http://schemas.microsoft.com/office/drawing/2014/main" id="{FD75F7F5-9BD6-94B0-FE00-3A776E2840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6FD8D43-9409-C241-8EB2-D825C9E4D362}" type="slidenum">
              <a:rPr lang="en-US" altLang="en-US" sz="1200">
                <a:latin typeface="Arial" panose="020B0604020202020204" pitchFamily="34" charset="0"/>
              </a:rPr>
              <a:pPr/>
              <a:t>48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>
            <a:extLst>
              <a:ext uri="{FF2B5EF4-FFF2-40B4-BE49-F238E27FC236}">
                <a16:creationId xmlns:a16="http://schemas.microsoft.com/office/drawing/2014/main" id="{24B15BD8-D62B-20C1-A31D-AEE1265F4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>
            <a:extLst>
              <a:ext uri="{FF2B5EF4-FFF2-40B4-BE49-F238E27FC236}">
                <a16:creationId xmlns:a16="http://schemas.microsoft.com/office/drawing/2014/main" id="{48A6DCEB-EBAE-C0D1-CAF6-3B280187F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3667" name="Slide Number Placeholder 3">
            <a:extLst>
              <a:ext uri="{FF2B5EF4-FFF2-40B4-BE49-F238E27FC236}">
                <a16:creationId xmlns:a16="http://schemas.microsoft.com/office/drawing/2014/main" id="{264F874F-65D4-8F9C-2D07-25357FBA3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D4919DA-12D5-9444-8A72-695B630D772D}" type="slidenum">
              <a:rPr lang="en-US" altLang="en-US" sz="1200">
                <a:latin typeface="Arial" panose="020B0604020202020204" pitchFamily="34" charset="0"/>
              </a:rPr>
              <a:pPr/>
              <a:t>49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>
            <a:extLst>
              <a:ext uri="{FF2B5EF4-FFF2-40B4-BE49-F238E27FC236}">
                <a16:creationId xmlns:a16="http://schemas.microsoft.com/office/drawing/2014/main" id="{0FDFE708-16F1-175A-5CD4-309125B8A4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>
            <a:extLst>
              <a:ext uri="{FF2B5EF4-FFF2-40B4-BE49-F238E27FC236}">
                <a16:creationId xmlns:a16="http://schemas.microsoft.com/office/drawing/2014/main" id="{F41D2F0E-701B-2534-A22E-AE0130C7F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5715" name="Slide Number Placeholder 3">
            <a:extLst>
              <a:ext uri="{FF2B5EF4-FFF2-40B4-BE49-F238E27FC236}">
                <a16:creationId xmlns:a16="http://schemas.microsoft.com/office/drawing/2014/main" id="{1E7C5B20-F13F-E695-28B6-71C4BFD6E6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2034282-0FA8-AB4E-BDB4-CD200948C06F}" type="slidenum">
              <a:rPr lang="en-US" altLang="en-US" sz="1200">
                <a:latin typeface="Arial" panose="020B0604020202020204" pitchFamily="34" charset="0"/>
              </a:rPr>
              <a:pPr/>
              <a:t>50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>
            <a:extLst>
              <a:ext uri="{FF2B5EF4-FFF2-40B4-BE49-F238E27FC236}">
                <a16:creationId xmlns:a16="http://schemas.microsoft.com/office/drawing/2014/main" id="{34C9C45C-1DD9-7DCA-5854-FC689A6955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2" name="Notes Placeholder 2">
            <a:extLst>
              <a:ext uri="{FF2B5EF4-FFF2-40B4-BE49-F238E27FC236}">
                <a16:creationId xmlns:a16="http://schemas.microsoft.com/office/drawing/2014/main" id="{5170A2CF-8105-3071-8277-C75929774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7763" name="Slide Number Placeholder 3">
            <a:extLst>
              <a:ext uri="{FF2B5EF4-FFF2-40B4-BE49-F238E27FC236}">
                <a16:creationId xmlns:a16="http://schemas.microsoft.com/office/drawing/2014/main" id="{F8E38D71-473E-7FC2-D873-73FA4FFE3C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DCBFCAE-8DE0-FC41-8CBA-AECEA60A4AEF}" type="slidenum">
              <a:rPr lang="en-US" altLang="en-US" sz="1200">
                <a:latin typeface="Arial" panose="020B0604020202020204" pitchFamily="34" charset="0"/>
              </a:rPr>
              <a:pPr/>
              <a:t>51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>
            <a:extLst>
              <a:ext uri="{FF2B5EF4-FFF2-40B4-BE49-F238E27FC236}">
                <a16:creationId xmlns:a16="http://schemas.microsoft.com/office/drawing/2014/main" id="{723DA369-7BB3-08F7-5EB3-EA14B681CC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>
            <a:extLst>
              <a:ext uri="{FF2B5EF4-FFF2-40B4-BE49-F238E27FC236}">
                <a16:creationId xmlns:a16="http://schemas.microsoft.com/office/drawing/2014/main" id="{B9B28496-03A7-B0FB-25E1-3C9F09E6C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9811" name="Slide Number Placeholder 3">
            <a:extLst>
              <a:ext uri="{FF2B5EF4-FFF2-40B4-BE49-F238E27FC236}">
                <a16:creationId xmlns:a16="http://schemas.microsoft.com/office/drawing/2014/main" id="{0E8C5311-8724-D2E0-737F-59F9C2712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07F3CC0-0DD8-0046-AC13-221086FCEE25}" type="slidenum">
              <a:rPr lang="en-US" altLang="en-US" sz="1200">
                <a:latin typeface="Arial" panose="020B0604020202020204" pitchFamily="34" charset="0"/>
              </a:rPr>
              <a:pPr/>
              <a:t>52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>
            <a:extLst>
              <a:ext uri="{FF2B5EF4-FFF2-40B4-BE49-F238E27FC236}">
                <a16:creationId xmlns:a16="http://schemas.microsoft.com/office/drawing/2014/main" id="{C0811527-F428-4966-DE7B-92FB50DD3A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>
            <a:extLst>
              <a:ext uri="{FF2B5EF4-FFF2-40B4-BE49-F238E27FC236}">
                <a16:creationId xmlns:a16="http://schemas.microsoft.com/office/drawing/2014/main" id="{F5355E56-D3D5-FAC6-FD5B-CF701F51C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1859" name="Slide Number Placeholder 3">
            <a:extLst>
              <a:ext uri="{FF2B5EF4-FFF2-40B4-BE49-F238E27FC236}">
                <a16:creationId xmlns:a16="http://schemas.microsoft.com/office/drawing/2014/main" id="{65884A8C-3FEA-E497-6CFD-AFED37DC98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13FE32C-2A41-CA4C-A05D-E9152D0F9E86}" type="slidenum">
              <a:rPr lang="en-US" altLang="en-US" sz="1200">
                <a:latin typeface="Arial" panose="020B0604020202020204" pitchFamily="34" charset="0"/>
              </a:rPr>
              <a:pPr/>
              <a:t>53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C377CC46-A7FB-6824-2B49-F2C987F717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D2025244-29F5-3AA3-A2C0-4874FD744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33F0B5FC-E390-3EC4-72EF-461881EC1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516951D-675F-7C4C-8825-816A3D53F24D}" type="slidenum">
              <a:rPr lang="en-US" altLang="en-US" sz="120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>
            <a:extLst>
              <a:ext uri="{FF2B5EF4-FFF2-40B4-BE49-F238E27FC236}">
                <a16:creationId xmlns:a16="http://schemas.microsoft.com/office/drawing/2014/main" id="{8869C5A4-0F97-DBE7-F4E9-CF6CC691B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6" name="Notes Placeholder 2">
            <a:extLst>
              <a:ext uri="{FF2B5EF4-FFF2-40B4-BE49-F238E27FC236}">
                <a16:creationId xmlns:a16="http://schemas.microsoft.com/office/drawing/2014/main" id="{FACF421E-B47E-5B41-3867-EC8EE6836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3907" name="Slide Number Placeholder 3">
            <a:extLst>
              <a:ext uri="{FF2B5EF4-FFF2-40B4-BE49-F238E27FC236}">
                <a16:creationId xmlns:a16="http://schemas.microsoft.com/office/drawing/2014/main" id="{C8C837E9-5220-4724-C4D1-FCB75B6C2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F7456B7-F6EC-9A48-A625-C3A8C1AF8C81}" type="slidenum">
              <a:rPr lang="en-US" altLang="en-US" sz="1200">
                <a:latin typeface="Arial" panose="020B0604020202020204" pitchFamily="34" charset="0"/>
              </a:rPr>
              <a:pPr/>
              <a:t>54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>
            <a:extLst>
              <a:ext uri="{FF2B5EF4-FFF2-40B4-BE49-F238E27FC236}">
                <a16:creationId xmlns:a16="http://schemas.microsoft.com/office/drawing/2014/main" id="{1E1F8489-4BB3-E236-4898-9ACE03271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>
            <a:extLst>
              <a:ext uri="{FF2B5EF4-FFF2-40B4-BE49-F238E27FC236}">
                <a16:creationId xmlns:a16="http://schemas.microsoft.com/office/drawing/2014/main" id="{D32C0C51-C1EC-3EC0-D271-A113D32F2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5955" name="Slide Number Placeholder 3">
            <a:extLst>
              <a:ext uri="{FF2B5EF4-FFF2-40B4-BE49-F238E27FC236}">
                <a16:creationId xmlns:a16="http://schemas.microsoft.com/office/drawing/2014/main" id="{AA9E4407-F64A-2A76-2891-F95147014B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0A78FBF-C22D-A844-9909-361D7CCDD4DB}" type="slidenum">
              <a:rPr lang="en-US" altLang="en-US" sz="1200">
                <a:latin typeface="Arial" panose="020B0604020202020204" pitchFamily="34" charset="0"/>
              </a:rPr>
              <a:pPr/>
              <a:t>55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>
            <a:extLst>
              <a:ext uri="{FF2B5EF4-FFF2-40B4-BE49-F238E27FC236}">
                <a16:creationId xmlns:a16="http://schemas.microsoft.com/office/drawing/2014/main" id="{600C5824-C659-AEA5-5B02-794BB7FBDB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6" name="Notes Placeholder 2">
            <a:extLst>
              <a:ext uri="{FF2B5EF4-FFF2-40B4-BE49-F238E27FC236}">
                <a16:creationId xmlns:a16="http://schemas.microsoft.com/office/drawing/2014/main" id="{28C2C396-1D5F-D04A-A674-A37527A00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9027" name="Slide Number Placeholder 3">
            <a:extLst>
              <a:ext uri="{FF2B5EF4-FFF2-40B4-BE49-F238E27FC236}">
                <a16:creationId xmlns:a16="http://schemas.microsoft.com/office/drawing/2014/main" id="{7DED4AD2-6FCA-4906-3A90-CF6F3F177F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FAB753C-99E1-4A40-8C49-A86ACAFD020E}" type="slidenum">
              <a:rPr lang="en-US" altLang="en-US" sz="1200">
                <a:latin typeface="Arial" panose="020B0604020202020204" pitchFamily="34" charset="0"/>
              </a:rPr>
              <a:pPr/>
              <a:t>57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>
            <a:extLst>
              <a:ext uri="{FF2B5EF4-FFF2-40B4-BE49-F238E27FC236}">
                <a16:creationId xmlns:a16="http://schemas.microsoft.com/office/drawing/2014/main" id="{C4DF775B-DCB0-6F51-A993-0801626FAD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4" name="Notes Placeholder 2">
            <a:extLst>
              <a:ext uri="{FF2B5EF4-FFF2-40B4-BE49-F238E27FC236}">
                <a16:creationId xmlns:a16="http://schemas.microsoft.com/office/drawing/2014/main" id="{7C6777E2-1A97-F2EB-928D-F82D3A849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1075" name="Slide Number Placeholder 3">
            <a:extLst>
              <a:ext uri="{FF2B5EF4-FFF2-40B4-BE49-F238E27FC236}">
                <a16:creationId xmlns:a16="http://schemas.microsoft.com/office/drawing/2014/main" id="{A43BFF03-CD67-8720-1E46-2FF31E9A6F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FCD55A7-7C32-BA4B-9E12-679985E04A7F}" type="slidenum">
              <a:rPr lang="en-US" altLang="en-US" sz="1200">
                <a:latin typeface="Arial" panose="020B0604020202020204" pitchFamily="34" charset="0"/>
              </a:rPr>
              <a:pPr/>
              <a:t>58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>
            <a:extLst>
              <a:ext uri="{FF2B5EF4-FFF2-40B4-BE49-F238E27FC236}">
                <a16:creationId xmlns:a16="http://schemas.microsoft.com/office/drawing/2014/main" id="{A304AA75-FA0A-4358-683D-C5FF69275D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2" name="Notes Placeholder 2">
            <a:extLst>
              <a:ext uri="{FF2B5EF4-FFF2-40B4-BE49-F238E27FC236}">
                <a16:creationId xmlns:a16="http://schemas.microsoft.com/office/drawing/2014/main" id="{33A2D7B6-5F44-47A4-BCE8-FC1219233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23" name="Slide Number Placeholder 3">
            <a:extLst>
              <a:ext uri="{FF2B5EF4-FFF2-40B4-BE49-F238E27FC236}">
                <a16:creationId xmlns:a16="http://schemas.microsoft.com/office/drawing/2014/main" id="{8E61EEAC-4C70-782A-681E-B9EC6E76D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BBC04C5-B53C-B544-8FF4-8DF8981D2B66}" type="slidenum">
              <a:rPr lang="en-US" altLang="en-US" sz="1200">
                <a:latin typeface="Arial" panose="020B0604020202020204" pitchFamily="34" charset="0"/>
              </a:rPr>
              <a:pPr/>
              <a:t>59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>
            <a:extLst>
              <a:ext uri="{FF2B5EF4-FFF2-40B4-BE49-F238E27FC236}">
                <a16:creationId xmlns:a16="http://schemas.microsoft.com/office/drawing/2014/main" id="{C83002F9-EC44-F5E0-8C0C-1C10658F20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0" name="Notes Placeholder 2">
            <a:extLst>
              <a:ext uri="{FF2B5EF4-FFF2-40B4-BE49-F238E27FC236}">
                <a16:creationId xmlns:a16="http://schemas.microsoft.com/office/drawing/2014/main" id="{D987283A-7AE9-91D2-8473-9B72C6BA7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5171" name="Slide Number Placeholder 3">
            <a:extLst>
              <a:ext uri="{FF2B5EF4-FFF2-40B4-BE49-F238E27FC236}">
                <a16:creationId xmlns:a16="http://schemas.microsoft.com/office/drawing/2014/main" id="{C3B7CFAA-4F37-BD61-6EFA-992BA7D65B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47EED34-3866-0146-9F94-C713C00D6D87}" type="slidenum">
              <a:rPr lang="en-US" altLang="en-US" sz="1200">
                <a:latin typeface="Arial" panose="020B0604020202020204" pitchFamily="34" charset="0"/>
              </a:rPr>
              <a:pPr/>
              <a:t>60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>
            <a:extLst>
              <a:ext uri="{FF2B5EF4-FFF2-40B4-BE49-F238E27FC236}">
                <a16:creationId xmlns:a16="http://schemas.microsoft.com/office/drawing/2014/main" id="{DF3B4175-A3D6-6E76-6680-155EE8BF8B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8" name="Notes Placeholder 2">
            <a:extLst>
              <a:ext uri="{FF2B5EF4-FFF2-40B4-BE49-F238E27FC236}">
                <a16:creationId xmlns:a16="http://schemas.microsoft.com/office/drawing/2014/main" id="{6E2BD515-F2F1-FEA8-82BA-D0A3FA028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7219" name="Slide Number Placeholder 3">
            <a:extLst>
              <a:ext uri="{FF2B5EF4-FFF2-40B4-BE49-F238E27FC236}">
                <a16:creationId xmlns:a16="http://schemas.microsoft.com/office/drawing/2014/main" id="{65F0C415-17BE-5E6A-5422-6A7649D5C4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650F0FB-2711-2B47-B4B3-2851592EC6B3}" type="slidenum">
              <a:rPr lang="en-US" altLang="en-US" sz="1200">
                <a:latin typeface="Arial" panose="020B0604020202020204" pitchFamily="34" charset="0"/>
              </a:rPr>
              <a:pPr/>
              <a:t>61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>
            <a:extLst>
              <a:ext uri="{FF2B5EF4-FFF2-40B4-BE49-F238E27FC236}">
                <a16:creationId xmlns:a16="http://schemas.microsoft.com/office/drawing/2014/main" id="{B644B5D5-244D-3E4E-23CB-8A87A17689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6" name="Notes Placeholder 2">
            <a:extLst>
              <a:ext uri="{FF2B5EF4-FFF2-40B4-BE49-F238E27FC236}">
                <a16:creationId xmlns:a16="http://schemas.microsoft.com/office/drawing/2014/main" id="{AFC4DD15-6D90-D52D-7BE8-AFB60A9CD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9267" name="Slide Number Placeholder 3">
            <a:extLst>
              <a:ext uri="{FF2B5EF4-FFF2-40B4-BE49-F238E27FC236}">
                <a16:creationId xmlns:a16="http://schemas.microsoft.com/office/drawing/2014/main" id="{9219AAB9-A4EB-1C11-067C-3BA418833E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9101085-38AF-934C-B243-C35FEC6E1055}" type="slidenum">
              <a:rPr lang="en-US" altLang="en-US" sz="1200">
                <a:latin typeface="Arial" panose="020B0604020202020204" pitchFamily="34" charset="0"/>
              </a:rPr>
              <a:pPr/>
              <a:t>62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>
            <a:extLst>
              <a:ext uri="{FF2B5EF4-FFF2-40B4-BE49-F238E27FC236}">
                <a16:creationId xmlns:a16="http://schemas.microsoft.com/office/drawing/2014/main" id="{9AACE262-289B-5ED1-D8A2-9EE20F7D42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4" name="Notes Placeholder 2">
            <a:extLst>
              <a:ext uri="{FF2B5EF4-FFF2-40B4-BE49-F238E27FC236}">
                <a16:creationId xmlns:a16="http://schemas.microsoft.com/office/drawing/2014/main" id="{ACB46A1F-33A1-3458-1308-DBFA46BBD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1315" name="Slide Number Placeholder 3">
            <a:extLst>
              <a:ext uri="{FF2B5EF4-FFF2-40B4-BE49-F238E27FC236}">
                <a16:creationId xmlns:a16="http://schemas.microsoft.com/office/drawing/2014/main" id="{5A7027A7-E13A-E9B6-6B77-C054156BB7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AE29FFB-2441-6748-B4DE-DCD9BF8E5600}" type="slidenum">
              <a:rPr lang="en-US" altLang="en-US" sz="1200">
                <a:latin typeface="Arial" panose="020B0604020202020204" pitchFamily="34" charset="0"/>
              </a:rPr>
              <a:pPr/>
              <a:t>63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>
            <a:extLst>
              <a:ext uri="{FF2B5EF4-FFF2-40B4-BE49-F238E27FC236}">
                <a16:creationId xmlns:a16="http://schemas.microsoft.com/office/drawing/2014/main" id="{5C803BA6-3F43-9D13-EA9B-BD64DED16E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2" name="Notes Placeholder 2">
            <a:extLst>
              <a:ext uri="{FF2B5EF4-FFF2-40B4-BE49-F238E27FC236}">
                <a16:creationId xmlns:a16="http://schemas.microsoft.com/office/drawing/2014/main" id="{F7E91333-67BE-60D6-52D1-413B22E7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363" name="Slide Number Placeholder 3">
            <a:extLst>
              <a:ext uri="{FF2B5EF4-FFF2-40B4-BE49-F238E27FC236}">
                <a16:creationId xmlns:a16="http://schemas.microsoft.com/office/drawing/2014/main" id="{E1FE98D1-4FD2-63AA-81B8-5A56328B6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A7A8127-D9A2-EF4F-80CC-3991F8325176}" type="slidenum">
              <a:rPr lang="en-US" altLang="en-US" sz="1200">
                <a:latin typeface="Arial" panose="020B0604020202020204" pitchFamily="34" charset="0"/>
              </a:rPr>
              <a:pPr/>
              <a:t>64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27967124-376F-614F-D8CE-FF171C2261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F91A0E6-D12B-4E63-3242-1E4EB75A7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D3682EC-FD3E-3E55-457D-0E128BC6A0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F8717C6-EFC2-CC43-BAC2-111104B43DED}" type="slidenum">
              <a:rPr lang="en-US" altLang="en-US" sz="120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E0889D73-1525-0FF9-2690-7213E79BD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03B62F6E-8F66-B0EF-2B60-C4DA95D87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1CD243B4-57C4-071D-F523-246AC9CD38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B9D4881-1FD2-334F-BAF8-D067A5021090}" type="slidenum">
              <a:rPr lang="en-US" altLang="en-US" sz="1200">
                <a:latin typeface="Arial" panose="020B0604020202020204" pitchFamily="34" charset="0"/>
              </a:rPr>
              <a:pPr/>
              <a:t>65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C4BB3CF8-BF11-5FF4-C7B9-DCA27AB819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6F02810F-8902-E2EC-5A35-8D6C97CEC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0C8C6F6B-9172-181A-7F0C-F800489644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5776080-655D-1B4C-903E-EAC317A83FF7}" type="slidenum">
              <a:rPr lang="en-US" altLang="en-US" sz="1200"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7F2A7586-FEF6-B0C5-9422-6CBCFF1234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971DAF06-4AB2-1D7B-6FBC-2F5883E38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891C79A0-4962-72E5-2AFB-965EA0E218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DDE7E41-4848-E34A-89B1-D17BAEE6620E}" type="slidenum">
              <a:rPr lang="en-US" altLang="en-US" sz="1200"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95B9B8B4-AD88-1600-B4AB-C1BE36FAB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FA82BD31-AE1F-1EAB-C34F-03EFD0696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67DC7449-4C3A-27AE-B0FD-E68D311945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7E74FC8-6D2B-C148-B0C9-B7054EA27CB0}" type="slidenum">
              <a:rPr lang="en-US" altLang="en-US" sz="1200"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E9DA103-D047-C642-D29B-A140E12045E4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3D208ED4-AB8F-8588-35A8-B70EEE96A2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6D0AC884-58CC-249E-9C91-141128F12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C02B3C18-49A0-BE31-1A04-300BACC47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FFCCE525-5BDE-397B-A23F-A4CD4DB3A7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3D7C9EA-56B2-71FD-24E4-83567DE17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2B2EC84-933A-6238-6237-377EF82400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644E2BDB-9791-D8F6-CBC6-68C57E161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5CA420D5-A172-3D66-ED20-8E8980BC9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B9110F32-05C3-1613-13A1-E7407C8819A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12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F0A06EC0-FD1E-5D3D-73E8-1F38A1CDC5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61B57864-9898-7A50-6D2F-1ADA7035E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3EA381BA-8596-69CC-D803-9DD5CD2B8F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4F1B416-2631-C743-91EC-B20EC6C88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37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D262BB3-69CD-92D8-1FD7-35C77EB470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7DE2A52-E9D2-6C69-498C-C0A47C2D3E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0D046EC-6E45-B237-F572-8F94E1A870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E7B54-4300-6240-8D09-4935C01F5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15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DBF803E-C866-B068-21EC-89E81E08E1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DC87EAA-73B7-7CEE-23D1-28881127B3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1E7BF82-FD6F-FCC0-317E-B883A6B3FC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68E49-F704-CB48-B498-D6B14418B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71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12A8967-3253-47D5-6751-7CA420C173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D31A9C2-6B9F-9B8B-E3B4-413D55D207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0404463-C568-D2B0-2A85-39C8085930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E6C66-3243-D74A-B554-2FC04245BF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62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D6F5901-9BC8-0460-CFB9-DAEBF49F7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53A7C71-C9AC-8B3E-5C8C-D02B8C835D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34F540B-A2C4-C474-FAF4-68FEB7C284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DEA5C-667E-DC4E-B157-F23116310F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20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D76F353-3F92-4BF7-BC17-5F281BC937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BA0F005-D24E-86CD-DE15-4887044E62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8DE399E-DAB1-E326-CCA2-95AFB175DA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A5112-7E69-A547-8AFB-952500CE0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87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7B0B007-7CED-28DC-D3E9-4CF0449F38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F77A1070-7742-D590-AE43-A68C7A7309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31379F0E-9F2C-BA33-F7F7-A7C45458E3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8BAB4-B431-C84D-82B7-08625B9A0C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49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5C5EC91C-9055-2201-4AD3-50E4C0F746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FF631A0B-8365-AE3B-01D1-05C45C51F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BC2FA2A-F4C3-BD51-22D4-973180FCA9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7F207-C352-B140-8204-AF9971B464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45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A9E7E5E0-A6E7-A7C8-B513-3FAC4330BF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F4FC5976-17F8-5843-4F1B-499C69C288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79286458-22E7-E631-9008-3B942C6ED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A1F9A-B596-024B-A57A-FF64AC97F0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75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4671892-E066-8506-724F-9C1FA0A1BC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FAF7374-3F26-8074-4740-DD10FD92A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B76866F-1D26-B1D2-16F7-1B51218A30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18A22-6E90-AA47-9727-7FDACC0B8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270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B5B0919-670D-EB73-1C34-5A1847A2FB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7F086DC-DA76-C9E4-0754-CAF6F23CE3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8F4A64E-EA22-FBE2-BCD7-98BAAA1E32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2C0B5-1B22-1F4A-B3A0-9DE8A58030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47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084BE32-C15C-6880-F999-576554AB0DC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AFAB6CA-DA56-412B-E8B8-1AA7FB7C96A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2523BCD-90D5-479A-C7EE-BF853400E3B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381C9A-39A7-A5A8-769D-09C1C755099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B50C954-3651-23A6-1125-577B949A0A5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3AA47141-670E-7CB5-56D7-A3371F16410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B0647DC4-5796-E393-8FA1-0A127955C31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5A7E5E8-FE03-E41E-5CFE-4078A1AEF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75D0F34B-1585-6A34-EE2C-F235D84A31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51" name="Rectangle 11">
            <a:extLst>
              <a:ext uri="{FF2B5EF4-FFF2-40B4-BE49-F238E27FC236}">
                <a16:creationId xmlns:a16="http://schemas.microsoft.com/office/drawing/2014/main" id="{F1CE9BC2-AF92-1C06-3423-8BC55BA061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52" name="Rectangle 12">
            <a:extLst>
              <a:ext uri="{FF2B5EF4-FFF2-40B4-BE49-F238E27FC236}">
                <a16:creationId xmlns:a16="http://schemas.microsoft.com/office/drawing/2014/main" id="{FA5CD26A-BCAD-1AEA-3925-C35ECBBAB5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53" name="Rectangle 13">
            <a:extLst>
              <a:ext uri="{FF2B5EF4-FFF2-40B4-BE49-F238E27FC236}">
                <a16:creationId xmlns:a16="http://schemas.microsoft.com/office/drawing/2014/main" id="{25217678-F856-9F8B-676B-A3B8B47900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D823ABC-E9D0-0C4C-BCC0-9864CDDDC8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Charles_Dickens_3.jp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y_3" TargetMode="Externa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1527" TargetMode="External"/><Relationship Id="rId5" Type="http://schemas.openxmlformats.org/officeDocument/2006/relationships/hyperlink" Target="http://en.wikipedia.org/wiki/June_21" TargetMode="External"/><Relationship Id="rId4" Type="http://schemas.openxmlformats.org/officeDocument/2006/relationships/hyperlink" Target="http://en.wikipedia.org/wiki/146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17D24A41-FF4E-FD4A-B4BC-8F19C23B4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772400" cy="1462088"/>
          </a:xfrm>
        </p:spPr>
        <p:txBody>
          <a:bodyPr/>
          <a:lstStyle/>
          <a:p>
            <a:pPr eaLnBrk="1" hangingPunct="1"/>
            <a:br>
              <a:rPr lang="en-US" altLang="en-US" sz="3600" b="1"/>
            </a:br>
            <a:br>
              <a:rPr lang="en-US" altLang="en-US" sz="3600" b="1"/>
            </a:br>
            <a:r>
              <a:rPr lang="en-US" altLang="en-US" sz="3600" b="1"/>
              <a:t>CAPSTONE  SEMINAR:</a:t>
            </a:r>
            <a:br>
              <a:rPr lang="en-US" altLang="en-US" sz="3600" b="1"/>
            </a:br>
            <a:r>
              <a:rPr lang="en-US" altLang="en-US" sz="3600" b="1"/>
              <a:t>FOREIGN AID, FOREIGN POLICY</a:t>
            </a:r>
            <a:br>
              <a:rPr lang="en-US" altLang="en-US" sz="3600" b="1"/>
            </a:br>
            <a:r>
              <a:rPr lang="en-US" altLang="en-US" sz="3600" b="1"/>
              <a:t>AND DEVELOPMENT MANAGEMENT</a:t>
            </a:r>
            <a:br>
              <a:rPr lang="en-US" altLang="en-US" sz="3600" b="1"/>
            </a:br>
            <a:endParaRPr lang="en-US" altLang="en-US" sz="3600" b="1"/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161683EC-7D64-1143-502A-09D1AFA52A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00200" y="3352800"/>
            <a:ext cx="6400800" cy="1752600"/>
          </a:xfrm>
        </p:spPr>
        <p:txBody>
          <a:bodyPr/>
          <a:lstStyle/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sz="3600" b="1"/>
              <a:t>PIA 2096 </a:t>
            </a:r>
          </a:p>
          <a:p>
            <a:pPr eaLnBrk="1" hangingPunct="1"/>
            <a:r>
              <a:rPr lang="en-US" altLang="en-US" sz="3600" b="1"/>
              <a:t>Week Two</a:t>
            </a:r>
          </a:p>
          <a:p>
            <a:pPr eaLnBrk="1" hangingPunct="1"/>
            <a:r>
              <a:rPr lang="en-US" altLang="en-US" sz="4000" b="1">
                <a:solidFill>
                  <a:srgbClr val="009C39"/>
                </a:solidFill>
              </a:rPr>
              <a:t>The Context and</a:t>
            </a:r>
          </a:p>
          <a:p>
            <a:pPr eaLnBrk="1" hangingPunct="1"/>
            <a:r>
              <a:rPr lang="en-US" altLang="en-US" sz="4000" b="1">
                <a:solidFill>
                  <a:srgbClr val="009C39"/>
                </a:solidFill>
              </a:rPr>
              <a:t>The Issues</a:t>
            </a:r>
          </a:p>
          <a:p>
            <a:pPr eaLnBrk="1" hangingPunct="1"/>
            <a:endParaRPr lang="en-US" altLang="en-US" sz="3600" b="1"/>
          </a:p>
          <a:p>
            <a:pPr eaLnBrk="1" hangingPunct="1"/>
            <a:br>
              <a:rPr lang="en-US" altLang="en-US" sz="3600" b="1"/>
            </a:br>
            <a:endParaRPr lang="en-US" altLang="en-US" sz="36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Corruption">
            <a:extLst>
              <a:ext uri="{FF2B5EF4-FFF2-40B4-BE49-F238E27FC236}">
                <a16:creationId xmlns:a16="http://schemas.microsoft.com/office/drawing/2014/main" id="{8FD34AB3-B0E4-041B-4172-577E6E2B5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6">
            <a:extLst>
              <a:ext uri="{FF2B5EF4-FFF2-40B4-BE49-F238E27FC236}">
                <a16:creationId xmlns:a16="http://schemas.microsoft.com/office/drawing/2014/main" id="{4A9BA21D-4F0C-5DFD-24D9-DCAFFC9A37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pPr eaLnBrk="1" hangingPunct="1"/>
            <a:r>
              <a:rPr lang="en-US" altLang="en-US" b="1"/>
              <a:t>The Problem: Ethics and Corruption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A68ED143-7A36-2E01-E6EB-6A8CBFF0B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The Problem-2 (Reminder)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490535C7-CDB0-223F-C732-B581D661C6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Ultimately, however, as a number of economists have noted, “universal models of growth [did] not work well.” </a:t>
            </a:r>
            <a:br>
              <a:rPr lang="en-US" altLang="en-US" b="1"/>
            </a:br>
            <a:endParaRPr lang="en-US" altLang="en-US" b="1"/>
          </a:p>
          <a:p>
            <a:pPr eaLnBrk="1" hangingPunct="1"/>
            <a:r>
              <a:rPr lang="en-US" altLang="en-US" b="1"/>
              <a:t>Quote  David Sogge, </a:t>
            </a:r>
            <a:r>
              <a:rPr lang="en-US" altLang="en-US" b="1" u="sng"/>
              <a:t>Give and Take: What’s the Matter with Foreign Aid?</a:t>
            </a:r>
            <a:r>
              <a:rPr lang="en-US" altLang="en-US" b="1"/>
              <a:t>  (London: Zed Books, 2002), p. 8.</a:t>
            </a:r>
          </a:p>
          <a:p>
            <a:pPr eaLnBrk="1" hangingPunct="1"/>
            <a:endParaRPr lang="en-US" altLang="en-US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1FD5B0BB-C442-21FC-EB2B-E8E86F2E7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Foreign Aid 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94D4D5A4-9587-5B29-AC09-3EE2238AE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219200"/>
            <a:ext cx="5103813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800" b="1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FF0066"/>
                </a:solidFill>
                <a:latin typeface="Arial" panose="020B0604020202020204" pitchFamily="34" charset="0"/>
              </a:rPr>
              <a:t>Historical Values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FF0066"/>
                </a:solidFill>
                <a:latin typeface="Arial" panose="020B0604020202020204" pitchFamily="34" charset="0"/>
              </a:rPr>
              <a:t>And Debates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800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80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AED472A3-79CB-84B3-DAA4-5C5913836D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Focus This Week: Overview of Sub-Themes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294BC6AD-6CE0-125A-7240-5E15781F2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b="1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b="1"/>
              <a:t>Cultural Chauvinism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altLang="en-US" b="1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b="1"/>
              <a:t>Impact of Colonialism and Imperialism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altLang="en-US" b="1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b="1"/>
              <a:t>Foreign Policy and Exchange Theory: Economic Motives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altLang="en-US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A7DA5321-65C1-32D5-5EAD-CDBBEAC589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Cultural Chauvinism</a:t>
            </a: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FB11A142-564C-7C49-F7AC-597D192838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2688" y="2054225"/>
            <a:ext cx="7772400" cy="4041775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C3AA1DA5-678B-4A4C-4F56-C4D436B87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7793038" cy="1462088"/>
          </a:xfrm>
        </p:spPr>
        <p:txBody>
          <a:bodyPr/>
          <a:lstStyle/>
          <a:p>
            <a:pPr eaLnBrk="1" hangingPunct="1"/>
            <a:r>
              <a:rPr lang="en-US" altLang="en-US" b="1"/>
              <a:t>Impact of Colonialism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E2E4DFE2-19E2-CA30-5B64-6E9B89B01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913" y="2017713"/>
            <a:ext cx="8955087" cy="4840287"/>
          </a:xfrm>
        </p:spPr>
        <p:txBody>
          <a:bodyPr/>
          <a:lstStyle/>
          <a:p>
            <a:pPr eaLnBrk="1" hangingPunct="1"/>
            <a:r>
              <a:rPr lang="en-US" altLang="en-US" sz="2800" b="1"/>
              <a:t>First, understanding that legacy is important in any attempt to define the mixed legacy and the moral ambiguities that frame international assistance after 1960.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b="1"/>
          </a:p>
          <a:p>
            <a:pPr eaLnBrk="1" hangingPunct="1"/>
            <a:r>
              <a:rPr lang="en-US" altLang="en-US" sz="2800" b="1"/>
              <a:t>Secondly, historical  values remain an important factor in influencing foreign aid in the twenty-first century.</a:t>
            </a:r>
          </a:p>
          <a:p>
            <a:pPr eaLnBrk="1" hangingPunct="1"/>
            <a:endParaRPr lang="en-US" altLang="en-US" sz="2800" b="1"/>
          </a:p>
          <a:p>
            <a:pPr eaLnBrk="1" hangingPunct="1"/>
            <a:r>
              <a:rPr lang="en-US" altLang="en-US" sz="2800" b="1"/>
              <a:t>Colonialism, the Crusher and Foreign Aid</a:t>
            </a:r>
          </a:p>
          <a:p>
            <a:pPr eaLnBrk="1" hangingPunct="1"/>
            <a:endParaRPr lang="en-US" altLang="en-US" sz="28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>
            <a:extLst>
              <a:ext uri="{FF2B5EF4-FFF2-40B4-BE49-F238E27FC236}">
                <a16:creationId xmlns:a16="http://schemas.microsoft.com/office/drawing/2014/main" id="{36EFA0EC-1AF9-3813-D26E-90F8F1C77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981200"/>
            <a:ext cx="349726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5">
            <a:extLst>
              <a:ext uri="{FF2B5EF4-FFF2-40B4-BE49-F238E27FC236}">
                <a16:creationId xmlns:a16="http://schemas.microsoft.com/office/drawing/2014/main" id="{6765200C-A1CD-E74B-E3B7-F5372F348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0"/>
            <a:ext cx="7793037" cy="1462088"/>
          </a:xfrm>
        </p:spPr>
        <p:txBody>
          <a:bodyPr/>
          <a:lstStyle/>
          <a:p>
            <a:pPr eaLnBrk="1" hangingPunct="1"/>
            <a:br>
              <a:rPr lang="en-US" altLang="en-US" sz="4000">
                <a:solidFill>
                  <a:schemeClr val="tx1"/>
                </a:solidFill>
              </a:rPr>
            </a:br>
            <a:br>
              <a:rPr lang="en-US" altLang="en-US" sz="4000">
                <a:solidFill>
                  <a:schemeClr val="tx1"/>
                </a:solidFill>
              </a:rPr>
            </a:br>
            <a:br>
              <a:rPr lang="en-US" altLang="en-US" sz="4000">
                <a:solidFill>
                  <a:schemeClr val="tx1"/>
                </a:solidFill>
              </a:rPr>
            </a:br>
            <a:br>
              <a:rPr lang="en-US" altLang="en-US" sz="4000">
                <a:solidFill>
                  <a:schemeClr val="tx1"/>
                </a:solidFill>
              </a:rPr>
            </a:br>
            <a:br>
              <a:rPr lang="en-US" altLang="en-US" sz="4000">
                <a:solidFill>
                  <a:schemeClr val="tx1"/>
                </a:solidFill>
              </a:rPr>
            </a:br>
            <a:r>
              <a:rPr lang="en-US" altLang="en-US" sz="3200" b="1">
                <a:solidFill>
                  <a:schemeClr val="tx1"/>
                </a:solidFill>
              </a:rPr>
              <a:t>Henry Morton</a:t>
            </a:r>
            <a:r>
              <a:rPr lang="en-US" altLang="en-US" sz="3200" b="1"/>
              <a:t> </a:t>
            </a:r>
            <a:r>
              <a:rPr lang="en-US" altLang="en-US" sz="3200" b="1">
                <a:solidFill>
                  <a:schemeClr val="tx1"/>
                </a:solidFill>
              </a:rPr>
              <a:t>Stanley (Bula Matari- The Crusher) January 28, 1841- May 10, 1904 (The Congo)</a:t>
            </a:r>
            <a:endParaRPr lang="en-US" altLang="en-US" sz="3200" b="1"/>
          </a:p>
        </p:txBody>
      </p:sp>
      <p:pic>
        <p:nvPicPr>
          <p:cNvPr id="45059" name="Picture 4">
            <a:extLst>
              <a:ext uri="{FF2B5EF4-FFF2-40B4-BE49-F238E27FC236}">
                <a16:creationId xmlns:a16="http://schemas.microsoft.com/office/drawing/2014/main" id="{EE8DD2DD-78D7-2E50-FE6F-DAA1FFE866E9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981200"/>
            <a:ext cx="4191000" cy="419100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D6F19ED2-4A08-0C5C-C1C6-2553EDA0A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North-South Relationships: Three Themes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B539C9A9-5615-5D06-C391-5BD9123EC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Dependent Development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Modernization Theory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Technical Assistance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4EB79A67-90B4-E13E-92F4-AB0C23C727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Historical Legacy: Christian Missionaries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8D6B7AA0-816A-AAC3-452C-37BE98C7D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Thirdly, non-governmental actors had a major historical impact upon foreign aid policy.  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b="1"/>
          </a:p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Fourthly, The role of Christian missionaries in the 19</a:t>
            </a:r>
            <a:r>
              <a:rPr lang="en-US" altLang="en-US" sz="2800" b="1" baseline="30000"/>
              <a:t>th </a:t>
            </a:r>
            <a:r>
              <a:rPr lang="en-US" altLang="en-US" sz="2800" b="1"/>
              <a:t> and century is an important component of this influence.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b="1"/>
          </a:p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Note: The Role of Protestant Evangelical Groups in Southern Sudan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b="1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323C3F22-1A00-D598-9CD8-ACC365168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Historical Quote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7328109B-E729-9147-85CC-5D046B328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/>
              <a:t>	With God’s help, we will lift Shanghai up and up, ever up, until it is just like Kansas City.</a:t>
            </a:r>
            <a:r>
              <a:rPr lang="en-US" altLang="en-US" b="1">
                <a:hlinkClick r:id="" action="ppaction://noaction"/>
              </a:rPr>
              <a:t>[i]</a:t>
            </a:r>
            <a:endParaRPr lang="en-US" altLang="en-US" b="1"/>
          </a:p>
          <a:p>
            <a:pPr eaLnBrk="1" hangingPunct="1">
              <a:buFont typeface="Wingdings" pitchFamily="2" charset="2"/>
              <a:buNone/>
            </a:pPr>
            <a:br>
              <a:rPr lang="en-US" altLang="en-US" b="1"/>
            </a:br>
            <a:r>
              <a:rPr lang="en-US" altLang="en-US" b="1">
                <a:hlinkClick r:id="" action="ppaction://noaction"/>
              </a:rPr>
              <a:t>[i]</a:t>
            </a:r>
            <a:r>
              <a:rPr lang="en-US" altLang="en-US" b="1"/>
              <a:t>  American Missionary quoted by John Franklin Campbell, </a:t>
            </a:r>
            <a:r>
              <a:rPr lang="en-US" altLang="en-US" b="1" u="sng"/>
              <a:t>The Foreign Affairs Fudge Factory</a:t>
            </a:r>
            <a:r>
              <a:rPr lang="en-US" altLang="en-US" b="1"/>
              <a:t> (New York: Basic Books, 1971), p. 178.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>
            <a:extLst>
              <a:ext uri="{FF2B5EF4-FFF2-40B4-BE49-F238E27FC236}">
                <a16:creationId xmlns:a16="http://schemas.microsoft.com/office/drawing/2014/main" id="{E6BB644C-09BA-1B4C-67A6-3FEFC895D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162550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>
            <a:extLst>
              <a:ext uri="{FF2B5EF4-FFF2-40B4-BE49-F238E27FC236}">
                <a16:creationId xmlns:a16="http://schemas.microsoft.com/office/drawing/2014/main" id="{1B9A240D-944A-0489-C1C2-44F25834E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ASK QUESTIONS AND TALK!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>
            <a:extLst>
              <a:ext uri="{FF2B5EF4-FFF2-40B4-BE49-F238E27FC236}">
                <a16:creationId xmlns:a16="http://schemas.microsoft.com/office/drawing/2014/main" id="{DB0134C5-8103-E18C-4E1A-54DC6F832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6294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>
            <a:extLst>
              <a:ext uri="{FF2B5EF4-FFF2-40B4-BE49-F238E27FC236}">
                <a16:creationId xmlns:a16="http://schemas.microsoft.com/office/drawing/2014/main" id="{5537CBA3-FA80-4EBE-D753-349F9BBD6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95375"/>
            <a:ext cx="76200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358C79F2-2B65-DC18-39A4-345CCB417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Southern Sudan</a:t>
            </a:r>
          </a:p>
        </p:txBody>
      </p:sp>
      <p:pic>
        <p:nvPicPr>
          <p:cNvPr id="53250" name="Picture 2">
            <a:extLst>
              <a:ext uri="{FF2B5EF4-FFF2-40B4-BE49-F238E27FC236}">
                <a16:creationId xmlns:a16="http://schemas.microsoft.com/office/drawing/2014/main" id="{B2DD6C74-6083-6508-5959-60DC8C60CB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667000"/>
            <a:ext cx="5373688" cy="334645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0D7B8677-34CA-0686-413E-EA79FD99B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Impact of Colonialism</a:t>
            </a:r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CCCF90AD-F654-0C01-DAAB-ED701CA82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altLang="en-US" b="1"/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b="1"/>
              <a:t>Religion and Humanitarianism justified Colonialism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b="1"/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 startAt="2"/>
            </a:pPr>
            <a:r>
              <a:rPr lang="en-US" altLang="en-US" b="1"/>
              <a:t>Humanitarian intervention also linked to war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 startAt="2"/>
            </a:pPr>
            <a:endParaRPr lang="en-US" altLang="en-US" b="1"/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 startAt="2"/>
            </a:pPr>
            <a:r>
              <a:rPr lang="en-US" altLang="en-US" b="1"/>
              <a:t>Two Images of Missionaries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>
            <a:extLst>
              <a:ext uri="{FF2B5EF4-FFF2-40B4-BE49-F238E27FC236}">
                <a16:creationId xmlns:a16="http://schemas.microsoft.com/office/drawing/2014/main" id="{55CAA1DD-F453-A5F0-71A6-B51CDF4FF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0866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5">
            <a:extLst>
              <a:ext uri="{FF2B5EF4-FFF2-40B4-BE49-F238E27FC236}">
                <a16:creationId xmlns:a16="http://schemas.microsoft.com/office/drawing/2014/main" id="{C863BFF2-D693-49F6-9015-C09D1CA71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047750"/>
            <a:ext cx="58102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C93B9A3E-A771-501F-804E-A7542AED3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Impact of Colonialism, Continued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670A0D70-62D7-8EEF-B207-733414083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/>
              <a:t>	</a:t>
            </a:r>
          </a:p>
          <a:p>
            <a:pPr marL="609600" indent="-609600" eaLnBrk="1" hangingPunct="1">
              <a:buFont typeface="Wingdings" pitchFamily="2" charset="2"/>
              <a:buAutoNum type="arabicPeriod" startAt="3"/>
            </a:pPr>
            <a:r>
              <a:rPr lang="en-US" altLang="en-US" b="1"/>
              <a:t>Anthropology and Concept of Folk Societies</a:t>
            </a:r>
          </a:p>
          <a:p>
            <a:pPr marL="609600" indent="-609600" eaLnBrk="1" hangingPunct="1">
              <a:buFont typeface="Wingdings" pitchFamily="2" charset="2"/>
              <a:buAutoNum type="arabicPeriod" startAt="3"/>
            </a:pPr>
            <a:endParaRPr lang="en-US" altLang="en-US" b="1"/>
          </a:p>
          <a:p>
            <a:pPr marL="609600" indent="-609600" eaLnBrk="1" hangingPunct="1">
              <a:buFont typeface="Wingdings" pitchFamily="2" charset="2"/>
              <a:buAutoNum type="arabicPeriod" startAt="3"/>
            </a:pPr>
            <a:r>
              <a:rPr lang="en-US" altLang="en-US" b="1"/>
              <a:t>Twentieth Century: Beginning of Grants and Loans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57BEF9CC-A6D0-250D-C510-0CE7A90E9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Cargo Cults and Folk Societies</a:t>
            </a:r>
          </a:p>
        </p:txBody>
      </p:sp>
      <p:pic>
        <p:nvPicPr>
          <p:cNvPr id="63490" name="Picture 3">
            <a:extLst>
              <a:ext uri="{FF2B5EF4-FFF2-40B4-BE49-F238E27FC236}">
                <a16:creationId xmlns:a16="http://schemas.microsoft.com/office/drawing/2014/main" id="{8CEF58B2-D695-3E74-BD2F-C2AD4ECC3636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2688" y="2017713"/>
            <a:ext cx="6970712" cy="41148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D91CA8FA-0962-DAB4-F3F4-E3F0AB8C76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Foreign Aid Historical and Imperial Models</a:t>
            </a: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962EC1CA-DE6F-FAFD-9AA0-D51144FD0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/>
              <a:t>Aborigines Protection Society, the Society for the Extinction of the Slave Trade and for the Civilization of Africa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Colonial Development Act of 1929</a:t>
            </a:r>
          </a:p>
          <a:p>
            <a:pPr eaLnBrk="1" hangingPunct="1">
              <a:lnSpc>
                <a:spcPct val="90000"/>
              </a:lnSpc>
            </a:pPr>
            <a:endParaRPr lang="en-US" altLang="en-US" b="1"/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Colombo Plan - 1955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>
            <a:extLst>
              <a:ext uri="{FF2B5EF4-FFF2-40B4-BE49-F238E27FC236}">
                <a16:creationId xmlns:a16="http://schemas.microsoft.com/office/drawing/2014/main" id="{C1E2D01F-9A05-540C-E37A-755C9EAD4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90600"/>
            <a:ext cx="364807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>
            <a:extLst>
              <a:ext uri="{FF2B5EF4-FFF2-40B4-BE49-F238E27FC236}">
                <a16:creationId xmlns:a16="http://schemas.microsoft.com/office/drawing/2014/main" id="{170FF40C-9D59-00AE-6886-9987F6CDC3D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8763000" cy="5334000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b="1"/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/>
              <a:t>This course examines several related themes: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b="1"/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/>
              <a:t>1. First, we will examine the origins of foreign aid in the nineteenth and early twentieth century.  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b="1"/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/>
              <a:t>2.  Following this, we look at the origins of foreign aid policy in the post-World War II period.  Particular attention is given to the legacy of Vietnam as it impacted foreign aid and the impact of September 11.</a:t>
            </a:r>
            <a:r>
              <a:rPr lang="en-US" altLang="en-US" sz="2400" b="1"/>
              <a:t>  </a:t>
            </a:r>
          </a:p>
        </p:txBody>
      </p:sp>
      <p:sp>
        <p:nvSpPr>
          <p:cNvPr id="20482" name="AutoShape 2">
            <a:extLst>
              <a:ext uri="{FF2B5EF4-FFF2-40B4-BE49-F238E27FC236}">
                <a16:creationId xmlns:a16="http://schemas.microsoft.com/office/drawing/2014/main" id="{10FF5E14-C828-57F7-3564-941BE723FE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1937" y="6350"/>
            <a:ext cx="8229601" cy="1143000"/>
          </a:xfrm>
          <a:ln>
            <a:miter lim="800000"/>
            <a:headEnd/>
            <a:tailEnd/>
          </a:ln>
        </p:spPr>
        <p:txBody>
          <a:bodyPr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100" b="1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Goal:  Reminder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6EA35132-B915-A81D-B95D-6BBE1DD2A1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Western Images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E3365ADB-05FD-3E5E-A23F-1C6307149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b="1"/>
          </a:p>
          <a:p>
            <a:pPr eaLnBrk="1" hangingPunct="1"/>
            <a:r>
              <a:rPr lang="en-US" altLang="en-US" b="1"/>
              <a:t>Cultural Chauvinism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Race, Culture and Religion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And the Cynic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41F11F47-19D8-4180-9E66-D988FD74A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n-US" sz="4000"/>
            </a:br>
            <a:r>
              <a:rPr lang="en-US" altLang="en-US" sz="4000" b="1"/>
              <a:t>Author of the Week: Charles Dickens</a:t>
            </a:r>
          </a:p>
        </p:txBody>
      </p:sp>
      <p:pic>
        <p:nvPicPr>
          <p:cNvPr id="71682" name="Picture 6">
            <a:extLst>
              <a:ext uri="{FF2B5EF4-FFF2-40B4-BE49-F238E27FC236}">
                <a16:creationId xmlns:a16="http://schemas.microsoft.com/office/drawing/2014/main" id="{9AD69228-7239-199C-FA17-3BB167EDF14E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017713"/>
            <a:ext cx="6858000" cy="41148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2B6BF75E-8C67-187B-BEF3-6E3BBD82E0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Charles Dickens- February 7, 1812- June 9, 1870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1BF1A99A-10AF-4CBD-3A72-034741C2D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1600" b="1"/>
              <a:t>	</a:t>
            </a:r>
            <a:r>
              <a:rPr lang="en-US" altLang="en-US" sz="1800" b="1"/>
              <a:t>Dickens was a fierce critic of the poverty, hypocrisy and social stratification of Victorian society </a:t>
            </a:r>
          </a:p>
        </p:txBody>
      </p:sp>
      <p:pic>
        <p:nvPicPr>
          <p:cNvPr id="73731" name="Picture 4" descr="200px-Charles_Dickens_3">
            <a:hlinkClick r:id="rId3" tooltip="Charles Dickens 3.jpg"/>
            <a:extLst>
              <a:ext uri="{FF2B5EF4-FFF2-40B4-BE49-F238E27FC236}">
                <a16:creationId xmlns:a16="http://schemas.microsoft.com/office/drawing/2014/main" id="{9859B164-689B-89C2-E30C-CDA4FDBF6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01950"/>
            <a:ext cx="304800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693CD860-6544-0438-2942-291768154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Historical Quote</a:t>
            </a:r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5F1E6710-87FC-8A51-D605-1B97616F0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>
                <a:latin typeface="Arial" panose="020B0604020202020204" pitchFamily="34" charset="0"/>
              </a:rPr>
              <a:t>Mrs. Jellyby...is a lady of very remarkable strength of character [who] is at present…devoted to the subject of Africa, with a view to the general cultivation of the coffee berry-and the natives-and the happy settlement, on the banks of the African Rivers, of our superabundant population…educating the natives….</a:t>
            </a:r>
            <a:r>
              <a:rPr lang="en-US" altLang="en-US" sz="2800" b="1">
                <a:latin typeface="Arial" panose="020B0604020202020204" pitchFamily="34" charset="0"/>
                <a:hlinkClick r:id="" action="ppaction://noaction"/>
              </a:rPr>
              <a:t>[i]</a:t>
            </a:r>
            <a:endParaRPr lang="en-US" altLang="en-US" sz="2800" b="1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br>
              <a:rPr lang="en-US" altLang="en-US" sz="2400" b="1">
                <a:latin typeface="Arial" panose="020B0604020202020204" pitchFamily="34" charset="0"/>
              </a:rPr>
            </a:br>
            <a:r>
              <a:rPr lang="en-US" altLang="en-US" sz="2000" b="1">
                <a:hlinkClick r:id="" action="ppaction://noaction"/>
              </a:rPr>
              <a:t>[i]</a:t>
            </a:r>
            <a:r>
              <a:rPr lang="en-US" altLang="en-US" sz="2000" b="1"/>
              <a:t> Charles Dickens, </a:t>
            </a:r>
            <a:r>
              <a:rPr lang="en-US" altLang="en-US" sz="2000" b="1" u="sng"/>
              <a:t>Bleak House</a:t>
            </a:r>
            <a:r>
              <a:rPr lang="en-US" altLang="en-US" sz="2000" b="1"/>
              <a:t> (New York: Signet, 1964), pp. 49-50.  The book was first published in 1853.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9D6768CE-97A0-C746-0316-301025FC1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564438" cy="1233488"/>
          </a:xfrm>
        </p:spPr>
        <p:txBody>
          <a:bodyPr/>
          <a:lstStyle/>
          <a:p>
            <a:pPr eaLnBrk="1" hangingPunct="1"/>
            <a:r>
              <a:rPr lang="en-US" altLang="en-US" sz="4000"/>
              <a:t>The West Has Long Operated in a World of Values.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522F74A7-A06E-6C55-A6A7-F2AF9A0277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7812088" cy="48371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600" b="1"/>
          </a:p>
          <a:p>
            <a:pPr eaLnBrk="1" hangingPunct="1">
              <a:lnSpc>
                <a:spcPct val="80000"/>
              </a:lnSpc>
            </a:pPr>
            <a:endParaRPr lang="en-US" altLang="en-US" sz="1600" b="1"/>
          </a:p>
          <a:p>
            <a:pPr eaLnBrk="1" hangingPunct="1">
              <a:lnSpc>
                <a:spcPct val="80000"/>
              </a:lnSpc>
            </a:pPr>
            <a:endParaRPr lang="en-US" altLang="en-US" sz="1600" b="1"/>
          </a:p>
          <a:p>
            <a:pPr eaLnBrk="1" hangingPunct="1">
              <a:lnSpc>
                <a:spcPct val="80000"/>
              </a:lnSpc>
            </a:pPr>
            <a:endParaRPr lang="en-US" altLang="en-US" sz="1600" b="1"/>
          </a:p>
          <a:p>
            <a:pPr eaLnBrk="1" hangingPunct="1">
              <a:lnSpc>
                <a:spcPct val="80000"/>
              </a:lnSpc>
            </a:pPr>
            <a:endParaRPr lang="en-US" altLang="en-US" sz="1600" b="1"/>
          </a:p>
          <a:p>
            <a:pPr eaLnBrk="1" hangingPunct="1">
              <a:lnSpc>
                <a:spcPct val="80000"/>
              </a:lnSpc>
            </a:pPr>
            <a:endParaRPr lang="en-US" altLang="en-US" sz="1600" b="1"/>
          </a:p>
          <a:p>
            <a:pPr eaLnBrk="1" hangingPunct="1">
              <a:lnSpc>
                <a:spcPct val="80000"/>
              </a:lnSpc>
            </a:pPr>
            <a:endParaRPr lang="en-US" altLang="en-US" sz="1600" b="1"/>
          </a:p>
          <a:p>
            <a:pPr eaLnBrk="1" hangingPunct="1">
              <a:lnSpc>
                <a:spcPct val="80000"/>
              </a:lnSpc>
            </a:pPr>
            <a:endParaRPr lang="en-US" altLang="en-US" sz="1600" b="1"/>
          </a:p>
          <a:p>
            <a:pPr eaLnBrk="1" hangingPunct="1">
              <a:lnSpc>
                <a:spcPct val="80000"/>
              </a:lnSpc>
            </a:pPr>
            <a:endParaRPr lang="en-US" altLang="en-US" sz="1600" b="1"/>
          </a:p>
          <a:p>
            <a:pPr eaLnBrk="1" hangingPunct="1">
              <a:lnSpc>
                <a:spcPct val="80000"/>
              </a:lnSpc>
            </a:pPr>
            <a:endParaRPr lang="en-US" altLang="en-US" sz="1600" b="1"/>
          </a:p>
          <a:p>
            <a:pPr eaLnBrk="1" hangingPunct="1">
              <a:lnSpc>
                <a:spcPct val="80000"/>
              </a:lnSpc>
            </a:pPr>
            <a:endParaRPr lang="en-US" altLang="en-US" sz="1600" b="1"/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Movie Quote: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b="1"/>
          </a:p>
          <a:p>
            <a:pPr eaLnBrk="1" hangingPunct="1">
              <a:lnSpc>
                <a:spcPct val="80000"/>
              </a:lnSpc>
            </a:pPr>
            <a:r>
              <a:rPr lang="en-US" altLang="en-US" sz="2000" b="1"/>
              <a:t>I was born backwards.  That is why I work in Africa as missionary teaching little brown babies more backward than myself.</a:t>
            </a:r>
            <a:r>
              <a:rPr lang="en-US" altLang="en-US" sz="2000" b="1">
                <a:hlinkClick r:id="" action="ppaction://noaction"/>
              </a:rPr>
              <a:t>[i]</a:t>
            </a:r>
            <a:endParaRPr lang="en-US" altLang="en-US" sz="2000"/>
          </a:p>
          <a:p>
            <a:pPr eaLnBrk="1" hangingPunct="1">
              <a:lnSpc>
                <a:spcPct val="80000"/>
              </a:lnSpc>
            </a:pPr>
            <a:br>
              <a:rPr lang="en-US" altLang="en-US" sz="1400"/>
            </a:br>
            <a:r>
              <a:rPr lang="en-US" altLang="en-US" sz="1400" b="1">
                <a:hlinkClick r:id="" action="ppaction://noaction"/>
              </a:rPr>
              <a:t>[i]</a:t>
            </a:r>
            <a:r>
              <a:rPr lang="en-US" altLang="en-US" sz="1400" b="1"/>
              <a:t> The film version of Agatha Chistie’s “Murder on the Orient Express” (1974).  Transcribed by the author.</a:t>
            </a:r>
          </a:p>
        </p:txBody>
      </p:sp>
      <p:pic>
        <p:nvPicPr>
          <p:cNvPr id="77827" name="Picture 5" descr="Murder_on_the_Orient_Express_movie_poster">
            <a:extLst>
              <a:ext uri="{FF2B5EF4-FFF2-40B4-BE49-F238E27FC236}">
                <a16:creationId xmlns:a16="http://schemas.microsoft.com/office/drawing/2014/main" id="{B1CBE776-6D66-8DC5-5736-0C0E80304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"/>
            <a:ext cx="2725738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C1B9B3BF-56B0-E4E9-24CD-BA32E9E47D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Gender and Race</a:t>
            </a:r>
          </a:p>
        </p:txBody>
      </p:sp>
      <p:pic>
        <p:nvPicPr>
          <p:cNvPr id="79874" name="Picture 3">
            <a:extLst>
              <a:ext uri="{FF2B5EF4-FFF2-40B4-BE49-F238E27FC236}">
                <a16:creationId xmlns:a16="http://schemas.microsoft.com/office/drawing/2014/main" id="{2DE3AA3E-AFCD-1E68-40EF-F2C9BC090EE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017713"/>
            <a:ext cx="6629400" cy="41148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8858A4C4-D478-F757-902F-57C205FF37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Legacy of Colonialism</a:t>
            </a:r>
          </a:p>
        </p:txBody>
      </p:sp>
      <p:sp>
        <p:nvSpPr>
          <p:cNvPr id="83970" name="Rectangle 3">
            <a:extLst>
              <a:ext uri="{FF2B5EF4-FFF2-40B4-BE49-F238E27FC236}">
                <a16:creationId xmlns:a16="http://schemas.microsoft.com/office/drawing/2014/main" id="{16AC2A59-58D2-954A-757A-D90B543BB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4000" b="1"/>
              <a:t>Cultural Chauvinism or Moral Behavior?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3C93A2B2-C5D2-1C8A-EE52-2375E6FC9F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Legacy of Colonialism-Two</a:t>
            </a:r>
          </a:p>
        </p:txBody>
      </p:sp>
      <p:sp>
        <p:nvSpPr>
          <p:cNvPr id="86018" name="Rectangle 3">
            <a:extLst>
              <a:ext uri="{FF2B5EF4-FFF2-40B4-BE49-F238E27FC236}">
                <a16:creationId xmlns:a16="http://schemas.microsoft.com/office/drawing/2014/main" id="{FB1077B7-DA8D-DF62-114B-548D1CC61D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Anti-Slavery Movements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Assimilation and Modernization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Cultural Comfort and Trusteeship-Protection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Development Theory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DD326D5C-9073-126C-FA15-002CBE392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Imperial Values-Reviewed</a:t>
            </a:r>
          </a:p>
        </p:txBody>
      </p:sp>
      <p:sp>
        <p:nvSpPr>
          <p:cNvPr id="90114" name="Rectangle 3">
            <a:extLst>
              <a:ext uri="{FF2B5EF4-FFF2-40B4-BE49-F238E27FC236}">
                <a16:creationId xmlns:a16="http://schemas.microsoft.com/office/drawing/2014/main" id="{860DF6B3-1749-7A54-2C1F-C9828D8C2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Social Darwinism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Subject Peoples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Imperialism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Ethnocentralism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EBA196D2-2504-8469-6742-7B95B34B4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2071687"/>
          </a:xfrm>
        </p:spPr>
        <p:txBody>
          <a:bodyPr/>
          <a:lstStyle/>
          <a:p>
            <a:pPr eaLnBrk="1" hangingPunct="1"/>
            <a:r>
              <a:rPr lang="en-US" altLang="en-US" sz="2800"/>
              <a:t>According to Social Darwinism, humans were going through an evolutionary process in which the fittest would survive, and the weakest would perish. </a:t>
            </a:r>
          </a:p>
        </p:txBody>
      </p:sp>
      <p:pic>
        <p:nvPicPr>
          <p:cNvPr id="92162" name="Picture 3">
            <a:extLst>
              <a:ext uri="{FF2B5EF4-FFF2-40B4-BE49-F238E27FC236}">
                <a16:creationId xmlns:a16="http://schemas.microsoft.com/office/drawing/2014/main" id="{83A401A7-6504-2693-9E25-21988A499621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438400"/>
            <a:ext cx="6440488" cy="4419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>
            <a:extLst>
              <a:ext uri="{FF2B5EF4-FFF2-40B4-BE49-F238E27FC236}">
                <a16:creationId xmlns:a16="http://schemas.microsoft.com/office/drawing/2014/main" id="{1B4168E1-B4E6-1580-0481-FD85E6964A6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066800" y="1371600"/>
            <a:ext cx="7616825" cy="471487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/>
              <a:t>3.  The discussion goes on to examine bilateral aid, multilateral organizations and the role of NGOs.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"/>
            </a:pPr>
            <a:endParaRPr lang="en-US" altLang="en-US" sz="2800" b="1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/>
              <a:t>4.  Finally, we will examines the counter-role relationships between donors and LDC program managers and concludes with a discussion of the moral ambiguities of foreign aid.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"/>
            </a:pPr>
            <a:endParaRPr lang="en-US" altLang="en-US" sz="2800" b="1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/>
              <a:t>5.  Focus will be on the twin issues of Unilateralism and the “Three Ds” of contemporary foreign aid.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altLang="en-US" sz="2800" b="1"/>
          </a:p>
        </p:txBody>
      </p:sp>
      <p:sp>
        <p:nvSpPr>
          <p:cNvPr id="34818" name="AutoShape 2">
            <a:extLst>
              <a:ext uri="{FF2B5EF4-FFF2-40B4-BE49-F238E27FC236}">
                <a16:creationId xmlns:a16="http://schemas.microsoft.com/office/drawing/2014/main" id="{97FB90A4-C8F5-3861-77BF-74B3C0481D2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1937" y="6350"/>
            <a:ext cx="8229601" cy="1143000"/>
          </a:xfrm>
          <a:ln>
            <a:miter lim="800000"/>
            <a:headEnd/>
            <a:tailEnd/>
          </a:ln>
        </p:spPr>
        <p:txBody>
          <a:bodyPr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100" b="1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Goals-2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4">
            <a:extLst>
              <a:ext uri="{FF2B5EF4-FFF2-40B4-BE49-F238E27FC236}">
                <a16:creationId xmlns:a16="http://schemas.microsoft.com/office/drawing/2014/main" id="{FBE43612-1057-7BD4-B49F-BB64E4762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8153400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>
            <a:extLst>
              <a:ext uri="{FF2B5EF4-FFF2-40B4-BE49-F238E27FC236}">
                <a16:creationId xmlns:a16="http://schemas.microsoft.com/office/drawing/2014/main" id="{33D85916-BBCA-616B-C67A-3619AF6DF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Dependency Complex</a:t>
            </a:r>
          </a:p>
        </p:txBody>
      </p:sp>
      <p:sp>
        <p:nvSpPr>
          <p:cNvPr id="96258" name="Rectangle 3">
            <a:extLst>
              <a:ext uri="{FF2B5EF4-FFF2-40B4-BE49-F238E27FC236}">
                <a16:creationId xmlns:a16="http://schemas.microsoft.com/office/drawing/2014/main" id="{DF1BD7DD-FFFE-604A-CD36-6521637B4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sz="2800" b="1"/>
              <a:t>Colonized: culturally dependent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en-US" sz="2800" b="1"/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 b="1"/>
              <a:t>Colonizer: culturally insecure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en-US" sz="2800" b="1"/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 b="1"/>
              <a:t>Negative Dependent Relationship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en-US" sz="2800" b="1"/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 b="1"/>
              <a:t>Extent to which this applies to U.S. foreign aid and technical assistance?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>
            <a:extLst>
              <a:ext uri="{FF2B5EF4-FFF2-40B4-BE49-F238E27FC236}">
                <a16:creationId xmlns:a16="http://schemas.microsoft.com/office/drawing/2014/main" id="{54D0EA4C-5D2E-94EF-63DD-C52F06E98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/>
            <a:r>
              <a:rPr lang="en-US" altLang="en-US"/>
              <a:t>The Shakespeare Play: Prospero and Caliban</a:t>
            </a:r>
          </a:p>
        </p:txBody>
      </p:sp>
      <p:pic>
        <p:nvPicPr>
          <p:cNvPr id="98306" name="Picture 3">
            <a:extLst>
              <a:ext uri="{FF2B5EF4-FFF2-40B4-BE49-F238E27FC236}">
                <a16:creationId xmlns:a16="http://schemas.microsoft.com/office/drawing/2014/main" id="{18C5DAAD-787F-4D62-73B1-BAE1922AD5E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219200"/>
            <a:ext cx="4572000" cy="51816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>
            <a:extLst>
              <a:ext uri="{FF2B5EF4-FFF2-40B4-BE49-F238E27FC236}">
                <a16:creationId xmlns:a16="http://schemas.microsoft.com/office/drawing/2014/main" id="{E9BAF5C2-1AD7-931D-444D-4F0CFE27C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Quote</a:t>
            </a:r>
          </a:p>
        </p:txBody>
      </p:sp>
      <p:sp>
        <p:nvSpPr>
          <p:cNvPr id="100354" name="Rectangle 3">
            <a:extLst>
              <a:ext uri="{FF2B5EF4-FFF2-40B4-BE49-F238E27FC236}">
                <a16:creationId xmlns:a16="http://schemas.microsoft.com/office/drawing/2014/main" id="{CBA266BC-8592-669C-8B74-580B2AD6C15C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2017713"/>
            <a:ext cx="3810000" cy="41148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2400" b="1"/>
              <a:t>According to Jean-Paul Sartre, colonialism denied “the title of humanity to the natives, and defining them as simply [absent] of qualities, and defining them as animals, not humans.” </a:t>
            </a:r>
          </a:p>
        </p:txBody>
      </p:sp>
      <p:pic>
        <p:nvPicPr>
          <p:cNvPr id="100355" name="Picture 4">
            <a:extLst>
              <a:ext uri="{FF2B5EF4-FFF2-40B4-BE49-F238E27FC236}">
                <a16:creationId xmlns:a16="http://schemas.microsoft.com/office/drawing/2014/main" id="{807FA8CB-F646-8809-9B0B-1031B09B5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28575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>
            <a:extLst>
              <a:ext uri="{FF2B5EF4-FFF2-40B4-BE49-F238E27FC236}">
                <a16:creationId xmlns:a16="http://schemas.microsoft.com/office/drawing/2014/main" id="{D4545907-6DA4-3ECB-7FCD-7926713F3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North-South Relationships: A Reminder</a:t>
            </a:r>
          </a:p>
        </p:txBody>
      </p:sp>
      <p:sp>
        <p:nvSpPr>
          <p:cNvPr id="102402" name="Rectangle 3">
            <a:extLst>
              <a:ext uri="{FF2B5EF4-FFF2-40B4-BE49-F238E27FC236}">
                <a16:creationId xmlns:a16="http://schemas.microsoft.com/office/drawing/2014/main" id="{0D31B390-6E06-F67C-7DD8-C3D4BF9B5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Dependent Development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Modernization Theory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Technical Assistance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>
            <a:extLst>
              <a:ext uri="{FF2B5EF4-FFF2-40B4-BE49-F238E27FC236}">
                <a16:creationId xmlns:a16="http://schemas.microsoft.com/office/drawing/2014/main" id="{848164BC-635B-206C-E80F-D8FA3DE3FCC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/>
              <a:t>Commercial and Economic Motives</a:t>
            </a:r>
          </a:p>
        </p:txBody>
      </p:sp>
      <p:sp>
        <p:nvSpPr>
          <p:cNvPr id="104450" name="Rectangle 3">
            <a:extLst>
              <a:ext uri="{FF2B5EF4-FFF2-40B4-BE49-F238E27FC236}">
                <a16:creationId xmlns:a16="http://schemas.microsoft.com/office/drawing/2014/main" id="{413EFDF5-4F85-5C86-1007-B7E7CBB5694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 b="1"/>
              <a:t>Foreign Policy and International Exchange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4">
            <a:extLst>
              <a:ext uri="{FF2B5EF4-FFF2-40B4-BE49-F238E27FC236}">
                <a16:creationId xmlns:a16="http://schemas.microsoft.com/office/drawing/2014/main" id="{37481956-39AC-A5D6-B438-CD69DFE3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315200" cy="6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4">
            <a:extLst>
              <a:ext uri="{FF2B5EF4-FFF2-40B4-BE49-F238E27FC236}">
                <a16:creationId xmlns:a16="http://schemas.microsoft.com/office/drawing/2014/main" id="{714EABDE-8A4B-8FEE-63E6-29D75BB7E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3350"/>
            <a:ext cx="73914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>
            <a:extLst>
              <a:ext uri="{FF2B5EF4-FFF2-40B4-BE49-F238E27FC236}">
                <a16:creationId xmlns:a16="http://schemas.microsoft.com/office/drawing/2014/main" id="{9EA09157-B300-F94B-8936-7893C524E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Foreign Exchange</a:t>
            </a:r>
          </a:p>
        </p:txBody>
      </p:sp>
      <p:sp>
        <p:nvSpPr>
          <p:cNvPr id="110594" name="Rectangle 3">
            <a:extLst>
              <a:ext uri="{FF2B5EF4-FFF2-40B4-BE49-F238E27FC236}">
                <a16:creationId xmlns:a16="http://schemas.microsoft.com/office/drawing/2014/main" id="{0CE5544F-3BA0-BE1A-1C11-1C2DCC3D9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b="1"/>
              <a:t>Subsidies (either as grants or loans at sub-market rates) historically have been a very reliable means of inducing desirable behavior inter-nationally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b="1"/>
          </a:p>
          <a:p>
            <a:pPr algn="just" eaLnBrk="1" hangingPunct="1">
              <a:lnSpc>
                <a:spcPct val="90000"/>
              </a:lnSpc>
            </a:pPr>
            <a:r>
              <a:rPr lang="en-US" altLang="en-US" b="1"/>
              <a:t>Such subsidies go back to Ancient Greece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651EA-3085-BA81-F575-12BBC07D25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0600" y="696097"/>
            <a:ext cx="7823089" cy="741406"/>
          </a:xfrm>
          <a:ln>
            <a:miter lim="800000"/>
            <a:headEnd/>
            <a:tailEnd/>
          </a:ln>
        </p:spPr>
        <p:txBody>
          <a:bodyPr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pPr eaLnBrk="1" hangingPunct="1">
              <a:defRPr/>
            </a:pPr>
            <a:r>
              <a:rPr lang="it-IT" sz="2400" b="1" kern="1200" dirty="0">
                <a:solidFill>
                  <a:srgbClr val="FF0000"/>
                </a:solidFill>
              </a:rPr>
              <a:t>Niccolò di Bernardo dei Machiavelli </a:t>
            </a:r>
            <a:r>
              <a:rPr lang="it-IT" sz="2400" b="1" kern="1200" dirty="0">
                <a:solidFill>
                  <a:schemeClr val="tx1"/>
                </a:solidFill>
              </a:rPr>
              <a:t>(</a:t>
            </a:r>
            <a:r>
              <a:rPr lang="it-IT" sz="2400" b="1" kern="1200" dirty="0">
                <a:solidFill>
                  <a:schemeClr val="tx1"/>
                </a:solidFill>
                <a:hlinkClick r:id="rId3" action="ppaction://hlinkfile" tooltip="May 3"/>
              </a:rPr>
              <a:t>May 3</a:t>
            </a:r>
            <a:r>
              <a:rPr lang="it-IT" sz="2400" b="1" kern="1200" dirty="0">
                <a:solidFill>
                  <a:schemeClr val="tx1"/>
                </a:solidFill>
              </a:rPr>
              <a:t>, </a:t>
            </a:r>
            <a:r>
              <a:rPr lang="it-IT" sz="2400" b="1" kern="1200" dirty="0">
                <a:solidFill>
                  <a:schemeClr val="tx1"/>
                </a:solidFill>
                <a:hlinkClick r:id="rId4" action="ppaction://hlinkfile" tooltip="1469"/>
              </a:rPr>
              <a:t>1469</a:t>
            </a:r>
            <a:r>
              <a:rPr lang="it-IT" sz="2400" b="1" kern="1200" dirty="0">
                <a:solidFill>
                  <a:schemeClr val="tx1"/>
                </a:solidFill>
              </a:rPr>
              <a:t> – </a:t>
            </a:r>
            <a:r>
              <a:rPr lang="it-IT" sz="2400" b="1" kern="1200" dirty="0">
                <a:solidFill>
                  <a:schemeClr val="tx1"/>
                </a:solidFill>
                <a:hlinkClick r:id="rId5" action="ppaction://hlinkfile" tooltip="June 21"/>
              </a:rPr>
              <a:t>June 21</a:t>
            </a:r>
            <a:r>
              <a:rPr lang="it-IT" sz="2400" b="1" kern="1200" dirty="0">
                <a:solidFill>
                  <a:schemeClr val="tx1"/>
                </a:solidFill>
              </a:rPr>
              <a:t>, </a:t>
            </a:r>
            <a:r>
              <a:rPr lang="it-IT" sz="2400" b="1" kern="1200" dirty="0">
                <a:solidFill>
                  <a:schemeClr val="tx1"/>
                </a:solidFill>
                <a:hlinkClick r:id="rId6" action="ppaction://hlinkfile" tooltip="1527"/>
              </a:rPr>
              <a:t>1527</a:t>
            </a:r>
            <a:r>
              <a:rPr lang="it-IT" sz="2400" b="1" kern="1200" dirty="0">
                <a:solidFill>
                  <a:schemeClr val="tx1"/>
                </a:solidFill>
              </a:rPr>
              <a:t>) A Reminder </a:t>
            </a:r>
            <a:endParaRPr lang="en-US" sz="2400" b="1" kern="1200" dirty="0">
              <a:solidFill>
                <a:schemeClr val="tx1"/>
              </a:solidFill>
            </a:endParaRPr>
          </a:p>
        </p:txBody>
      </p:sp>
      <p:sp>
        <p:nvSpPr>
          <p:cNvPr id="112642" name="Text Placeholder 2">
            <a:extLst>
              <a:ext uri="{FF2B5EF4-FFF2-40B4-BE49-F238E27FC236}">
                <a16:creationId xmlns:a16="http://schemas.microsoft.com/office/drawing/2014/main" id="{D2CC93B7-68D3-0867-483F-383D0096609C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352800"/>
            <a:ext cx="5867400" cy="17526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en-US" altLang="en-US" sz="1800" b="1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2400" b="1"/>
              <a:t>Exchange Theory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US" altLang="en-US" sz="2400" b="1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800" b="1"/>
              <a:t>Machiavelli emphasized the need for the exercise of brute power where necessary and rewards, patron-clientelism to preserve the status quo. </a:t>
            </a:r>
          </a:p>
        </p:txBody>
      </p:sp>
      <p:pic>
        <p:nvPicPr>
          <p:cNvPr id="112643" name="Picture 2" descr="C:\Users\Lou\Pictures\200px-Santi_di_Tito_-_Niccolo_Machiavelli%27s_portrait_headcrop.jpg">
            <a:extLst>
              <a:ext uri="{FF2B5EF4-FFF2-40B4-BE49-F238E27FC236}">
                <a16:creationId xmlns:a16="http://schemas.microsoft.com/office/drawing/2014/main" id="{F259B1EB-EED5-07D9-563C-1FCFDA514EC9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7550" y="2057400"/>
            <a:ext cx="3346450" cy="44196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E2E25E88-E682-793F-DE3B-8A4A22F238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Three Views of Foreign Aid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4B2F1513-3E28-2338-DD0D-7D2790A020E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/>
              <a:t>	</a:t>
            </a:r>
            <a:r>
              <a:rPr lang="en-US" altLang="en-US" sz="2400" b="1"/>
              <a:t>1.  Part of Balance of Power- Carrot and Stick Approach (based on exchange Theory)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b="1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/>
              <a:t>	2.  Commercial Promotion:  Focus on International Trade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b="1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/>
              <a:t>	3.  Humanitarian Theory:  Moral Imperative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05937D30-0E67-5179-36EF-5FF00B9B5D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1338" y="2646363"/>
            <a:ext cx="2857500" cy="2857500"/>
          </a:xfr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>
            <a:extLst>
              <a:ext uri="{FF2B5EF4-FFF2-40B4-BE49-F238E27FC236}">
                <a16:creationId xmlns:a16="http://schemas.microsoft.com/office/drawing/2014/main" id="{E916FF52-D4EA-C287-0846-ED15ED9B3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Exchange Theory</a:t>
            </a:r>
          </a:p>
        </p:txBody>
      </p:sp>
      <p:sp>
        <p:nvSpPr>
          <p:cNvPr id="114690" name="Rectangle 3">
            <a:extLst>
              <a:ext uri="{FF2B5EF4-FFF2-40B4-BE49-F238E27FC236}">
                <a16:creationId xmlns:a16="http://schemas.microsoft.com/office/drawing/2014/main" id="{E0AC5E1A-B70D-FB20-0134-EA8DF86FCC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/>
              <a:t>Social change and stability as a process of negotiated exchanges between parties (Individuals and Groups. </a:t>
            </a:r>
          </a:p>
          <a:p>
            <a:pPr eaLnBrk="1" hangingPunct="1"/>
            <a:endParaRPr lang="en-US" altLang="en-US" sz="2800" b="1"/>
          </a:p>
          <a:p>
            <a:pPr eaLnBrk="1" hangingPunct="1"/>
            <a:r>
              <a:rPr lang="en-US" altLang="en-US" sz="2800" b="1"/>
              <a:t>Social exchange theory posits that all human relationships  are formed by the use of a subjective (Human)  cost-benefit analysis and the comparison of best alternatives.</a:t>
            </a:r>
            <a:r>
              <a:rPr lang="en-US" altLang="en-US" sz="2800"/>
              <a:t>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3">
            <a:extLst>
              <a:ext uri="{FF2B5EF4-FFF2-40B4-BE49-F238E27FC236}">
                <a16:creationId xmlns:a16="http://schemas.microsoft.com/office/drawing/2014/main" id="{3B7D5509-576D-36AC-76FE-E522F0588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Exchange Theory: Leader Member Exchange (LMX)</a:t>
            </a:r>
          </a:p>
        </p:txBody>
      </p:sp>
      <p:pic>
        <p:nvPicPr>
          <p:cNvPr id="116738" name="Picture 2">
            <a:extLst>
              <a:ext uri="{FF2B5EF4-FFF2-40B4-BE49-F238E27FC236}">
                <a16:creationId xmlns:a16="http://schemas.microsoft.com/office/drawing/2014/main" id="{F6BF0E4C-CC6E-8F12-4379-AF20C4D202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2688" y="2551113"/>
            <a:ext cx="3810000" cy="3048000"/>
          </a:xfrm>
          <a:noFill/>
        </p:spPr>
      </p:pic>
      <p:pic>
        <p:nvPicPr>
          <p:cNvPr id="116739" name="Picture 3">
            <a:extLst>
              <a:ext uri="{FF2B5EF4-FFF2-40B4-BE49-F238E27FC236}">
                <a16:creationId xmlns:a16="http://schemas.microsoft.com/office/drawing/2014/main" id="{4FBE2C74-DFE3-D7C2-2F1D-B45DD05000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638425"/>
            <a:ext cx="3810000" cy="2873375"/>
          </a:xfr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>
            <a:extLst>
              <a:ext uri="{FF2B5EF4-FFF2-40B4-BE49-F238E27FC236}">
                <a16:creationId xmlns:a16="http://schemas.microsoft.com/office/drawing/2014/main" id="{D4A53ED6-A630-13AF-07FC-FD3C9F61E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Historical Legacy</a:t>
            </a:r>
          </a:p>
        </p:txBody>
      </p:sp>
      <p:sp>
        <p:nvSpPr>
          <p:cNvPr id="118786" name="Rectangle 3">
            <a:extLst>
              <a:ext uri="{FF2B5EF4-FFF2-40B4-BE49-F238E27FC236}">
                <a16:creationId xmlns:a16="http://schemas.microsoft.com/office/drawing/2014/main" id="{E3671741-E603-5C4F-E98C-48ADFDEA5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/>
              <a:t>First, there is a long history of financial transfer and </a:t>
            </a:r>
            <a:r>
              <a:rPr lang="en-US" altLang="en-US" sz="2800" b="1" u="sng"/>
              <a:t>exchange</a:t>
            </a:r>
            <a:r>
              <a:rPr lang="en-US" altLang="en-US" sz="2800" b="1"/>
              <a:t> that in part defined international diplomacy.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/>
              <a:t> </a:t>
            </a:r>
          </a:p>
          <a:p>
            <a:pPr eaLnBrk="1" hangingPunct="1"/>
            <a:r>
              <a:rPr lang="en-US" altLang="en-US" sz="2800" b="1"/>
              <a:t>Secondly, between 1500 and 1960, colonial empires defined a system of international economic (trade preference) governance that impacted on international assistance in the twentieth century.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>
            <a:extLst>
              <a:ext uri="{FF2B5EF4-FFF2-40B4-BE49-F238E27FC236}">
                <a16:creationId xmlns:a16="http://schemas.microsoft.com/office/drawing/2014/main" id="{37BDD0E7-F9E0-134D-6375-78FEF9073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Exchange as Patron-Clientism</a:t>
            </a:r>
          </a:p>
        </p:txBody>
      </p:sp>
      <p:pic>
        <p:nvPicPr>
          <p:cNvPr id="120834" name="Picture 3">
            <a:extLst>
              <a:ext uri="{FF2B5EF4-FFF2-40B4-BE49-F238E27FC236}">
                <a16:creationId xmlns:a16="http://schemas.microsoft.com/office/drawing/2014/main" id="{E7CDC7EB-F522-5095-0EF9-ACB3B30610DD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017713"/>
            <a:ext cx="6553200" cy="41148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>
            <a:extLst>
              <a:ext uri="{FF2B5EF4-FFF2-40B4-BE49-F238E27FC236}">
                <a16:creationId xmlns:a16="http://schemas.microsoft.com/office/drawing/2014/main" id="{92CC754E-E61C-BAAE-A82E-135E71AF0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Foreign Exchange</a:t>
            </a:r>
          </a:p>
        </p:txBody>
      </p:sp>
      <p:sp>
        <p:nvSpPr>
          <p:cNvPr id="122882" name="Rectangle 3">
            <a:extLst>
              <a:ext uri="{FF2B5EF4-FFF2-40B4-BE49-F238E27FC236}">
                <a16:creationId xmlns:a16="http://schemas.microsoft.com/office/drawing/2014/main" id="{CB05DC2C-B0B2-B99D-74C6-407FCBD44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algn="just" eaLnBrk="1" hangingPunct="1">
              <a:lnSpc>
                <a:spcPct val="80000"/>
              </a:lnSpc>
            </a:pPr>
            <a:r>
              <a:rPr lang="en-US" altLang="en-US" sz="2800" b="1"/>
              <a:t>During the Renaissance (1400-1600) the Medicis created an alliance based on the use of financial support as an instrument of diplomacy 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z="2800" b="1"/>
          </a:p>
          <a:p>
            <a:pPr algn="just" eaLnBrk="1" hangingPunct="1">
              <a:lnSpc>
                <a:spcPct val="80000"/>
              </a:lnSpc>
            </a:pPr>
            <a:r>
              <a:rPr lang="en-US" altLang="en-US" sz="2800" b="1"/>
              <a:t>Financially, by the Nineteenth Century, Concessional Loans came to Dominate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b="1"/>
              <a:t>	State to State relationships (esp. Latin America)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>
            <a:extLst>
              <a:ext uri="{FF2B5EF4-FFF2-40B4-BE49-F238E27FC236}">
                <a16:creationId xmlns:a16="http://schemas.microsoft.com/office/drawing/2014/main" id="{B4B44D70-F1D1-7C4A-17D8-814C0A249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British Financing Railways</a:t>
            </a:r>
          </a:p>
        </p:txBody>
      </p:sp>
      <p:pic>
        <p:nvPicPr>
          <p:cNvPr id="124930" name="Picture 3">
            <a:extLst>
              <a:ext uri="{FF2B5EF4-FFF2-40B4-BE49-F238E27FC236}">
                <a16:creationId xmlns:a16="http://schemas.microsoft.com/office/drawing/2014/main" id="{7EE46E75-3715-F09D-E403-A4C1D819B9DD}"/>
              </a:ext>
            </a:extLst>
          </p:cNvPr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7663" y="2017713"/>
            <a:ext cx="2940050" cy="4114800"/>
          </a:xfrm>
        </p:spPr>
      </p:pic>
      <p:sp>
        <p:nvSpPr>
          <p:cNvPr id="124931" name="Rectangle 8">
            <a:extLst>
              <a:ext uri="{FF2B5EF4-FFF2-40B4-BE49-F238E27FC236}">
                <a16:creationId xmlns:a16="http://schemas.microsoft.com/office/drawing/2014/main" id="{7F4C99BE-FE42-0221-A18A-90F37AE9868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Serie La Trochita </a:t>
            </a:r>
          </a:p>
        </p:txBody>
      </p:sp>
      <p:pic>
        <p:nvPicPr>
          <p:cNvPr id="124932" name="Picture 9">
            <a:extLst>
              <a:ext uri="{FF2B5EF4-FFF2-40B4-BE49-F238E27FC236}">
                <a16:creationId xmlns:a16="http://schemas.microsoft.com/office/drawing/2014/main" id="{DCB592A8-1C12-430E-889D-DF59A8360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42291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>
            <a:extLst>
              <a:ext uri="{FF2B5EF4-FFF2-40B4-BE49-F238E27FC236}">
                <a16:creationId xmlns:a16="http://schemas.microsoft.com/office/drawing/2014/main" id="{9C2ADEC2-664F-F56D-C02B-9748CFED3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158038" cy="1412875"/>
          </a:xfrm>
        </p:spPr>
        <p:txBody>
          <a:bodyPr/>
          <a:lstStyle/>
          <a:p>
            <a:pPr eaLnBrk="1" hangingPunct="1"/>
            <a:r>
              <a:rPr lang="en-US" altLang="en-US" b="1"/>
              <a:t>The Crux of the Matter-  The Counter-Narrative</a:t>
            </a:r>
          </a:p>
        </p:txBody>
      </p:sp>
      <p:pic>
        <p:nvPicPr>
          <p:cNvPr id="126978" name="Picture 3">
            <a:extLst>
              <a:ext uri="{FF2B5EF4-FFF2-40B4-BE49-F238E27FC236}">
                <a16:creationId xmlns:a16="http://schemas.microsoft.com/office/drawing/2014/main" id="{6D05B88B-8DCE-94B1-023B-3341D5DE971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017713"/>
            <a:ext cx="7010400" cy="411480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>
            <a:extLst>
              <a:ext uri="{FF2B5EF4-FFF2-40B4-BE49-F238E27FC236}">
                <a16:creationId xmlns:a16="http://schemas.microsoft.com/office/drawing/2014/main" id="{38EA09E6-9056-2592-E956-F0A2A1D1E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Economic Theories- Discussion</a:t>
            </a:r>
          </a:p>
        </p:txBody>
      </p:sp>
      <p:sp>
        <p:nvSpPr>
          <p:cNvPr id="128002" name="Rectangle 3">
            <a:extLst>
              <a:ext uri="{FF2B5EF4-FFF2-40B4-BE49-F238E27FC236}">
                <a16:creationId xmlns:a16="http://schemas.microsoft.com/office/drawing/2014/main" id="{199CA0A0-A3F4-7FFB-22B0-554C6237D2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Mercentilism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Neo-Classical Economics (Adam Smith)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Keynesianism</a:t>
            </a:r>
          </a:p>
          <a:p>
            <a:pPr eaLnBrk="1" hangingPunct="1"/>
            <a:endParaRPr lang="en-US" altLang="en-US" b="1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>
            <a:extLst>
              <a:ext uri="{FF2B5EF4-FFF2-40B4-BE49-F238E27FC236}">
                <a16:creationId xmlns:a16="http://schemas.microsoft.com/office/drawing/2014/main" id="{096E67F6-2CB0-4289-899D-0FEDE09EF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British economist John Maynard Keynes </a:t>
            </a:r>
          </a:p>
        </p:txBody>
      </p:sp>
      <p:pic>
        <p:nvPicPr>
          <p:cNvPr id="130050" name="Picture 3">
            <a:extLst>
              <a:ext uri="{FF2B5EF4-FFF2-40B4-BE49-F238E27FC236}">
                <a16:creationId xmlns:a16="http://schemas.microsoft.com/office/drawing/2014/main" id="{0A1A05AA-4EA6-E439-EA48-9D6850A8612B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209800"/>
            <a:ext cx="6248400" cy="4114800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>
            <a:extLst>
              <a:ext uri="{FF2B5EF4-FFF2-40B4-BE49-F238E27FC236}">
                <a16:creationId xmlns:a16="http://schemas.microsoft.com/office/drawing/2014/main" id="{7A5921D6-C37C-D39C-6CB7-E87F7D17C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/>
              <a:t>Keynesianism and Colonies: Basis of Foreign Aid</a:t>
            </a:r>
          </a:p>
        </p:txBody>
      </p:sp>
      <p:sp>
        <p:nvSpPr>
          <p:cNvPr id="132098" name="Rectangle 3">
            <a:extLst>
              <a:ext uri="{FF2B5EF4-FFF2-40B4-BE49-F238E27FC236}">
                <a16:creationId xmlns:a16="http://schemas.microsoft.com/office/drawing/2014/main" id="{160A0BE3-E861-6BE8-21DB-F0DCE60242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Fiscal Policy- Grants in Aid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Monetary Policy- Control Trade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Labor Controls- Low Costs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E920B1BD-7D6A-F832-455E-9BDCB0319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Reminder: The Issue and the Goal Here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41BFF1F8-0EAE-739A-E456-E3DF65C54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693025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/>
              <a:t>The issue of sustainable International development should be examined from both </a:t>
            </a:r>
            <a:r>
              <a:rPr lang="en-US" altLang="en-US" b="1" u="sng"/>
              <a:t>a policy and an ethical dimension</a:t>
            </a:r>
            <a:r>
              <a:rPr lang="en-US" altLang="en-US" b="1"/>
              <a:t>.  </a:t>
            </a:r>
          </a:p>
          <a:p>
            <a:pPr eaLnBrk="1" hangingPunct="1">
              <a:lnSpc>
                <a:spcPct val="90000"/>
              </a:lnSpc>
            </a:pPr>
            <a:endParaRPr lang="en-US" altLang="en-US" b="1"/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The thesis is that ultimately there have both been policy problems and moral ambiguities that have plagued technical assistance and foreign aid.  </a:t>
            </a:r>
          </a:p>
          <a:p>
            <a:pPr eaLnBrk="1" hangingPunct="1">
              <a:lnSpc>
                <a:spcPct val="90000"/>
              </a:lnSpc>
            </a:pPr>
            <a:endParaRPr lang="en-US" altLang="en-US" b="1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>
            <a:extLst>
              <a:ext uri="{FF2B5EF4-FFF2-40B4-BE49-F238E27FC236}">
                <a16:creationId xmlns:a16="http://schemas.microsoft.com/office/drawing/2014/main" id="{00E64225-6697-E326-87DF-680EF5E71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Global Power</a:t>
            </a:r>
          </a:p>
        </p:txBody>
      </p:sp>
      <p:sp>
        <p:nvSpPr>
          <p:cNvPr id="134146" name="Rectangle 3">
            <a:extLst>
              <a:ext uri="{FF2B5EF4-FFF2-40B4-BE49-F238E27FC236}">
                <a16:creationId xmlns:a16="http://schemas.microsoft.com/office/drawing/2014/main" id="{6EA64D31-B96B-027C-6CC0-4B0C75A93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From Empires to UN  (UNDP)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Multi-Lateral Institutions- IMF and World Bank, and Regional Banks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Cold War Competition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The Super-power and unilateralism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>
            <a:extLst>
              <a:ext uri="{FF2B5EF4-FFF2-40B4-BE49-F238E27FC236}">
                <a16:creationId xmlns:a16="http://schemas.microsoft.com/office/drawing/2014/main" id="{FCBEA8EC-77A8-224D-4AF7-2742DA2FB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Modernization: Basis of Economic Change Assumptions</a:t>
            </a:r>
          </a:p>
        </p:txBody>
      </p:sp>
      <p:sp>
        <p:nvSpPr>
          <p:cNvPr id="136194" name="Rectangle 3">
            <a:extLst>
              <a:ext uri="{FF2B5EF4-FFF2-40B4-BE49-F238E27FC236}">
                <a16:creationId xmlns:a16="http://schemas.microsoft.com/office/drawing/2014/main" id="{3B32B8C2-1BAD-652D-C407-B4F26EC77E7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017713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Thus an understanding development should occur at two levels, the relationship between the individual, a socialization process;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The extent to which national ethical and moral values impact upon the individual.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The result is said to be an urban, modern secular person.  (Western)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>
            <a:extLst>
              <a:ext uri="{FF2B5EF4-FFF2-40B4-BE49-F238E27FC236}">
                <a16:creationId xmlns:a16="http://schemas.microsoft.com/office/drawing/2014/main" id="{24E708EF-ADB3-C476-730E-08ADB44B6A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Impact of History- Review</a:t>
            </a:r>
          </a:p>
        </p:txBody>
      </p:sp>
      <p:sp>
        <p:nvSpPr>
          <p:cNvPr id="138242" name="Rectangle 3">
            <a:extLst>
              <a:ext uri="{FF2B5EF4-FFF2-40B4-BE49-F238E27FC236}">
                <a16:creationId xmlns:a16="http://schemas.microsoft.com/office/drawing/2014/main" id="{CBF33829-81CF-F68A-0C0E-49A7BCA803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dirty="0"/>
              <a:t>Colonialism defined </a:t>
            </a:r>
            <a:r>
              <a:rPr lang="en-US" altLang="en-US" sz="2800" b="1" u="sng" dirty="0"/>
              <a:t>authority</a:t>
            </a:r>
            <a:r>
              <a:rPr lang="en-US" altLang="en-US" sz="2800" b="1" dirty="0"/>
              <a:t> in most of what we call the developing world until well after the middle of the twentieth century;</a:t>
            </a:r>
          </a:p>
          <a:p>
            <a:pPr eaLnBrk="1" hangingPunct="1"/>
            <a:endParaRPr lang="en-US" altLang="en-US" sz="2800" b="1" dirty="0"/>
          </a:p>
          <a:p>
            <a:pPr eaLnBrk="1" hangingPunct="1"/>
            <a:r>
              <a:rPr lang="en-US" altLang="en-US" sz="2800" b="1" dirty="0"/>
              <a:t>Economic Relationships are embedded in that history (</a:t>
            </a:r>
            <a:r>
              <a:rPr lang="en-US" altLang="en-US" sz="2800" b="1" dirty="0" err="1"/>
              <a:t>modernizarion</a:t>
            </a:r>
            <a:r>
              <a:rPr lang="en-US" altLang="en-US" sz="2800" b="1" dirty="0"/>
              <a:t>)</a:t>
            </a:r>
          </a:p>
          <a:p>
            <a:pPr eaLnBrk="1" hangingPunct="1"/>
            <a:endParaRPr lang="en-US" altLang="en-US" sz="2800" b="1" dirty="0"/>
          </a:p>
          <a:p>
            <a:pPr eaLnBrk="1" hangingPunct="1"/>
            <a:r>
              <a:rPr lang="en-US" altLang="en-US" sz="2800" b="1" u="sng" dirty="0"/>
              <a:t>Foreign aid and technical assistance</a:t>
            </a:r>
            <a:r>
              <a:rPr lang="en-US" altLang="en-US" sz="2800" b="1" dirty="0"/>
              <a:t> grew out of that heritage.</a:t>
            </a:r>
            <a:r>
              <a:rPr lang="en-US" altLang="en-US" b="1" dirty="0"/>
              <a:t>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>
            <a:extLst>
              <a:ext uri="{FF2B5EF4-FFF2-40B4-BE49-F238E27FC236}">
                <a16:creationId xmlns:a16="http://schemas.microsoft.com/office/drawing/2014/main" id="{84199F74-63A3-6F2A-2628-03BD1EF8B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-731838"/>
            <a:ext cx="7793037" cy="1462088"/>
          </a:xfrm>
        </p:spPr>
        <p:txBody>
          <a:bodyPr/>
          <a:lstStyle/>
          <a:p>
            <a:pPr eaLnBrk="1" hangingPunct="1"/>
            <a:r>
              <a:rPr lang="en-US" altLang="en-US" b="1"/>
              <a:t>South Africa, 1900</a:t>
            </a:r>
          </a:p>
        </p:txBody>
      </p:sp>
      <p:pic>
        <p:nvPicPr>
          <p:cNvPr id="140290" name="Picture 3">
            <a:extLst>
              <a:ext uri="{FF2B5EF4-FFF2-40B4-BE49-F238E27FC236}">
                <a16:creationId xmlns:a16="http://schemas.microsoft.com/office/drawing/2014/main" id="{D0B0C383-8530-71A0-0792-746137F93F78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1575" y="762000"/>
            <a:ext cx="4797425" cy="6096000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>
            <a:extLst>
              <a:ext uri="{FF2B5EF4-FFF2-40B4-BE49-F238E27FC236}">
                <a16:creationId xmlns:a16="http://schemas.microsoft.com/office/drawing/2014/main" id="{3D0AB540-352A-B54B-CA73-D020BF84ED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Kenya, 1952  (“Mau Mau”)</a:t>
            </a:r>
          </a:p>
        </p:txBody>
      </p:sp>
      <p:pic>
        <p:nvPicPr>
          <p:cNvPr id="142338" name="Picture 3">
            <a:extLst>
              <a:ext uri="{FF2B5EF4-FFF2-40B4-BE49-F238E27FC236}">
                <a16:creationId xmlns:a16="http://schemas.microsoft.com/office/drawing/2014/main" id="{9F809349-8412-9C1E-807D-9E58C456F677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362200"/>
            <a:ext cx="6745288" cy="4114800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>
            <a:extLst>
              <a:ext uri="{FF2B5EF4-FFF2-40B4-BE49-F238E27FC236}">
                <a16:creationId xmlns:a16="http://schemas.microsoft.com/office/drawing/2014/main" id="{DBC89698-D456-DDEF-213E-F91E6F6A0B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Counter Narrative: A Reminder of Goal of Course</a:t>
            </a: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61C49BFA-7D83-04CA-AC36-EC635524C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/>
              <a:t>	What Emory Roe calls the development of the </a:t>
            </a:r>
            <a:r>
              <a:rPr lang="en-US" altLang="en-US" sz="2000" b="1" u="sng"/>
              <a:t>counter narrative</a:t>
            </a:r>
            <a:r>
              <a:rPr lang="en-US" altLang="en-US" sz="2000" b="1"/>
              <a:t> is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1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/>
              <a:t>	to conceive of a </a:t>
            </a:r>
            <a:r>
              <a:rPr lang="en-US" altLang="en-US" sz="2000" b="1" u="sng"/>
              <a:t>rival hypothesis</a:t>
            </a:r>
            <a:r>
              <a:rPr lang="en-US" altLang="en-US" sz="2000" b="1"/>
              <a:t> or set of hypotheses that could plausibly reverse what appears to be the case, where the reversal in question, even it proves factually not to be the case, nonetheless provides a possible policy option for future attention because of its very plausibility.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br>
              <a:rPr lang="en-US" altLang="en-US" sz="2000" b="1"/>
            </a:br>
            <a:r>
              <a:rPr lang="en-US" altLang="en-US" sz="2000" b="1"/>
              <a:t>Quote from Emery Roe, </a:t>
            </a:r>
            <a:r>
              <a:rPr lang="en-US" altLang="en-US" sz="2000" b="1" u="sng"/>
              <a:t>Except- Africa: Remaking Development, Rethinking Power</a:t>
            </a:r>
            <a:r>
              <a:rPr lang="en-US" altLang="en-US" sz="2000" b="1"/>
              <a:t> (New Brunswick, NJ: Transaction Publishers, 1999), p. 9.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CF264-9A5C-660F-4022-F13D529D1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3EF7E-6FC3-F61A-0B22-928B2EB34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5400" b="1"/>
              <a:t>QUESTIONS?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13834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>
            <a:extLst>
              <a:ext uri="{FF2B5EF4-FFF2-40B4-BE49-F238E27FC236}">
                <a16:creationId xmlns:a16="http://schemas.microsoft.com/office/drawing/2014/main" id="{9CF69BD8-4F24-1C74-95D4-172D0D6C8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6858000" cy="59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0ADD300E-FF2F-21F2-5DE2-DB32D24640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/>
              <a:t>The Problem</a:t>
            </a:r>
            <a:br>
              <a:rPr lang="en-US" altLang="en-US" sz="4800" b="1"/>
            </a:br>
            <a:r>
              <a:rPr lang="en-US" altLang="en-US" sz="4800" b="1"/>
              <a:t>A Review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EBB22079-ED9C-F35D-4863-A0F73C417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900"/>
          </a:p>
          <a:p>
            <a:pPr lvl="2" eaLnBrk="1" hangingPunct="1">
              <a:lnSpc>
                <a:spcPct val="80000"/>
              </a:lnSpc>
            </a:pPr>
            <a:endParaRPr lang="en-US" altLang="en-US" b="1"/>
          </a:p>
          <a:p>
            <a:pPr lvl="2" eaLnBrk="1" hangingPunct="1">
              <a:lnSpc>
                <a:spcPct val="80000"/>
              </a:lnSpc>
            </a:pPr>
            <a:endParaRPr lang="en-US" altLang="en-US" sz="3600" b="1"/>
          </a:p>
          <a:p>
            <a:pPr lvl="2" eaLnBrk="1" hangingPunct="1">
              <a:lnSpc>
                <a:spcPct val="80000"/>
              </a:lnSpc>
            </a:pPr>
            <a:r>
              <a:rPr lang="en-US" altLang="en-US" sz="3600" b="1"/>
              <a:t>Ostensibly, the goals of foreign aid in 2022 remain what they were more than half a century ago.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9AA551C8-8B30-8141-DA3E-D7F8DC88AF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6825" y="-838200"/>
            <a:ext cx="7877175" cy="1676400"/>
          </a:xfrm>
        </p:spPr>
        <p:txBody>
          <a:bodyPr/>
          <a:lstStyle/>
          <a:p>
            <a:pPr eaLnBrk="1" hangingPunct="1"/>
            <a:r>
              <a:rPr lang="en-US" altLang="en-US"/>
              <a:t>The Goals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5EFDA9C6-B13F-4C10-FB42-D430AA5C4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1295400"/>
            <a:ext cx="7772400" cy="4114800"/>
          </a:xfrm>
        </p:spPr>
        <p:txBody>
          <a:bodyPr/>
          <a:lstStyle/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800" b="1"/>
              <a:t>They were the reduction of material poverty through economic growth and the delivery of social services;</a:t>
            </a:r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altLang="en-US" sz="2800" b="1"/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800" b="1"/>
              <a:t>the promotion of good governance through democratically selected, accountable institutions;</a:t>
            </a:r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altLang="en-US" sz="2800" b="1"/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800" b="1"/>
              <a:t>and reversing negative environmental trends through strategies of sustainable development. </a:t>
            </a:r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altLang="en-US" sz="2800" b="1"/>
          </a:p>
          <a:p>
            <a:pPr marL="533400" indent="-533400" eaLnBrk="1" hangingPunct="1">
              <a:lnSpc>
                <a:spcPct val="90000"/>
              </a:lnSpc>
            </a:pPr>
            <a:endParaRPr lang="en-US" alt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2242</TotalTime>
  <Words>1653</Words>
  <Application>Microsoft Macintosh PowerPoint</Application>
  <PresentationFormat>On-screen Show (4:3)</PresentationFormat>
  <Paragraphs>312</Paragraphs>
  <Slides>66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Tahoma</vt:lpstr>
      <vt:lpstr>Arial</vt:lpstr>
      <vt:lpstr>Wingdings</vt:lpstr>
      <vt:lpstr>Blends</vt:lpstr>
      <vt:lpstr>  CAPSTONE  SEMINAR: FOREIGN AID, FOREIGN POLICY AND DEVELOPMENT MANAGEMENT </vt:lpstr>
      <vt:lpstr>ASK QUESTIONS AND TALK!</vt:lpstr>
      <vt:lpstr>Goal:  Reminder</vt:lpstr>
      <vt:lpstr>Goals-2</vt:lpstr>
      <vt:lpstr>Three Views of Foreign Aid</vt:lpstr>
      <vt:lpstr>Reminder: The Issue and the Goal Here</vt:lpstr>
      <vt:lpstr>PowerPoint Presentation</vt:lpstr>
      <vt:lpstr>The Problem A Review</vt:lpstr>
      <vt:lpstr>The Goals</vt:lpstr>
      <vt:lpstr>The Problem: Ethics and Corruption</vt:lpstr>
      <vt:lpstr>The Problem-2 (Reminder)</vt:lpstr>
      <vt:lpstr>Foreign Aid </vt:lpstr>
      <vt:lpstr>Focus This Week: Overview of Sub-Themes</vt:lpstr>
      <vt:lpstr>Cultural Chauvinism</vt:lpstr>
      <vt:lpstr>Impact of Colonialism</vt:lpstr>
      <vt:lpstr>     Henry Morton Stanley (Bula Matari- The Crusher) January 28, 1841- May 10, 1904 (The Congo)</vt:lpstr>
      <vt:lpstr>North-South Relationships: Three Themes</vt:lpstr>
      <vt:lpstr>Historical Legacy: Christian Missionaries</vt:lpstr>
      <vt:lpstr>Historical Quote</vt:lpstr>
      <vt:lpstr>PowerPoint Presentation</vt:lpstr>
      <vt:lpstr>PowerPoint Presentation</vt:lpstr>
      <vt:lpstr>Southern Sudan</vt:lpstr>
      <vt:lpstr>Impact of Colonialism</vt:lpstr>
      <vt:lpstr>PowerPoint Presentation</vt:lpstr>
      <vt:lpstr>PowerPoint Presentation</vt:lpstr>
      <vt:lpstr>Impact of Colonialism, Continued</vt:lpstr>
      <vt:lpstr>Cargo Cults and Folk Societies</vt:lpstr>
      <vt:lpstr>Foreign Aid Historical and Imperial Models</vt:lpstr>
      <vt:lpstr>PowerPoint Presentation</vt:lpstr>
      <vt:lpstr>Western Images</vt:lpstr>
      <vt:lpstr> Author of the Week: Charles Dickens</vt:lpstr>
      <vt:lpstr>Charles Dickens- February 7, 1812- June 9, 1870</vt:lpstr>
      <vt:lpstr>Historical Quote</vt:lpstr>
      <vt:lpstr>The West Has Long Operated in a World of Values.</vt:lpstr>
      <vt:lpstr>Gender and Race</vt:lpstr>
      <vt:lpstr>Legacy of Colonialism</vt:lpstr>
      <vt:lpstr>Legacy of Colonialism-Two</vt:lpstr>
      <vt:lpstr>Imperial Values-Reviewed</vt:lpstr>
      <vt:lpstr>According to Social Darwinism, humans were going through an evolutionary process in which the fittest would survive, and the weakest would perish. </vt:lpstr>
      <vt:lpstr>PowerPoint Presentation</vt:lpstr>
      <vt:lpstr>Dependency Complex</vt:lpstr>
      <vt:lpstr>The Shakespeare Play: Prospero and Caliban</vt:lpstr>
      <vt:lpstr>Quote</vt:lpstr>
      <vt:lpstr>North-South Relationships: A Reminder</vt:lpstr>
      <vt:lpstr>Commercial and Economic Motives</vt:lpstr>
      <vt:lpstr>PowerPoint Presentation</vt:lpstr>
      <vt:lpstr>PowerPoint Presentation</vt:lpstr>
      <vt:lpstr>Foreign Exchange</vt:lpstr>
      <vt:lpstr>Niccolò di Bernardo dei Machiavelli (May 3, 1469 – June 21, 1527) A Reminder </vt:lpstr>
      <vt:lpstr>Exchange Theory</vt:lpstr>
      <vt:lpstr>Exchange Theory: Leader Member Exchange (LMX)</vt:lpstr>
      <vt:lpstr>Historical Legacy</vt:lpstr>
      <vt:lpstr>Exchange as Patron-Clientism</vt:lpstr>
      <vt:lpstr>Foreign Exchange</vt:lpstr>
      <vt:lpstr>British Financing Railways</vt:lpstr>
      <vt:lpstr>The Crux of the Matter-  The Counter-Narrative</vt:lpstr>
      <vt:lpstr>Economic Theories- Discussion</vt:lpstr>
      <vt:lpstr>British economist John Maynard Keynes </vt:lpstr>
      <vt:lpstr>Keynesianism and Colonies: Basis of Foreign Aid</vt:lpstr>
      <vt:lpstr>Global Power</vt:lpstr>
      <vt:lpstr>Modernization: Basis of Economic Change Assumptions</vt:lpstr>
      <vt:lpstr>Impact of History- Review</vt:lpstr>
      <vt:lpstr>South Africa, 1900</vt:lpstr>
      <vt:lpstr>Kenya, 1952  (“Mau Mau”)</vt:lpstr>
      <vt:lpstr>The Counter Narrative: A Reminder of Goal of Course</vt:lpstr>
      <vt:lpstr>Discussion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CAPSTONE  AND READING SEMINAR: FOREIGN AID, FOREIGN POLICY AND DEVELOPMENT MANAGEMENT</dc:title>
  <dc:creator>PAS</dc:creator>
  <cp:lastModifiedBy>Picard, Louis A</cp:lastModifiedBy>
  <cp:revision>46</cp:revision>
  <dcterms:created xsi:type="dcterms:W3CDTF">2005-01-13T13:42:40Z</dcterms:created>
  <dcterms:modified xsi:type="dcterms:W3CDTF">2022-12-12T16:05:11Z</dcterms:modified>
</cp:coreProperties>
</file>