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8" r:id="rId3"/>
    <p:sldId id="304" r:id="rId4"/>
    <p:sldId id="259" r:id="rId5"/>
    <p:sldId id="260" r:id="rId6"/>
    <p:sldId id="263" r:id="rId7"/>
    <p:sldId id="305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306" r:id="rId20"/>
    <p:sldId id="287" r:id="rId21"/>
    <p:sldId id="277" r:id="rId22"/>
    <p:sldId id="279" r:id="rId23"/>
    <p:sldId id="280" r:id="rId24"/>
    <p:sldId id="281" r:id="rId25"/>
    <p:sldId id="282" r:id="rId26"/>
    <p:sldId id="283" r:id="rId27"/>
    <p:sldId id="307" r:id="rId28"/>
    <p:sldId id="284" r:id="rId29"/>
    <p:sldId id="286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9" r:id="rId47"/>
    <p:sldId id="308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6"/>
    <p:restoredTop sz="94655"/>
  </p:normalViewPr>
  <p:slideViewPr>
    <p:cSldViewPr snapToGrid="0" snapToObjects="1">
      <p:cViewPr varScale="1">
        <p:scale>
          <a:sx n="216" d="100"/>
          <a:sy n="216" d="100"/>
        </p:scale>
        <p:origin x="30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92A01-0771-8742-A376-B745CD35DB81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FB511-7D90-0F4C-B107-4840BC676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19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C13A97-4FF5-5249-9F71-429F2D630AFD}" type="slidenum">
              <a:rPr lang="en-US" sz="1200">
                <a:ea typeface="MS PGothic" charset="0"/>
                <a:cs typeface="MS PGothic" charset="0"/>
              </a:rPr>
              <a:pPr/>
              <a:t>8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3FDDE6-32B8-4E4F-A4FD-C794F287021F}" type="slidenum">
              <a:rPr lang="en-US" sz="1200">
                <a:ea typeface="MS PGothic" charset="0"/>
                <a:cs typeface="MS PGothic" charset="0"/>
              </a:rPr>
              <a:pPr/>
              <a:t>9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994393-97BB-3746-A6C6-60BED24AC8A8}" type="slidenum">
              <a:rPr lang="en-US" sz="1200">
                <a:ea typeface="MS PGothic" charset="0"/>
                <a:cs typeface="MS PGothic" charset="0"/>
              </a:rPr>
              <a:pPr/>
              <a:t>10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A08B20-C943-294B-9F67-569ECB4413D1}" type="slidenum">
              <a:rPr lang="en-US" sz="1200">
                <a:ea typeface="MS PGothic" charset="0"/>
                <a:cs typeface="MS PGothic" charset="0"/>
              </a:rPr>
              <a:pPr/>
              <a:t>11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F8667C4-45A5-6543-AB2A-5D06886F5549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17AEFF2-D035-654B-8658-F8EF4CAB17E1}" type="slidenum">
              <a:rPr lang="en-US" sz="1200">
                <a:latin typeface="Times New Roman" charset="0"/>
              </a:rPr>
              <a:pPr/>
              <a:t>14</a:t>
            </a:fld>
            <a:endParaRPr lang="en-US" sz="1200">
              <a:latin typeface="Times New Roman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10/20/19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10/20/19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10/20/19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24Aag2Oygo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ltD2RmhtLE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559424"/>
          </a:xfrm>
        </p:spPr>
        <p:txBody>
          <a:bodyPr>
            <a:normAutofit fontScale="85000" lnSpcReduction="10000"/>
          </a:bodyPr>
          <a:lstStyle/>
          <a:p>
            <a:r>
              <a:rPr lang="en-US" sz="4000" dirty="0"/>
              <a:t>Development Policy and Management</a:t>
            </a:r>
          </a:p>
          <a:p>
            <a:endParaRPr lang="en-US" sz="4000" dirty="0"/>
          </a:p>
          <a:p>
            <a:r>
              <a:rPr lang="en-US" sz="4000" dirty="0">
                <a:solidFill>
                  <a:srgbClr val="0000FF"/>
                </a:solidFill>
              </a:rPr>
              <a:t>Week Nine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PIA 2501</a:t>
            </a:r>
          </a:p>
        </p:txBody>
      </p:sp>
    </p:spTree>
    <p:extLst>
      <p:ext uri="{BB962C8B-B14F-4D97-AF65-F5344CB8AC3E}">
        <p14:creationId xmlns:p14="http://schemas.microsoft.com/office/powerpoint/2010/main" val="2072169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5493283"/>
            <a:ext cx="8610600" cy="8826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Concept of Modernization- Political Development</a:t>
            </a:r>
          </a:p>
        </p:txBody>
      </p:sp>
      <p:sp>
        <p:nvSpPr>
          <p:cNvPr id="28674" name="Text Placeholder 6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8839200" cy="1219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b="1">
                <a:solidFill>
                  <a:srgbClr val="0070C0"/>
                </a:solidFill>
                <a:latin typeface="Arial" charset="0"/>
                <a:cs typeface="Times New Roman" charset="0"/>
              </a:rPr>
              <a:t>***Governance Argument (political development as key to Modernization)</a:t>
            </a:r>
            <a:endParaRPr lang="en-US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0180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-228600" y="1168400"/>
            <a:ext cx="4800600" cy="3817938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/>
              <a:t>	Characteristics: Democracy and Governance vs. Bureaucracy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"/>
              <a:defRPr/>
            </a:pPr>
            <a:endParaRPr lang="en-US" b="1" dirty="0">
              <a:cs typeface="Times New Roman" pitchFamily="18" charset="0"/>
            </a:endParaRP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dirty="0">
                <a:cs typeface="Times New Roman" pitchFamily="18" charset="0"/>
              </a:rPr>
              <a:t>Bureaucratic Class (according to Manfred Halpern) are </a:t>
            </a:r>
            <a:r>
              <a:rPr lang="en-US" b="1" dirty="0"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b="1" dirty="0">
                <a:cs typeface="Times New Roman" pitchFamily="18" charset="0"/>
              </a:rPr>
              <a:t>modernizers</a:t>
            </a:r>
            <a:r>
              <a:rPr lang="en-US" b="1" dirty="0">
                <a:latin typeface="Arial Narrow" pitchFamily="34" charset="0"/>
                <a:cs typeface="Times New Roman" pitchFamily="18" charset="0"/>
              </a:rPr>
              <a:t>”</a:t>
            </a:r>
            <a:r>
              <a:rPr lang="en-US" b="1" dirty="0">
                <a:cs typeface="Times New Roman" pitchFamily="18" charset="0"/>
              </a:rPr>
              <a:t> since only bureaucracy can penetrate rural areas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"/>
              <a:defRPr/>
            </a:pPr>
            <a:endParaRPr lang="en-US" b="1" dirty="0">
              <a:cs typeface="Times New Roman" pitchFamily="18" charset="0"/>
            </a:endParaRP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dirty="0">
                <a:cs typeface="Times New Roman" pitchFamily="18" charset="0"/>
              </a:rPr>
              <a:t>What is needed is a coalition between government leaders, the bureaucracy and industry (John </a:t>
            </a:r>
            <a:r>
              <a:rPr lang="en-US" b="1" dirty="0" err="1">
                <a:cs typeface="Times New Roman" pitchFamily="18" charset="0"/>
              </a:rPr>
              <a:t>Kautsky</a:t>
            </a:r>
            <a:r>
              <a:rPr lang="en-US" b="1" dirty="0">
                <a:cs typeface="Times New Roman" pitchFamily="18" charset="0"/>
              </a:rPr>
              <a:t>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292600" cy="639763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/>
              <a:t>Russian State  Heroes- 2007</a:t>
            </a:r>
          </a:p>
        </p:txBody>
      </p:sp>
      <p:pic>
        <p:nvPicPr>
          <p:cNvPr id="28677" name="Picture 7" descr="http://johnhelmer.net/wp-content/uploads/2011/04/shu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5720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807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7B9899"/>
                </a:solidFill>
                <a:latin typeface="Tahoma" charset="0"/>
                <a:ea typeface="MS PGothic" charset="0"/>
                <a:cs typeface="MS PGothic" charset="0"/>
              </a:rPr>
              <a:t>The Problems of Development Management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077200" cy="5181600"/>
          </a:xfrm>
        </p:spPr>
        <p:txBody>
          <a:bodyPr/>
          <a:lstStyle/>
          <a:p>
            <a:pPr eaLnBrk="1" hangingPunct="1"/>
            <a:endParaRPr lang="en-US" b="1">
              <a:latin typeface="Tahoma" charset="0"/>
              <a:ea typeface="MS PGothic" charset="0"/>
              <a:cs typeface="MS PGothic" charset="0"/>
            </a:endParaRPr>
          </a:p>
          <a:p>
            <a:pPr eaLnBrk="1" hangingPunct="1">
              <a:buFontTx/>
              <a:buNone/>
            </a:pPr>
            <a:r>
              <a:rPr lang="en-US" b="1">
                <a:latin typeface="Tahoma" charset="0"/>
                <a:ea typeface="MS PGothic" charset="0"/>
                <a:cs typeface="MS PGothic" charset="0"/>
              </a:rPr>
              <a:t>Quote of the Week:</a:t>
            </a:r>
          </a:p>
          <a:p>
            <a:pPr eaLnBrk="1" hangingPunct="1">
              <a:buFontTx/>
              <a:buNone/>
            </a:pPr>
            <a:endParaRPr lang="en-US" sz="2800" b="1">
              <a:latin typeface="Tahoma" charset="0"/>
              <a:ea typeface="MS PGothic" charset="0"/>
              <a:cs typeface="MS PGothic" charset="0"/>
            </a:endParaRPr>
          </a:p>
          <a:p>
            <a:pPr eaLnBrk="1" hangingPunct="1">
              <a:buFontTx/>
              <a:buNone/>
            </a:pPr>
            <a:r>
              <a:rPr lang="en-US" sz="2800" b="1">
                <a:latin typeface="Tahoma" charset="0"/>
                <a:ea typeface="MS PGothic" charset="0"/>
                <a:cs typeface="MS PGothic" charset="0"/>
              </a:rPr>
              <a:t>"...political systems in the developing areas must bear increasing responsibility for mobilizing the state's human and material resources in support of the objectives of economic and social mobilization."</a:t>
            </a:r>
          </a:p>
          <a:p>
            <a:pPr lvl="1" eaLnBrk="1" hangingPunct="1">
              <a:buFontTx/>
              <a:buNone/>
            </a:pPr>
            <a:r>
              <a:rPr lang="en-US" b="1">
                <a:latin typeface="Tahoma" charset="0"/>
              </a:rPr>
              <a:t> 						Monte Palmer</a:t>
            </a:r>
            <a:r>
              <a:rPr lang="en-US">
                <a:latin typeface="Tahoma" charset="0"/>
                <a:ea typeface="MS PGothic" charset="0"/>
                <a:cs typeface="MS PGothic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5315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228108" y="0"/>
            <a:ext cx="8382000" cy="124034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Arial" charset="0"/>
              </a:rPr>
              <a:t>BUT THE PROBLEM: Patronage in Mongolia</a:t>
            </a:r>
            <a:br>
              <a:rPr lang="en-US" b="1" dirty="0">
                <a:solidFill>
                  <a:srgbClr val="FF0000"/>
                </a:solidFill>
                <a:latin typeface="Arial" charset="0"/>
              </a:rPr>
            </a:br>
            <a:r>
              <a:rPr lang="en-US" b="1" dirty="0">
                <a:solidFill>
                  <a:srgbClr val="FF0000"/>
                </a:solidFill>
                <a:latin typeface="Arial" charset="0"/>
              </a:rPr>
              <a:t>Critics Say Government is Ineffective</a:t>
            </a:r>
          </a:p>
        </p:txBody>
      </p:sp>
      <p:pic>
        <p:nvPicPr>
          <p:cNvPr id="32770" name="Content Placeholder 3" descr="Patron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520825"/>
            <a:ext cx="4191000" cy="5353050"/>
          </a:xfrm>
        </p:spPr>
      </p:pic>
    </p:spTree>
    <p:extLst>
      <p:ext uri="{BB962C8B-B14F-4D97-AF65-F5344CB8AC3E}">
        <p14:creationId xmlns:p14="http://schemas.microsoft.com/office/powerpoint/2010/main" val="2611783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391459" y="348130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Arial" charset="0"/>
              </a:rPr>
              <a:t>Reminder: Neo-Orthodoxy: Neutral or Negative on Governance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7526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>
                <a:latin typeface="Arial" charset="0"/>
              </a:rPr>
              <a:t>Development management- development programs are </a:t>
            </a:r>
            <a:r>
              <a:rPr lang="ja-JP" altLang="en-US" b="1" dirty="0">
                <a:latin typeface="Arial" charset="0"/>
              </a:rPr>
              <a:t>“</a:t>
            </a:r>
            <a:r>
              <a:rPr lang="en-US" altLang="ja-JP" b="1" dirty="0">
                <a:latin typeface="Arial" charset="0"/>
              </a:rPr>
              <a:t>bad</a:t>
            </a:r>
            <a:r>
              <a:rPr lang="ja-JP" altLang="en-US" b="1" dirty="0">
                <a:latin typeface="Arial" charset="0"/>
              </a:rPr>
              <a:t>”</a:t>
            </a:r>
            <a:endParaRPr lang="en-US" altLang="ja-JP" b="1" dirty="0">
              <a:latin typeface="Arial" charset="0"/>
            </a:endParaRPr>
          </a:p>
          <a:p>
            <a:pPr marL="0" indent="0" eaLnBrk="1" hangingPunct="1">
              <a:buNone/>
            </a:pPr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Can</a:t>
            </a:r>
            <a:r>
              <a:rPr lang="ja-JP" altLang="en-US" b="1" dirty="0">
                <a:latin typeface="Arial" charset="0"/>
              </a:rPr>
              <a:t>’</a:t>
            </a:r>
            <a:r>
              <a:rPr lang="en-US" altLang="ja-JP" b="1" dirty="0">
                <a:latin typeface="Arial" charset="0"/>
              </a:rPr>
              <a:t>t make planning better</a:t>
            </a:r>
          </a:p>
          <a:p>
            <a:pPr eaLnBrk="1" hangingPunct="1">
              <a:buFont typeface="Wingdings" charset="0"/>
              <a:buNone/>
            </a:pPr>
            <a:r>
              <a:rPr lang="en-US" b="1" dirty="0">
                <a:latin typeface="Arial" charset="0"/>
              </a:rPr>
              <a:t> </a:t>
            </a:r>
          </a:p>
          <a:p>
            <a:pPr eaLnBrk="1" hangingPunct="1"/>
            <a:r>
              <a:rPr lang="en-US" b="1" dirty="0">
                <a:latin typeface="Arial" charset="0"/>
              </a:rPr>
              <a:t>Neo-Orthodoxy and privatization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Goal:  Market Currencies, Free Trade and Small Government (Law and Order)</a:t>
            </a:r>
          </a:p>
          <a:p>
            <a:pPr eaLnBrk="1" hangingPunct="1"/>
            <a:endParaRPr lang="en-US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562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The Middle View: 2016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b="1">
                <a:latin typeface="Arial" charset="0"/>
              </a:rPr>
              <a:t>The Moderate Interpretation of Development Management  Failures</a:t>
            </a:r>
          </a:p>
          <a:p>
            <a:pPr>
              <a:buFont typeface="Wingdings" charset="0"/>
              <a:buNone/>
            </a:pPr>
            <a:endParaRPr lang="en-US" sz="2800" b="1">
              <a:latin typeface="Arial" charset="0"/>
            </a:endParaRPr>
          </a:p>
          <a:p>
            <a:r>
              <a:rPr lang="en-US" sz="2800" b="1">
                <a:latin typeface="Arial" charset="0"/>
              </a:rPr>
              <a:t>Goal: Realistic Decision-Making based on sufficient knowledge (strategic planning)  </a:t>
            </a:r>
            <a:r>
              <a:rPr lang="ja-JP" altLang="en-US" sz="2800" b="1">
                <a:latin typeface="Arial" charset="0"/>
                <a:ea typeface="HGP明朝E" charset="0"/>
                <a:cs typeface="HGP明朝E" charset="0"/>
              </a:rPr>
              <a:t>“</a:t>
            </a:r>
            <a:r>
              <a:rPr lang="en-US" altLang="ja-JP" sz="2800" b="1">
                <a:latin typeface="Arial" charset="0"/>
                <a:ea typeface="HGP明朝E" charset="0"/>
                <a:cs typeface="HGP明朝E" charset="0"/>
              </a:rPr>
              <a:t>Mixed Scanning</a:t>
            </a:r>
            <a:r>
              <a:rPr lang="ja-JP" altLang="en-US" sz="2800" b="1">
                <a:latin typeface="Arial" charset="0"/>
                <a:ea typeface="HGP明朝E" charset="0"/>
                <a:cs typeface="HGP明朝E" charset="0"/>
              </a:rPr>
              <a:t>”</a:t>
            </a:r>
            <a:endParaRPr lang="en-US" altLang="ja-JP" sz="2800" b="1">
              <a:latin typeface="Arial" charset="0"/>
              <a:ea typeface="HGP明朝E" charset="0"/>
              <a:cs typeface="HGP明朝E" charset="0"/>
            </a:endParaRPr>
          </a:p>
          <a:p>
            <a:endParaRPr lang="en-US" sz="2800" b="1">
              <a:latin typeface="Arial" charset="0"/>
            </a:endParaRPr>
          </a:p>
          <a:p>
            <a:r>
              <a:rPr lang="en-US" sz="2800" b="1">
                <a:latin typeface="Arial" charset="0"/>
              </a:rPr>
              <a:t>Balance Public-Private Partnerships</a:t>
            </a:r>
          </a:p>
          <a:p>
            <a:endParaRPr lang="en-US" sz="2800" b="1">
              <a:latin typeface="Arial" charset="0"/>
            </a:endParaRPr>
          </a:p>
          <a:p>
            <a:r>
              <a:rPr lang="en-US" sz="2800" b="1">
                <a:latin typeface="Arial" charset="0"/>
              </a:rPr>
              <a:t>Focus on Human Resource Development (HRD)</a:t>
            </a:r>
          </a:p>
          <a:p>
            <a:endParaRPr lang="en-US" sz="2800">
              <a:latin typeface="Arial" charset="0"/>
            </a:endParaRPr>
          </a:p>
          <a:p>
            <a:endParaRPr lang="en-US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834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2787" y="0"/>
            <a:ext cx="8534400" cy="1107996"/>
          </a:xfrm>
        </p:spPr>
        <p:txBody>
          <a:bodyPr anchorCtr="1">
            <a:spAutoFit/>
          </a:bodyPr>
          <a:lstStyle/>
          <a:p>
            <a:pPr eaLnBrk="1" hangingPunct="1"/>
            <a:r>
              <a:rPr lang="en-US" dirty="0">
                <a:solidFill>
                  <a:srgbClr val="FF0000"/>
                </a:solidFill>
                <a:latin typeface="Arial" charset="0"/>
              </a:rPr>
              <a:t>Structural Adjustment Policies</a:t>
            </a:r>
            <a:br>
              <a:rPr lang="en-US" dirty="0">
                <a:solidFill>
                  <a:srgbClr val="FF0000"/>
                </a:solidFill>
                <a:latin typeface="Arial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</a:rPr>
              <a:t>1985-2001 plus….</a:t>
            </a:r>
          </a:p>
        </p:txBody>
      </p:sp>
      <p:sp>
        <p:nvSpPr>
          <p:cNvPr id="37890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493712" y="763434"/>
            <a:ext cx="8650288" cy="5691154"/>
          </a:xfrm>
        </p:spPr>
        <p:txBody>
          <a:bodyPr>
            <a:normAutofit fontScale="92500"/>
          </a:bodyPr>
          <a:lstStyle/>
          <a:p>
            <a:pPr marL="609600" indent="-609600" eaLnBrk="1" hangingPunct="1"/>
            <a:endParaRPr lang="en-US" sz="2400" b="1" dirty="0">
              <a:latin typeface="Arial" charset="0"/>
            </a:endParaRPr>
          </a:p>
          <a:p>
            <a:pPr marL="609600" indent="-609600" eaLnBrk="1" hangingPunct="1">
              <a:buFont typeface="Wingdings" charset="0"/>
              <a:buNone/>
            </a:pPr>
            <a:r>
              <a:rPr lang="en-US" sz="2400" b="1" dirty="0">
                <a:latin typeface="Arial" charset="0"/>
              </a:rPr>
              <a:t>The Structural Adjustment Argument-  Need to</a:t>
            </a:r>
          </a:p>
          <a:p>
            <a:pPr marL="609600" indent="-609600" eaLnBrk="1" hangingPunct="1"/>
            <a:endParaRPr lang="en-US" sz="2400" b="1" dirty="0">
              <a:latin typeface="Arial" charset="0"/>
            </a:endParaRP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en-US" sz="2400" b="1" dirty="0">
                <a:latin typeface="Arial" charset="0"/>
              </a:rPr>
              <a:t>stabilize currency and markets (getting the prices right)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endParaRPr lang="en-US" sz="2400" b="1" dirty="0">
              <a:latin typeface="Arial" charset="0"/>
            </a:endParaRP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en-US" sz="2400" b="1" dirty="0">
                <a:latin typeface="Arial" charset="0"/>
              </a:rPr>
              <a:t>Promote Free Trade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endParaRPr lang="en-US" sz="2400" b="1" dirty="0">
              <a:latin typeface="Arial" charset="0"/>
            </a:endParaRP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en-US" sz="2400" b="1" dirty="0">
                <a:latin typeface="Arial" charset="0"/>
              </a:rPr>
              <a:t>Need to refocus role of state from development to law and order and deregulation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endParaRPr lang="en-US" sz="2400" b="1" dirty="0">
              <a:latin typeface="Arial" charset="0"/>
            </a:endParaRP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en-US" sz="2400" b="1" dirty="0">
                <a:latin typeface="Arial" charset="0"/>
              </a:rPr>
              <a:t>Address the problem of Debt and Structural  Adjustment reforms (IMF and World Bank)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endParaRPr lang="en-US" sz="2400" b="1" dirty="0">
              <a:latin typeface="Arial" charset="0"/>
            </a:endParaRP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en-US" sz="2400" b="1" dirty="0">
                <a:latin typeface="Arial" charset="0"/>
              </a:rPr>
              <a:t>Strengthen Skills levels in LDCs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endParaRPr lang="en-US" sz="2400" b="1" dirty="0">
              <a:latin typeface="Arial" charset="0"/>
            </a:endParaRPr>
          </a:p>
          <a:p>
            <a:pPr marL="1217613" lvl="1" indent="-533400" eaLnBrk="1" hangingPunct="1"/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091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ial" charset="0"/>
              </a:rPr>
              <a:t>New Emphasis After 1983: Human Security and Human Rights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92799" y="1626255"/>
            <a:ext cx="8229600" cy="4389438"/>
          </a:xfrm>
        </p:spPr>
        <p:txBody>
          <a:bodyPr>
            <a:normAutofit fontScale="77500" lnSpcReduction="20000"/>
          </a:bodyPr>
          <a:lstStyle/>
          <a:p>
            <a:endParaRPr lang="en-US" dirty="0">
              <a:latin typeface="Arial" charset="0"/>
            </a:endParaRPr>
          </a:p>
          <a:p>
            <a:r>
              <a:rPr lang="en-US" sz="4000" b="1" dirty="0">
                <a:latin typeface="Arial" charset="0"/>
              </a:rPr>
              <a:t>Failure of the Central State</a:t>
            </a:r>
          </a:p>
          <a:p>
            <a:endParaRPr lang="en-US" sz="4000" b="1" dirty="0">
              <a:latin typeface="Arial" charset="0"/>
            </a:endParaRPr>
          </a:p>
          <a:p>
            <a:r>
              <a:rPr lang="en-US" sz="4000" b="1" dirty="0">
                <a:latin typeface="Arial" charset="0"/>
              </a:rPr>
              <a:t>Decentralization</a:t>
            </a:r>
          </a:p>
          <a:p>
            <a:endParaRPr lang="en-US" sz="4000" b="1" dirty="0">
              <a:latin typeface="Arial" charset="0"/>
            </a:endParaRPr>
          </a:p>
          <a:p>
            <a:r>
              <a:rPr lang="en-US" sz="4000" b="1" dirty="0">
                <a:latin typeface="Arial" charset="0"/>
              </a:rPr>
              <a:t>NGOs, Private Sector and Civil Society</a:t>
            </a:r>
          </a:p>
          <a:p>
            <a:endParaRPr lang="en-US" sz="4000" b="1" dirty="0">
              <a:latin typeface="Arial" charset="0"/>
            </a:endParaRPr>
          </a:p>
          <a:p>
            <a:r>
              <a:rPr lang="en-US" sz="4000" b="1" dirty="0">
                <a:latin typeface="Arial" charset="0"/>
              </a:rPr>
              <a:t>Democracy, Governance and Local Government</a:t>
            </a:r>
          </a:p>
          <a:p>
            <a:endParaRPr lang="en-US" sz="4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87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Three Issues Now</a:t>
            </a:r>
          </a:p>
        </p:txBody>
      </p:sp>
      <p:sp>
        <p:nvSpPr>
          <p:cNvPr id="3993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>
              <a:latin typeface="Arial" charset="0"/>
            </a:endParaRPr>
          </a:p>
          <a:p>
            <a:r>
              <a:rPr lang="en-US" b="1">
                <a:latin typeface="Arial" charset="0"/>
              </a:rPr>
              <a:t>I.  Governance</a:t>
            </a:r>
          </a:p>
          <a:p>
            <a:endParaRPr lang="en-US" b="1">
              <a:latin typeface="Arial" charset="0"/>
            </a:endParaRPr>
          </a:p>
          <a:p>
            <a:r>
              <a:rPr lang="en-US" b="1">
                <a:latin typeface="Arial" charset="0"/>
              </a:rPr>
              <a:t>II. Local Government</a:t>
            </a:r>
          </a:p>
          <a:p>
            <a:endParaRPr lang="en-US" b="1">
              <a:latin typeface="Arial" charset="0"/>
            </a:endParaRPr>
          </a:p>
          <a:p>
            <a:r>
              <a:rPr lang="en-US" b="1">
                <a:latin typeface="Arial" charset="0"/>
              </a:rPr>
              <a:t>III. Civil Society</a:t>
            </a:r>
          </a:p>
        </p:txBody>
      </p:sp>
    </p:spTree>
    <p:extLst>
      <p:ext uri="{BB962C8B-B14F-4D97-AF65-F5344CB8AC3E}">
        <p14:creationId xmlns:p14="http://schemas.microsoft.com/office/powerpoint/2010/main" val="3926523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Governance</a:t>
            </a:r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5563" y="1219200"/>
            <a:ext cx="4186237" cy="5638800"/>
          </a:xfrm>
          <a:noFill/>
        </p:spPr>
      </p:pic>
    </p:spTree>
    <p:extLst>
      <p:ext uri="{BB962C8B-B14F-4D97-AF65-F5344CB8AC3E}">
        <p14:creationId xmlns:p14="http://schemas.microsoft.com/office/powerpoint/2010/main" val="1415104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52400" y="38100"/>
            <a:ext cx="85344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Sovereignty: What Does it Mean?</a:t>
            </a:r>
          </a:p>
        </p:txBody>
      </p:sp>
    </p:spTree>
    <p:extLst>
      <p:ext uri="{BB962C8B-B14F-4D97-AF65-F5344CB8AC3E}">
        <p14:creationId xmlns:p14="http://schemas.microsoft.com/office/powerpoint/2010/main" val="2453895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Arial" charset="0"/>
              </a:rPr>
              <a:t>Theme Three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b="1" dirty="0"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en-US" b="1" dirty="0">
                <a:latin typeface="Arial" charset="0"/>
              </a:rPr>
              <a:t>	</a:t>
            </a:r>
            <a:r>
              <a:rPr lang="en-US" sz="4400" b="1" dirty="0">
                <a:latin typeface="Arial" charset="0"/>
              </a:rPr>
              <a:t>Governance, Democracy and </a:t>
            </a:r>
          </a:p>
          <a:p>
            <a:pPr algn="ctr" eaLnBrk="1" hangingPunct="1">
              <a:buFontTx/>
              <a:buNone/>
            </a:pPr>
            <a:r>
              <a:rPr lang="en-US" sz="4400" b="1" dirty="0">
                <a:latin typeface="Arial" charset="0"/>
              </a:rPr>
              <a:t>Community:</a:t>
            </a:r>
          </a:p>
          <a:p>
            <a:pPr algn="ctr" eaLnBrk="1" hangingPunct="1">
              <a:buFontTx/>
              <a:buNone/>
            </a:pPr>
            <a:r>
              <a:rPr lang="en-US" sz="4400" b="1" dirty="0">
                <a:latin typeface="Arial" charset="0"/>
              </a:rPr>
              <a:t>Decentralization and the Myth of the Grassroots</a:t>
            </a:r>
          </a:p>
          <a:p>
            <a:pPr algn="ctr" eaLnBrk="1" hangingPunct="1">
              <a:buFontTx/>
              <a:buNone/>
            </a:pPr>
            <a:r>
              <a:rPr lang="en-US" sz="4400" b="1" dirty="0">
                <a:latin typeface="Arial" charset="0"/>
              </a:rPr>
              <a:t>(Part I)</a:t>
            </a:r>
          </a:p>
          <a:p>
            <a:pPr algn="ctr" eaLnBrk="1" hangingPunct="1">
              <a:buFontTx/>
              <a:buNone/>
            </a:pPr>
            <a:endParaRPr lang="en-US" sz="4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70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b="1" dirty="0">
                <a:latin typeface="Arial" charset="0"/>
              </a:rPr>
              <a:t>Sovereignty: A Historical Concept 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536388" y="1468717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en-US" b="1">
                <a:latin typeface="Arial" charset="0"/>
              </a:rPr>
              <a:t>1. Autonomous Governance</a:t>
            </a:r>
          </a:p>
          <a:p>
            <a:pPr marL="0" indent="0">
              <a:buFontTx/>
              <a:buNone/>
            </a:pPr>
            <a:endParaRPr lang="en-US" b="1">
              <a:latin typeface="Arial" charset="0"/>
            </a:endParaRPr>
          </a:p>
          <a:p>
            <a:pPr marL="0" indent="0">
              <a:buFontTx/>
              <a:buNone/>
            </a:pPr>
            <a:r>
              <a:rPr lang="en-US" b="1">
                <a:latin typeface="Arial" charset="0"/>
              </a:rPr>
              <a:t>2.  Territorial Integrity</a:t>
            </a:r>
          </a:p>
          <a:p>
            <a:pPr marL="0" indent="0">
              <a:buFontTx/>
              <a:buNone/>
            </a:pPr>
            <a:endParaRPr lang="en-US" b="1">
              <a:latin typeface="Arial" charset="0"/>
            </a:endParaRPr>
          </a:p>
          <a:p>
            <a:pPr marL="0" indent="0">
              <a:buFontTx/>
              <a:buNone/>
            </a:pPr>
            <a:r>
              <a:rPr lang="en-US" b="1">
                <a:latin typeface="Arial" charset="0"/>
              </a:rPr>
              <a:t>3.  International Recognition</a:t>
            </a:r>
          </a:p>
          <a:p>
            <a:pPr marL="0" indent="0">
              <a:buFontTx/>
              <a:buNone/>
            </a:pPr>
            <a:endParaRPr lang="en-US" b="1">
              <a:latin typeface="Arial" charset="0"/>
            </a:endParaRPr>
          </a:p>
          <a:p>
            <a:pPr marL="0" indent="0">
              <a:buFontTx/>
              <a:buNone/>
            </a:pPr>
            <a:r>
              <a:rPr lang="en-US" b="1">
                <a:latin typeface="Arial" charset="0"/>
              </a:rPr>
              <a:t>4. Membership in UN and other International Bodies</a:t>
            </a:r>
          </a:p>
          <a:p>
            <a:pPr marL="0" indent="0">
              <a:buFontTx/>
              <a:buNone/>
            </a:pPr>
            <a:r>
              <a:rPr lang="en-US" b="1">
                <a:latin typeface="Arial" charset="0"/>
              </a:rPr>
              <a:t> </a:t>
            </a:r>
          </a:p>
          <a:p>
            <a:pPr marL="0" indent="0">
              <a:buFontTx/>
              <a:buNone/>
            </a:pPr>
            <a:r>
              <a:rPr lang="en-US" b="1" i="1">
                <a:solidFill>
                  <a:srgbClr val="008000"/>
                </a:solidFill>
                <a:latin typeface="Arial" charset="0"/>
              </a:rPr>
              <a:t>Treaty of Westphalia (1648)</a:t>
            </a:r>
          </a:p>
        </p:txBody>
      </p:sp>
    </p:spTree>
    <p:extLst>
      <p:ext uri="{BB962C8B-B14F-4D97-AF65-F5344CB8AC3E}">
        <p14:creationId xmlns:p14="http://schemas.microsoft.com/office/powerpoint/2010/main" val="1143163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Governance and the</a:t>
            </a:r>
            <a:br>
              <a:rPr lang="en-US" b="1">
                <a:latin typeface="Arial" charset="0"/>
              </a:rPr>
            </a:br>
            <a:r>
              <a:rPr lang="en-US" b="1">
                <a:latin typeface="Arial" charset="0"/>
              </a:rPr>
              <a:t>State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62847"/>
            <a:ext cx="8229600" cy="4525963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n-US" sz="2400" b="1" dirty="0">
                <a:latin typeface="Arial" charset="0"/>
              </a:rPr>
              <a:t>Sovereignty</a:t>
            </a:r>
          </a:p>
          <a:p>
            <a:pPr lvl="1" eaLnBrk="1" hangingPunct="1"/>
            <a:r>
              <a:rPr lang="en-US" sz="2400" b="1" dirty="0">
                <a:latin typeface="Arial" charset="0"/>
              </a:rPr>
              <a:t>Authority to Govern (Vincent Ostrom)</a:t>
            </a:r>
          </a:p>
          <a:p>
            <a:pPr lvl="1" eaLnBrk="1" hangingPunct="1"/>
            <a:endParaRPr lang="en-US" sz="2400" b="1" dirty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400" b="1" dirty="0">
                <a:latin typeface="Arial" charset="0"/>
              </a:rPr>
              <a:t>Presumption of </a:t>
            </a:r>
            <a:r>
              <a:rPr lang="ja-JP" altLang="en-US" sz="2400" b="1">
                <a:latin typeface="Arial" charset="0"/>
              </a:rPr>
              <a:t>“</a:t>
            </a:r>
            <a:r>
              <a:rPr lang="en-US" altLang="ja-JP" sz="2400" b="1" dirty="0">
                <a:latin typeface="Arial" charset="0"/>
              </a:rPr>
              <a:t>Independence</a:t>
            </a:r>
            <a:r>
              <a:rPr lang="ja-JP" altLang="en-US" sz="2400" b="1">
                <a:latin typeface="Arial" charset="0"/>
              </a:rPr>
              <a:t>”</a:t>
            </a:r>
            <a:endParaRPr lang="en-US" altLang="ja-JP" sz="2400" b="1" dirty="0">
              <a:latin typeface="Arial" charset="0"/>
            </a:endParaRPr>
          </a:p>
          <a:p>
            <a:pPr lvl="1" eaLnBrk="1" hangingPunct="1"/>
            <a:r>
              <a:rPr lang="en-US" sz="2400" b="1" dirty="0">
                <a:latin typeface="Arial" charset="0"/>
              </a:rPr>
              <a:t>A National Government status given by International Community and by use of International Law</a:t>
            </a:r>
          </a:p>
          <a:p>
            <a:pPr lvl="1" eaLnBrk="1" hangingPunct="1"/>
            <a:endParaRPr lang="en-US" sz="2400" b="1" dirty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400" b="1" dirty="0">
                <a:latin typeface="Arial" charset="0"/>
              </a:rPr>
              <a:t>"States will necessarily remain central actors in development policy and development management."</a:t>
            </a:r>
            <a:r>
              <a:rPr lang="en-US" sz="2400" dirty="0">
                <a:latin typeface="Arial" charset="0"/>
              </a:rPr>
              <a:t>  </a:t>
            </a:r>
          </a:p>
          <a:p>
            <a:pPr algn="r" eaLnBrk="1" hangingPunct="1">
              <a:buFontTx/>
              <a:buNone/>
            </a:pPr>
            <a:endParaRPr lang="en-US" sz="2400" b="1" dirty="0">
              <a:latin typeface="Arial" charset="0"/>
            </a:endParaRPr>
          </a:p>
          <a:p>
            <a:pPr algn="r" eaLnBrk="1" hangingPunct="1">
              <a:buFontTx/>
              <a:buNone/>
            </a:pPr>
            <a:r>
              <a:rPr lang="en-US" sz="2400" b="1" dirty="0">
                <a:latin typeface="Arial" charset="0"/>
              </a:rPr>
              <a:t> Milton </a:t>
            </a:r>
            <a:r>
              <a:rPr lang="en-US" sz="2400" b="1" dirty="0" err="1">
                <a:latin typeface="Arial" charset="0"/>
              </a:rPr>
              <a:t>Esman</a:t>
            </a:r>
            <a:endParaRPr lang="en-US" sz="2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761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http://esl.jrc.it/dc/pics/mdg_tanzan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219200"/>
            <a:ext cx="6223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But Where is Governance?</a:t>
            </a:r>
          </a:p>
        </p:txBody>
      </p:sp>
    </p:spTree>
    <p:extLst>
      <p:ext uri="{BB962C8B-B14F-4D97-AF65-F5344CB8AC3E}">
        <p14:creationId xmlns:p14="http://schemas.microsoft.com/office/powerpoint/2010/main" val="4032939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814388"/>
            <a:ext cx="57150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898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02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Arial" charset="0"/>
              </a:rPr>
              <a:t>Governance: an Overview of Issues</a:t>
            </a:r>
          </a:p>
        </p:txBody>
      </p:sp>
      <p:sp>
        <p:nvSpPr>
          <p:cNvPr id="47106" name="Rectangle 1029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8229600" cy="4525963"/>
          </a:xfrm>
        </p:spPr>
        <p:txBody>
          <a:bodyPr>
            <a:normAutofit/>
          </a:bodyPr>
          <a:lstStyle/>
          <a:p>
            <a:pPr lvl="2">
              <a:lnSpc>
                <a:spcPct val="80000"/>
              </a:lnSpc>
              <a:buFont typeface="Arial"/>
              <a:buChar char="•"/>
            </a:pPr>
            <a:r>
              <a:rPr lang="en-US" sz="3200" b="1" dirty="0">
                <a:latin typeface="Arial" charset="0"/>
              </a:rPr>
              <a:t>Focus of International Development: Post-2001: </a:t>
            </a:r>
            <a:r>
              <a:rPr lang="ja-JP" altLang="en-US" sz="3200" b="1" dirty="0">
                <a:latin typeface="Arial" charset="0"/>
              </a:rPr>
              <a:t>“</a:t>
            </a:r>
            <a:r>
              <a:rPr lang="en-US" altLang="ja-JP" sz="3200" b="1" dirty="0">
                <a:latin typeface="Arial" charset="0"/>
              </a:rPr>
              <a:t>Democracy and Governance</a:t>
            </a:r>
            <a:r>
              <a:rPr lang="ja-JP" altLang="en-US" sz="3200" b="1" dirty="0">
                <a:latin typeface="Arial" charset="0"/>
              </a:rPr>
              <a:t>”</a:t>
            </a:r>
            <a:endParaRPr lang="en-US" altLang="ja-JP" sz="3200" b="1" dirty="0">
              <a:latin typeface="Arial" charset="0"/>
            </a:endParaRPr>
          </a:p>
          <a:p>
            <a:pPr lvl="2" eaLnBrk="1" hangingPunct="1">
              <a:lnSpc>
                <a:spcPct val="80000"/>
              </a:lnSpc>
              <a:buFont typeface="Arial"/>
              <a:buChar char="•"/>
            </a:pPr>
            <a:endParaRPr lang="en-US" sz="3200" b="1" dirty="0">
              <a:latin typeface="Arial" charset="0"/>
            </a:endParaRPr>
          </a:p>
          <a:p>
            <a:pPr lvl="2" eaLnBrk="1" hangingPunct="1">
              <a:lnSpc>
                <a:spcPct val="80000"/>
              </a:lnSpc>
              <a:buFont typeface="Arial"/>
              <a:buChar char="•"/>
            </a:pPr>
            <a:r>
              <a:rPr lang="en-US" sz="3200" b="1" dirty="0">
                <a:latin typeface="Arial" charset="0"/>
              </a:rPr>
              <a:t>Human Rights (First Generation-Political)</a:t>
            </a:r>
          </a:p>
          <a:p>
            <a:pPr lvl="2" eaLnBrk="1" hangingPunct="1">
              <a:lnSpc>
                <a:spcPct val="80000"/>
              </a:lnSpc>
              <a:buFont typeface="Arial"/>
              <a:buChar char="•"/>
            </a:pPr>
            <a:endParaRPr lang="en-US" sz="3200" b="1" dirty="0">
              <a:latin typeface="Arial" charset="0"/>
            </a:endParaRPr>
          </a:p>
          <a:p>
            <a:pPr lvl="2" eaLnBrk="1" hangingPunct="1">
              <a:lnSpc>
                <a:spcPct val="80000"/>
              </a:lnSpc>
              <a:buFont typeface="Arial"/>
              <a:buChar char="•"/>
            </a:pPr>
            <a:r>
              <a:rPr lang="en-US" sz="3200" b="1" dirty="0">
                <a:latin typeface="Arial" charset="0"/>
              </a:rPr>
              <a:t>	But not second (social) or third (economic)</a:t>
            </a:r>
          </a:p>
          <a:p>
            <a:pPr eaLnBrk="1" hangingPunct="1">
              <a:lnSpc>
                <a:spcPct val="80000"/>
              </a:lnSpc>
            </a:pPr>
            <a:endParaRPr lang="en-US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779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Terms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1" eaLnBrk="1" hangingPunct="1">
              <a:buFontTx/>
              <a:buNone/>
            </a:pPr>
            <a:endParaRPr lang="en-US" b="1">
              <a:latin typeface="Arial" charset="0"/>
            </a:endParaRPr>
          </a:p>
          <a:p>
            <a:pPr lvl="1" eaLnBrk="1" hangingPunct="1">
              <a:buFontTx/>
              <a:buNone/>
            </a:pPr>
            <a:r>
              <a:rPr lang="en-US" sz="3200" b="1">
                <a:latin typeface="Arial" charset="0"/>
              </a:rPr>
              <a:t>Basic Terms: </a:t>
            </a:r>
          </a:p>
          <a:p>
            <a:pPr lvl="1" eaLnBrk="1" hangingPunct="1">
              <a:buFontTx/>
              <a:buNone/>
            </a:pPr>
            <a:endParaRPr lang="en-US" sz="3200" b="1">
              <a:latin typeface="Arial" charset="0"/>
            </a:endParaRPr>
          </a:p>
          <a:p>
            <a:pPr lvl="1" eaLnBrk="1" hangingPunct="1">
              <a:buFontTx/>
              <a:buNone/>
            </a:pPr>
            <a:r>
              <a:rPr lang="en-US" sz="3200" b="1">
                <a:latin typeface="Arial" charset="0"/>
              </a:rPr>
              <a:t>	1. The Environment of Development</a:t>
            </a:r>
          </a:p>
          <a:p>
            <a:pPr lvl="1" eaLnBrk="1" hangingPunct="1">
              <a:buFontTx/>
              <a:buNone/>
            </a:pPr>
            <a:endParaRPr lang="en-US" sz="3200" b="1">
              <a:latin typeface="Arial" charset="0"/>
            </a:endParaRPr>
          </a:p>
          <a:p>
            <a:pPr lvl="1" eaLnBrk="1" hangingPunct="1">
              <a:buFontTx/>
              <a:buNone/>
            </a:pPr>
            <a:r>
              <a:rPr lang="en-US" sz="3200" b="1">
                <a:latin typeface="Arial" charset="0"/>
              </a:rPr>
              <a:t>	2. Governance-Manner in which the state is created, modified or overthrown</a:t>
            </a:r>
          </a:p>
          <a:p>
            <a:pPr lvl="1" eaLnBrk="1" hangingPunct="1">
              <a:buFontTx/>
              <a:buNone/>
            </a:pPr>
            <a:r>
              <a:rPr lang="en-US" sz="3200" b="1">
                <a:latin typeface="Arial" charset="0"/>
              </a:rPr>
              <a:t>	</a:t>
            </a:r>
          </a:p>
          <a:p>
            <a:pPr lvl="1" eaLnBrk="1" hangingPunct="1">
              <a:buFontTx/>
              <a:buNone/>
            </a:pPr>
            <a:r>
              <a:rPr lang="en-US" sz="3200" b="1">
                <a:latin typeface="Arial" charset="0"/>
              </a:rPr>
              <a:t>	3. Rule of Law</a:t>
            </a:r>
          </a:p>
          <a:p>
            <a:pPr lvl="1" eaLnBrk="1" hangingPunct="1">
              <a:buFontTx/>
              <a:buNone/>
            </a:pPr>
            <a:endParaRPr lang="en-US" sz="3200" b="1">
              <a:latin typeface="Arial" charset="0"/>
            </a:endParaRPr>
          </a:p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252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http://www.ruleoflawcoalition.org/wp-content/uploads/2010/07/About-Us-Objective-Image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299325" cy="67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470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International Criminal Court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44035" name="Picture 2" descr="http://t2.gstatic.com/images?q=tbn:ANd9GcQqzBu6bmCRl-l_62ZxAjytKfncOd0Lxr0FPC3RIenI-7QS-FV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50990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http://gdb.rferl.org/3576B22B-287F-4E01-8BB7-6787FA693796_w527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6929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599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Governance and Sovereignty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752" y="2453401"/>
            <a:ext cx="850392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>
                <a:latin typeface="Arial" charset="0"/>
              </a:rPr>
              <a:t>Is Sovereignty a Development issue?  Swaziland vs. China</a:t>
            </a:r>
          </a:p>
          <a:p>
            <a:pPr eaLnBrk="1" hangingPunct="1">
              <a:buFontTx/>
              <a:buNone/>
            </a:pPr>
            <a:endParaRPr lang="en-US" dirty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dirty="0">
                <a:latin typeface="Arial" charset="0"/>
              </a:rPr>
              <a:t>”Transformation (and globalization) has led to a reinvention of government and what it does</a:t>
            </a:r>
            <a:r>
              <a:rPr lang="ja-JP" altLang="en-US" b="1" dirty="0">
                <a:latin typeface="Arial" charset="0"/>
              </a:rPr>
              <a:t>“</a:t>
            </a:r>
            <a:endParaRPr lang="en-US" altLang="ja-JP" b="1" dirty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dirty="0">
                <a:latin typeface="Arial" charset="0"/>
              </a:rPr>
              <a:t>  </a:t>
            </a:r>
          </a:p>
          <a:p>
            <a:pPr algn="r" eaLnBrk="1" hangingPunct="1">
              <a:buFontTx/>
              <a:buNone/>
            </a:pPr>
            <a:r>
              <a:rPr lang="en-US" sz="2400" b="1" dirty="0">
                <a:latin typeface="Arial" charset="0"/>
              </a:rPr>
              <a:t>- Anonymous</a:t>
            </a:r>
          </a:p>
        </p:txBody>
      </p:sp>
    </p:spTree>
    <p:extLst>
      <p:ext uri="{BB962C8B-B14F-4D97-AF65-F5344CB8AC3E}">
        <p14:creationId xmlns:p14="http://schemas.microsoft.com/office/powerpoint/2010/main" val="83054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Governance and Sovereignty</a:t>
            </a:r>
          </a:p>
        </p:txBody>
      </p:sp>
      <p:sp>
        <p:nvSpPr>
          <p:cNvPr id="5222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06552" y="1637553"/>
            <a:ext cx="8229600" cy="4525963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Rules of the Game politics:</a:t>
            </a:r>
          </a:p>
          <a:p>
            <a:pPr lvl="1" eaLnBrk="1" hangingPunct="1"/>
            <a:r>
              <a:rPr lang="en-US" b="1">
                <a:latin typeface="Arial" charset="0"/>
              </a:rPr>
              <a:t>Zero/sum vs. sum/sum politics</a:t>
            </a:r>
          </a:p>
          <a:p>
            <a:pPr lvl="1" eaLnBrk="1" hangingPunct="1"/>
            <a:endParaRPr lang="en-US" b="1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"Splintering</a:t>
            </a:r>
            <a:r>
              <a:rPr lang="ja-JP" altLang="en-US" b="1">
                <a:latin typeface="Arial" charset="0"/>
              </a:rPr>
              <a:t>”</a:t>
            </a:r>
            <a:endParaRPr lang="en-US" altLang="ja-JP" b="1">
              <a:latin typeface="Arial" charset="0"/>
            </a:endParaRPr>
          </a:p>
          <a:p>
            <a:pPr lvl="1" eaLnBrk="1" hangingPunct="1"/>
            <a:r>
              <a:rPr lang="en-US" b="1">
                <a:latin typeface="Arial" charset="0"/>
              </a:rPr>
              <a:t>Break up of states--centrifugal forces</a:t>
            </a:r>
          </a:p>
          <a:p>
            <a:pPr lvl="1" eaLnBrk="1" hangingPunct="1"/>
            <a:endParaRPr lang="en-US" b="1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Interest Group Liberalism: The goal?</a:t>
            </a:r>
          </a:p>
          <a:p>
            <a:pPr eaLnBrk="1" hangingPunct="1"/>
            <a:endParaRPr lang="en-US" b="1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Civil Society as organizational</a:t>
            </a:r>
          </a:p>
          <a:p>
            <a:pPr lvl="1" eaLnBrk="1" hangingPunct="1"/>
            <a:r>
              <a:rPr lang="en-US" b="1">
                <a:latin typeface="Arial" charset="0"/>
              </a:rPr>
              <a:t>Not the individual or the mass</a:t>
            </a:r>
          </a:p>
        </p:txBody>
      </p:sp>
    </p:spTree>
    <p:extLst>
      <p:ext uri="{BB962C8B-B14F-4D97-AF65-F5344CB8AC3E}">
        <p14:creationId xmlns:p14="http://schemas.microsoft.com/office/powerpoint/2010/main" val="1785596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Review:  Governance and the Rule of Law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US" altLang="en-US" b="1" dirty="0">
              <a:solidFill>
                <a:srgbClr val="FF0000"/>
              </a:solidFill>
              <a:ea typeface="ＭＳ Ｐゴシック" pitchFamily="34" charset="-128"/>
              <a:cs typeface="+mn-cs"/>
            </a:endParaRPr>
          </a:p>
          <a:p>
            <a:pPr>
              <a:defRPr/>
            </a:pPr>
            <a:endParaRPr lang="en-US" altLang="en-US" b="1" dirty="0">
              <a:solidFill>
                <a:srgbClr val="FF0000"/>
              </a:solidFill>
              <a:ea typeface="ＭＳ Ｐゴシック" pitchFamily="34" charset="-128"/>
              <a:cs typeface="+mn-cs"/>
            </a:endParaRP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  <a:ea typeface="ＭＳ Ｐゴシック" pitchFamily="34" charset="-128"/>
                <a:cs typeface="+mn-cs"/>
              </a:rPr>
              <a:t>VIDEO</a:t>
            </a:r>
          </a:p>
          <a:p>
            <a:pPr>
              <a:defRPr/>
            </a:pPr>
            <a:endParaRPr lang="en-US" altLang="en-US" b="1" dirty="0">
              <a:solidFill>
                <a:srgbClr val="FF0000"/>
              </a:solidFill>
              <a:ea typeface="ＭＳ Ｐゴシック" pitchFamily="34" charset="-128"/>
              <a:cs typeface="+mn-cs"/>
            </a:endParaRPr>
          </a:p>
          <a:p>
            <a:pPr>
              <a:defRPr/>
            </a:pPr>
            <a:r>
              <a:rPr lang="en-US" altLang="en-US" b="1">
                <a:solidFill>
                  <a:srgbClr val="FF0000"/>
                </a:solidFill>
                <a:ea typeface="ＭＳ Ｐゴシック" pitchFamily="34" charset="-128"/>
                <a:cs typeface="+mn-cs"/>
                <a:hlinkClick r:id="rId2"/>
              </a:rPr>
              <a:t>Albie Sachs</a:t>
            </a:r>
            <a:endParaRPr lang="en-US" altLang="en-US" b="1" dirty="0">
              <a:solidFill>
                <a:srgbClr val="FF0000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1950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rial" charset="0"/>
              </a:rPr>
              <a:t>At Issue: The Nature of Conflict</a:t>
            </a:r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676400"/>
            <a:ext cx="3795713" cy="4559300"/>
          </a:xfrm>
          <a:noFill/>
        </p:spPr>
      </p:pic>
    </p:spTree>
    <p:extLst>
      <p:ext uri="{BB962C8B-B14F-4D97-AF65-F5344CB8AC3E}">
        <p14:creationId xmlns:p14="http://schemas.microsoft.com/office/powerpoint/2010/main" val="2979101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Governance and Sovereignty</a:t>
            </a:r>
          </a:p>
        </p:txBody>
      </p:sp>
      <p:sp>
        <p:nvSpPr>
          <p:cNvPr id="5529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The need for apathy?</a:t>
            </a:r>
          </a:p>
          <a:p>
            <a:pPr eaLnBrk="1" hangingPunct="1"/>
            <a:endParaRPr lang="en-US" b="1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Constitutional vs. Social stability</a:t>
            </a:r>
          </a:p>
          <a:p>
            <a:pPr eaLnBrk="1" hangingPunct="1"/>
            <a:endParaRPr lang="en-US" b="1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Institutional structures:</a:t>
            </a:r>
          </a:p>
          <a:p>
            <a:pPr lvl="1" eaLnBrk="1" hangingPunct="1"/>
            <a:r>
              <a:rPr lang="en-US" b="1">
                <a:latin typeface="Arial" charset="0"/>
              </a:rPr>
              <a:t>Checks and balances</a:t>
            </a:r>
          </a:p>
          <a:p>
            <a:pPr lvl="1" eaLnBrk="1" hangingPunct="1"/>
            <a:endParaRPr lang="en-US" b="1">
              <a:latin typeface="Arial" charset="0"/>
            </a:endParaRPr>
          </a:p>
          <a:p>
            <a:pPr lvl="1" eaLnBrk="1" hangingPunct="1"/>
            <a:r>
              <a:rPr lang="en-US" b="1">
                <a:latin typeface="Arial" charset="0"/>
              </a:rPr>
              <a:t>The Institutional State</a:t>
            </a:r>
          </a:p>
          <a:p>
            <a:pPr lvl="2" eaLnBrk="1" hangingPunct="1"/>
            <a:r>
              <a:rPr lang="en-US" b="1">
                <a:latin typeface="Arial" charset="0"/>
              </a:rPr>
              <a:t>What is the "Institutional State?</a:t>
            </a:r>
            <a:r>
              <a:rPr lang="ja-JP" altLang="en-US" b="1">
                <a:latin typeface="Arial" charset="0"/>
              </a:rPr>
              <a:t>”</a:t>
            </a:r>
            <a:r>
              <a:rPr lang="en-US" altLang="ja-JP" b="1">
                <a:latin typeface="Arial" charset="0"/>
              </a:rPr>
              <a:t>  Why is it important?</a:t>
            </a:r>
            <a:endParaRPr lang="en-US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326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Governance and Democracy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4400" b="1">
              <a:latin typeface="Arial" charset="0"/>
            </a:endParaRPr>
          </a:p>
          <a:p>
            <a:pPr eaLnBrk="1" hangingPunct="1"/>
            <a:endParaRPr lang="en-US" sz="4400" b="1"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en-US" sz="4400" b="1">
                <a:latin typeface="Arial" charset="0"/>
              </a:rPr>
              <a:t>Three Views</a:t>
            </a:r>
          </a:p>
        </p:txBody>
      </p:sp>
    </p:spTree>
    <p:extLst>
      <p:ext uri="{BB962C8B-B14F-4D97-AF65-F5344CB8AC3E}">
        <p14:creationId xmlns:p14="http://schemas.microsoft.com/office/powerpoint/2010/main" val="2007931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Types of Democracy: Terms</a:t>
            </a:r>
          </a:p>
        </p:txBody>
      </p:sp>
      <p:sp>
        <p:nvSpPr>
          <p:cNvPr id="5734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endParaRPr lang="en-US" b="1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Direct Democracy</a:t>
            </a:r>
          </a:p>
          <a:p>
            <a:pPr lvl="1" eaLnBrk="1" hangingPunct="1"/>
            <a:endParaRPr lang="en-US" b="1">
              <a:latin typeface="Arial" charset="0"/>
            </a:endParaRPr>
          </a:p>
          <a:p>
            <a:pPr lvl="1" eaLnBrk="1" hangingPunct="1"/>
            <a:r>
              <a:rPr lang="en-US" b="1">
                <a:latin typeface="Arial" charset="0"/>
              </a:rPr>
              <a:t>Actual direct participation of a population in decision-making about laws and regulations</a:t>
            </a:r>
          </a:p>
          <a:p>
            <a:pPr lvl="1" eaLnBrk="1" hangingPunct="1"/>
            <a:endParaRPr lang="en-US" b="1">
              <a:latin typeface="Arial" charset="0"/>
            </a:endParaRPr>
          </a:p>
          <a:p>
            <a:pPr lvl="2" eaLnBrk="1" hangingPunct="1"/>
            <a:r>
              <a:rPr lang="en-US" b="1">
                <a:latin typeface="Arial" charset="0"/>
              </a:rPr>
              <a:t>Town hall or village model</a:t>
            </a:r>
          </a:p>
        </p:txBody>
      </p:sp>
    </p:spTree>
    <p:extLst>
      <p:ext uri="{BB962C8B-B14F-4D97-AF65-F5344CB8AC3E}">
        <p14:creationId xmlns:p14="http://schemas.microsoft.com/office/powerpoint/2010/main" val="36375504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New England Town Hall</a:t>
            </a:r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3639639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Types of Democracy, Continued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b="1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Indirect Democracy</a:t>
            </a:r>
          </a:p>
          <a:p>
            <a:pPr lvl="1" eaLnBrk="1" hangingPunct="1"/>
            <a:r>
              <a:rPr lang="en-US" b="1">
                <a:latin typeface="Arial" charset="0"/>
              </a:rPr>
              <a:t>Some form of representative democracy</a:t>
            </a:r>
          </a:p>
          <a:p>
            <a:pPr eaLnBrk="1" hangingPunct="1"/>
            <a:endParaRPr lang="en-US" b="1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Pluralism</a:t>
            </a:r>
          </a:p>
          <a:p>
            <a:pPr lvl="1" eaLnBrk="1" hangingPunct="1"/>
            <a:r>
              <a:rPr lang="en-US" b="1">
                <a:latin typeface="Arial" charset="0"/>
              </a:rPr>
              <a:t>Existence of various diverse interest associations, individuals  and groups within society  (Focus on Tolerance)</a:t>
            </a:r>
          </a:p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613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b="1">
                <a:latin typeface="Arial" charset="0"/>
              </a:rPr>
              <a:t>Nepal Poster</a:t>
            </a:r>
          </a:p>
        </p:txBody>
      </p:sp>
      <p:pic>
        <p:nvPicPr>
          <p:cNvPr id="60418" name="Picture 2" descr="http://www.ekantipur.com/image.php?image=http://www.ekantipur.com/uploads/tkp/news/2010/gallery_12_09/constitution_20101210090329.jpg&amp;width=280&amp;height=2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58166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4961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Direct Democracy vs. </a:t>
            </a:r>
            <a:br>
              <a:rPr lang="en-US" b="1">
                <a:latin typeface="Arial" charset="0"/>
              </a:rPr>
            </a:br>
            <a:r>
              <a:rPr lang="en-US" b="1">
                <a:latin typeface="Arial" charset="0"/>
              </a:rPr>
              <a:t>Representative Democracy</a:t>
            </a:r>
          </a:p>
        </p:txBody>
      </p:sp>
      <p:sp>
        <p:nvSpPr>
          <p:cNvPr id="6144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260475"/>
            <a:ext cx="9144000" cy="4525963"/>
          </a:xfrm>
        </p:spPr>
        <p:txBody>
          <a:bodyPr>
            <a:normAutofit fontScale="92500" lnSpcReduction="20000"/>
          </a:bodyPr>
          <a:lstStyle/>
          <a:p>
            <a:pPr lvl="1"/>
            <a:endParaRPr lang="en-US" dirty="0">
              <a:latin typeface="Arial" charset="0"/>
            </a:endParaRPr>
          </a:p>
          <a:p>
            <a:pPr eaLnBrk="1" hangingPunct="1"/>
            <a:r>
              <a:rPr lang="en-US" sz="2800" b="1" dirty="0">
                <a:latin typeface="Arial" charset="0"/>
              </a:rPr>
              <a:t>Problem with Populism</a:t>
            </a:r>
          </a:p>
          <a:p>
            <a:pPr eaLnBrk="1" hangingPunct="1"/>
            <a:endParaRPr lang="en-US" sz="2800" b="1" dirty="0">
              <a:latin typeface="Arial" charset="0"/>
            </a:endParaRPr>
          </a:p>
          <a:p>
            <a:pPr lvl="1" eaLnBrk="1" hangingPunct="1"/>
            <a:r>
              <a:rPr lang="en-US" b="1" dirty="0">
                <a:latin typeface="Arial" charset="0"/>
              </a:rPr>
              <a:t>Mob Justice?</a:t>
            </a:r>
          </a:p>
          <a:p>
            <a:pPr lvl="1"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sz="2800" b="1" dirty="0">
                <a:latin typeface="Arial" charset="0"/>
              </a:rPr>
              <a:t>Minority rights</a:t>
            </a:r>
          </a:p>
          <a:p>
            <a:pPr eaLnBrk="1" hangingPunct="1"/>
            <a:endParaRPr lang="en-US" sz="2800" b="1" dirty="0">
              <a:latin typeface="Arial" charset="0"/>
            </a:endParaRPr>
          </a:p>
          <a:p>
            <a:pPr eaLnBrk="1" hangingPunct="1"/>
            <a:r>
              <a:rPr lang="en-US" sz="2800" b="1" dirty="0">
                <a:latin typeface="Arial" charset="0"/>
              </a:rPr>
              <a:t>Shifting majorities</a:t>
            </a:r>
          </a:p>
          <a:p>
            <a:pPr eaLnBrk="1" hangingPunct="1"/>
            <a:endParaRPr lang="en-US" sz="2800" b="1" dirty="0">
              <a:latin typeface="Arial" charset="0"/>
            </a:endParaRPr>
          </a:p>
          <a:p>
            <a:pPr eaLnBrk="1" hangingPunct="1"/>
            <a:r>
              <a:rPr lang="en-US" sz="2800" b="1" dirty="0">
                <a:latin typeface="Arial" charset="0"/>
              </a:rPr>
              <a:t>Problem with Plebiscites (Brexit)</a:t>
            </a:r>
          </a:p>
          <a:p>
            <a:pPr eaLnBrk="1" hangingPunct="1"/>
            <a:endParaRPr lang="en-US" sz="2800" b="1" dirty="0">
              <a:latin typeface="Arial" charset="0"/>
            </a:endParaRPr>
          </a:p>
          <a:p>
            <a:pPr eaLnBrk="1" hangingPunct="1"/>
            <a:r>
              <a:rPr lang="en-US" sz="2800" b="1" dirty="0">
                <a:latin typeface="Arial" charset="0"/>
              </a:rPr>
              <a:t>Size and the Need for Indirect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7463581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http://resources1.news.com.au/images/2011/06/20/1226078/535489-plebiscites-v-referendu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38" y="533400"/>
            <a:ext cx="92027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835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4"/>
          <p:cNvSpPr>
            <a:spLocks noGrp="1" noChangeArrowheads="1"/>
          </p:cNvSpPr>
          <p:nvPr>
            <p:ph type="title"/>
          </p:nvPr>
        </p:nvSpPr>
        <p:spPr>
          <a:xfrm>
            <a:off x="318426" y="363071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latin typeface="Arial" charset="0"/>
              </a:rPr>
              <a:t>James Madison and Democracy: </a:t>
            </a:r>
            <a:br>
              <a:rPr lang="en-US" sz="4000" b="1" dirty="0">
                <a:latin typeface="Arial" charset="0"/>
              </a:rPr>
            </a:br>
            <a:r>
              <a:rPr lang="en-US" sz="4000" b="1" dirty="0">
                <a:latin typeface="Arial" charset="0"/>
              </a:rPr>
              <a:t>The Warning</a:t>
            </a:r>
          </a:p>
        </p:txBody>
      </p:sp>
      <p:sp>
        <p:nvSpPr>
          <p:cNvPr id="6349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The problem with majorities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Tyranny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Factions</a:t>
            </a:r>
          </a:p>
        </p:txBody>
      </p:sp>
      <p:pic>
        <p:nvPicPr>
          <p:cNvPr id="634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671" y="2520576"/>
            <a:ext cx="30670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427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br>
              <a:rPr lang="en-US" sz="3200" b="1">
                <a:latin typeface="Arial" charset="0"/>
              </a:rPr>
            </a:br>
            <a:r>
              <a:rPr lang="en-US" sz="3200" b="1">
                <a:latin typeface="Arial" charset="0"/>
              </a:rPr>
              <a:t>Who are our Primary authors?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937125"/>
          </a:xfrm>
        </p:spPr>
        <p:txBody>
          <a:bodyPr/>
          <a:lstStyle/>
          <a:p>
            <a:pPr marL="273050" indent="-273050">
              <a:lnSpc>
                <a:spcPct val="80000"/>
              </a:lnSpc>
              <a:buClr>
                <a:srgbClr val="FFFFFF"/>
              </a:buClr>
              <a:buFont typeface="Wingdings 2" charset="0"/>
              <a:buNone/>
            </a:pPr>
            <a:r>
              <a:rPr lang="en-US" b="1" dirty="0">
                <a:latin typeface="Arial" charset="0"/>
              </a:rPr>
              <a:t>	Paul A. Haslam, Jessica Schafer and Pierre </a:t>
            </a:r>
            <a:r>
              <a:rPr lang="en-US" b="1" dirty="0" err="1">
                <a:latin typeface="Arial" charset="0"/>
              </a:rPr>
              <a:t>Beaudet</a:t>
            </a:r>
            <a:endParaRPr lang="en-US" b="1" dirty="0">
              <a:latin typeface="Arial" charset="0"/>
            </a:endParaRPr>
          </a:p>
          <a:p>
            <a:pPr marL="273050" indent="-273050">
              <a:lnSpc>
                <a:spcPct val="80000"/>
              </a:lnSpc>
              <a:buClr>
                <a:srgbClr val="FFFFFF"/>
              </a:buClr>
              <a:buFont typeface="Wingdings 2" charset="0"/>
              <a:buNone/>
            </a:pPr>
            <a:r>
              <a:rPr lang="en-US" b="1" dirty="0">
                <a:latin typeface="Arial" charset="0"/>
              </a:rPr>
              <a:t>	</a:t>
            </a:r>
          </a:p>
          <a:p>
            <a:pPr marL="273050" indent="-273050">
              <a:lnSpc>
                <a:spcPct val="80000"/>
              </a:lnSpc>
              <a:buClr>
                <a:srgbClr val="FFFFFF"/>
              </a:buClr>
              <a:buFont typeface="Wingdings 2" charset="0"/>
              <a:buNone/>
            </a:pPr>
            <a:r>
              <a:rPr lang="en-US" b="1" dirty="0">
                <a:latin typeface="Arial" charset="0"/>
              </a:rPr>
              <a:t>	</a:t>
            </a:r>
            <a:r>
              <a:rPr lang="en-US" sz="2700" b="1" u="sng" dirty="0">
                <a:latin typeface="Arial" charset="0"/>
              </a:rPr>
              <a:t>Introduction to International Development: Approaches Actors and Issues</a:t>
            </a:r>
            <a:r>
              <a:rPr lang="en-US" sz="2700" b="1" dirty="0">
                <a:latin typeface="Arial" charset="0"/>
              </a:rPr>
              <a:t> (Oxford, UK: Oxford University Press, 2017).</a:t>
            </a:r>
            <a:endParaRPr lang="en-US" sz="2700" dirty="0">
              <a:latin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43388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>
                <a:ea typeface="+mn-ea"/>
                <a:cs typeface="+mn-cs"/>
              </a:rPr>
              <a:t>Paul A. </a:t>
            </a:r>
            <a:r>
              <a:rPr lang="en-US" sz="3200" b="1" dirty="0" err="1">
                <a:ea typeface="+mn-ea"/>
                <a:cs typeface="+mn-cs"/>
              </a:rPr>
              <a:t>Haslam</a:t>
            </a:r>
            <a:r>
              <a:rPr lang="en-US" sz="3200" b="1" dirty="0">
                <a:ea typeface="+mn-ea"/>
                <a:cs typeface="+mn-cs"/>
              </a:rPr>
              <a:t>, University of Ottawa</a:t>
            </a:r>
          </a:p>
        </p:txBody>
      </p:sp>
      <p:pic>
        <p:nvPicPr>
          <p:cNvPr id="17412" name="Picture 2" descr="Paul Alexander Hasl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1800"/>
            <a:ext cx="2514600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1732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Democracy: What is it?</a:t>
            </a:r>
          </a:p>
        </p:txBody>
      </p:sp>
      <p:sp>
        <p:nvSpPr>
          <p:cNvPr id="6451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1752" y="1479176"/>
            <a:ext cx="8229600" cy="561069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LIMITED!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</a:rPr>
              <a:t> "It is only when men learn what it means to be </a:t>
            </a:r>
            <a:r>
              <a:rPr lang="en-US" b="1" u="sng" dirty="0">
                <a:latin typeface="Arial" charset="0"/>
              </a:rPr>
              <a:t>free</a:t>
            </a:r>
            <a:r>
              <a:rPr lang="en-US" b="1" dirty="0">
                <a:latin typeface="Arial" charset="0"/>
              </a:rPr>
              <a:t>, and struggle to maintain proper limits upon the exercise of authority so that no one is allowed to become master of the others that human beings have the possibility of </a:t>
            </a:r>
            <a:r>
              <a:rPr lang="en-US" b="1" u="sng" dirty="0">
                <a:latin typeface="Arial" charset="0"/>
              </a:rPr>
              <a:t>creating mutual relationships</a:t>
            </a:r>
            <a:r>
              <a:rPr lang="en-US" b="1" dirty="0">
                <a:latin typeface="Arial" charset="0"/>
              </a:rPr>
              <a:t> which they may freely enter and leave as they seek mutually productive patterns of human development."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</a:rPr>
              <a:t>						- Vincent </a:t>
            </a:r>
            <a:r>
              <a:rPr lang="en-US" b="1" dirty="0" err="1">
                <a:latin typeface="Arial" charset="0"/>
              </a:rPr>
              <a:t>Ostrom</a:t>
            </a:r>
            <a:endParaRPr lang="en-US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3264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37306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</a:rPr>
              <a:t>Vincent Ostrom, Tej Kumari Mahat and Elinor Ostrom</a:t>
            </a:r>
          </a:p>
        </p:txBody>
      </p:sp>
    </p:spTree>
    <p:extLst>
      <p:ext uri="{BB962C8B-B14F-4D97-AF65-F5344CB8AC3E}">
        <p14:creationId xmlns:p14="http://schemas.microsoft.com/office/powerpoint/2010/main" val="1102901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Arial" charset="0"/>
              </a:rPr>
              <a:t>Types of Democracy, cont.</a:t>
            </a:r>
          </a:p>
        </p:txBody>
      </p:sp>
      <p:sp>
        <p:nvSpPr>
          <p:cNvPr id="66562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32232" y="2286000"/>
            <a:ext cx="850392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err="1">
                <a:latin typeface="Arial" charset="0"/>
              </a:rPr>
              <a:t>Polyarchy</a:t>
            </a:r>
            <a:endParaRPr lang="en-US" b="1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Diverse interest associations of society compete with each other over policy issues  (Structured Pluralism)</a:t>
            </a:r>
          </a:p>
          <a:p>
            <a:pPr lvl="1" eaLnBrk="1" hangingPunct="1">
              <a:lnSpc>
                <a:spcPct val="90000"/>
              </a:lnSpc>
            </a:pPr>
            <a:endParaRPr lang="en-US" b="1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Cooperative Movements (or Corporatism)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Diverse interest associations cooperate with each other and with organs of the state to make policy (Scandinavia)</a:t>
            </a:r>
          </a:p>
        </p:txBody>
      </p:sp>
    </p:spTree>
    <p:extLst>
      <p:ext uri="{BB962C8B-B14F-4D97-AF65-F5344CB8AC3E}">
        <p14:creationId xmlns:p14="http://schemas.microsoft.com/office/powerpoint/2010/main" val="41967742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sz="4000" b="1">
                <a:latin typeface="Arial" charset="0"/>
              </a:rPr>
              <a:t>Robert Dahl (Yale University  (1915-2015) and Polyarchy</a:t>
            </a:r>
            <a:endParaRPr lang="en-US" sz="4000">
              <a:latin typeface="Arial" charset="0"/>
            </a:endParaRPr>
          </a:p>
        </p:txBody>
      </p:sp>
      <p:pic>
        <p:nvPicPr>
          <p:cNvPr id="6758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2209800"/>
            <a:ext cx="2684463" cy="3214688"/>
          </a:xfrm>
          <a:noFill/>
        </p:spPr>
      </p:pic>
    </p:spTree>
    <p:extLst>
      <p:ext uri="{BB962C8B-B14F-4D97-AF65-F5344CB8AC3E}">
        <p14:creationId xmlns:p14="http://schemas.microsoft.com/office/powerpoint/2010/main" val="1117954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Democracy: What is it?</a:t>
            </a:r>
          </a:p>
        </p:txBody>
      </p:sp>
      <p:sp>
        <p:nvSpPr>
          <p:cNvPr id="6861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Arial" charset="0"/>
              </a:rPr>
              <a:t>	</a:t>
            </a:r>
            <a:r>
              <a:rPr lang="ja-JP" altLang="en-US" b="1">
                <a:latin typeface="Arial" charset="0"/>
              </a:rPr>
              <a:t>“</a:t>
            </a:r>
            <a:r>
              <a:rPr lang="en-US" altLang="ja-JP" b="1">
                <a:latin typeface="Arial" charset="0"/>
              </a:rPr>
              <a:t>The policy makers have rational interests--to develop their countries, to improve the condition of their people, to acquire or stay in power, or to steal as much as possible.</a:t>
            </a:r>
            <a:r>
              <a:rPr lang="ja-JP" altLang="en-US" b="1">
                <a:latin typeface="Arial" charset="0"/>
              </a:rPr>
              <a:t>”</a:t>
            </a:r>
            <a:endParaRPr lang="en-US" altLang="ja-JP" b="1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Arial" charset="0"/>
              </a:rPr>
              <a:t>		</a:t>
            </a:r>
            <a:r>
              <a:rPr lang="en-US" sz="3600" b="1">
                <a:latin typeface="Arial" charset="0"/>
              </a:rPr>
              <a:t>Peter Berger, Pyramids of 	Sacrifice</a:t>
            </a:r>
          </a:p>
        </p:txBody>
      </p:sp>
    </p:spTree>
    <p:extLst>
      <p:ext uri="{BB962C8B-B14F-4D97-AF65-F5344CB8AC3E}">
        <p14:creationId xmlns:p14="http://schemas.microsoft.com/office/powerpoint/2010/main" val="28116138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533400" y="40789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charset="0"/>
              </a:rPr>
              <a:t>			Peter L. Berger </a:t>
            </a:r>
            <a:br>
              <a:rPr lang="en-US" sz="3600" dirty="0">
                <a:latin typeface="Arial" charset="0"/>
              </a:rPr>
            </a:br>
            <a:r>
              <a:rPr lang="en-US" sz="3600" dirty="0">
                <a:latin typeface="Arial" charset="0"/>
              </a:rPr>
              <a:t>(Born</a:t>
            </a:r>
            <a:br>
              <a:rPr lang="en-US" sz="3600" dirty="0">
                <a:latin typeface="Arial" charset="0"/>
              </a:rPr>
            </a:br>
            <a:br>
              <a:rPr lang="en-US" sz="3600" dirty="0">
                <a:latin typeface="Arial" charset="0"/>
              </a:rPr>
            </a:br>
            <a:br>
              <a:rPr lang="en-US" sz="3600" dirty="0">
                <a:latin typeface="Arial" charset="0"/>
              </a:rPr>
            </a:br>
            <a:r>
              <a:rPr lang="en-US" sz="3600" dirty="0">
                <a:latin typeface="Arial" charset="0"/>
              </a:rPr>
              <a:t> Peter Berger:  Born March 17, 1929-</a:t>
            </a:r>
            <a:br>
              <a:rPr lang="en-US" sz="3600" dirty="0">
                <a:latin typeface="Arial" charset="0"/>
              </a:rPr>
            </a:br>
            <a:r>
              <a:rPr lang="en-US" sz="3600" dirty="0">
                <a:latin typeface="Arial" charset="0"/>
              </a:rPr>
              <a:t> Boston University)</a:t>
            </a:r>
          </a:p>
        </p:txBody>
      </p:sp>
      <p:pic>
        <p:nvPicPr>
          <p:cNvPr id="6963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4" r="8174"/>
          <a:stretch>
            <a:fillRect/>
          </a:stretch>
        </p:blipFill>
        <p:spPr>
          <a:noFill/>
        </p:spPr>
      </p:pic>
      <p:sp>
        <p:nvSpPr>
          <p:cNvPr id="69635" name="Tex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3200" b="1" dirty="0">
              <a:latin typeface="Arial" charset="0"/>
            </a:endParaRPr>
          </a:p>
          <a:p>
            <a:endParaRPr lang="en-US" sz="3200" b="1" dirty="0">
              <a:latin typeface="Arial" charset="0"/>
            </a:endParaRPr>
          </a:p>
          <a:p>
            <a:r>
              <a:rPr lang="en-US" sz="3200" b="1" dirty="0">
                <a:latin typeface="Arial" charset="0"/>
              </a:rPr>
              <a:t>Central to Peter Berger's work is the relationship between society and the individual</a:t>
            </a:r>
          </a:p>
          <a:p>
            <a:endParaRPr lang="en-US" sz="32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9864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4F001-0F58-0D47-A709-C63BCF2F6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More Capital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0BAF4-B424-3C40-A0DB-B5287F69C84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Liberals should also be targets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28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4000" dirty="0"/>
          </a:p>
          <a:p>
            <a:endParaRPr lang="en-US" sz="4000" dirty="0"/>
          </a:p>
          <a:p>
            <a:r>
              <a:rPr lang="en-US" sz="4000" b="1"/>
              <a:t>DISCUSSION, QUESTIONS, DEBATES.</a:t>
            </a:r>
          </a:p>
        </p:txBody>
      </p:sp>
    </p:spTree>
    <p:extLst>
      <p:ext uri="{BB962C8B-B14F-4D97-AF65-F5344CB8AC3E}">
        <p14:creationId xmlns:p14="http://schemas.microsoft.com/office/powerpoint/2010/main" val="1611095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Both from the University of Ottawa</a:t>
            </a:r>
          </a:p>
        </p:txBody>
      </p:sp>
      <p:sp>
        <p:nvSpPr>
          <p:cNvPr id="18434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r>
              <a:rPr lang="en-US" b="1">
                <a:latin typeface="Arial" charset="0"/>
              </a:rPr>
              <a:t>Pierre Beaudet</a:t>
            </a:r>
          </a:p>
          <a:p>
            <a:endParaRPr lang="en-US">
              <a:latin typeface="Arial" charset="0"/>
            </a:endParaRPr>
          </a:p>
        </p:txBody>
      </p:sp>
      <p:sp>
        <p:nvSpPr>
          <p:cNvPr id="18435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r>
              <a:rPr lang="en-US">
                <a:latin typeface="Arial" charset="0"/>
              </a:rPr>
              <a:t> </a:t>
            </a:r>
            <a:r>
              <a:rPr lang="en-US" b="1">
                <a:latin typeface="Arial" charset="0"/>
              </a:rPr>
              <a:t>Jessica Schafer</a:t>
            </a:r>
          </a:p>
        </p:txBody>
      </p:sp>
      <p:pic>
        <p:nvPicPr>
          <p:cNvPr id="18436" name="Picture 2" descr="Pierre Beaud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26225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http://m3.licdn.com/mpr/pub/image-zmbGFH1KDIXY0Gy9IUs3tVi4liGnfGAxc2b2b5LHlK-Gf5f6zmb2banKlM6gf6QEnTpX/jessica-schaf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754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  <a:latin typeface="Arial" charset="0"/>
              </a:rPr>
              <a:t>Reminder: Five Development Themes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752" y="987552"/>
            <a:ext cx="8503920" cy="546542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endParaRPr lang="en-US" dirty="0">
              <a:latin typeface="Arial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US" b="1" dirty="0">
                <a:latin typeface="Arial" charset="0"/>
              </a:rPr>
              <a:t>Development Theory</a:t>
            </a:r>
          </a:p>
          <a:p>
            <a:pPr marL="514350" indent="-514350" eaLnBrk="1" hangingPunct="1">
              <a:buFontTx/>
              <a:buAutoNum type="arabicPeriod"/>
            </a:pPr>
            <a:endParaRPr lang="en-US" b="1" dirty="0">
              <a:latin typeface="Arial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US" b="1" dirty="0">
                <a:latin typeface="Arial" charset="0"/>
              </a:rPr>
              <a:t>Development Planning and Management</a:t>
            </a:r>
          </a:p>
          <a:p>
            <a:pPr marL="514350" indent="-514350" eaLnBrk="1" hangingPunct="1">
              <a:buFontTx/>
              <a:buAutoNum type="arabicPeriod"/>
            </a:pPr>
            <a:endParaRPr lang="en-US" b="1" dirty="0">
              <a:latin typeface="Arial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US" b="1" dirty="0">
                <a:latin typeface="Arial" charset="0"/>
              </a:rPr>
              <a:t>Governance, Local Government and Civil Society</a:t>
            </a:r>
          </a:p>
          <a:p>
            <a:pPr marL="514350" indent="-514350" eaLnBrk="1" hangingPunct="1">
              <a:buFontTx/>
              <a:buAutoNum type="arabicPeriod"/>
            </a:pPr>
            <a:endParaRPr lang="en-US" b="1" dirty="0">
              <a:latin typeface="Arial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US" b="1" dirty="0">
                <a:latin typeface="Arial" charset="0"/>
              </a:rPr>
              <a:t>Human Resource Development (Millennium/Sustainable Development Goals)</a:t>
            </a:r>
          </a:p>
          <a:p>
            <a:pPr marL="514350" indent="-514350" eaLnBrk="1" hangingPunct="1">
              <a:buFontTx/>
              <a:buAutoNum type="arabicPeriod"/>
            </a:pPr>
            <a:endParaRPr lang="en-US" b="1" dirty="0">
              <a:latin typeface="Arial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US" b="1" dirty="0">
                <a:latin typeface="Arial" charset="0"/>
              </a:rPr>
              <a:t>Donors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2769837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Sustainable Development Goals (2016)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2212" b="22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7864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7B9899"/>
                </a:solidFill>
                <a:latin typeface="Tahoma" charset="0"/>
                <a:ea typeface="MS Mincho" charset="0"/>
                <a:cs typeface="MS Mincho" charset="0"/>
              </a:rPr>
              <a:t>Part of Concept of Modernization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>
              <a:ea typeface="MS Mincho" pitchFamily="49" charset="-128"/>
            </a:endParaRP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>
                <a:ea typeface="MS Mincho" pitchFamily="49" charset="-128"/>
              </a:rPr>
              <a:t>Political Development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>
              <a:ea typeface="MS Mincho" pitchFamily="49" charset="-128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>
                <a:ea typeface="MS Mincho" pitchFamily="49" charset="-128"/>
              </a:rPr>
              <a:t>Two Themes- </a:t>
            </a:r>
            <a:r>
              <a:rPr lang="en-US" b="1" dirty="0"/>
              <a:t>Monte Palmer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>
              <a:ea typeface="MS Mincho" pitchFamily="49" charset="-128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>
                <a:ea typeface="MS Mincho" pitchFamily="49" charset="-128"/>
              </a:rPr>
              <a:t>The Governance Perspective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b="1" dirty="0">
                <a:solidFill>
                  <a:srgbClr val="FF0000"/>
                </a:solidFill>
                <a:ea typeface="MS Mincho" pitchFamily="49" charset="-128"/>
              </a:rPr>
              <a:t>Political Development is a prerequisite to social and economic development</a:t>
            </a:r>
          </a:p>
          <a:p>
            <a:pPr marL="548640" lvl="1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b="1" dirty="0">
                <a:solidFill>
                  <a:srgbClr val="FF0000"/>
                </a:solidFill>
                <a:ea typeface="MS Mincho" pitchFamily="49" charset="-128"/>
              </a:rPr>
              <a:t>Traditional society and modern society are dichotomy</a:t>
            </a:r>
          </a:p>
        </p:txBody>
      </p:sp>
    </p:spTree>
    <p:extLst>
      <p:ext uri="{BB962C8B-B14F-4D97-AF65-F5344CB8AC3E}">
        <p14:creationId xmlns:p14="http://schemas.microsoft.com/office/powerpoint/2010/main" val="1355892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7B9899"/>
                </a:solidFill>
                <a:latin typeface="Tahoma" charset="0"/>
                <a:ea typeface="MS PGothic" charset="0"/>
                <a:cs typeface="MS PGothic" charset="0"/>
              </a:rPr>
              <a:t>Democracy and Governance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2" eaLnBrk="1" hangingPunct="1">
              <a:lnSpc>
                <a:spcPct val="90000"/>
              </a:lnSpc>
            </a:pPr>
            <a:endParaRPr lang="en-US" dirty="0">
              <a:latin typeface="Tahoma" charset="0"/>
            </a:endParaRPr>
          </a:p>
          <a:p>
            <a:pPr lvl="2" eaLnBrk="1" hangingPunct="1">
              <a:lnSpc>
                <a:spcPct val="90000"/>
              </a:lnSpc>
            </a:pPr>
            <a:endParaRPr lang="en-US" b="1" dirty="0">
              <a:latin typeface="Tahoma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0000FF"/>
                </a:solidFill>
                <a:latin typeface="Tahoma" charset="0"/>
              </a:rPr>
              <a:t>Model became western parliamentary (representative), the rule of law and political systems based on democracy and  Governance Principles</a:t>
            </a:r>
          </a:p>
          <a:p>
            <a:pPr lvl="2" eaLnBrk="1" hangingPunct="1">
              <a:lnSpc>
                <a:spcPct val="90000"/>
              </a:lnSpc>
            </a:pPr>
            <a:endParaRPr lang="en-US" sz="2800" b="1" dirty="0">
              <a:solidFill>
                <a:srgbClr val="0000FF"/>
              </a:solidFill>
              <a:latin typeface="Tahoma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0000FF"/>
                </a:solidFill>
                <a:latin typeface="Tahoma" charset="0"/>
              </a:rPr>
              <a:t>At issue: Which comes first, political or economic development?</a:t>
            </a:r>
          </a:p>
          <a:p>
            <a:pPr lvl="2" eaLnBrk="1" hangingPunct="1">
              <a:lnSpc>
                <a:spcPct val="90000"/>
              </a:lnSpc>
            </a:pPr>
            <a:endParaRPr lang="en-US" sz="2800" b="1" dirty="0">
              <a:solidFill>
                <a:srgbClr val="0000FF"/>
              </a:solidFill>
              <a:latin typeface="Tahoma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0000FF"/>
                </a:solidFill>
                <a:latin typeface="Tahoma" charset="0"/>
              </a:rPr>
              <a:t>Or Social Development (HRD) -Role of Civil Society- Pluralism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Tahoma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46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106</TotalTime>
  <Words>927</Words>
  <Application>Microsoft Macintosh PowerPoint</Application>
  <PresentationFormat>On-screen Show (4:3)</PresentationFormat>
  <Paragraphs>258</Paragraphs>
  <Slides>47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1" baseType="lpstr">
      <vt:lpstr>HGP明朝E</vt:lpstr>
      <vt:lpstr>MS Mincho</vt:lpstr>
      <vt:lpstr>MS PGothic</vt:lpstr>
      <vt:lpstr>MS PGothic</vt:lpstr>
      <vt:lpstr>ＭＳ Ｐ明朝</vt:lpstr>
      <vt:lpstr>Arial</vt:lpstr>
      <vt:lpstr>Arial Narrow</vt:lpstr>
      <vt:lpstr>Calibri</vt:lpstr>
      <vt:lpstr>Georgia</vt:lpstr>
      <vt:lpstr>Tahoma</vt:lpstr>
      <vt:lpstr>Times New Roman</vt:lpstr>
      <vt:lpstr>Wingdings</vt:lpstr>
      <vt:lpstr>Wingdings 2</vt:lpstr>
      <vt:lpstr>Civic</vt:lpstr>
      <vt:lpstr>PIA 2501</vt:lpstr>
      <vt:lpstr>Theme Three</vt:lpstr>
      <vt:lpstr>Review:  Governance and the Rule of Law</vt:lpstr>
      <vt:lpstr> Who are our Primary authors?</vt:lpstr>
      <vt:lpstr>Both from the University of Ottawa</vt:lpstr>
      <vt:lpstr>Reminder: Five Development Themes</vt:lpstr>
      <vt:lpstr>Sustainable Development Goals (2016)</vt:lpstr>
      <vt:lpstr>Part of Concept of Modernization</vt:lpstr>
      <vt:lpstr>Democracy and Governance</vt:lpstr>
      <vt:lpstr>Concept of Modernization- Political Development</vt:lpstr>
      <vt:lpstr>The Problems of Development Management</vt:lpstr>
      <vt:lpstr>BUT THE PROBLEM: Patronage in Mongolia Critics Say Government is Ineffective</vt:lpstr>
      <vt:lpstr>Reminder: Neo-Orthodoxy: Neutral or Negative on Governance</vt:lpstr>
      <vt:lpstr>The Middle View: 2016</vt:lpstr>
      <vt:lpstr>Structural Adjustment Policies 1985-2001 plus….</vt:lpstr>
      <vt:lpstr>New Emphasis After 1983: Human Security and Human Rights</vt:lpstr>
      <vt:lpstr>Three Issues Now</vt:lpstr>
      <vt:lpstr>Governance</vt:lpstr>
      <vt:lpstr>Sovereignty: What Does it Mean?</vt:lpstr>
      <vt:lpstr>Sovereignty: A Historical Concept </vt:lpstr>
      <vt:lpstr>Governance and the State</vt:lpstr>
      <vt:lpstr>But Where is Governance?</vt:lpstr>
      <vt:lpstr>PowerPoint Presentation</vt:lpstr>
      <vt:lpstr>Governance: an Overview of Issues</vt:lpstr>
      <vt:lpstr>Terms</vt:lpstr>
      <vt:lpstr>PowerPoint Presentation</vt:lpstr>
      <vt:lpstr>International Criminal Court</vt:lpstr>
      <vt:lpstr>Governance and Sovereignty</vt:lpstr>
      <vt:lpstr>Governance and Sovereignty</vt:lpstr>
      <vt:lpstr>At Issue: The Nature of Conflict</vt:lpstr>
      <vt:lpstr>Governance and Sovereignty</vt:lpstr>
      <vt:lpstr>Governance and Democracy</vt:lpstr>
      <vt:lpstr>Types of Democracy: Terms</vt:lpstr>
      <vt:lpstr>New England Town Hall</vt:lpstr>
      <vt:lpstr>Types of Democracy, Continued</vt:lpstr>
      <vt:lpstr>Nepal Poster</vt:lpstr>
      <vt:lpstr>Direct Democracy vs.  Representative Democracy</vt:lpstr>
      <vt:lpstr>PowerPoint Presentation</vt:lpstr>
      <vt:lpstr>James Madison and Democracy:  The Warning</vt:lpstr>
      <vt:lpstr>Democracy: What is it?</vt:lpstr>
      <vt:lpstr>Vincent Ostrom, Tej Kumari Mahat and Elinor Ostrom</vt:lpstr>
      <vt:lpstr>Types of Democracy, cont.</vt:lpstr>
      <vt:lpstr>Robert Dahl (Yale University  (1915-2015) and Polyarchy</vt:lpstr>
      <vt:lpstr>Democracy: What is it?</vt:lpstr>
      <vt:lpstr>   Peter L. Berger  (Born    Peter Berger:  Born March 17, 1929-  Boston University)</vt:lpstr>
      <vt:lpstr>More Capital Steps</vt:lpstr>
      <vt:lpstr>PowerPoint Presentation</vt:lpstr>
    </vt:vector>
  </TitlesOfParts>
  <Company>University of Pittsburgh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 2501</dc:title>
  <dc:creator>Lou Picard</dc:creator>
  <cp:lastModifiedBy>Picard, Louis A</cp:lastModifiedBy>
  <cp:revision>19</cp:revision>
  <dcterms:created xsi:type="dcterms:W3CDTF">2016-02-23T13:48:01Z</dcterms:created>
  <dcterms:modified xsi:type="dcterms:W3CDTF">2019-10-20T16:34:30Z</dcterms:modified>
</cp:coreProperties>
</file>