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2"/>
  </p:notesMasterIdLst>
  <p:sldIdLst>
    <p:sldId id="256" r:id="rId2"/>
    <p:sldId id="257" r:id="rId3"/>
    <p:sldId id="309" r:id="rId4"/>
    <p:sldId id="283" r:id="rId5"/>
    <p:sldId id="284" r:id="rId6"/>
    <p:sldId id="300" r:id="rId7"/>
    <p:sldId id="301" r:id="rId8"/>
    <p:sldId id="302" r:id="rId9"/>
    <p:sldId id="288" r:id="rId10"/>
    <p:sldId id="308" r:id="rId11"/>
    <p:sldId id="306" r:id="rId12"/>
    <p:sldId id="307" r:id="rId13"/>
    <p:sldId id="305" r:id="rId14"/>
    <p:sldId id="285" r:id="rId15"/>
    <p:sldId id="258" r:id="rId16"/>
    <p:sldId id="259" r:id="rId17"/>
    <p:sldId id="260" r:id="rId18"/>
    <p:sldId id="282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96" r:id="rId35"/>
    <p:sldId id="297" r:id="rId36"/>
    <p:sldId id="298" r:id="rId37"/>
    <p:sldId id="299" r:id="rId38"/>
    <p:sldId id="303" r:id="rId39"/>
    <p:sldId id="304" r:id="rId40"/>
    <p:sldId id="277" r:id="rId41"/>
    <p:sldId id="279" r:id="rId42"/>
    <p:sldId id="291" r:id="rId43"/>
    <p:sldId id="292" r:id="rId44"/>
    <p:sldId id="294" r:id="rId45"/>
    <p:sldId id="295" r:id="rId46"/>
    <p:sldId id="293" r:id="rId47"/>
    <p:sldId id="290" r:id="rId48"/>
    <p:sldId id="280" r:id="rId49"/>
    <p:sldId id="310" r:id="rId50"/>
    <p:sldId id="28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679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1E50-450C-2840-B5B4-1746442432A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56CBD-52C6-914E-B8EF-E8740432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E7189B-1B94-3F46-B9EE-88C24BA01AA4}" type="slidenum">
              <a:rPr lang="en-US" sz="1200">
                <a:ea typeface="MS PGothic" charset="0"/>
                <a:cs typeface="MS PGothic" charset="0"/>
              </a:rPr>
              <a:pPr/>
              <a:t>6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9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CB1CC2-F866-6541-AD38-1ADB338527BF}" type="slidenum">
              <a:rPr lang="en-US" sz="1200">
                <a:ea typeface="MS PGothic" charset="0"/>
                <a:cs typeface="MS PGothic" charset="0"/>
              </a:rPr>
              <a:pPr/>
              <a:t>34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68F0EA-39ED-ED41-8B72-B79F58B568A3}" type="slidenum">
              <a:rPr lang="en-US" sz="1200">
                <a:ea typeface="MS PGothic" charset="0"/>
                <a:cs typeface="MS PGothic" charset="0"/>
              </a:rPr>
              <a:pPr/>
              <a:t>35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2D67CF-5600-B34B-A7D4-CADD65D89F86}" type="slidenum">
              <a:rPr lang="en-US" sz="1200">
                <a:ea typeface="MS PGothic" charset="0"/>
                <a:cs typeface="MS PGothic" charset="0"/>
              </a:rPr>
              <a:pPr/>
              <a:t>36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A45AA1-49B0-4044-9B00-7C3751904434}" type="slidenum">
              <a:rPr lang="en-US" sz="1200">
                <a:ea typeface="MS PGothic" charset="0"/>
                <a:cs typeface="MS PGothic" charset="0"/>
              </a:rPr>
              <a:pPr/>
              <a:t>37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A3DB3-739E-0746-8834-7C8CCE801416}" type="slidenum">
              <a:rPr lang="en-US" sz="1200">
                <a:ea typeface="MS PGothic" charset="0"/>
                <a:cs typeface="MS PGothic" charset="0"/>
              </a:rPr>
              <a:pPr/>
              <a:t>38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17CADA-737E-2346-A8FE-33D81FE36AB0}" type="slidenum">
              <a:rPr lang="en-US" sz="1200">
                <a:ea typeface="MS PGothic" charset="0"/>
                <a:cs typeface="MS PGothic" charset="0"/>
              </a:rPr>
              <a:pPr/>
              <a:t>39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168064-DFBE-224C-8A88-FAADF8157FFD}" type="slidenum">
              <a:rPr lang="en-US" sz="1200">
                <a:ea typeface="MS PGothic" charset="0"/>
                <a:cs typeface="MS PGothic" charset="0"/>
              </a:rPr>
              <a:pPr/>
              <a:t>47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C1AB51-7833-5C4F-ADEE-4604DD57C3B1}" type="slidenum">
              <a:rPr lang="en-US" sz="1200">
                <a:ea typeface="MS PGothic" charset="0"/>
                <a:cs typeface="MS PGothic" charset="0"/>
              </a:rPr>
              <a:pPr/>
              <a:t>7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0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7C1988-1C58-2D44-91ED-7908A62B3EDB}" type="slidenum">
              <a:rPr lang="en-US" sz="1200">
                <a:ea typeface="MS PGothic" charset="0"/>
                <a:cs typeface="MS PGothic" charset="0"/>
              </a:rPr>
              <a:pPr/>
              <a:t>8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7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9B5ED5-1D1C-0046-BA1B-6B783C84913A}" type="slidenum">
              <a:rPr lang="en-US" sz="1200">
                <a:ea typeface="MS PGothic" charset="0"/>
                <a:cs typeface="MS PGothic" charset="0"/>
              </a:rPr>
              <a:pPr/>
              <a:t>9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CB7E62-21FF-774F-8417-447CFDB33E73}" type="slidenum">
              <a:rPr lang="en-US" sz="1200">
                <a:ea typeface="MS PGothic" charset="0"/>
                <a:cs typeface="MS PGothic" charset="0"/>
              </a:rPr>
              <a:pPr/>
              <a:t>10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79CD52-5A24-A243-9D30-40ED0B1B4AA7}" type="slidenum">
              <a:rPr lang="en-US" sz="1200">
                <a:ea typeface="MS PGothic" charset="0"/>
                <a:cs typeface="MS PGothic" charset="0"/>
              </a:rPr>
              <a:pPr/>
              <a:t>11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3A6459-BD1B-9142-B87D-31806F97593A}" type="slidenum">
              <a:rPr lang="en-US" sz="1200">
                <a:ea typeface="MS PGothic" charset="0"/>
                <a:cs typeface="MS PGothic" charset="0"/>
              </a:rPr>
              <a:pPr/>
              <a:t>12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E063B1-CDED-6042-88F4-1BA0A577E474}" type="slidenum">
              <a:rPr lang="en-US" sz="1200">
                <a:ea typeface="MS PGothic" charset="0"/>
                <a:cs typeface="MS PGothic" charset="0"/>
              </a:rPr>
              <a:pPr/>
              <a:t>13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17" indent="-280391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564" indent="-22431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189" indent="-22431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816" indent="-22431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31298B-99B0-894E-8871-481F3517ACC1}" type="slidenum">
              <a:rPr lang="en-US" sz="1200">
                <a:ea typeface="MS PGothic" charset="0"/>
                <a:cs typeface="MS PGothic" charset="0"/>
              </a:rPr>
              <a:pPr/>
              <a:t>14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FA7E51-B1AB-7E41-9094-1AC7D9C944C3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HX6cfy3At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6b2OT3C9K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411" y="403122"/>
            <a:ext cx="6498158" cy="1724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PIA 2501</a:t>
            </a:r>
            <a:br>
              <a:rPr lang="en-US" b="1" dirty="0"/>
            </a:br>
            <a:r>
              <a:rPr lang="en-US" b="1" dirty="0"/>
              <a:t>Development Policy and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587" y="2638284"/>
            <a:ext cx="6498159" cy="916641"/>
          </a:xfrm>
        </p:spPr>
        <p:txBody>
          <a:bodyPr>
            <a:noAutofit/>
          </a:bodyPr>
          <a:lstStyle/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Week 10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Governance, Democracy and the Community: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Decentralization, NGOs and Civil Society</a:t>
            </a:r>
          </a:p>
        </p:txBody>
      </p:sp>
    </p:spTree>
    <p:extLst>
      <p:ext uri="{BB962C8B-B14F-4D97-AF65-F5344CB8AC3E}">
        <p14:creationId xmlns:p14="http://schemas.microsoft.com/office/powerpoint/2010/main" val="156254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8735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Stop Cronyism to Stop Poverty</a:t>
            </a:r>
          </a:p>
        </p:txBody>
      </p:sp>
    </p:spTree>
    <p:extLst>
      <p:ext uri="{BB962C8B-B14F-4D97-AF65-F5344CB8AC3E}">
        <p14:creationId xmlns:p14="http://schemas.microsoft.com/office/powerpoint/2010/main" val="162708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35194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MS PGothic" charset="0"/>
                <a:cs typeface="MS PGothic" charset="0"/>
              </a:rPr>
              <a:t>The Hard State</a:t>
            </a:r>
          </a:p>
        </p:txBody>
      </p:sp>
    </p:spTree>
    <p:extLst>
      <p:ext uri="{BB962C8B-B14F-4D97-AF65-F5344CB8AC3E}">
        <p14:creationId xmlns:p14="http://schemas.microsoft.com/office/powerpoint/2010/main" val="261248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Arial" charset="0"/>
                <a:ea typeface="MS PGothic" charset="0"/>
                <a:cs typeface="MS PGothic" charset="0"/>
              </a:rPr>
              <a:t>Political Cartoon Remembering the 1960s (Hard vs. Soft States)</a:t>
            </a:r>
          </a:p>
        </p:txBody>
      </p:sp>
      <p:pic>
        <p:nvPicPr>
          <p:cNvPr id="552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28800"/>
            <a:ext cx="7239000" cy="4419600"/>
          </a:xfrm>
        </p:spPr>
      </p:pic>
    </p:spTree>
    <p:extLst>
      <p:ext uri="{BB962C8B-B14F-4D97-AF65-F5344CB8AC3E}">
        <p14:creationId xmlns:p14="http://schemas.microsoft.com/office/powerpoint/2010/main" val="118493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0" y="5522148"/>
            <a:ext cx="8666909" cy="927100"/>
          </a:xfrm>
        </p:spPr>
        <p:txBody>
          <a:bodyPr>
            <a:normAutofit fontScale="90000"/>
          </a:bodyPr>
          <a:lstStyle/>
          <a:p>
            <a:br>
              <a:rPr lang="en-US" cap="none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b="1" cap="none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GOVERNANCE ISSUES IMPACT 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DEVELOPMENT</a:t>
            </a:r>
            <a:r>
              <a:rPr lang="en-US" b="1" cap="none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 WORK</a:t>
            </a:r>
          </a:p>
        </p:txBody>
      </p:sp>
      <p:sp>
        <p:nvSpPr>
          <p:cNvPr id="51202" name="Text Placeholder 2"/>
          <p:cNvSpPr>
            <a:spLocks noGrp="1"/>
          </p:cNvSpPr>
          <p:nvPr>
            <p:ph type="body" idx="1"/>
          </p:nvPr>
        </p:nvSpPr>
        <p:spPr>
          <a:xfrm>
            <a:off x="323850" y="152400"/>
            <a:ext cx="88392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THE TIE IN</a:t>
            </a:r>
            <a:endParaRPr lang="en-US" sz="3200" b="1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  <a:p>
            <a:r>
              <a:rPr lang="en-US" sz="3200" b="1">
                <a:latin typeface="Arial" charset="0"/>
                <a:ea typeface="MS PGothic" charset="0"/>
                <a:cs typeface="MS PGothic" charset="0"/>
              </a:rPr>
              <a:t>Failure of the State System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5908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62915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4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1" y="47625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It starts with The Roman Empire: THE FAILURE TO DECENTRALIZE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5299" name="Picture 2" descr="http://rationalrevolution.net/images/rome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46" y="1390650"/>
            <a:ext cx="63055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1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</a:rPr>
              <a:t>Governance Issues- Continued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>
              <a:latin typeface="Arial" charset="0"/>
            </a:endParaRPr>
          </a:p>
          <a:p>
            <a:pPr lvl="1"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b="1">
                <a:latin typeface="Arial" charset="0"/>
              </a:rPr>
              <a:t>Local Government Defined:</a:t>
            </a:r>
          </a:p>
          <a:p>
            <a:pPr lvl="1"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lvl="2" eaLnBrk="1" hangingPunct="1"/>
            <a:r>
              <a:rPr lang="en-US" b="1">
                <a:latin typeface="Arial" charset="0"/>
              </a:rPr>
              <a:t>Primary unit of government that has both political leadership and bureaucratic structures</a:t>
            </a:r>
          </a:p>
          <a:p>
            <a:pPr eaLnBrk="1" hangingPunct="1"/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5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167438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Arial" charset="0"/>
              </a:rPr>
              <a:t>What Local Government Does</a:t>
            </a:r>
          </a:p>
        </p:txBody>
      </p:sp>
    </p:spTree>
    <p:extLst>
      <p:ext uri="{BB962C8B-B14F-4D97-AF65-F5344CB8AC3E}">
        <p14:creationId xmlns:p14="http://schemas.microsoft.com/office/powerpoint/2010/main" val="260234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Arial" charset="0"/>
              </a:rPr>
              <a:t>A Universal- Pacific Local Government Capacity Building Project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28800"/>
            <a:ext cx="5886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05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Arial" charset="0"/>
              </a:rPr>
              <a:t>Potential Development Themes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Potential areas of development include infrastructure improvement, agricultural productivity, pasture improvement, value adding (product processing), postharvest technology and irrigation system improvement.</a:t>
            </a:r>
          </a:p>
          <a:p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At the Grassroots:</a:t>
            </a:r>
          </a:p>
          <a:p>
            <a:pPr marL="0" indent="0">
              <a:buNone/>
            </a:pPr>
            <a:r>
              <a:rPr lang="en-US" sz="2400" b="1" dirty="0">
                <a:latin typeface="Arial" charset="0"/>
              </a:rPr>
              <a:t>LOCAL GOVERNMENT</a:t>
            </a:r>
          </a:p>
          <a:p>
            <a:pPr marL="0" indent="0">
              <a:buNone/>
            </a:pPr>
            <a:r>
              <a:rPr lang="en-US" sz="2400" b="1" dirty="0">
                <a:latin typeface="Arial" charset="0"/>
              </a:rPr>
              <a:t>LEVEL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64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</a:rPr>
              <a:t>What Local Government Does?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Services: local roads, sanitation, water, basic health, primary education</a:t>
            </a:r>
          </a:p>
          <a:p>
            <a:pPr eaLnBrk="1" hangingPunct="1">
              <a:lnSpc>
                <a:spcPct val="90000"/>
              </a:lnSpc>
            </a:pPr>
            <a:endParaRPr lang="en-US" sz="2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Depend Upon: Skilled Personnel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</a:rPr>
              <a:t>Fiscal/budget allocation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Taxes and transfers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</a:rPr>
              <a:t>Planning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Strategic priorities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</a:rPr>
              <a:t>Managing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Implementing</a:t>
            </a:r>
            <a:r>
              <a:rPr lang="en-US" sz="2000">
                <a:latin typeface="Arial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US" sz="200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8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 Local Government- </a:t>
            </a:r>
            <a:br>
              <a:rPr lang="en-US" b="1" dirty="0">
                <a:latin typeface="Arial" charset="0"/>
              </a:rPr>
            </a:br>
            <a:br>
              <a:rPr lang="en-US" b="1" dirty="0">
                <a:latin typeface="Arial" charset="0"/>
              </a:rPr>
            </a:b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Focus on</a:t>
            </a:r>
            <a:br>
              <a:rPr lang="en-US" sz="4000" b="1" dirty="0">
                <a:latin typeface="Arial" charset="0"/>
              </a:rPr>
            </a:br>
            <a:r>
              <a:rPr lang="en-US" sz="4000" b="1" dirty="0">
                <a:latin typeface="Arial" charset="0"/>
              </a:rPr>
              <a:t>Links between Local Institutions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03457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7848600" cy="1162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Local Government and Development: The Goal</a:t>
            </a:r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79" b="-32279"/>
          <a:stretch>
            <a:fillRect/>
          </a:stretch>
        </p:blipFill>
        <p:spPr>
          <a:xfrm>
            <a:off x="4553607" y="507705"/>
            <a:ext cx="4215559" cy="6425145"/>
          </a:xfrm>
          <a:noFill/>
        </p:spPr>
      </p:pic>
      <p:sp>
        <p:nvSpPr>
          <p:cNvPr id="20483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3200" b="1" dirty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Bottom Up Participation Planning vs. politics: myths of participation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51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Decentralized Governance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Subsidiarity- higher units of Government should not do what can be done by lower units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Not always about democracy</a:t>
            </a:r>
          </a:p>
        </p:txBody>
      </p:sp>
    </p:spTree>
    <p:extLst>
      <p:ext uri="{BB962C8B-B14F-4D97-AF65-F5344CB8AC3E}">
        <p14:creationId xmlns:p14="http://schemas.microsoft.com/office/powerpoint/2010/main" val="73831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Reinventing Government?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447800"/>
            <a:ext cx="3667125" cy="4913313"/>
          </a:xfrm>
          <a:noFill/>
        </p:spPr>
      </p:pic>
    </p:spTree>
    <p:extLst>
      <p:ext uri="{BB962C8B-B14F-4D97-AF65-F5344CB8AC3E}">
        <p14:creationId xmlns:p14="http://schemas.microsoft.com/office/powerpoint/2010/main" val="377078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</a:rPr>
              <a:t>Decentralization and Local Government: Models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Devolution- Political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Deconcentration- administrative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Delegation- autonomous control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Privatization- private or non-profit sector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48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33463"/>
            <a:ext cx="4972050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3500" y="0"/>
            <a:ext cx="8686800" cy="1143000"/>
          </a:xfrm>
        </p:spPr>
        <p:txBody>
          <a:bodyPr/>
          <a:lstStyle/>
          <a:p>
            <a:r>
              <a:rPr lang="en-US" b="1">
                <a:solidFill>
                  <a:srgbClr val="008000"/>
                </a:solidFill>
                <a:latin typeface="Arial" charset="0"/>
              </a:rPr>
              <a:t>It all comes from Shakespeare?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3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</a:rPr>
              <a:t>Local Government and the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Local State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Local State (Local level national authority) vs. Local Government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Functional vs. Territorial Control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Devolution (Spatial Planning)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Urban vs. Rural </a:t>
            </a:r>
          </a:p>
          <a:p>
            <a:pPr lvl="1"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Urban linked with Rural</a:t>
            </a:r>
            <a:r>
              <a:rPr lang="en-US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921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watblog.com/wp-content/uploads/2009/12/rural-vs-urb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8"/>
            <a:ext cx="9144000" cy="63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48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</a:rPr>
              <a:t>The Primary Unit of Government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Municipality: Lowest level with Bureaucrats</a:t>
            </a:r>
          </a:p>
          <a:p>
            <a:pPr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English/American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Town vs. county (Rural vs. Urban)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Continental European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Commune (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KEY</a:t>
            </a:r>
            <a:r>
              <a:rPr lang="en-US" b="1" dirty="0">
                <a:latin typeface="Arial" charset="0"/>
              </a:rPr>
              <a:t>: no distinction between rural and urban)</a:t>
            </a:r>
          </a:p>
        </p:txBody>
      </p:sp>
    </p:spTree>
    <p:extLst>
      <p:ext uri="{BB962C8B-B14F-4D97-AF65-F5344CB8AC3E}">
        <p14:creationId xmlns:p14="http://schemas.microsoft.com/office/powerpoint/2010/main" val="43771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Arial" charset="0"/>
              </a:rPr>
              <a:t>Swedish Local Government Organizations</a:t>
            </a:r>
          </a:p>
        </p:txBody>
      </p:sp>
      <p:pic>
        <p:nvPicPr>
          <p:cNvPr id="28674" name="Picture 2" descr="http://english.skl.se/MediaBinaryLoader.axd?MediaArchive_FileID=63958423-4126-4996-8f37-78b3feec61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33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29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Deconcentration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Functional vs. Prefectoral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Prefectoral integrated</a:t>
            </a:r>
          </a:p>
          <a:p>
            <a:pPr eaLnBrk="1" hangingPunct="1">
              <a:buFontTx/>
              <a:buNone/>
            </a:pPr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Prefectoral unintegrated</a:t>
            </a:r>
          </a:p>
        </p:txBody>
      </p:sp>
    </p:spTree>
    <p:extLst>
      <p:ext uri="{BB962C8B-B14F-4D97-AF65-F5344CB8AC3E}">
        <p14:creationId xmlns:p14="http://schemas.microsoft.com/office/powerpoint/2010/main" val="108806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7B54-94BF-9F46-8278-80A41355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Governance from the Grassroots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378F9-6505-4948-8B0E-71137A2EF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Myths and Realities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70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French Prefect</a:t>
            </a:r>
          </a:p>
        </p:txBody>
      </p:sp>
      <p:pic>
        <p:nvPicPr>
          <p:cNvPr id="30722" name="Picture 2" descr="http://www.weblearneng.com/wp-content/uploads/2011/02/prefec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2386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626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Control Systems</a:t>
            </a:r>
          </a:p>
        </p:txBody>
      </p:sp>
      <p:sp>
        <p:nvSpPr>
          <p:cNvPr id="31746" name="Text Box 1027"/>
          <p:cNvSpPr txBox="1">
            <a:spLocks noChangeArrowheads="1"/>
          </p:cNvSpPr>
          <p:nvPr/>
        </p:nvSpPr>
        <p:spPr bwMode="auto">
          <a:xfrm>
            <a:off x="431800" y="27432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Interior</a:t>
            </a:r>
          </a:p>
        </p:txBody>
      </p:sp>
      <p:sp>
        <p:nvSpPr>
          <p:cNvPr id="31747" name="Text Box 1028"/>
          <p:cNvSpPr txBox="1">
            <a:spLocks noChangeArrowheads="1"/>
          </p:cNvSpPr>
          <p:nvPr/>
        </p:nvSpPr>
        <p:spPr bwMode="auto">
          <a:xfrm>
            <a:off x="1498600" y="27432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Local Govt.</a:t>
            </a:r>
          </a:p>
        </p:txBody>
      </p:sp>
      <p:sp>
        <p:nvSpPr>
          <p:cNvPr id="31748" name="Text Box 1029"/>
          <p:cNvSpPr txBox="1">
            <a:spLocks noChangeArrowheads="1"/>
          </p:cNvSpPr>
          <p:nvPr/>
        </p:nvSpPr>
        <p:spPr bwMode="auto">
          <a:xfrm>
            <a:off x="3065463" y="2743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Public Works</a:t>
            </a:r>
          </a:p>
        </p:txBody>
      </p:sp>
      <p:sp>
        <p:nvSpPr>
          <p:cNvPr id="31749" name="Text Box 1030"/>
          <p:cNvSpPr txBox="1">
            <a:spLocks noChangeArrowheads="1"/>
          </p:cNvSpPr>
          <p:nvPr/>
        </p:nvSpPr>
        <p:spPr bwMode="auto">
          <a:xfrm>
            <a:off x="4832350" y="27432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Agriculture</a:t>
            </a:r>
          </a:p>
        </p:txBody>
      </p:sp>
      <p:sp>
        <p:nvSpPr>
          <p:cNvPr id="31750" name="Text Box 1031"/>
          <p:cNvSpPr txBox="1">
            <a:spLocks noChangeArrowheads="1"/>
          </p:cNvSpPr>
          <p:nvPr/>
        </p:nvSpPr>
        <p:spPr bwMode="auto">
          <a:xfrm>
            <a:off x="6330950" y="27432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Education</a:t>
            </a:r>
          </a:p>
        </p:txBody>
      </p:sp>
      <p:sp>
        <p:nvSpPr>
          <p:cNvPr id="31751" name="Text Box 1032"/>
          <p:cNvSpPr txBox="1">
            <a:spLocks noChangeArrowheads="1"/>
          </p:cNvSpPr>
          <p:nvPr/>
        </p:nvSpPr>
        <p:spPr bwMode="auto">
          <a:xfrm>
            <a:off x="7745413" y="27432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Labor</a:t>
            </a:r>
          </a:p>
        </p:txBody>
      </p:sp>
      <p:sp>
        <p:nvSpPr>
          <p:cNvPr id="31752" name="Text Box 1033"/>
          <p:cNvSpPr txBox="1">
            <a:spLocks noChangeArrowheads="1"/>
          </p:cNvSpPr>
          <p:nvPr/>
        </p:nvSpPr>
        <p:spPr bwMode="auto">
          <a:xfrm>
            <a:off x="1117600" y="5562600"/>
            <a:ext cx="17065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Council/Chief</a:t>
            </a:r>
          </a:p>
        </p:txBody>
      </p:sp>
      <p:sp>
        <p:nvSpPr>
          <p:cNvPr id="31753" name="Text Box 1034"/>
          <p:cNvSpPr txBox="1">
            <a:spLocks noChangeArrowheads="1"/>
          </p:cNvSpPr>
          <p:nvPr/>
        </p:nvSpPr>
        <p:spPr bwMode="auto">
          <a:xfrm>
            <a:off x="2811463" y="1371600"/>
            <a:ext cx="352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Prefectoral - Integrated</a:t>
            </a:r>
          </a:p>
        </p:txBody>
      </p:sp>
      <p:sp>
        <p:nvSpPr>
          <p:cNvPr id="31754" name="Text Box 1035"/>
          <p:cNvSpPr txBox="1">
            <a:spLocks noChangeArrowheads="1"/>
          </p:cNvSpPr>
          <p:nvPr/>
        </p:nvSpPr>
        <p:spPr bwMode="auto">
          <a:xfrm>
            <a:off x="4087813" y="3962400"/>
            <a:ext cx="9699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/>
              <a:t>District</a:t>
            </a:r>
          </a:p>
          <a:p>
            <a:pPr algn="ctr" eaLnBrk="1" hangingPunct="1"/>
            <a:r>
              <a:rPr lang="en-US" sz="2000" b="0"/>
              <a:t>Office</a:t>
            </a:r>
          </a:p>
        </p:txBody>
      </p:sp>
      <p:sp>
        <p:nvSpPr>
          <p:cNvPr id="31755" name="Line 1036"/>
          <p:cNvSpPr>
            <a:spLocks noChangeShapeType="1"/>
          </p:cNvSpPr>
          <p:nvPr/>
        </p:nvSpPr>
        <p:spPr bwMode="auto">
          <a:xfrm flipV="1">
            <a:off x="2667000" y="4584700"/>
            <a:ext cx="1416050" cy="977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037"/>
          <p:cNvSpPr>
            <a:spLocks noChangeShapeType="1"/>
          </p:cNvSpPr>
          <p:nvPr/>
        </p:nvSpPr>
        <p:spPr bwMode="auto">
          <a:xfrm flipV="1">
            <a:off x="3816350" y="4672013"/>
            <a:ext cx="446088" cy="871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038"/>
          <p:cNvSpPr>
            <a:spLocks noChangeShapeType="1"/>
          </p:cNvSpPr>
          <p:nvPr/>
        </p:nvSpPr>
        <p:spPr bwMode="auto">
          <a:xfrm flipH="1" flipV="1">
            <a:off x="4908550" y="4678363"/>
            <a:ext cx="387350" cy="8588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039"/>
          <p:cNvSpPr>
            <a:spLocks noChangeShapeType="1"/>
          </p:cNvSpPr>
          <p:nvPr/>
        </p:nvSpPr>
        <p:spPr bwMode="auto">
          <a:xfrm flipH="1" flipV="1">
            <a:off x="5064125" y="4484688"/>
            <a:ext cx="1647825" cy="10461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040"/>
          <p:cNvSpPr>
            <a:spLocks noChangeShapeType="1"/>
          </p:cNvSpPr>
          <p:nvPr/>
        </p:nvSpPr>
        <p:spPr bwMode="auto">
          <a:xfrm>
            <a:off x="1323975" y="3154363"/>
            <a:ext cx="2759075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041"/>
          <p:cNvSpPr>
            <a:spLocks noChangeShapeType="1"/>
          </p:cNvSpPr>
          <p:nvPr/>
        </p:nvSpPr>
        <p:spPr bwMode="auto">
          <a:xfrm>
            <a:off x="2659063" y="3154363"/>
            <a:ext cx="1531937" cy="808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042"/>
          <p:cNvSpPr>
            <a:spLocks noChangeShapeType="1"/>
          </p:cNvSpPr>
          <p:nvPr/>
        </p:nvSpPr>
        <p:spPr bwMode="auto">
          <a:xfrm>
            <a:off x="4318000" y="3154363"/>
            <a:ext cx="134938" cy="804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043"/>
          <p:cNvSpPr>
            <a:spLocks noChangeShapeType="1"/>
          </p:cNvSpPr>
          <p:nvPr/>
        </p:nvSpPr>
        <p:spPr bwMode="auto">
          <a:xfrm flipH="1">
            <a:off x="4876800" y="3148013"/>
            <a:ext cx="1782763" cy="814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044"/>
          <p:cNvSpPr>
            <a:spLocks noChangeShapeType="1"/>
          </p:cNvSpPr>
          <p:nvPr/>
        </p:nvSpPr>
        <p:spPr bwMode="auto">
          <a:xfrm flipH="1">
            <a:off x="5064125" y="3148013"/>
            <a:ext cx="2860675" cy="952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Text Box 1045"/>
          <p:cNvSpPr txBox="1">
            <a:spLocks noChangeArrowheads="1"/>
          </p:cNvSpPr>
          <p:nvPr/>
        </p:nvSpPr>
        <p:spPr bwMode="auto">
          <a:xfrm>
            <a:off x="7518400" y="5537200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</a:t>
            </a:r>
          </a:p>
          <a:p>
            <a:pPr algn="ctr" eaLnBrk="1" hangingPunct="1"/>
            <a:r>
              <a:rPr lang="en-US" sz="1800" b="0"/>
              <a:t>Labor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1765" name="Text Box 1046"/>
          <p:cNvSpPr txBox="1">
            <a:spLocks noChangeArrowheads="1"/>
          </p:cNvSpPr>
          <p:nvPr/>
        </p:nvSpPr>
        <p:spPr bwMode="auto">
          <a:xfrm>
            <a:off x="6078538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Ed.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1766" name="Text Box 1047"/>
          <p:cNvSpPr txBox="1">
            <a:spLocks noChangeArrowheads="1"/>
          </p:cNvSpPr>
          <p:nvPr/>
        </p:nvSpPr>
        <p:spPr bwMode="auto">
          <a:xfrm>
            <a:off x="464026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Ag.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1767" name="Text Box 1048"/>
          <p:cNvSpPr txBox="1">
            <a:spLocks noChangeArrowheads="1"/>
          </p:cNvSpPr>
          <p:nvPr/>
        </p:nvSpPr>
        <p:spPr bwMode="auto">
          <a:xfrm>
            <a:off x="2971800" y="5543550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Public Works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2370693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Control Systems</a:t>
            </a:r>
          </a:p>
        </p:txBody>
      </p:sp>
      <p:sp>
        <p:nvSpPr>
          <p:cNvPr id="32770" name="Text Box 2051"/>
          <p:cNvSpPr txBox="1">
            <a:spLocks noChangeArrowheads="1"/>
          </p:cNvSpPr>
          <p:nvPr/>
        </p:nvSpPr>
        <p:spPr bwMode="auto">
          <a:xfrm>
            <a:off x="1889125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Local Govt.</a:t>
            </a:r>
          </a:p>
        </p:txBody>
      </p:sp>
      <p:sp>
        <p:nvSpPr>
          <p:cNvPr id="32771" name="Text Box 2052"/>
          <p:cNvSpPr txBox="1">
            <a:spLocks noChangeArrowheads="1"/>
          </p:cNvSpPr>
          <p:nvPr/>
        </p:nvSpPr>
        <p:spPr bwMode="auto">
          <a:xfrm>
            <a:off x="2071688" y="5537200"/>
            <a:ext cx="11128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/>
              <a:t>Council/</a:t>
            </a:r>
          </a:p>
          <a:p>
            <a:pPr algn="ctr" eaLnBrk="1" hangingPunct="1"/>
            <a:r>
              <a:rPr lang="en-US" sz="2000" b="0"/>
              <a:t>Chief</a:t>
            </a:r>
          </a:p>
        </p:txBody>
      </p:sp>
      <p:sp>
        <p:nvSpPr>
          <p:cNvPr id="32772" name="Text Box 2053"/>
          <p:cNvSpPr txBox="1">
            <a:spLocks noChangeArrowheads="1"/>
          </p:cNvSpPr>
          <p:nvPr/>
        </p:nvSpPr>
        <p:spPr bwMode="auto">
          <a:xfrm>
            <a:off x="2608263" y="1371600"/>
            <a:ext cx="392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Prefectoral - Unintegrated</a:t>
            </a:r>
          </a:p>
        </p:txBody>
      </p:sp>
      <p:sp>
        <p:nvSpPr>
          <p:cNvPr id="32773" name="Text Box 2054"/>
          <p:cNvSpPr txBox="1">
            <a:spLocks noChangeArrowheads="1"/>
          </p:cNvSpPr>
          <p:nvPr/>
        </p:nvSpPr>
        <p:spPr bwMode="auto">
          <a:xfrm>
            <a:off x="152400" y="32766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Police</a:t>
            </a:r>
          </a:p>
        </p:txBody>
      </p:sp>
      <p:sp>
        <p:nvSpPr>
          <p:cNvPr id="32774" name="Text Box 2055"/>
          <p:cNvSpPr txBox="1">
            <a:spLocks noChangeArrowheads="1"/>
          </p:cNvSpPr>
          <p:nvPr/>
        </p:nvSpPr>
        <p:spPr bwMode="auto">
          <a:xfrm>
            <a:off x="685800" y="55372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Police</a:t>
            </a:r>
          </a:p>
        </p:txBody>
      </p:sp>
      <p:sp>
        <p:nvSpPr>
          <p:cNvPr id="32775" name="Text Box 2056"/>
          <p:cNvSpPr txBox="1">
            <a:spLocks noChangeArrowheads="1"/>
          </p:cNvSpPr>
          <p:nvPr/>
        </p:nvSpPr>
        <p:spPr bwMode="auto">
          <a:xfrm>
            <a:off x="838200" y="27178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Interior</a:t>
            </a:r>
          </a:p>
        </p:txBody>
      </p:sp>
      <p:sp>
        <p:nvSpPr>
          <p:cNvPr id="32776" name="Text Box 2057"/>
          <p:cNvSpPr txBox="1">
            <a:spLocks noChangeArrowheads="1"/>
          </p:cNvSpPr>
          <p:nvPr/>
        </p:nvSpPr>
        <p:spPr bwMode="auto">
          <a:xfrm>
            <a:off x="8066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Labor</a:t>
            </a:r>
          </a:p>
        </p:txBody>
      </p:sp>
      <p:sp>
        <p:nvSpPr>
          <p:cNvPr id="32777" name="Text Box 2058"/>
          <p:cNvSpPr txBox="1">
            <a:spLocks noChangeArrowheads="1"/>
          </p:cNvSpPr>
          <p:nvPr/>
        </p:nvSpPr>
        <p:spPr bwMode="auto">
          <a:xfrm>
            <a:off x="8042275" y="5537200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</a:t>
            </a:r>
          </a:p>
          <a:p>
            <a:pPr algn="ctr" eaLnBrk="1" hangingPunct="1"/>
            <a:r>
              <a:rPr lang="en-US" sz="1800" b="0"/>
              <a:t>Labor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2778" name="Text Box 2059"/>
          <p:cNvSpPr txBox="1">
            <a:spLocks noChangeArrowheads="1"/>
          </p:cNvSpPr>
          <p:nvPr/>
        </p:nvSpPr>
        <p:spPr bwMode="auto">
          <a:xfrm>
            <a:off x="6659563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Education</a:t>
            </a:r>
          </a:p>
        </p:txBody>
      </p:sp>
      <p:sp>
        <p:nvSpPr>
          <p:cNvPr id="32779" name="Text Box 2060"/>
          <p:cNvSpPr txBox="1">
            <a:spLocks noChangeArrowheads="1"/>
          </p:cNvSpPr>
          <p:nvPr/>
        </p:nvSpPr>
        <p:spPr bwMode="auto">
          <a:xfrm>
            <a:off x="667226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Ed.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2780" name="Text Box 2061"/>
          <p:cNvSpPr txBox="1">
            <a:spLocks noChangeArrowheads="1"/>
          </p:cNvSpPr>
          <p:nvPr/>
        </p:nvSpPr>
        <p:spPr bwMode="auto">
          <a:xfrm>
            <a:off x="5181600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Agriculture</a:t>
            </a:r>
          </a:p>
        </p:txBody>
      </p:sp>
      <p:sp>
        <p:nvSpPr>
          <p:cNvPr id="32781" name="Text Box 2062"/>
          <p:cNvSpPr txBox="1">
            <a:spLocks noChangeArrowheads="1"/>
          </p:cNvSpPr>
          <p:nvPr/>
        </p:nvSpPr>
        <p:spPr bwMode="auto">
          <a:xfrm>
            <a:off x="523716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Ag.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2782" name="Text Box 2063"/>
          <p:cNvSpPr txBox="1">
            <a:spLocks noChangeArrowheads="1"/>
          </p:cNvSpPr>
          <p:nvPr/>
        </p:nvSpPr>
        <p:spPr bwMode="auto">
          <a:xfrm>
            <a:off x="343535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Public Works</a:t>
            </a:r>
          </a:p>
        </p:txBody>
      </p:sp>
      <p:sp>
        <p:nvSpPr>
          <p:cNvPr id="32783" name="Text Box 2064"/>
          <p:cNvSpPr txBox="1">
            <a:spLocks noChangeArrowheads="1"/>
          </p:cNvSpPr>
          <p:nvPr/>
        </p:nvSpPr>
        <p:spPr bwMode="auto">
          <a:xfrm>
            <a:off x="3509963" y="5537200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Public Works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2784" name="Text Box 2065"/>
          <p:cNvSpPr txBox="1">
            <a:spLocks noChangeArrowheads="1"/>
          </p:cNvSpPr>
          <p:nvPr/>
        </p:nvSpPr>
        <p:spPr bwMode="auto">
          <a:xfrm>
            <a:off x="2143125" y="3962400"/>
            <a:ext cx="9699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/>
              <a:t>District</a:t>
            </a:r>
          </a:p>
          <a:p>
            <a:pPr algn="ctr" eaLnBrk="1" hangingPunct="1"/>
            <a:r>
              <a:rPr lang="en-US" sz="2000" b="0"/>
              <a:t>Office</a:t>
            </a:r>
          </a:p>
        </p:txBody>
      </p:sp>
      <p:cxnSp>
        <p:nvCxnSpPr>
          <p:cNvPr id="32785" name="AutoShape 2066"/>
          <p:cNvCxnSpPr>
            <a:cxnSpLocks noChangeShapeType="1"/>
            <a:endCxn id="32784" idx="1"/>
          </p:cNvCxnSpPr>
          <p:nvPr/>
        </p:nvCxnSpPr>
        <p:spPr bwMode="auto">
          <a:xfrm>
            <a:off x="1346200" y="3114675"/>
            <a:ext cx="796925" cy="12033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AutoShape 2067"/>
          <p:cNvCxnSpPr>
            <a:cxnSpLocks noChangeShapeType="1"/>
            <a:endCxn id="32784" idx="1"/>
          </p:cNvCxnSpPr>
          <p:nvPr/>
        </p:nvCxnSpPr>
        <p:spPr bwMode="auto">
          <a:xfrm flipV="1">
            <a:off x="1193800" y="4318000"/>
            <a:ext cx="949325" cy="12287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AutoShape 2068"/>
          <p:cNvCxnSpPr>
            <a:cxnSpLocks noChangeShapeType="1"/>
            <a:stCxn id="32773" idx="3"/>
            <a:endCxn id="32784" idx="1"/>
          </p:cNvCxnSpPr>
          <p:nvPr/>
        </p:nvCxnSpPr>
        <p:spPr bwMode="auto">
          <a:xfrm>
            <a:off x="1039813" y="3479800"/>
            <a:ext cx="1103312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AutoShape 2069"/>
          <p:cNvCxnSpPr>
            <a:cxnSpLocks noChangeShapeType="1"/>
            <a:stCxn id="32784" idx="2"/>
            <a:endCxn id="32771" idx="0"/>
          </p:cNvCxnSpPr>
          <p:nvPr/>
        </p:nvCxnSpPr>
        <p:spPr bwMode="auto">
          <a:xfrm>
            <a:off x="2628900" y="4673600"/>
            <a:ext cx="0" cy="8636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AutoShape 2070"/>
          <p:cNvCxnSpPr>
            <a:cxnSpLocks noChangeShapeType="1"/>
            <a:stCxn id="32784" idx="0"/>
            <a:endCxn id="32770" idx="2"/>
          </p:cNvCxnSpPr>
          <p:nvPr/>
        </p:nvCxnSpPr>
        <p:spPr bwMode="auto">
          <a:xfrm flipH="1" flipV="1">
            <a:off x="2627313" y="3124200"/>
            <a:ext cx="1587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0" name="AutoShape 2071"/>
          <p:cNvCxnSpPr>
            <a:cxnSpLocks noChangeShapeType="1"/>
            <a:stCxn id="32782" idx="2"/>
            <a:endCxn id="32783" idx="0"/>
          </p:cNvCxnSpPr>
          <p:nvPr/>
        </p:nvCxnSpPr>
        <p:spPr bwMode="auto">
          <a:xfrm>
            <a:off x="4273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1" name="AutoShape 2072"/>
          <p:cNvCxnSpPr>
            <a:cxnSpLocks noChangeShapeType="1"/>
            <a:stCxn id="32780" idx="2"/>
            <a:endCxn id="32781" idx="0"/>
          </p:cNvCxnSpPr>
          <p:nvPr/>
        </p:nvCxnSpPr>
        <p:spPr bwMode="auto">
          <a:xfrm>
            <a:off x="58864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2" name="AutoShape 2073"/>
          <p:cNvCxnSpPr>
            <a:cxnSpLocks noChangeShapeType="1"/>
            <a:stCxn id="32778" idx="2"/>
            <a:endCxn id="32779" idx="0"/>
          </p:cNvCxnSpPr>
          <p:nvPr/>
        </p:nvCxnSpPr>
        <p:spPr bwMode="auto">
          <a:xfrm>
            <a:off x="7321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AutoShape 2074"/>
          <p:cNvCxnSpPr>
            <a:cxnSpLocks noChangeShapeType="1"/>
            <a:stCxn id="32776" idx="2"/>
            <a:endCxn id="32777" idx="0"/>
          </p:cNvCxnSpPr>
          <p:nvPr/>
        </p:nvCxnSpPr>
        <p:spPr bwMode="auto">
          <a:xfrm>
            <a:off x="8488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62237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Control Systems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28600" y="2717800"/>
            <a:ext cx="16605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Home Affairs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939925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Local Govt.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200275" y="5537200"/>
            <a:ext cx="955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Council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8066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Labor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8042275" y="5537200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</a:t>
            </a:r>
          </a:p>
          <a:p>
            <a:pPr algn="ctr" eaLnBrk="1" hangingPunct="1"/>
            <a:r>
              <a:rPr lang="en-US" sz="1800" b="0"/>
              <a:t>Labor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6653213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Education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66591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Ed.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5194300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Agriculture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5248275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Ag.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346710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Public Works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3541713" y="5537200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Public Works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3711575" y="1371600"/>
            <a:ext cx="172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Functional</a:t>
            </a:r>
          </a:p>
        </p:txBody>
      </p:sp>
      <p:cxnSp>
        <p:nvCxnSpPr>
          <p:cNvPr id="33806" name="AutoShape 15"/>
          <p:cNvCxnSpPr>
            <a:cxnSpLocks noChangeShapeType="1"/>
            <a:stCxn id="33795" idx="2"/>
            <a:endCxn id="33796" idx="0"/>
          </p:cNvCxnSpPr>
          <p:nvPr/>
        </p:nvCxnSpPr>
        <p:spPr bwMode="auto">
          <a:xfrm>
            <a:off x="267811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AutoShape 16"/>
          <p:cNvCxnSpPr>
            <a:cxnSpLocks noChangeShapeType="1"/>
            <a:stCxn id="33804" idx="0"/>
            <a:endCxn id="33803" idx="2"/>
          </p:cNvCxnSpPr>
          <p:nvPr/>
        </p:nvCxnSpPr>
        <p:spPr bwMode="auto">
          <a:xfrm flipV="1">
            <a:off x="43053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AutoShape 17"/>
          <p:cNvCxnSpPr>
            <a:cxnSpLocks noChangeShapeType="1"/>
            <a:stCxn id="33801" idx="2"/>
            <a:endCxn id="33802" idx="0"/>
          </p:cNvCxnSpPr>
          <p:nvPr/>
        </p:nvCxnSpPr>
        <p:spPr bwMode="auto">
          <a:xfrm flipH="1">
            <a:off x="5897563" y="3124200"/>
            <a:ext cx="1587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AutoShape 18"/>
          <p:cNvCxnSpPr>
            <a:cxnSpLocks noChangeShapeType="1"/>
            <a:stCxn id="33800" idx="0"/>
            <a:endCxn id="33799" idx="2"/>
          </p:cNvCxnSpPr>
          <p:nvPr/>
        </p:nvCxnSpPr>
        <p:spPr bwMode="auto">
          <a:xfrm flipV="1">
            <a:off x="73152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0" name="AutoShape 19"/>
          <p:cNvCxnSpPr>
            <a:cxnSpLocks noChangeShapeType="1"/>
            <a:stCxn id="33798" idx="0"/>
            <a:endCxn id="33797" idx="2"/>
          </p:cNvCxnSpPr>
          <p:nvPr/>
        </p:nvCxnSpPr>
        <p:spPr bwMode="auto">
          <a:xfrm flipV="1">
            <a:off x="8488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29471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charset="0"/>
                <a:ea typeface="MS PGothic" charset="0"/>
                <a:cs typeface="MS PGothic" charset="0"/>
              </a:rPr>
              <a:t>Governance and Civil Society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endParaRPr lang="en-US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Civil Society Organizations: Tie into Decentralized Governance</a:t>
            </a:r>
          </a:p>
        </p:txBody>
      </p:sp>
    </p:spTree>
    <p:extLst>
      <p:ext uri="{BB962C8B-B14F-4D97-AF65-F5344CB8AC3E}">
        <p14:creationId xmlns:p14="http://schemas.microsoft.com/office/powerpoint/2010/main" val="1462824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Arial" charset="0"/>
                <a:ea typeface="MS PGothic" charset="0"/>
                <a:cs typeface="MS PGothic" charset="0"/>
              </a:rPr>
              <a:t>Civil Society as a Dependent Variable</a:t>
            </a:r>
          </a:p>
        </p:txBody>
      </p:sp>
      <p:pic>
        <p:nvPicPr>
          <p:cNvPr id="59394" name="Picture 2" descr="http://siteresources.worldbank.org/INTCDD/Images/decentral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981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http://socserv2.mcmaster.ca/soc/courses/soc2r3/gramsci/state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722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charset="0"/>
                <a:ea typeface="MS PGothic" charset="0"/>
                <a:cs typeface="MS PGothic" charset="0"/>
              </a:rPr>
              <a:t>TIE IN</a:t>
            </a:r>
          </a:p>
        </p:txBody>
      </p:sp>
    </p:spTree>
    <p:extLst>
      <p:ext uri="{BB962C8B-B14F-4D97-AF65-F5344CB8AC3E}">
        <p14:creationId xmlns:p14="http://schemas.microsoft.com/office/powerpoint/2010/main" val="2293612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www.byhigh.org/Alumni_A_to_E/Coleman/aaaAfricanChiefsGou-500x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3881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itle 2"/>
          <p:cNvSpPr>
            <a:spLocks noGrp="1"/>
          </p:cNvSpPr>
          <p:nvPr>
            <p:ph type="title"/>
          </p:nvPr>
        </p:nvSpPr>
        <p:spPr>
          <a:xfrm>
            <a:off x="195263" y="228600"/>
            <a:ext cx="8339137" cy="914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GOVERNANCE, TRADITIONAL LEADERSHIP AND THE LOSS OF TRADITIONAL LEADERS (ETHNIC OR CIVIL?)</a:t>
            </a:r>
          </a:p>
        </p:txBody>
      </p:sp>
      <p:sp>
        <p:nvSpPr>
          <p:cNvPr id="634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80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557310" y="776895"/>
            <a:ext cx="8042276" cy="1336956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Civil Society and Human Rights Issues Review</a:t>
            </a:r>
            <a:br>
              <a:rPr lang="en-US" b="1" dirty="0">
                <a:latin typeface="Arial" charset="0"/>
                <a:ea typeface="MS PGothic" charset="0"/>
                <a:cs typeface="MS PGothic" charset="0"/>
              </a:rPr>
            </a:b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13851"/>
            <a:ext cx="7924800" cy="441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600" b="1" dirty="0">
                <a:latin typeface="Arial" charset="0"/>
                <a:ea typeface="MS PGothic" charset="0"/>
                <a:cs typeface="MS PGothic" charset="0"/>
              </a:rPr>
              <a:t>Civil Society and Human Rights</a:t>
            </a:r>
          </a:p>
          <a:p>
            <a:pPr lvl="1" eaLnBrk="1" hangingPunct="1"/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lvl="1" eaLnBrk="1" hangingPunct="1"/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"Human Rights, Basic Needs and the Stuff of Citizenship"  (Anonymous)  </a:t>
            </a:r>
          </a:p>
          <a:p>
            <a:pPr eaLnBrk="1" hangingPunct="1"/>
            <a:endParaRPr lang="en-US" sz="3600" b="1" dirty="0">
              <a:latin typeface="Arial" charset="0"/>
              <a:ea typeface="MS PGothic" charset="0"/>
              <a:cs typeface="MS PGothic" charset="0"/>
            </a:endParaRPr>
          </a:p>
          <a:p>
            <a:pPr lvl="1" eaLnBrk="1" hangingPunct="1"/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Issue: First vs. Second and Third generation Human Rights and Civil Society</a:t>
            </a:r>
          </a:p>
          <a:p>
            <a:pPr eaLnBrk="1" hangingPunct="1"/>
            <a:endParaRPr lang="en-US" b="1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02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57313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ea typeface="MS PGothic" charset="0"/>
                <a:cs typeface="MS PGothic" charset="0"/>
              </a:rPr>
              <a:t>Origins- Natural Disaster: Humanitarian Assistance and Human-Made Disaster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  <a:p>
            <a:pPr marL="457200" indent="-457200" eaLnBrk="1" hangingPunct="1"/>
            <a:r>
              <a:rPr lang="en-US" b="1">
                <a:latin typeface="Arial" charset="0"/>
                <a:ea typeface="MS PGothic" charset="0"/>
                <a:cs typeface="MS PGothic" charset="0"/>
              </a:rPr>
              <a:t>War, Drought, Agricultural Failure</a:t>
            </a:r>
          </a:p>
          <a:p>
            <a:pPr marL="914400" lvl="1" indent="-230188" eaLnBrk="1" hangingPunct="1"/>
            <a:r>
              <a:rPr lang="en-US" b="1">
                <a:latin typeface="Arial" charset="0"/>
                <a:ea typeface="MS PGothic" charset="0"/>
                <a:cs typeface="MS PGothic" charset="0"/>
              </a:rPr>
              <a:t>Focus on Rural Development</a:t>
            </a:r>
          </a:p>
          <a:p>
            <a:pPr marL="914400" lvl="1" indent="-230188" eaLnBrk="1" hangingPunct="1">
              <a:buFont typeface="Wingdings" charset="0"/>
              <a:buNone/>
            </a:pPr>
            <a:endParaRPr lang="en-US" b="1">
              <a:latin typeface="Arial" charset="0"/>
              <a:ea typeface="MS PGothic" charset="0"/>
              <a:cs typeface="MS PGothic" charset="0"/>
            </a:endParaRPr>
          </a:p>
          <a:p>
            <a:pPr marL="457200" indent="-457200" eaLnBrk="1" hangingPunct="1"/>
            <a:r>
              <a:rPr lang="en-US" b="1">
                <a:latin typeface="Arial" charset="0"/>
                <a:ea typeface="MS PGothic" charset="0"/>
                <a:cs typeface="MS PGothic" charset="0"/>
              </a:rPr>
              <a:t>Human Rights</a:t>
            </a:r>
          </a:p>
          <a:p>
            <a:pPr marL="914400" lvl="1" indent="-230188" eaLnBrk="1" hangingPunct="1"/>
            <a:r>
              <a:rPr lang="en-US" b="1">
                <a:latin typeface="Arial" charset="0"/>
                <a:ea typeface="MS PGothic" charset="0"/>
                <a:cs typeface="MS PGothic" charset="0"/>
              </a:rPr>
              <a:t>Focus on Governance</a:t>
            </a:r>
          </a:p>
        </p:txBody>
      </p:sp>
    </p:spTree>
    <p:extLst>
      <p:ext uri="{BB962C8B-B14F-4D97-AF65-F5344CB8AC3E}">
        <p14:creationId xmlns:p14="http://schemas.microsoft.com/office/powerpoint/2010/main" val="16774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34292" y="1560156"/>
            <a:ext cx="8567737" cy="2079343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b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sz="3100" b="1" dirty="0">
                <a:solidFill>
                  <a:srgbClr val="0000FF"/>
                </a:solidFill>
                <a:latin typeface="Arial" charset="0"/>
                <a:ea typeface="MS PGothic" charset="0"/>
                <a:cs typeface="MS PGothic" charset="0"/>
              </a:rPr>
              <a:t>Local Governance As part of the Governance Debate</a:t>
            </a:r>
            <a:br>
              <a:rPr lang="en-US" sz="31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b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Samuel P. Huntington, </a:t>
            </a:r>
            <a:r>
              <a:rPr lang="da-DK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(April 18, 1927 – December 24, 2008) Harvard  </a:t>
            </a:r>
            <a:r>
              <a:rPr lang="da-DK" sz="2800" b="1" dirty="0" err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University</a:t>
            </a:r>
            <a:r>
              <a:rPr lang="da-DK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.</a:t>
            </a:r>
            <a:br>
              <a:rPr lang="da-DK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br>
              <a:rPr lang="da-DK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da-DK" sz="36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endParaRPr lang="en-US" sz="3600" b="1" dirty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3250" name="Picture 2" descr="http://www.bitsofnews.com/images/graphics/samuel_huntington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009"/>
            <a:ext cx="2478154" cy="323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 descr="http://evroazija.info/wp-content/uploads/2013/08/clash-of-civilisatio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0" y="3545166"/>
            <a:ext cx="6839450" cy="331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937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2"/>
          <p:cNvGraphicFramePr>
            <a:graphicFrameLocks noChangeAspect="1"/>
          </p:cNvGraphicFramePr>
          <p:nvPr/>
        </p:nvGraphicFramePr>
        <p:xfrm>
          <a:off x="158750" y="228600"/>
          <a:ext cx="898525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Document" r:id="rId3" imgW="8409432" imgH="6336792" progId="Word.Document.8">
                  <p:embed/>
                </p:oleObj>
              </mc:Choice>
              <mc:Fallback>
                <p:oleObj name="Document" r:id="rId3" imgW="8409432" imgH="63367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28600"/>
                        <a:ext cx="898525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239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65225" y="231775"/>
            <a:ext cx="7340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State Societal Linkages</a:t>
            </a:r>
          </a:p>
        </p:txBody>
      </p:sp>
      <p:sp>
        <p:nvSpPr>
          <p:cNvPr id="37890" name="Text Box 1027"/>
          <p:cNvSpPr txBox="1">
            <a:spLocks noChangeArrowheads="1"/>
          </p:cNvSpPr>
          <p:nvPr/>
        </p:nvSpPr>
        <p:spPr bwMode="auto">
          <a:xfrm>
            <a:off x="3073400" y="1371600"/>
            <a:ext cx="323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Central State - Macro</a:t>
            </a:r>
          </a:p>
        </p:txBody>
      </p:sp>
      <p:sp>
        <p:nvSpPr>
          <p:cNvPr id="37891" name="Text Box 1028"/>
          <p:cNvSpPr txBox="1">
            <a:spLocks noChangeArrowheads="1"/>
          </p:cNvSpPr>
          <p:nvPr/>
        </p:nvSpPr>
        <p:spPr bwMode="auto">
          <a:xfrm>
            <a:off x="3151188" y="4572000"/>
            <a:ext cx="307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Civil Society - Micro</a:t>
            </a:r>
          </a:p>
        </p:txBody>
      </p:sp>
      <p:grpSp>
        <p:nvGrpSpPr>
          <p:cNvPr id="37892" name="Group 1029"/>
          <p:cNvGrpSpPr>
            <a:grpSpLocks/>
          </p:cNvGrpSpPr>
          <p:nvPr/>
        </p:nvGrpSpPr>
        <p:grpSpPr bwMode="auto">
          <a:xfrm>
            <a:off x="636588" y="1952625"/>
            <a:ext cx="8105775" cy="396875"/>
            <a:chOff x="327" y="1248"/>
            <a:chExt cx="5106" cy="250"/>
          </a:xfrm>
        </p:grpSpPr>
        <p:sp>
          <p:nvSpPr>
            <p:cNvPr id="37904" name="Text Box 1030"/>
            <p:cNvSpPr txBox="1">
              <a:spLocks noChangeArrowheads="1"/>
            </p:cNvSpPr>
            <p:nvPr/>
          </p:nvSpPr>
          <p:spPr bwMode="auto">
            <a:xfrm>
              <a:off x="327" y="1248"/>
              <a:ext cx="5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Weak</a:t>
              </a:r>
            </a:p>
          </p:txBody>
        </p:sp>
        <p:sp>
          <p:nvSpPr>
            <p:cNvPr id="37905" name="Text Box 1031"/>
            <p:cNvSpPr txBox="1">
              <a:spLocks noChangeArrowheads="1"/>
            </p:cNvSpPr>
            <p:nvPr/>
          </p:nvSpPr>
          <p:spPr bwMode="auto">
            <a:xfrm>
              <a:off x="4846" y="1248"/>
              <a:ext cx="5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Strong</a:t>
              </a:r>
            </a:p>
          </p:txBody>
        </p:sp>
        <p:sp>
          <p:nvSpPr>
            <p:cNvPr id="37906" name="Line 1032"/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3" name="Group 1033"/>
          <p:cNvGrpSpPr>
            <a:grpSpLocks/>
          </p:cNvGrpSpPr>
          <p:nvPr/>
        </p:nvGrpSpPr>
        <p:grpSpPr bwMode="auto">
          <a:xfrm>
            <a:off x="638175" y="3308350"/>
            <a:ext cx="8105775" cy="396875"/>
            <a:chOff x="327" y="1843"/>
            <a:chExt cx="5106" cy="250"/>
          </a:xfrm>
        </p:grpSpPr>
        <p:sp>
          <p:nvSpPr>
            <p:cNvPr id="37901" name="Text Box 1034"/>
            <p:cNvSpPr txBox="1">
              <a:spLocks noChangeArrowheads="1"/>
            </p:cNvSpPr>
            <p:nvPr/>
          </p:nvSpPr>
          <p:spPr bwMode="auto">
            <a:xfrm>
              <a:off x="327" y="1843"/>
              <a:ext cx="14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State-mezzo Weak</a:t>
              </a:r>
            </a:p>
          </p:txBody>
        </p:sp>
        <p:sp>
          <p:nvSpPr>
            <p:cNvPr id="37902" name="Text Box 1035"/>
            <p:cNvSpPr txBox="1">
              <a:spLocks noChangeArrowheads="1"/>
            </p:cNvSpPr>
            <p:nvPr/>
          </p:nvSpPr>
          <p:spPr bwMode="auto">
            <a:xfrm>
              <a:off x="4846" y="1843"/>
              <a:ext cx="5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Strong</a:t>
              </a:r>
            </a:p>
          </p:txBody>
        </p:sp>
        <p:sp>
          <p:nvSpPr>
            <p:cNvPr id="37903" name="Line 1036"/>
            <p:cNvSpPr>
              <a:spLocks noChangeShapeType="1"/>
            </p:cNvSpPr>
            <p:nvPr/>
          </p:nvSpPr>
          <p:spPr bwMode="auto">
            <a:xfrm>
              <a:off x="1879" y="196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Text Box 1037"/>
          <p:cNvSpPr txBox="1">
            <a:spLocks noChangeArrowheads="1"/>
          </p:cNvSpPr>
          <p:nvPr/>
        </p:nvSpPr>
        <p:spPr bwMode="auto">
          <a:xfrm>
            <a:off x="650875" y="3781425"/>
            <a:ext cx="823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Mono-State…...</a:t>
            </a:r>
            <a:r>
              <a:rPr lang="en-US" sz="1800"/>
              <a:t>INTERGOVERNMENTAL Systems in place</a:t>
            </a:r>
            <a:r>
              <a:rPr lang="en-US" sz="1800" b="0"/>
              <a:t>.</a:t>
            </a:r>
            <a:r>
              <a:rPr lang="en-US" sz="2000" b="0"/>
              <a:t>…..Local State</a:t>
            </a:r>
          </a:p>
        </p:txBody>
      </p:sp>
      <p:sp>
        <p:nvSpPr>
          <p:cNvPr id="37895" name="Text Box 1038"/>
          <p:cNvSpPr txBox="1">
            <a:spLocks noChangeArrowheads="1"/>
          </p:cNvSpPr>
          <p:nvPr/>
        </p:nvSpPr>
        <p:spPr bwMode="auto">
          <a:xfrm>
            <a:off x="1144588" y="2333625"/>
            <a:ext cx="7091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SOFT STATE…………………………….PREDATORY STATE</a:t>
            </a:r>
          </a:p>
        </p:txBody>
      </p:sp>
      <p:sp>
        <p:nvSpPr>
          <p:cNvPr id="37896" name="Text Box 1039"/>
          <p:cNvSpPr txBox="1">
            <a:spLocks noChangeArrowheads="1"/>
          </p:cNvSpPr>
          <p:nvPr/>
        </p:nvSpPr>
        <p:spPr bwMode="auto">
          <a:xfrm>
            <a:off x="1111250" y="5686425"/>
            <a:ext cx="7158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Local - SOFT STATE….………………LOCAL GOVERNMENT</a:t>
            </a:r>
          </a:p>
        </p:txBody>
      </p:sp>
      <p:grpSp>
        <p:nvGrpSpPr>
          <p:cNvPr id="37897" name="Group 1040"/>
          <p:cNvGrpSpPr>
            <a:grpSpLocks/>
          </p:cNvGrpSpPr>
          <p:nvPr/>
        </p:nvGrpSpPr>
        <p:grpSpPr bwMode="auto">
          <a:xfrm>
            <a:off x="638175" y="5153025"/>
            <a:ext cx="8105775" cy="396875"/>
            <a:chOff x="327" y="1248"/>
            <a:chExt cx="5106" cy="250"/>
          </a:xfrm>
        </p:grpSpPr>
        <p:sp>
          <p:nvSpPr>
            <p:cNvPr id="37898" name="Text Box 1041"/>
            <p:cNvSpPr txBox="1">
              <a:spLocks noChangeArrowheads="1"/>
            </p:cNvSpPr>
            <p:nvPr/>
          </p:nvSpPr>
          <p:spPr bwMode="auto">
            <a:xfrm>
              <a:off x="327" y="1248"/>
              <a:ext cx="5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Weak</a:t>
              </a:r>
            </a:p>
          </p:txBody>
        </p:sp>
        <p:sp>
          <p:nvSpPr>
            <p:cNvPr id="37899" name="Text Box 1042"/>
            <p:cNvSpPr txBox="1">
              <a:spLocks noChangeArrowheads="1"/>
            </p:cNvSpPr>
            <p:nvPr/>
          </p:nvSpPr>
          <p:spPr bwMode="auto">
            <a:xfrm>
              <a:off x="4846" y="1248"/>
              <a:ext cx="5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Strong</a:t>
              </a:r>
            </a:p>
          </p:txBody>
        </p:sp>
        <p:sp>
          <p:nvSpPr>
            <p:cNvPr id="37900" name="Line 1043"/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7850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Civil Society and Governance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b="1">
                <a:latin typeface="Arial" charset="0"/>
              </a:rPr>
              <a:t>Civil Society: Definition</a:t>
            </a:r>
          </a:p>
          <a:p>
            <a:pPr lvl="1" eaLnBrk="1" hangingPunct="1">
              <a:buFontTx/>
              <a:buNone/>
            </a:pPr>
            <a:endParaRPr lang="en-US" b="1">
              <a:latin typeface="Arial" charset="0"/>
            </a:endParaRPr>
          </a:p>
          <a:p>
            <a:pPr lvl="2" eaLnBrk="1" hangingPunct="1">
              <a:buFontTx/>
              <a:buNone/>
            </a:pPr>
            <a:r>
              <a:rPr lang="en-US" b="1">
                <a:latin typeface="Arial" charset="0"/>
              </a:rPr>
              <a:t>	Associations and organizations that are beyond the clan and the family and short of the state  (does not include state organs)</a:t>
            </a:r>
          </a:p>
          <a:p>
            <a:pPr eaLnBrk="1" hangingPunct="1"/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2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527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37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Goal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latin typeface="Arial" charset="0"/>
              </a:rPr>
              <a:t>	Learning Process Model--</a:t>
            </a:r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incrementalism</a:t>
            </a:r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- theoretical alternatie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b="1">
              <a:latin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200" b="1">
                <a:latin typeface="Arial" charset="0"/>
              </a:rPr>
              <a:t>Bottom up and interactive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300" b="1">
              <a:latin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200" b="1">
                <a:latin typeface="Arial" charset="0"/>
              </a:rPr>
              <a:t>Village development committees vs. local planning officers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200" b="1">
              <a:latin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200" b="1">
                <a:latin typeface="Arial" charset="0"/>
              </a:rPr>
              <a:t>Paternalism of the district officer vs. patronage of local level minor networks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300" b="1">
              <a:latin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200" b="1">
                <a:latin typeface="Arial" charset="0"/>
              </a:rPr>
              <a:t>Street level bureaucrats vs. agents from center</a:t>
            </a:r>
          </a:p>
          <a:p>
            <a:pPr eaLnBrk="1" hangingPunct="1">
              <a:lnSpc>
                <a:spcPct val="80000"/>
              </a:lnSpc>
            </a:pPr>
            <a:endParaRPr lang="en-US" sz="23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97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Civil Society 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FontTx/>
              <a:buNone/>
            </a:pPr>
            <a:r>
              <a:rPr lang="en-US" b="1">
                <a:latin typeface="Arial" charset="0"/>
              </a:rPr>
              <a:t>Definition:</a:t>
            </a:r>
          </a:p>
          <a:p>
            <a:pPr marL="914400" lvl="1" indent="-230188" eaLnBrk="1" hangingPunct="1"/>
            <a:r>
              <a:rPr lang="en-US" b="1">
                <a:latin typeface="Arial" charset="0"/>
              </a:rPr>
              <a:t>Networks of organizations, groups and individuals pursuing socio-economic interests</a:t>
            </a:r>
          </a:p>
          <a:p>
            <a:pPr marL="914400" lvl="1" indent="-230188" eaLnBrk="1" hangingPunct="1"/>
            <a:endParaRPr lang="en-US" b="1">
              <a:latin typeface="Arial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b="1">
                <a:latin typeface="Arial" charset="0"/>
              </a:rPr>
              <a:t>"Beyond the family but short of the state</a:t>
            </a:r>
            <a:r>
              <a:rPr lang="ja-JP" altLang="en-US" b="1">
                <a:latin typeface="Arial" charset="0"/>
              </a:rPr>
              <a:t>”</a:t>
            </a:r>
            <a:endParaRPr lang="en-US" altLang="ja-JP" b="1">
              <a:latin typeface="Arial" charset="0"/>
            </a:endParaRPr>
          </a:p>
          <a:p>
            <a:pPr marL="457200" indent="-457200" algn="r" eaLnBrk="1" hangingPunct="1">
              <a:buFontTx/>
              <a:buNone/>
            </a:pPr>
            <a:r>
              <a:rPr lang="en-US" sz="2400" b="1">
                <a:latin typeface="Arial" charset="0"/>
              </a:rPr>
              <a:t>- Hegal</a:t>
            </a:r>
            <a:endParaRPr lang="en-US" b="1">
              <a:latin typeface="Arial" charset="0"/>
            </a:endParaRPr>
          </a:p>
          <a:p>
            <a:pPr marL="457200" indent="-457200" eaLnBrk="1" hangingPunct="1"/>
            <a:endParaRPr lang="en-US" b="1">
              <a:latin typeface="Arial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b="1">
                <a:latin typeface="Arial" charset="0"/>
              </a:rPr>
              <a:t>"Human Rights, Basic Needs and the Stuff of Citizenship</a:t>
            </a:r>
            <a:r>
              <a:rPr lang="ja-JP" altLang="en-US" b="1">
                <a:latin typeface="Arial" charset="0"/>
              </a:rPr>
              <a:t>”</a:t>
            </a:r>
            <a:endParaRPr lang="en-US" altLang="ja-JP" b="1">
              <a:latin typeface="Arial" charset="0"/>
            </a:endParaRPr>
          </a:p>
          <a:p>
            <a:pPr marL="457200" indent="-457200" algn="r" eaLnBrk="1" hangingPunct="1">
              <a:buFontTx/>
              <a:buNone/>
            </a:pPr>
            <a:r>
              <a:rPr lang="en-US" sz="2400" b="1">
                <a:latin typeface="Arial" charset="0"/>
              </a:rPr>
              <a:t>- First vs. Second and Third generation</a:t>
            </a:r>
          </a:p>
        </p:txBody>
      </p:sp>
    </p:spTree>
    <p:extLst>
      <p:ext uri="{BB962C8B-B14F-4D97-AF65-F5344CB8AC3E}">
        <p14:creationId xmlns:p14="http://schemas.microsoft.com/office/powerpoint/2010/main" val="750942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The Grass Roots Principle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5" b="22575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4254777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  <a:cs typeface="MS PGothic" charset="0"/>
              </a:rPr>
              <a:t>Postscript- World Bank Mission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10497" y="1760957"/>
            <a:ext cx="8534400" cy="4648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Local Governance and Civil Society in Guinea Conakry  (Stakeholder Analysis- March, 2006)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A Collapsed State:  (1960-2015)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Creation of a Poverty Alleviation Fund- includes </a:t>
            </a:r>
            <a:r>
              <a:rPr lang="en-US" sz="2800" b="1" u="sng" dirty="0">
                <a:latin typeface="Arial" charset="0"/>
                <a:ea typeface="MS PGothic" charset="0"/>
                <a:cs typeface="MS PGothic" charset="0"/>
              </a:rPr>
              <a:t>Micro-Credit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Design Capacity for Service Delivery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Need for Predictable Governance and stable  Civil Society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11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1031" y="76644"/>
            <a:ext cx="10563131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CENTRAL TO THE DEBATE: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 More than Local Governance?</a:t>
            </a:r>
          </a:p>
        </p:txBody>
      </p:sp>
      <p:pic>
        <p:nvPicPr>
          <p:cNvPr id="3891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4779963" cy="5419725"/>
          </a:xfrm>
          <a:noFill/>
        </p:spPr>
      </p:pic>
    </p:spTree>
    <p:extLst>
      <p:ext uri="{BB962C8B-B14F-4D97-AF65-F5344CB8AC3E}">
        <p14:creationId xmlns:p14="http://schemas.microsoft.com/office/powerpoint/2010/main" val="760171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8BA5-7948-DF49-B241-DD7C87E6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Politicians and the Grassroots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5A667-618F-2F4E-A21F-FC535FE5B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More from Yes Minister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7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MS PGothic" charset="0"/>
                <a:cs typeface="MS PGothic" charset="0"/>
              </a:rPr>
              <a:t>Governance Themes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2755"/>
            <a:ext cx="8828424" cy="4525963"/>
          </a:xfrm>
        </p:spPr>
        <p:txBody>
          <a:bodyPr>
            <a:normAutofit fontScale="47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	</a:t>
            </a:r>
            <a:r>
              <a:rPr lang="en-US" sz="4400" b="1" dirty="0">
                <a:latin typeface="Arial" charset="0"/>
                <a:ea typeface="MS PGothic" charset="0"/>
                <a:cs typeface="MS PGothic" charset="0"/>
              </a:rPr>
              <a:t>Cultural Issues: Clash of Civilizations and  Chaos 	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4400" b="1" dirty="0">
                <a:latin typeface="Arial" charset="0"/>
                <a:ea typeface="MS PGothic" charset="0"/>
                <a:cs typeface="MS PGothic" charset="0"/>
              </a:rPr>
              <a:t>	Theories- Measured against Civil Society</a:t>
            </a:r>
          </a:p>
          <a:p>
            <a:pPr marL="0" indent="0" eaLnBrk="1" hangingPunct="1">
              <a:lnSpc>
                <a:spcPct val="80000"/>
              </a:lnSpc>
              <a:buFontTx/>
              <a:buAutoNum type="romanUcPeriod" startAt="3"/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 Samuel Huntington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 Monte Palmer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Jorge Luis Borges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V.S. Naipaul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800" b="1" dirty="0" err="1">
                <a:latin typeface="Arial" charset="0"/>
                <a:ea typeface="MS PGothic" charset="0"/>
                <a:cs typeface="MS PGothic" charset="0"/>
              </a:rPr>
              <a:t>Michela</a:t>
            </a: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 Wrong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4275" name="Picture 5" descr="http://europelostandfound.net/files/elf/images/Clash_of_Civilizations_world_map.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55626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664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DISCUSSIONS, QUESTIONS DEBATES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940" y="412894"/>
            <a:ext cx="7772400" cy="1500187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GOVERNANCE AND LOCAL GOVERNANCE</a:t>
            </a:r>
          </a:p>
        </p:txBody>
      </p:sp>
    </p:spTree>
    <p:extLst>
      <p:ext uri="{BB962C8B-B14F-4D97-AF65-F5344CB8AC3E}">
        <p14:creationId xmlns:p14="http://schemas.microsoft.com/office/powerpoint/2010/main" val="292484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World Ethnic Divisions: Is Civil Society Cultural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65539" name="Picture 2" descr="http://1.bp.blogspot.com/-T7MvOSVgI3k/TYd8XxJQJII/AAAAAAAAD8M/iVpGTMqrmxc/s1600/h-GeographyEthnicity-Source-SOPHIE-Stu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439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1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539749" y="-248684"/>
            <a:ext cx="8042276" cy="1336956"/>
          </a:xfrm>
        </p:spPr>
        <p:txBody>
          <a:bodyPr/>
          <a:lstStyle/>
          <a:p>
            <a:r>
              <a:rPr lang="en-US" b="1">
                <a:latin typeface="Arial" charset="0"/>
                <a:ea typeface="MS PGothic" charset="0"/>
                <a:cs typeface="MS PGothic" charset="0"/>
              </a:rPr>
              <a:t>Northern Pakistan</a:t>
            </a:r>
          </a:p>
        </p:txBody>
      </p:sp>
      <p:pic>
        <p:nvPicPr>
          <p:cNvPr id="67586" name="Picture 2" descr="http://cdn.c.photoshelter.com/img-get/I0000IuDQ22Tghpc/s/900/900/20060420-pakistan-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010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00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://farm3.static.flickr.com/2461/3557716374_3e5c619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524000"/>
            <a:ext cx="68659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itle 3"/>
          <p:cNvSpPr>
            <a:spLocks noGrp="1"/>
          </p:cNvSpPr>
          <p:nvPr>
            <p:ph type="title"/>
          </p:nvPr>
        </p:nvSpPr>
        <p:spPr>
          <a:xfrm>
            <a:off x="228599" y="858681"/>
            <a:ext cx="8692753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charset="0"/>
                <a:ea typeface="MS PGothic" charset="0"/>
                <a:cs typeface="MS PGothic" charset="0"/>
              </a:rPr>
              <a:t>Tamil Protests and Sri Lanka</a:t>
            </a:r>
            <a:r>
              <a:rPr lang="ja-JP" altLang="en-US" sz="3600" b="1" dirty="0"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en-US" altLang="ja-JP" sz="3600" b="1" dirty="0">
                <a:latin typeface="Arial" charset="0"/>
                <a:ea typeface="MS PGothic" charset="0"/>
                <a:cs typeface="MS PGothic" charset="0"/>
              </a:rPr>
              <a:t>s Political Future</a:t>
            </a:r>
            <a:br>
              <a:rPr lang="en-US" altLang="ja-JP" b="1" dirty="0">
                <a:latin typeface="Arial" charset="0"/>
                <a:ea typeface="MS PGothic" charset="0"/>
                <a:cs typeface="MS PGothic" charset="0"/>
              </a:rPr>
            </a:br>
            <a:r>
              <a:rPr lang="en-US" altLang="ja-JP" b="1" dirty="0">
                <a:latin typeface="Arial" charset="0"/>
                <a:ea typeface="MS PGothic" charset="0"/>
                <a:cs typeface="MS PGothic" charset="0"/>
              </a:rPr>
              <a:t>;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3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Tie Ins:</a:t>
            </a:r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  NGOs,  Civil Society and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419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1. The Failed State</a:t>
            </a:r>
          </a:p>
          <a:p>
            <a:pPr>
              <a:buFont typeface="Wingdings" pitchFamily="2" charset="2"/>
              <a:buChar char="l"/>
              <a:defRPr/>
            </a:pPr>
            <a:endParaRPr lang="en-US" b="1" dirty="0">
              <a:ea typeface="+mn-ea"/>
              <a:cs typeface="+mn-cs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2.  Decentralized Governance</a:t>
            </a:r>
          </a:p>
          <a:p>
            <a:pPr marL="514350" indent="-514350">
              <a:buFont typeface="Wingdings" pitchFamily="2" charset="2"/>
              <a:buAutoNum type="arabicPeriod" startAt="2"/>
              <a:defRPr/>
            </a:pPr>
            <a:endParaRPr lang="en-US" b="1" dirty="0">
              <a:ea typeface="+mn-ea"/>
              <a:cs typeface="+mn-cs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3.  Reconceptualization of Governance as Local Governance</a:t>
            </a:r>
          </a:p>
          <a:p>
            <a:pPr marL="514350" indent="-514350">
              <a:buFont typeface="Wingdings" pitchFamily="2" charset="2"/>
              <a:buAutoNum type="arabicPeriod" startAt="3"/>
              <a:defRPr/>
            </a:pPr>
            <a:endParaRPr lang="en-US" b="1" dirty="0">
              <a:ea typeface="+mn-ea"/>
              <a:cs typeface="+mn-cs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4.  Human Rights and Civil Society</a:t>
            </a:r>
          </a:p>
          <a:p>
            <a:pPr marL="514350" indent="-514350">
              <a:buFont typeface="Wingdings" pitchFamily="2" charset="2"/>
              <a:buAutoNum type="arabicPeriod" startAt="2"/>
              <a:defRPr/>
            </a:pPr>
            <a:endParaRPr lang="en-US" b="1" dirty="0">
              <a:ea typeface="+mn-ea"/>
              <a:cs typeface="+mn-cs"/>
            </a:endParaRPr>
          </a:p>
          <a:p>
            <a:pPr marL="514350" indent="-514350">
              <a:buFont typeface="Wingdings" pitchFamily="2" charset="2"/>
              <a:buAutoNum type="arabicPeriod" startAt="2"/>
              <a:defRPr/>
            </a:pPr>
            <a:endParaRPr lang="en-US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446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346</TotalTime>
  <Words>749</Words>
  <Application>Microsoft Macintosh PowerPoint</Application>
  <PresentationFormat>On-screen Show (4:3)</PresentationFormat>
  <Paragraphs>269</Paragraphs>
  <Slides>50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ＭＳ Ｐゴシック</vt:lpstr>
      <vt:lpstr>ＭＳ Ｐゴシック</vt:lpstr>
      <vt:lpstr>Arial</vt:lpstr>
      <vt:lpstr>Calibri</vt:lpstr>
      <vt:lpstr>News Gothic MT</vt:lpstr>
      <vt:lpstr>Wingdings</vt:lpstr>
      <vt:lpstr>Wingdings 2</vt:lpstr>
      <vt:lpstr>Breeze</vt:lpstr>
      <vt:lpstr>Document</vt:lpstr>
      <vt:lpstr>PIA 2501 Development Policy and Management</vt:lpstr>
      <vt:lpstr> Local Government-    </vt:lpstr>
      <vt:lpstr>Governance from the Grassroots</vt:lpstr>
      <vt:lpstr>  Local Governance As part of the Governance Debate  Samuel P. Huntington, (April 18, 1927 – December 24, 2008) Harvard  University.   </vt:lpstr>
      <vt:lpstr>Governance Themes</vt:lpstr>
      <vt:lpstr>World Ethnic Divisions: Is Civil Society Cultural</vt:lpstr>
      <vt:lpstr>Northern Pakistan</vt:lpstr>
      <vt:lpstr>Tamil Protests and Sri Lanka’s Political Future ;</vt:lpstr>
      <vt:lpstr>Tie Ins:  NGOs,  Civil Society and Governance</vt:lpstr>
      <vt:lpstr>Stop Cronyism to Stop Poverty</vt:lpstr>
      <vt:lpstr>The Hard State</vt:lpstr>
      <vt:lpstr>Political Cartoon Remembering the 1960s (Hard vs. Soft States)</vt:lpstr>
      <vt:lpstr> GOVERNANCE ISSUES IMPACT DEVELOPMENT WORK</vt:lpstr>
      <vt:lpstr>It starts with The Roman Empire: THE FAILURE TO DECENTRALIZE</vt:lpstr>
      <vt:lpstr>Governance Issues- Continued</vt:lpstr>
      <vt:lpstr>What Local Government Does</vt:lpstr>
      <vt:lpstr>A Universal- Pacific Local Government Capacity Building Project</vt:lpstr>
      <vt:lpstr>Potential Development Themes</vt:lpstr>
      <vt:lpstr>What Local Government Does?</vt:lpstr>
      <vt:lpstr>Local Government and Development: The Goal</vt:lpstr>
      <vt:lpstr>Decentralized Governance</vt:lpstr>
      <vt:lpstr>Reinventing Government?</vt:lpstr>
      <vt:lpstr>Decentralization and Local Government: Models</vt:lpstr>
      <vt:lpstr>It all comes from Shakespeare?</vt:lpstr>
      <vt:lpstr>Local Government and the Local State</vt:lpstr>
      <vt:lpstr>PowerPoint Presentation</vt:lpstr>
      <vt:lpstr>The Primary Unit of Government</vt:lpstr>
      <vt:lpstr>Swedish Local Government Organizations</vt:lpstr>
      <vt:lpstr>Deconcentration</vt:lpstr>
      <vt:lpstr>French Prefect</vt:lpstr>
      <vt:lpstr>Control Systems</vt:lpstr>
      <vt:lpstr>Control Systems</vt:lpstr>
      <vt:lpstr>Control Systems</vt:lpstr>
      <vt:lpstr>Governance and Civil Society</vt:lpstr>
      <vt:lpstr>Civil Society as a Dependent Variable</vt:lpstr>
      <vt:lpstr>TIE IN</vt:lpstr>
      <vt:lpstr>GOVERNANCE, TRADITIONAL LEADERSHIP AND THE LOSS OF TRADITIONAL LEADERS (ETHNIC OR CIVIL?)</vt:lpstr>
      <vt:lpstr> Civil Society and Human Rights Issues Review </vt:lpstr>
      <vt:lpstr>Origins- Natural Disaster: Humanitarian Assistance and Human-Made Disaster</vt:lpstr>
      <vt:lpstr>PowerPoint Presentation</vt:lpstr>
      <vt:lpstr>State Societal Linkages</vt:lpstr>
      <vt:lpstr>Civil Society and Governance</vt:lpstr>
      <vt:lpstr>PowerPoint Presentation</vt:lpstr>
      <vt:lpstr>The Goal</vt:lpstr>
      <vt:lpstr>Civil Society  </vt:lpstr>
      <vt:lpstr>The Grass Roots Principle</vt:lpstr>
      <vt:lpstr>Postscript- World Bank Mission</vt:lpstr>
      <vt:lpstr>CENTRAL TO THE DEBATE:  More than Local Governance?</vt:lpstr>
      <vt:lpstr>Politicians and the Grassroots</vt:lpstr>
      <vt:lpstr>DISCUSSIONS, QUESTIONS DEBATES</vt:lpstr>
    </vt:vector>
  </TitlesOfParts>
  <Company>University of Pittsburgh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2501 Development Policy and Management</dc:title>
  <dc:creator>Lou Picard</dc:creator>
  <cp:lastModifiedBy>Picard, Louis A</cp:lastModifiedBy>
  <cp:revision>21</cp:revision>
  <dcterms:created xsi:type="dcterms:W3CDTF">2016-02-28T13:31:52Z</dcterms:created>
  <dcterms:modified xsi:type="dcterms:W3CDTF">2019-10-20T17:10:41Z</dcterms:modified>
</cp:coreProperties>
</file>