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2"/>
  </p:notesMasterIdLst>
  <p:sldIdLst>
    <p:sldId id="257" r:id="rId2"/>
    <p:sldId id="297" r:id="rId3"/>
    <p:sldId id="431" r:id="rId4"/>
    <p:sldId id="387" r:id="rId5"/>
    <p:sldId id="284" r:id="rId6"/>
    <p:sldId id="283" r:id="rId7"/>
    <p:sldId id="385" r:id="rId8"/>
    <p:sldId id="386" r:id="rId9"/>
    <p:sldId id="389" r:id="rId10"/>
    <p:sldId id="390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9" r:id="rId30"/>
    <p:sldId id="271" r:id="rId31"/>
    <p:sldId id="270" r:id="rId32"/>
    <p:sldId id="268" r:id="rId33"/>
    <p:sldId id="272" r:id="rId34"/>
    <p:sldId id="273" r:id="rId35"/>
    <p:sldId id="274" r:id="rId36"/>
    <p:sldId id="275" r:id="rId37"/>
    <p:sldId id="278" r:id="rId38"/>
    <p:sldId id="400" r:id="rId39"/>
    <p:sldId id="401" r:id="rId40"/>
    <p:sldId id="402" r:id="rId41"/>
    <p:sldId id="411" r:id="rId42"/>
    <p:sldId id="312" r:id="rId43"/>
    <p:sldId id="358" r:id="rId44"/>
    <p:sldId id="412" r:id="rId45"/>
    <p:sldId id="326" r:id="rId46"/>
    <p:sldId id="361" r:id="rId47"/>
    <p:sldId id="413" r:id="rId48"/>
    <p:sldId id="277" r:id="rId49"/>
    <p:sldId id="276" r:id="rId50"/>
    <p:sldId id="360" r:id="rId51"/>
    <p:sldId id="327" r:id="rId52"/>
    <p:sldId id="363" r:id="rId53"/>
    <p:sldId id="362" r:id="rId54"/>
    <p:sldId id="414" r:id="rId55"/>
    <p:sldId id="367" r:id="rId56"/>
    <p:sldId id="328" r:id="rId57"/>
    <p:sldId id="415" r:id="rId58"/>
    <p:sldId id="419" r:id="rId59"/>
    <p:sldId id="337" r:id="rId60"/>
    <p:sldId id="366" r:id="rId61"/>
    <p:sldId id="364" r:id="rId62"/>
    <p:sldId id="420" r:id="rId63"/>
    <p:sldId id="329" r:id="rId64"/>
    <p:sldId id="369" r:id="rId65"/>
    <p:sldId id="338" r:id="rId66"/>
    <p:sldId id="371" r:id="rId67"/>
    <p:sldId id="417" r:id="rId68"/>
    <p:sldId id="335" r:id="rId69"/>
    <p:sldId id="372" r:id="rId70"/>
    <p:sldId id="416" r:id="rId71"/>
    <p:sldId id="421" r:id="rId72"/>
    <p:sldId id="418" r:id="rId73"/>
    <p:sldId id="422" r:id="rId74"/>
    <p:sldId id="333" r:id="rId75"/>
    <p:sldId id="301" r:id="rId76"/>
    <p:sldId id="334" r:id="rId77"/>
    <p:sldId id="423" r:id="rId78"/>
    <p:sldId id="303" r:id="rId79"/>
    <p:sldId id="279" r:id="rId80"/>
    <p:sldId id="425" r:id="rId81"/>
    <p:sldId id="313" r:id="rId82"/>
    <p:sldId id="377" r:id="rId83"/>
    <p:sldId id="302" r:id="rId84"/>
    <p:sldId id="378" r:id="rId85"/>
    <p:sldId id="376" r:id="rId86"/>
    <p:sldId id="375" r:id="rId87"/>
    <p:sldId id="314" r:id="rId88"/>
    <p:sldId id="315" r:id="rId89"/>
    <p:sldId id="379" r:id="rId90"/>
    <p:sldId id="373" r:id="rId91"/>
    <p:sldId id="426" r:id="rId92"/>
    <p:sldId id="427" r:id="rId93"/>
    <p:sldId id="374" r:id="rId94"/>
    <p:sldId id="428" r:id="rId95"/>
    <p:sldId id="429" r:id="rId96"/>
    <p:sldId id="430" r:id="rId97"/>
    <p:sldId id="407" r:id="rId98"/>
    <p:sldId id="409" r:id="rId99"/>
    <p:sldId id="408" r:id="rId100"/>
    <p:sldId id="410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640"/>
  </p:normalViewPr>
  <p:slideViewPr>
    <p:cSldViewPr>
      <p:cViewPr>
        <p:scale>
          <a:sx n="223" d="100"/>
          <a:sy n="223" d="100"/>
        </p:scale>
        <p:origin x="28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CAEA3-9D13-4249-8EC3-18BADDCA065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5C8E6-2627-AE4A-AC69-927EEA5B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5C8E6-2627-AE4A-AC69-927EEA5B1C0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1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01D516E-96CA-4B4C-B054-8030F2D34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0851E83-E42F-3647-A6CD-E541D9CDA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54957D7-BABF-8647-A6DC-85A4C98B6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7DBAC-9418-5149-A621-E8B892969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20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aEiWB2aM9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en.loadtr.com/asmara_1952-419553.htm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1Hv5nbcL_c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534400" cy="146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</a:rPr>
              <a:t>PIA 2574-African Development Seminar: Conflict, Governance and Development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73914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The Ethnicity and Violence in Post-colonial Africa</a:t>
            </a:r>
          </a:p>
        </p:txBody>
      </p:sp>
    </p:spTree>
    <p:extLst>
      <p:ext uri="{BB962C8B-B14F-4D97-AF65-F5344CB8AC3E}">
        <p14:creationId xmlns:p14="http://schemas.microsoft.com/office/powerpoint/2010/main" val="274252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http://mises.org/images4/Olympians.jpg">
            <a:extLst>
              <a:ext uri="{FF2B5EF4-FFF2-40B4-BE49-F238E27FC236}">
                <a16:creationId xmlns:a16="http://schemas.microsoft.com/office/drawing/2014/main" id="{2B95AA8D-2327-AA45-B2F3-6AD7E3B2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022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4" descr="http://emergent-culture.com/wp-content/uploads/2009/02/creations-myths.jpg">
            <a:extLst>
              <a:ext uri="{FF2B5EF4-FFF2-40B4-BE49-F238E27FC236}">
                <a16:creationId xmlns:a16="http://schemas.microsoft.com/office/drawing/2014/main" id="{3FE23FD2-12F8-DA44-8975-2C84CF95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8290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itle 5">
            <a:extLst>
              <a:ext uri="{FF2B5EF4-FFF2-40B4-BE49-F238E27FC236}">
                <a16:creationId xmlns:a16="http://schemas.microsoft.com/office/drawing/2014/main" id="{047D51D1-8385-4C44-A595-7BDCA8BD6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Myths of Origins</a:t>
            </a:r>
          </a:p>
        </p:txBody>
      </p:sp>
    </p:spTree>
    <p:extLst>
      <p:ext uri="{BB962C8B-B14F-4D97-AF65-F5344CB8AC3E}">
        <p14:creationId xmlns:p14="http://schemas.microsoft.com/office/powerpoint/2010/main" val="37659638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4">
            <a:extLst>
              <a:ext uri="{FF2B5EF4-FFF2-40B4-BE49-F238E27FC236}">
                <a16:creationId xmlns:a16="http://schemas.microsoft.com/office/drawing/2014/main" id="{59567D70-5583-2A4F-B2EA-4302D7D99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Short Story Themes (Mathews and Bemba)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D665F-34A2-314E-B426-590C6F56F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017713"/>
            <a:ext cx="4459288" cy="4840287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“The Park”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	District Six and Cape 	Town:  “So-Called 	</a:t>
            </a:r>
            <a:r>
              <a:rPr lang="en-US" b="1" dirty="0" err="1"/>
              <a:t>Coloured</a:t>
            </a:r>
            <a:r>
              <a:rPr lang="en-US" b="1" dirty="0"/>
              <a:t>” People?”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	What was the 	problem with the 	Park?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	Petty Apartheid?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	Significance of the 	story?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90115" name="Content Placeholder 1">
            <a:extLst>
              <a:ext uri="{FF2B5EF4-FFF2-40B4-BE49-F238E27FC236}">
                <a16:creationId xmlns:a16="http://schemas.microsoft.com/office/drawing/2014/main" id="{BE7D53DE-C129-9647-8B31-36DB73079C7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167313" y="1905000"/>
            <a:ext cx="3810000" cy="46878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b="1" dirty="0"/>
              <a:t>    </a:t>
            </a:r>
            <a:r>
              <a:rPr lang="en-US" altLang="en-US" sz="2400" b="1" dirty="0"/>
              <a:t> “A Matter of Taste”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b="1" dirty="0"/>
              <a:t>	Taste or 	Money?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b="1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2400" b="1" dirty="0"/>
              <a:t>	Tension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b="1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2400" b="1" dirty="0"/>
              <a:t>	Race and Class?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b="1" dirty="0"/>
          </a:p>
          <a:p>
            <a:pPr marL="0" indent="0">
              <a:buFont typeface="Wingdings" pitchFamily="2" charset="2"/>
              <a:buNone/>
            </a:pPr>
            <a:r>
              <a:rPr lang="en-US" altLang="en-US" sz="2400" b="1" dirty="0"/>
              <a:t>	Culture in South 	Africa  </a:t>
            </a:r>
          </a:p>
        </p:txBody>
      </p:sp>
    </p:spTree>
    <p:extLst>
      <p:ext uri="{BB962C8B-B14F-4D97-AF65-F5344CB8AC3E}">
        <p14:creationId xmlns:p14="http://schemas.microsoft.com/office/powerpoint/2010/main" val="241863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4AE01209-9946-1442-AA30-841DCEC04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Critique of Primordialism- Ethnicity as a Process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1DBC1A8-D490-B140-A8A3-5FB271BB2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altLang="en-US" sz="2800" b="1"/>
              <a:t>Contextual and Changing</a:t>
            </a:r>
          </a:p>
          <a:p>
            <a:pPr eaLnBrk="1" hangingPunct="1">
              <a:defRPr/>
            </a:pPr>
            <a:endParaRPr lang="en-US" altLang="en-US" sz="2800" b="1"/>
          </a:p>
          <a:p>
            <a:pPr eaLnBrk="1" hangingPunct="1">
              <a:defRPr/>
            </a:pPr>
            <a:r>
              <a:rPr lang="en-US" altLang="en-US" sz="2800" b="1"/>
              <a:t>Towns: urban contact and the “other”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800" b="1"/>
          </a:p>
          <a:p>
            <a:pPr eaLnBrk="1" hangingPunct="1">
              <a:defRPr/>
            </a:pPr>
            <a:r>
              <a:rPr lang="en-US" altLang="en-US" sz="2800" b="1"/>
              <a:t>“retribalization”</a:t>
            </a:r>
          </a:p>
          <a:p>
            <a:pPr eaLnBrk="1" hangingPunct="1">
              <a:defRPr/>
            </a:pPr>
            <a:endParaRPr lang="en-US" altLang="en-US" sz="2800" b="1"/>
          </a:p>
          <a:p>
            <a:pPr eaLnBrk="1" hangingPunct="1">
              <a:defRPr/>
            </a:pPr>
            <a:r>
              <a:rPr lang="en-US" altLang="en-US" sz="2800" b="1"/>
              <a:t>European origins of ethnic identity</a:t>
            </a:r>
          </a:p>
          <a:p>
            <a:pPr eaLnBrk="1" hangingPunct="1">
              <a:defRPr/>
            </a:pPr>
            <a:endParaRPr lang="en-US" altLang="en-US" sz="2800" b="1"/>
          </a:p>
          <a:p>
            <a:pPr eaLnBrk="1" hangingPunct="1">
              <a:defRPr/>
            </a:pPr>
            <a:r>
              <a:rPr lang="en-US" altLang="en-US" sz="2800" b="1"/>
              <a:t>Tradition actually changes</a:t>
            </a:r>
          </a:p>
          <a:p>
            <a:pPr eaLnBrk="1" hangingPunct="1">
              <a:defRPr/>
            </a:pPr>
            <a:endParaRPr lang="en-US" altLang="en-US"/>
          </a:p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71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http://filipspagnoli.files.wordpress.com/2009/04/kibera-slum-nairobi-kenya.jpg">
            <a:extLst>
              <a:ext uri="{FF2B5EF4-FFF2-40B4-BE49-F238E27FC236}">
                <a16:creationId xmlns:a16="http://schemas.microsoft.com/office/drawing/2014/main" id="{92CAF2EA-E5E0-8C46-A7D6-8546C0F7D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3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B4FD93DE-601E-604B-9BFF-73AEBD499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Cleavages and Conflict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8C493190-EC2B-464F-8A4E-787E77789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382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Cumulative (overlapping) vs. Crosscutting- What is Northern Ireland?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b="1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 dirty="0" err="1">
                <a:latin typeface="Arial" panose="020B0604020202020204" pitchFamily="34" charset="0"/>
              </a:rPr>
              <a:t>Eg.</a:t>
            </a:r>
            <a:r>
              <a:rPr lang="en-US" altLang="en-US" sz="3200" b="1" dirty="0">
                <a:latin typeface="Arial" panose="020B0604020202020204" pitchFamily="34" charset="0"/>
              </a:rPr>
              <a:t> NORTHERN IRELAND: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				Catholic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				Poor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				Urban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				Working Class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		Cross cutting: One category does not 	define another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9978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ttp://www.faithinterface.com.au/wp-content/uploads/2009/07/northernireland.jpg">
            <a:extLst>
              <a:ext uri="{FF2B5EF4-FFF2-40B4-BE49-F238E27FC236}">
                <a16:creationId xmlns:a16="http://schemas.microsoft.com/office/drawing/2014/main" id="{E26A27A9-7245-7D4C-90F4-88A4A95B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4188"/>
            <a:ext cx="4343400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4" descr="http://www2.warwick.ac.uk/fac/soc/pais/currentstudents/moduledocs/thirdyear/po377/peace-war.jpg">
            <a:extLst>
              <a:ext uri="{FF2B5EF4-FFF2-40B4-BE49-F238E27FC236}">
                <a16:creationId xmlns:a16="http://schemas.microsoft.com/office/drawing/2014/main" id="{676B3C52-AB26-DA46-ADDA-086C5C410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7529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itle 5">
            <a:extLst>
              <a:ext uri="{FF2B5EF4-FFF2-40B4-BE49-F238E27FC236}">
                <a16:creationId xmlns:a16="http://schemas.microsoft.com/office/drawing/2014/main" id="{1267501C-4719-7F47-A68B-B0D25FFA2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Northern Ireland</a:t>
            </a:r>
          </a:p>
        </p:txBody>
      </p:sp>
    </p:spTree>
    <p:extLst>
      <p:ext uri="{BB962C8B-B14F-4D97-AF65-F5344CB8AC3E}">
        <p14:creationId xmlns:p14="http://schemas.microsoft.com/office/powerpoint/2010/main" val="45958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EE970B6F-DD49-844A-BAAA-218DEBAF2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8334375" cy="1462087"/>
          </a:xfrm>
        </p:spPr>
        <p:txBody>
          <a:bodyPr/>
          <a:lstStyle/>
          <a:p>
            <a:pPr eaLnBrk="1" hangingPunct="1"/>
            <a:r>
              <a:rPr lang="en-US" altLang="en-US" b="1"/>
              <a:t>Related Terms Finding a meaning for Social divisions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17316619-F906-6940-905B-ACA93D720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Cultural Pluralism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Cultural Sub-nationalism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Religious Fundamentalism and Nationalism</a:t>
            </a:r>
          </a:p>
        </p:txBody>
      </p:sp>
    </p:spTree>
    <p:extLst>
      <p:ext uri="{BB962C8B-B14F-4D97-AF65-F5344CB8AC3E}">
        <p14:creationId xmlns:p14="http://schemas.microsoft.com/office/powerpoint/2010/main" val="3565265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95BFD78C-412E-434D-8EE6-13D129D1B4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Identity and Religion- Fundamentalism?</a:t>
            </a:r>
          </a:p>
        </p:txBody>
      </p:sp>
      <p:pic>
        <p:nvPicPr>
          <p:cNvPr id="71682" name="Picture 2" descr="http://www.libertymagazine.org/assets/images/archive/php5QGeGL.jpg">
            <a:extLst>
              <a:ext uri="{FF2B5EF4-FFF2-40B4-BE49-F238E27FC236}">
                <a16:creationId xmlns:a16="http://schemas.microsoft.com/office/drawing/2014/main" id="{23AF69A6-2D8F-3B48-B3C4-A91EE193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39913"/>
            <a:ext cx="699135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407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E364A4B5-0BE1-F248-AD90-EC891F8EF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Explanations of Ethnicity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3DF771BD-AA53-B245-BF12-5591CCA1F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b="1"/>
              <a:t>cultural sub-nationalism- language, culture, religion and race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Awkward, what is “sub” about it?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Contextual- intensification of ethnic identity- and the reverse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Ethnicity as Nationalism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009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http://misterdavid.typepad.com/.a/6a00d8341f4baf53ef01156f8248fc970c-800wi">
            <a:extLst>
              <a:ext uri="{FF2B5EF4-FFF2-40B4-BE49-F238E27FC236}">
                <a16:creationId xmlns:a16="http://schemas.microsoft.com/office/drawing/2014/main" id="{E6DD9A83-C6DA-0441-8032-119FB9991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25" y="-76200"/>
            <a:ext cx="94948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76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Culture Clashes</a:t>
            </a:r>
          </a:p>
        </p:txBody>
      </p:sp>
      <p:pic>
        <p:nvPicPr>
          <p:cNvPr id="4099" name="Picture 2" descr="http://www.toothpastefordinner.com/031706/culture-cla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41211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ebpages.scu.edu/ftp/mawong/modelminority/Images/CultureClash-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08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hlinkClick r:id="rId2"/>
            </a:endParaRPr>
          </a:p>
          <a:p>
            <a:r>
              <a:rPr lang="en-US" sz="3200" b="1" dirty="0">
                <a:hlinkClick r:id="rId2"/>
              </a:rPr>
              <a:t>The Click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Tribes and Myths</a:t>
            </a:r>
          </a:p>
        </p:txBody>
      </p:sp>
    </p:spTree>
    <p:extLst>
      <p:ext uri="{BB962C8B-B14F-4D97-AF65-F5344CB8AC3E}">
        <p14:creationId xmlns:p14="http://schemas.microsoft.com/office/powerpoint/2010/main" val="3357341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Examples of Ethnic Conflict: Which is not?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Cambodia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Bosnia/Kosovo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Somalia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Central Africa:  Rwanda/Zaire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East Timor and Indonesia</a:t>
            </a:r>
          </a:p>
        </p:txBody>
      </p:sp>
    </p:spTree>
    <p:extLst>
      <p:ext uri="{BB962C8B-B14F-4D97-AF65-F5344CB8AC3E}">
        <p14:creationId xmlns:p14="http://schemas.microsoft.com/office/powerpoint/2010/main" val="2750526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cnn.net/cnn/2003/WORLD/asiapcf/southeast/03/17/cambodia.trial/vstory.photo.c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29781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9"/>
          <p:cNvSpPr>
            <a:spLocks noGrp="1"/>
          </p:cNvSpPr>
          <p:nvPr>
            <p:ph type="title"/>
          </p:nvPr>
        </p:nvSpPr>
        <p:spPr>
          <a:xfrm>
            <a:off x="1143000" y="0"/>
            <a:ext cx="7793038" cy="1462088"/>
          </a:xfrm>
        </p:spPr>
        <p:txBody>
          <a:bodyPr/>
          <a:lstStyle/>
          <a:p>
            <a:r>
              <a:rPr lang="en-US" altLang="en-US" b="1"/>
              <a:t>What is the Ethnic Issue?</a:t>
            </a:r>
          </a:p>
        </p:txBody>
      </p:sp>
      <p:sp>
        <p:nvSpPr>
          <p:cNvPr id="6148" name="Text Placeholder 10"/>
          <p:cNvSpPr>
            <a:spLocks noGrp="1"/>
          </p:cNvSpPr>
          <p:nvPr>
            <p:ph type="body" idx="4294967295"/>
          </p:nvPr>
        </p:nvSpPr>
        <p:spPr>
          <a:xfrm>
            <a:off x="0" y="2209800"/>
            <a:ext cx="4495800" cy="63976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1800" b="1"/>
              <a:t>More than 1.7 million Cambodians are thought to have died at the hands of the Khmer Rouge. </a:t>
            </a:r>
          </a:p>
        </p:txBody>
      </p:sp>
      <p:sp>
        <p:nvSpPr>
          <p:cNvPr id="6149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4800600" y="1905000"/>
            <a:ext cx="4343400" cy="639763"/>
          </a:xfrm>
        </p:spPr>
        <p:txBody>
          <a:bodyPr>
            <a:normAutofit fontScale="47500" lnSpcReduction="20000"/>
          </a:bodyPr>
          <a:lstStyle/>
          <a:p>
            <a:r>
              <a:rPr lang="en-US" altLang="en-US" sz="2000" b="1"/>
              <a:t>Prosecutors said the gravest atrocities were the 1995 Srebrenica massacre of 8,000 Muslims.</a:t>
            </a:r>
            <a:br>
              <a:rPr lang="en-US" altLang="en-US" sz="2000" b="1"/>
            </a:br>
            <a:br>
              <a:rPr lang="en-US" altLang="en-US"/>
            </a:br>
            <a:endParaRPr lang="en-US" altLang="en-US"/>
          </a:p>
        </p:txBody>
      </p:sp>
      <p:pic>
        <p:nvPicPr>
          <p:cNvPr id="6150" name="Picture 4" descr="http://dalje.com/slike/slike_3/r1/g2008/m09/y181428840084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111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Ethnicity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The Story of Lingala: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/>
              <a:t>Language spoken along Congo River by many groups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altLang="en-US" b="1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/>
              <a:t>No real Ngala Group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altLang="en-US" b="1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/>
              <a:t>Missionaries and Colonial officers “heard the language”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altLang="en-US" b="1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/>
              <a:t>By 1960, a group definition</a:t>
            </a:r>
          </a:p>
        </p:txBody>
      </p:sp>
    </p:spTree>
    <p:extLst>
      <p:ext uri="{BB962C8B-B14F-4D97-AF65-F5344CB8AC3E}">
        <p14:creationId xmlns:p14="http://schemas.microsoft.com/office/powerpoint/2010/main" val="805241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Race, Nationalism and Ethnicity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b="1"/>
              <a:t>DISCUSSION POINT: IS AFRICAN ETHNICITY DIFFERENT?</a:t>
            </a:r>
          </a:p>
        </p:txBody>
      </p:sp>
      <p:pic>
        <p:nvPicPr>
          <p:cNvPr id="8196" name="Picture 5" descr="http://www.corbisimages.com/images/67/FA83766D-BE88-4761-8CED-C36D4597A30B/AAKA002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81300"/>
            <a:ext cx="6096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266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877175" cy="146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Defining Ethnicity: Africa- Ethnic and racial Mosaic</a:t>
            </a:r>
            <a:br>
              <a:rPr lang="en-US" altLang="en-US" b="1"/>
            </a:b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b="1"/>
              <a:t>Core Separatism based on Language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Language Group Identity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Impacted by Colonialism-Divide and ally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Geographic Ethnic Separation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Multi-Ethnic Groups live together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Sub-Nationalism- Perception of Group as nation</a:t>
            </a:r>
          </a:p>
        </p:txBody>
      </p:sp>
    </p:spTree>
    <p:extLst>
      <p:ext uri="{BB962C8B-B14F-4D97-AF65-F5344CB8AC3E}">
        <p14:creationId xmlns:p14="http://schemas.microsoft.com/office/powerpoint/2010/main" val="52905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Luo vs. Kikuyu in Kenya</a:t>
            </a:r>
          </a:p>
        </p:txBody>
      </p:sp>
      <p:pic>
        <p:nvPicPr>
          <p:cNvPr id="10243" name="Picture 2" descr="http://img.ibtimes.com/www/data/images/full/2010/12/14/56027-kikuyu-tribe-members-burn-properties-belonging-to-the-luo-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956425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475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Nigeria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152,217,341 people (2010)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10 Major languages and clusters (350,000 people +)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248 minor Languages and dialects</a:t>
            </a:r>
          </a:p>
        </p:txBody>
      </p:sp>
    </p:spTree>
    <p:extLst>
      <p:ext uri="{BB962C8B-B14F-4D97-AF65-F5344CB8AC3E}">
        <p14:creationId xmlns:p14="http://schemas.microsoft.com/office/powerpoint/2010/main" val="4217008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hrishondros.com/work_int/nigeria/niger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76237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http://www.gedichte-brie.de/afrika/Nigeria/Karte_Nigeria_Ethni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838200"/>
            <a:ext cx="55054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100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Nigeria:  Three Places in One?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	</a:t>
            </a:r>
            <a:r>
              <a:rPr lang="en-US" altLang="en-US" b="1"/>
              <a:t>Northern Nigeria: Dry, Grazing County Moslem, Hausa and Fulani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	Middle Belt: Temperate, Hilly, Underutilized potential for Grain Crops- small heterogeneous groups, Tiv and Nupe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	South: Tropical forest, humid, palm oil, cocoa, oil. Yoruba, Wes, Ibo East</a:t>
            </a:r>
          </a:p>
        </p:txBody>
      </p:sp>
    </p:spTree>
    <p:extLst>
      <p:ext uri="{BB962C8B-B14F-4D97-AF65-F5344CB8AC3E}">
        <p14:creationId xmlns:p14="http://schemas.microsoft.com/office/powerpoint/2010/main" val="3018743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Scandinavia Problem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839200" cy="4303713"/>
          </a:xfrm>
        </p:spPr>
        <p:txBody>
          <a:bodyPr/>
          <a:lstStyle/>
          <a:p>
            <a:pPr eaLnBrk="1" hangingPunct="1"/>
            <a:r>
              <a:rPr lang="en-US" altLang="en-US" b="1"/>
              <a:t>Norway- A Nation State of 4.9 million people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Iceland- An Island Nation of 313,376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“Ibo” (Igbo)- a “tribe” of 17-30 million people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Theme: a State without a Nation</a:t>
            </a:r>
          </a:p>
        </p:txBody>
      </p:sp>
    </p:spTree>
    <p:extLst>
      <p:ext uri="{BB962C8B-B14F-4D97-AF65-F5344CB8AC3E}">
        <p14:creationId xmlns:p14="http://schemas.microsoft.com/office/powerpoint/2010/main" val="123270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9B31D7-6A88-9544-9536-C9C7FD105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1943" lvl="1" indent="0">
              <a:buNone/>
            </a:pPr>
            <a:r>
              <a:rPr lang="en-US" sz="5200" b="1" dirty="0">
                <a:solidFill>
                  <a:srgbClr val="FF0000"/>
                </a:solidFill>
              </a:rPr>
              <a:t>Regional Patterns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F69E1E-3420-154E-A6E4-1548431D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38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/>
              <a:t>Defining Nationalism without states: The Norway Problem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91440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“Tribalism” Defined as parochialism-Identification and value system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 Set within Autonomous Local Communities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Problems with "tribalism“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European Term, Conventional Use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Tribes vs. “Detribalization”- 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3695575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ollsb.com/photos/o/23650-norwegi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2954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4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r>
              <a:rPr lang="en-US" altLang="en-US" b="1"/>
              <a:t>Norwegians</a:t>
            </a:r>
          </a:p>
        </p:txBody>
      </p:sp>
    </p:spTree>
    <p:extLst>
      <p:ext uri="{BB962C8B-B14F-4D97-AF65-F5344CB8AC3E}">
        <p14:creationId xmlns:p14="http://schemas.microsoft.com/office/powerpoint/2010/main" val="1764339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Middle Belt Politics</a:t>
            </a:r>
          </a:p>
        </p:txBody>
      </p:sp>
      <p:pic>
        <p:nvPicPr>
          <p:cNvPr id="14339" name="Picture 2" descr="http://4.bp.blogspot.com/_BZR1NE6r7jY/TR5vjImXmSI/AAAAAAAABDE/LeibjTu2qsI/s1600/Nig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7675"/>
            <a:ext cx="77152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604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orvillejenkins.com/graphics/detribaliz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87686"/>
            <a:ext cx="5778500" cy="4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www.theculturalpick.com/wordpress/wp-content/uploads/2010/03/stephen-dupont-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96539"/>
            <a:ext cx="3159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“Guns and Arrows: The Detribalization of Papua New Guinea” Australian photographer, Stephen Dupont</a:t>
            </a:r>
          </a:p>
        </p:txBody>
      </p:sp>
    </p:spTree>
    <p:extLst>
      <p:ext uri="{BB962C8B-B14F-4D97-AF65-F5344CB8AC3E}">
        <p14:creationId xmlns:p14="http://schemas.microsoft.com/office/powerpoint/2010/main" val="2261265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Ethnic Consciousness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8392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b="1"/>
              <a:t>Sometimes New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Often accidental</a:t>
            </a:r>
          </a:p>
          <a:p>
            <a:pPr eaLnBrk="1" hangingPunct="1"/>
            <a:r>
              <a:rPr lang="en-US" altLang="en-US" sz="2400" b="1"/>
              <a:t>External in origin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Formed by urban contact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Changing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Related to Differences in Economic Advantages</a:t>
            </a:r>
          </a:p>
        </p:txBody>
      </p:sp>
      <p:pic>
        <p:nvPicPr>
          <p:cNvPr id="19460" name="Picture 5" descr="http://newstimefoundation.org/assets/timthumb_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2209800"/>
            <a:ext cx="43227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394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Asian Ethnicity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772400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b="1"/>
              <a:t>A Core Nationality and Outlying “tribes”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Indonesia and Java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India and Hindi (Crosscutting caste, religion and language)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Kurds: Minorities in Four Countries- Turkey, Iraq, Syria, Iran</a:t>
            </a:r>
          </a:p>
          <a:p>
            <a:pPr eaLnBrk="1" hangingPunct="1"/>
            <a:r>
              <a:rPr lang="en-US" altLang="en-US" sz="2400" b="1"/>
              <a:t> </a:t>
            </a:r>
          </a:p>
          <a:p>
            <a:pPr eaLnBrk="1" hangingPunct="1"/>
            <a:r>
              <a:rPr lang="en-US" altLang="en-US" sz="2400" b="1"/>
              <a:t>Iran: Persia</a:t>
            </a:r>
          </a:p>
        </p:txBody>
      </p:sp>
    </p:spTree>
    <p:extLst>
      <p:ext uri="{BB962C8B-B14F-4D97-AF65-F5344CB8AC3E}">
        <p14:creationId xmlns:p14="http://schemas.microsoft.com/office/powerpoint/2010/main" val="935829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lobalsecurity.org/military/world/war/images/dist-kurdi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816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Ethnicity, Race and Culture</a:t>
            </a:r>
            <a:r>
              <a:rPr lang="en-US" altLang="en-US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b="1"/>
              <a:t>Focus of Explanations for Failure in Africa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b="1"/>
          </a:p>
          <a:p>
            <a:pPr marL="609600" indent="-609600" eaLnBrk="1" hangingPunct="1"/>
            <a:r>
              <a:rPr lang="en-US" altLang="en-US" b="1"/>
              <a:t>The nature of conflict </a:t>
            </a:r>
          </a:p>
          <a:p>
            <a:pPr marL="609600" indent="-609600" eaLnBrk="1" hangingPunct="1"/>
            <a:endParaRPr lang="en-US" altLang="en-US" b="1"/>
          </a:p>
          <a:p>
            <a:pPr marL="609600" indent="-609600" eaLnBrk="1" hangingPunct="1"/>
            <a:r>
              <a:rPr lang="en-US" altLang="en-US" b="1"/>
              <a:t>The legitimacy of colonial borders</a:t>
            </a:r>
          </a:p>
          <a:p>
            <a:pPr marL="609600" indent="-609600" eaLnBrk="1" hangingPunct="1"/>
            <a:endParaRPr lang="en-US" altLang="en-US" b="1"/>
          </a:p>
          <a:p>
            <a:pPr marL="609600" indent="-609600" eaLnBrk="1" hangingPunct="1"/>
            <a:r>
              <a:rPr lang="en-US" altLang="en-US" b="1"/>
              <a:t>Are Settlers a different “tribe?”</a:t>
            </a:r>
          </a:p>
        </p:txBody>
      </p:sp>
    </p:spTree>
    <p:extLst>
      <p:ext uri="{BB962C8B-B14F-4D97-AF65-F5344CB8AC3E}">
        <p14:creationId xmlns:p14="http://schemas.microsoft.com/office/powerpoint/2010/main" val="2148697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9A91C07D-76C2-7A46-90E2-10D188766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Ethnicity and Class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78BDF91-BBA6-E348-827B-F2E6EF234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825625"/>
            <a:ext cx="7772400" cy="50688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2800" b="1" dirty="0"/>
              <a:t>Class is Traditional</a:t>
            </a:r>
          </a:p>
          <a:p>
            <a:pPr eaLnBrk="1" hangingPunct="1">
              <a:defRPr/>
            </a:pPr>
            <a:endParaRPr lang="en-US" altLang="en-US" sz="2800" b="1" dirty="0"/>
          </a:p>
          <a:p>
            <a:pPr eaLnBrk="1" hangingPunct="1">
              <a:defRPr/>
            </a:pPr>
            <a:r>
              <a:rPr lang="en-US" altLang="en-US" sz="2800" b="1" dirty="0"/>
              <a:t>Class was reinforced by Colonial Rule</a:t>
            </a:r>
          </a:p>
          <a:p>
            <a:pPr eaLnBrk="1" hangingPunct="1">
              <a:defRPr/>
            </a:pPr>
            <a:endParaRPr lang="en-US" altLang="en-US" sz="2800" b="1" dirty="0"/>
          </a:p>
          <a:p>
            <a:pPr eaLnBrk="1" hangingPunct="1">
              <a:defRPr/>
            </a:pPr>
            <a:r>
              <a:rPr lang="en-US" altLang="en-US" sz="2800" b="1" dirty="0"/>
              <a:t>New Organizational and Economic Elites have ties to Pre-colonial elites</a:t>
            </a:r>
          </a:p>
          <a:p>
            <a:pPr eaLnBrk="1" hangingPunct="1">
              <a:defRPr/>
            </a:pPr>
            <a:endParaRPr lang="en-US" altLang="en-US" sz="2800" b="1" dirty="0"/>
          </a:p>
          <a:p>
            <a:pPr eaLnBrk="1" hangingPunct="1">
              <a:defRPr/>
            </a:pPr>
            <a:r>
              <a:rPr lang="en-US" altLang="en-US" sz="2800" b="1" dirty="0"/>
              <a:t>Strikes and Spoils- Tend to be Ethnic in Nature</a:t>
            </a:r>
          </a:p>
          <a:p>
            <a:pPr eaLnBrk="1" hangingPunct="1">
              <a:defRPr/>
            </a:pPr>
            <a:endParaRPr lang="en-US" altLang="en-US" sz="2800" b="1" dirty="0"/>
          </a:p>
          <a:p>
            <a:pPr eaLnBrk="1" hangingPunct="1">
              <a:defRPr/>
            </a:pPr>
            <a:r>
              <a:rPr lang="en-US" altLang="en-US" sz="2800" b="1" dirty="0"/>
              <a:t>Some Ethnic Groups had better access to wealth</a:t>
            </a:r>
          </a:p>
        </p:txBody>
      </p:sp>
    </p:spTree>
    <p:extLst>
      <p:ext uri="{BB962C8B-B14F-4D97-AF65-F5344CB8AC3E}">
        <p14:creationId xmlns:p14="http://schemas.microsoft.com/office/powerpoint/2010/main" val="1030601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6DBE6C8D-2BB0-EA4E-898E-872E4CFC1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Ethnicity vs. Language-Issues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B709DE72-1320-1C45-8F72-E16B0932C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991600" cy="4114800"/>
          </a:xfrm>
        </p:spPr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Ethnicity as a concept (Language and False Ethniity)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Colonial vs. Indigenous Languages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The role of Settler lingua francas: English, French, Portuguese and Trade Languages: Hausa, Swahili, Lingala</a:t>
            </a:r>
          </a:p>
        </p:txBody>
      </p:sp>
    </p:spTree>
    <p:extLst>
      <p:ext uri="{BB962C8B-B14F-4D97-AF65-F5344CB8AC3E}">
        <p14:creationId xmlns:p14="http://schemas.microsoft.com/office/powerpoint/2010/main" val="263783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F43A74FC-B792-834D-9D6B-6F6B3D411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433" y="609600"/>
            <a:ext cx="8229600" cy="12527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Theories of Ethnicity: Primordial Sentiments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286B5CB8-25EA-FF41-A9C3-48CB52455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b="1"/>
              <a:t>Primordialism- Allegiance based on givens, culture, language and religion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b="1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b="1"/>
              <a:t>Contrasts Primorial vs. civil sentiments (Civil Society)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b="1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b="1"/>
              <a:t>Primordial- Permanent and unchanging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216395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A21424C7-03F8-544E-9D45-FC7FA6C956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Swahili and Portuguese Cultural Areas</a:t>
            </a:r>
          </a:p>
        </p:txBody>
      </p:sp>
      <p:pic>
        <p:nvPicPr>
          <p:cNvPr id="76802" name="Picture 2" descr="http://upload.wikimedia.org/wikipedia/commons/thumb/f/f1/Swahili_area.gif/256px-Swahili_area.gif">
            <a:extLst>
              <a:ext uri="{FF2B5EF4-FFF2-40B4-BE49-F238E27FC236}">
                <a16:creationId xmlns:a16="http://schemas.microsoft.com/office/drawing/2014/main" id="{0DB04B43-36F8-B94F-A247-EC4F742B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8862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4" descr="http://easyexpat.blogexpat.com/gallery/1/language_pt.gif">
            <a:extLst>
              <a:ext uri="{FF2B5EF4-FFF2-40B4-BE49-F238E27FC236}">
                <a16:creationId xmlns:a16="http://schemas.microsoft.com/office/drawing/2014/main" id="{160ADBF1-0D81-A343-91EF-E16B3E8B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3733800"/>
            <a:ext cx="67548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077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DA3E1F-CD85-F840-B45F-499EE6C9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00200"/>
            <a:ext cx="8229600" cy="1252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Daniel Bergner, (Born in 1960)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In the Land of Magic Soldiers,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Journalist, New York Times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7826" name="Content Placeholder 4">
            <a:extLst>
              <a:ext uri="{FF2B5EF4-FFF2-40B4-BE49-F238E27FC236}">
                <a16:creationId xmlns:a16="http://schemas.microsoft.com/office/drawing/2014/main" id="{4F7B8063-BCC7-DA4F-9C2A-9BD35ED2D57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3276600"/>
            <a:ext cx="4148137" cy="3035300"/>
          </a:xfr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4778A-790D-754A-924C-376B639F7D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45025" y="2679700"/>
            <a:ext cx="3822700" cy="41783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Book Discussion Next Week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Images of War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Critical Analysis of the book?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Important or inflammatory?</a:t>
            </a:r>
          </a:p>
        </p:txBody>
      </p:sp>
      <p:pic>
        <p:nvPicPr>
          <p:cNvPr id="77828" name="Content Placeholder 4">
            <a:extLst>
              <a:ext uri="{FF2B5EF4-FFF2-40B4-BE49-F238E27FC236}">
                <a16:creationId xmlns:a16="http://schemas.microsoft.com/office/drawing/2014/main" id="{675CBAA5-FB38-C74A-85A4-840E772A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251200"/>
            <a:ext cx="414813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03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67DADB7-D3B9-9646-9595-1C21192C8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Race and Culture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3C6D285-A666-5349-B065-5DB464AE4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Biology vs. Attitudes (“Race”)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Race vs. Ethnicity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The Colonial Lingua Franca and Indigenous Languages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Pre-indigenous vs. Mixed Race Peoples: Who is an African?</a:t>
            </a:r>
          </a:p>
        </p:txBody>
      </p:sp>
    </p:spTree>
    <p:extLst>
      <p:ext uri="{BB962C8B-B14F-4D97-AF65-F5344CB8AC3E}">
        <p14:creationId xmlns:p14="http://schemas.microsoft.com/office/powerpoint/2010/main" val="3230296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737CF7D-7AEE-D548-9B48-907B2E3EAF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20483" y="-7620"/>
            <a:ext cx="7793037" cy="1462088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Historical Racial Stereotypes</a:t>
            </a:r>
          </a:p>
        </p:txBody>
      </p:sp>
      <p:pic>
        <p:nvPicPr>
          <p:cNvPr id="15362" name="Picture 2" descr="http://www.joeydevilla.com/wordpress/wp-content/uploads/2008/01/faces_of_races.jpg">
            <a:extLst>
              <a:ext uri="{FF2B5EF4-FFF2-40B4-BE49-F238E27FC236}">
                <a16:creationId xmlns:a16="http://schemas.microsoft.com/office/drawing/2014/main" id="{725C4571-156A-3845-B03F-30155C97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16013"/>
            <a:ext cx="4391025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617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59DEE4C1-75EF-2C4F-8CF0-066F92F85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Settlers:  Not Just British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7FC9AAA-E9B2-284A-A2BF-C2F1226D8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b="1"/>
              <a:t>Impact on the Whole Continent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Question: Was Europe’s Relationship with Africa Different than with the Middle East, Asia and Latin America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The New Settlers: Foreign Aid Workers, Contractors and Missionaries?</a:t>
            </a:r>
          </a:p>
        </p:txBody>
      </p:sp>
    </p:spTree>
    <p:extLst>
      <p:ext uri="{BB962C8B-B14F-4D97-AF65-F5344CB8AC3E}">
        <p14:creationId xmlns:p14="http://schemas.microsoft.com/office/powerpoint/2010/main" val="3744784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B3DAB05-D857-364A-9206-290B80417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14313"/>
            <a:ext cx="7724775" cy="1462087"/>
          </a:xfrm>
        </p:spPr>
        <p:txBody>
          <a:bodyPr/>
          <a:lstStyle/>
          <a:p>
            <a:pPr eaLnBrk="1" hangingPunct="1"/>
            <a:r>
              <a:rPr lang="en-US" altLang="en-US" b="1"/>
              <a:t>Settlers: Statistical Profile 1955-1970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D9E0E8B-658D-1043-BEBD-C31FC1555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Algeria: 1,000,000 (1955) 	</a:t>
            </a:r>
          </a:p>
          <a:p>
            <a:pPr eaLnBrk="1" hangingPunct="1"/>
            <a:r>
              <a:rPr lang="en-US" altLang="en-US" b="1" dirty="0"/>
              <a:t>Morocco and Tunisia: 750,000</a:t>
            </a:r>
          </a:p>
          <a:p>
            <a:pPr eaLnBrk="1" hangingPunct="1"/>
            <a:r>
              <a:rPr lang="en-US" altLang="en-US" b="1" dirty="0"/>
              <a:t>West Africa and Madagascar, 170,00) </a:t>
            </a:r>
          </a:p>
          <a:p>
            <a:pPr eaLnBrk="1" hangingPunct="1"/>
            <a:r>
              <a:rPr lang="en-US" altLang="en-US" b="1" dirty="0"/>
              <a:t>Angola:    700,000 (1970)</a:t>
            </a:r>
          </a:p>
          <a:p>
            <a:pPr eaLnBrk="1" hangingPunct="1"/>
            <a:r>
              <a:rPr lang="en-US" altLang="en-US" b="1" dirty="0"/>
              <a:t>Mozambique: 250,000 (1970) </a:t>
            </a:r>
          </a:p>
          <a:p>
            <a:pPr eaLnBrk="1" hangingPunct="1"/>
            <a:r>
              <a:rPr lang="en-US" altLang="en-US" b="1" dirty="0"/>
              <a:t>Other 75,000:</a:t>
            </a:r>
          </a:p>
          <a:p>
            <a:pPr eaLnBrk="1" hangingPunct="1"/>
            <a:r>
              <a:rPr lang="en-US" altLang="en-US" b="1" dirty="0"/>
              <a:t>Italian East Africa:  162,000 (Italians, 1940)</a:t>
            </a:r>
          </a:p>
          <a:p>
            <a:pPr eaLnBrk="1" hangingPunct="1"/>
            <a:r>
              <a:rPr lang="en-US" altLang="en-US" b="1" dirty="0"/>
              <a:t>Libya-  115,000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803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9A70140A-FB04-2F4C-932D-9554449516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0"/>
            <a:ext cx="7793037" cy="1462088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Asmara, Eritrea- Colonial Art Deco</a:t>
            </a:r>
          </a:p>
        </p:txBody>
      </p:sp>
      <p:pic>
        <p:nvPicPr>
          <p:cNvPr id="18434" name="Picture 2" descr="Compare Asmara hotel rates from most Images">
            <a:hlinkClick r:id="rId2"/>
            <a:extLst>
              <a:ext uri="{FF2B5EF4-FFF2-40B4-BE49-F238E27FC236}">
                <a16:creationId xmlns:a16="http://schemas.microsoft.com/office/drawing/2014/main" id="{0AC0E7F5-F892-C84C-8EC7-7848E41D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96436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33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2C348B93-2295-0E4D-B305-6C3CC0E46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990600"/>
            <a:ext cx="7793038" cy="146208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600" b="1" dirty="0"/>
            </a:br>
            <a:r>
              <a:rPr lang="en-US" altLang="en-US" sz="3600" b="1" dirty="0">
                <a:solidFill>
                  <a:srgbClr val="FF0000"/>
                </a:solidFill>
              </a:rPr>
              <a:t>Settlers:  The Issue and the Problem- Start with the Demographics</a:t>
            </a:r>
            <a:br>
              <a:rPr lang="en-US" altLang="en-US" sz="3800" b="1" dirty="0">
                <a:solidFill>
                  <a:srgbClr val="FF0000"/>
                </a:solidFill>
              </a:rPr>
            </a:br>
            <a:endParaRPr lang="en-US" altLang="en-US" sz="3800" b="1" dirty="0">
              <a:solidFill>
                <a:srgbClr val="FF0000"/>
              </a:solidFill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84207F6-64B5-B147-BA3B-7269A6FBE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Francophone Africa: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North Africa, Algeria and permanent association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The Importance of “Francophonie” on Culture and Values</a:t>
            </a:r>
          </a:p>
        </p:txBody>
      </p:sp>
    </p:spTree>
    <p:extLst>
      <p:ext uri="{BB962C8B-B14F-4D97-AF65-F5344CB8AC3E}">
        <p14:creationId xmlns:p14="http://schemas.microsoft.com/office/powerpoint/2010/main" val="17176644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.yimg.com/a/p/rids/20101230/i/r231553247.jpg?x=400&amp;y=266&amp;q=85&amp;sig=SDp4.Chhc6xN2ouI2.GRSA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800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http://www.blackpast.org/files/blackpast_images/Africa_1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6974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5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 altLang="en-US" b="1"/>
              <a:t>Colonial Borders</a:t>
            </a:r>
          </a:p>
        </p:txBody>
      </p:sp>
    </p:spTree>
    <p:extLst>
      <p:ext uri="{BB962C8B-B14F-4D97-AF65-F5344CB8AC3E}">
        <p14:creationId xmlns:p14="http://schemas.microsoft.com/office/powerpoint/2010/main" val="1032484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Defining Nationalism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North Africa: "Arab majorities" and "minorities"-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Sudan, Chad, Mauritania and Morocco	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The Horn- Clans, religion and colonial borders</a:t>
            </a:r>
          </a:p>
        </p:txBody>
      </p:sp>
    </p:spTree>
    <p:extLst>
      <p:ext uri="{BB962C8B-B14F-4D97-AF65-F5344CB8AC3E}">
        <p14:creationId xmlns:p14="http://schemas.microsoft.com/office/powerpoint/2010/main" val="69427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Primordialism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153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b="1"/>
              <a:t>Corporate sentiments of oneness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Personality flaw that must be corrected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Undermines the Nation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Ethnicity is destructive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Embedded in ancient myths and history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039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lhsfrenchclasses.wikispaces.com/file/view/francophonie.gif/34923633/francophonie.gif">
            <a:extLst>
              <a:ext uri="{FF2B5EF4-FFF2-40B4-BE49-F238E27FC236}">
                <a16:creationId xmlns:a16="http://schemas.microsoft.com/office/drawing/2014/main" id="{78DC4A61-B2F0-DA42-9B76-EB60B555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3">
            <a:extLst>
              <a:ext uri="{FF2B5EF4-FFF2-40B4-BE49-F238E27FC236}">
                <a16:creationId xmlns:a16="http://schemas.microsoft.com/office/drawing/2014/main" id="{2DAA5E9E-24B0-A247-9239-2920709AC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799028" y="-547688"/>
            <a:ext cx="24457894" cy="1462088"/>
          </a:xfrm>
        </p:spPr>
        <p:txBody>
          <a:bodyPr/>
          <a:lstStyle/>
          <a:p>
            <a:br>
              <a:rPr lang="en-US" altLang="en-US" b="1" dirty="0"/>
            </a:br>
            <a:r>
              <a:rPr lang="en-US" altLang="en-US" b="1" dirty="0">
                <a:solidFill>
                  <a:srgbClr val="FF0000"/>
                </a:solidFill>
              </a:rPr>
              <a:t>The Francophonie</a:t>
            </a:r>
          </a:p>
        </p:txBody>
      </p:sp>
    </p:spTree>
    <p:extLst>
      <p:ext uri="{BB962C8B-B14F-4D97-AF65-F5344CB8AC3E}">
        <p14:creationId xmlns:p14="http://schemas.microsoft.com/office/powerpoint/2010/main" val="8232063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F129381-7A23-DA47-9236-C5E99D937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14313"/>
            <a:ext cx="8534400" cy="1462087"/>
          </a:xfrm>
        </p:spPr>
        <p:txBody>
          <a:bodyPr/>
          <a:lstStyle/>
          <a:p>
            <a:pPr eaLnBrk="1" hangingPunct="1"/>
            <a:r>
              <a:rPr lang="en-US" altLang="en-US" b="1"/>
              <a:t>Francophone Africa (c. 1958)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32FA3C5A-A5C6-E548-8A64-5259F654C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Congo (Belgium): 110,000 (1958)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Burundi: 5,000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Francophone:  30,000  (“colon”- estimated)</a:t>
            </a:r>
          </a:p>
          <a:p>
            <a:pPr eaLnBrk="1" hangingPunct="1"/>
            <a:endParaRPr lang="en-US" altLang="en-US" b="1"/>
          </a:p>
          <a:p>
            <a:pPr lvl="1" eaLnBrk="1" hangingPunct="1"/>
            <a:r>
              <a:rPr lang="en-US" altLang="en-US" b="1"/>
              <a:t>Indians and Arabs (60,000)</a:t>
            </a:r>
          </a:p>
        </p:txBody>
      </p:sp>
    </p:spTree>
    <p:extLst>
      <p:ext uri="{BB962C8B-B14F-4D97-AF65-F5344CB8AC3E}">
        <p14:creationId xmlns:p14="http://schemas.microsoft.com/office/powerpoint/2010/main" val="1596400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D0124D2-5DDD-8A4C-82F8-9BF9171468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French Colons in Algeria</a:t>
            </a:r>
          </a:p>
        </p:txBody>
      </p:sp>
      <p:pic>
        <p:nvPicPr>
          <p:cNvPr id="22530" name="Picture 2" descr="http://www.lessing-photo.com/p2/imagesbw/58091624.jpg">
            <a:extLst>
              <a:ext uri="{FF2B5EF4-FFF2-40B4-BE49-F238E27FC236}">
                <a16:creationId xmlns:a16="http://schemas.microsoft.com/office/drawing/2014/main" id="{E9343A9F-DD80-3D44-B1B4-D3E4651B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5801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6306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i1088.photobucket.com/albums/i339/dennis19605/arab_slave_trade_thumb3.jpg">
            <a:extLst>
              <a:ext uri="{FF2B5EF4-FFF2-40B4-BE49-F238E27FC236}">
                <a16:creationId xmlns:a16="http://schemas.microsoft.com/office/drawing/2014/main" id="{5AFF00DF-E9F4-094E-BD39-5E16D2A85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838"/>
            <a:ext cx="67056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01F800A4-0BB9-3B4E-AE9E-1A1DF9C47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8250238" cy="1462088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4000" b="1" dirty="0"/>
            </a:br>
            <a:r>
              <a:rPr lang="en-US" altLang="en-US" sz="4000" b="1" dirty="0">
                <a:solidFill>
                  <a:srgbClr val="FF0000"/>
                </a:solidFill>
              </a:rPr>
              <a:t>Origins of Arab Community in East and West Africa</a:t>
            </a:r>
          </a:p>
        </p:txBody>
      </p:sp>
    </p:spTree>
    <p:extLst>
      <p:ext uri="{BB962C8B-B14F-4D97-AF65-F5344CB8AC3E}">
        <p14:creationId xmlns:p14="http://schemas.microsoft.com/office/powerpoint/2010/main" val="20655451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06228F7-5B00-4B45-A10C-F7AABFB29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West Africa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12D96157-598C-0342-8A8A-57B826C2D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 Role of the "Syrians" and "Lebanese“ (c. 120,000)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 Arabs as "settlers?“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People of mixed race?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Who are indigenous peoples?</a:t>
            </a:r>
          </a:p>
        </p:txBody>
      </p:sp>
    </p:spTree>
    <p:extLst>
      <p:ext uri="{BB962C8B-B14F-4D97-AF65-F5344CB8AC3E}">
        <p14:creationId xmlns:p14="http://schemas.microsoft.com/office/powerpoint/2010/main" val="15951019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28ED70E8-6E00-8F44-9B02-FAF93C01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9906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2">
            <a:extLst>
              <a:ext uri="{FF2B5EF4-FFF2-40B4-BE49-F238E27FC236}">
                <a16:creationId xmlns:a16="http://schemas.microsoft.com/office/drawing/2014/main" id="{2680240C-2AAB-B64F-97DF-5187545BB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14313"/>
            <a:ext cx="7648575" cy="776287"/>
          </a:xfrm>
        </p:spPr>
        <p:txBody>
          <a:bodyPr/>
          <a:lstStyle/>
          <a:p>
            <a:r>
              <a:rPr lang="en-US" altLang="en-US" b="1"/>
              <a:t>Ghana</a:t>
            </a:r>
          </a:p>
        </p:txBody>
      </p:sp>
    </p:spTree>
    <p:extLst>
      <p:ext uri="{BB962C8B-B14F-4D97-AF65-F5344CB8AC3E}">
        <p14:creationId xmlns:p14="http://schemas.microsoft.com/office/powerpoint/2010/main" val="10659374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B46A35E-D6F4-4747-B481-BC92DC97A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East Africa: 1965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14D2500-13F9-8B42-B496-2DC2523B7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067" y="2675466"/>
            <a:ext cx="7408333" cy="425873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Tanganyika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Whites:   23,000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Indians  100,000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Kenya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Whites:   78,000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Indians: 110,000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Uganda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Whites:     3,000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Indians:   78,000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37254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BA7D9FED-C9C0-F643-9D3B-85FED18D6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755063" cy="1462088"/>
          </a:xfrm>
        </p:spPr>
        <p:txBody>
          <a:bodyPr/>
          <a:lstStyle/>
          <a:p>
            <a:pPr eaLnBrk="1" hangingPunct="1"/>
            <a:r>
              <a:rPr lang="en-US" altLang="en-US" b="1"/>
              <a:t>Eastern and Southern Africa: South Asian Community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34E0B34-4CEE-AA4F-B973-7CCF0A2C2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Asians-  The forgotten settlers  </a:t>
            </a:r>
          </a:p>
          <a:p>
            <a:pPr eaLnBrk="1" hangingPunct="1">
              <a:defRPr/>
            </a:pPr>
            <a:endParaRPr lang="en-US" altLang="en-US" b="1" dirty="0"/>
          </a:p>
          <a:p>
            <a:pPr eaLnBrk="1" hangingPunct="1">
              <a:defRPr/>
            </a:pPr>
            <a:r>
              <a:rPr lang="en-US" altLang="en-US" b="1" dirty="0"/>
              <a:t>Indians in Eastern and Southern Africa (1.7 million)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b="1" dirty="0"/>
          </a:p>
          <a:p>
            <a:pPr eaLnBrk="1" hangingPunct="1">
              <a:defRPr/>
            </a:pPr>
            <a:r>
              <a:rPr lang="en-US" altLang="en-US" b="1" dirty="0"/>
              <a:t>Amin, Mugabe and the indigenous people argument</a:t>
            </a:r>
          </a:p>
        </p:txBody>
      </p:sp>
    </p:spTree>
    <p:extLst>
      <p:ext uri="{BB962C8B-B14F-4D97-AF65-F5344CB8AC3E}">
        <p14:creationId xmlns:p14="http://schemas.microsoft.com/office/powerpoint/2010/main" val="1414249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B69F2FEB-647C-3940-A5A2-F82B1548D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/>
              <a:t>Mixed Race: Afro-Europeans- “So Called Coloureds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D72B8A72-5369-0E4C-A1AE-A39E6B0A5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Eastern and Central Africa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80,000 people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Issue- Loyalty to the State and conflict with Indigenous Peoples</a:t>
            </a:r>
          </a:p>
        </p:txBody>
      </p:sp>
    </p:spTree>
    <p:extLst>
      <p:ext uri="{BB962C8B-B14F-4D97-AF65-F5344CB8AC3E}">
        <p14:creationId xmlns:p14="http://schemas.microsoft.com/office/powerpoint/2010/main" val="18952242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11DF2BDE-A076-C446-BC78-2CDBDC9DC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Kenya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58DBD974-B83E-054C-B53A-FB2DFF52F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"White Mischief"-  Settlers in Kenya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Above the law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 Land and Compromise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e. Post-colonial "whites"</a:t>
            </a:r>
          </a:p>
        </p:txBody>
      </p:sp>
    </p:spTree>
    <p:extLst>
      <p:ext uri="{BB962C8B-B14F-4D97-AF65-F5344CB8AC3E}">
        <p14:creationId xmlns:p14="http://schemas.microsoft.com/office/powerpoint/2010/main" val="255429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Indigenous Peoples?</a:t>
            </a:r>
          </a:p>
        </p:txBody>
      </p:sp>
      <p:pic>
        <p:nvPicPr>
          <p:cNvPr id="29699" name="Picture 2" descr="http://whyevolutionistrue.files.wordpress.com/2009/03/pygmies.jpg?w=663&amp;h=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90700"/>
            <a:ext cx="63150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2164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>
            <a:extLst>
              <a:ext uri="{FF2B5EF4-FFF2-40B4-BE49-F238E27FC236}">
                <a16:creationId xmlns:a16="http://schemas.microsoft.com/office/drawing/2014/main" id="{8FE20B17-915D-154A-857A-0C8C91DF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521075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3">
            <a:extLst>
              <a:ext uri="{FF2B5EF4-FFF2-40B4-BE49-F238E27FC236}">
                <a16:creationId xmlns:a16="http://schemas.microsoft.com/office/drawing/2014/main" id="{D1F689E2-84EC-A543-A8FC-12805772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2576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5">
            <a:extLst>
              <a:ext uri="{FF2B5EF4-FFF2-40B4-BE49-F238E27FC236}">
                <a16:creationId xmlns:a16="http://schemas.microsoft.com/office/drawing/2014/main" id="{05D73E29-78D7-6E47-9551-153D24040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31838"/>
            <a:ext cx="8715375" cy="1462088"/>
          </a:xfrm>
        </p:spPr>
        <p:txBody>
          <a:bodyPr/>
          <a:lstStyle/>
          <a:p>
            <a:r>
              <a:rPr lang="en-US" altLang="en-US" sz="1800" b="1"/>
              <a:t>The infamous story of Sir Jock Delves, Lady Diana Delamere and the Murder of Lord Errol in the Happy Valley of Kenya in 1941.</a:t>
            </a:r>
          </a:p>
        </p:txBody>
      </p:sp>
    </p:spTree>
    <p:extLst>
      <p:ext uri="{BB962C8B-B14F-4D97-AF65-F5344CB8AC3E}">
        <p14:creationId xmlns:p14="http://schemas.microsoft.com/office/powerpoint/2010/main" val="22990783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c.photoshelter.com/img-get/I0000pnYjlZyn3LM/s">
            <a:extLst>
              <a:ext uri="{FF2B5EF4-FFF2-40B4-BE49-F238E27FC236}">
                <a16:creationId xmlns:a16="http://schemas.microsoft.com/office/drawing/2014/main" id="{9BEAAB29-2D1E-4F46-BF0B-5399DA72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828800"/>
            <a:ext cx="75739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4">
            <a:extLst>
              <a:ext uri="{FF2B5EF4-FFF2-40B4-BE49-F238E27FC236}">
                <a16:creationId xmlns:a16="http://schemas.microsoft.com/office/drawing/2014/main" id="{020C7256-3EF7-0546-91D2-41D2502DD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14313"/>
            <a:ext cx="8181975" cy="1462087"/>
          </a:xfrm>
        </p:spPr>
        <p:txBody>
          <a:bodyPr>
            <a:normAutofit fontScale="90000"/>
          </a:bodyPr>
          <a:lstStyle/>
          <a:p>
            <a:r>
              <a:rPr lang="en-US" altLang="en-US" sz="2400" b="1"/>
              <a:t>A white couple, settlers and horse owners, together with their staff, standing directly behind them, watch a polo game at Nairobi Polo Club, a remnant of Kenya's colonial history, July 1, 2007</a:t>
            </a:r>
          </a:p>
        </p:txBody>
      </p:sp>
    </p:spTree>
    <p:extLst>
      <p:ext uri="{BB962C8B-B14F-4D97-AF65-F5344CB8AC3E}">
        <p14:creationId xmlns:p14="http://schemas.microsoft.com/office/powerpoint/2010/main" val="2534753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3E315BF9-746C-AD48-91C2-7D36C89CA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b="1"/>
              <a:t>Missionaries, Traders and Settlers, and now foreign aid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6D9D284B-83D3-604F-9583-30F262579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British Settlers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 Missionaries and Settlers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East Africa, the Federation (Zambia, Malawi and Zimbabwe)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Southern Africa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The special issue of Namibia</a:t>
            </a:r>
          </a:p>
        </p:txBody>
      </p:sp>
    </p:spTree>
    <p:extLst>
      <p:ext uri="{BB962C8B-B14F-4D97-AF65-F5344CB8AC3E}">
        <p14:creationId xmlns:p14="http://schemas.microsoft.com/office/powerpoint/2010/main" val="8044372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BE334ED2-33DF-584B-8CF7-F2D178146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b="1"/>
              <a:t>Federation of Rhodesia and Nyasaland, 1953-1963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2B3600F9-E933-414C-BAEE-15424E9A9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6106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b="1" dirty="0"/>
              <a:t>Federation:</a:t>
            </a:r>
          </a:p>
          <a:p>
            <a:pPr eaLnBrk="1" hangingPunct="1"/>
            <a:endParaRPr lang="en-US" altLang="en-US" sz="2800" b="1" dirty="0"/>
          </a:p>
          <a:p>
            <a:pPr lvl="2" eaLnBrk="1" hangingPunct="1"/>
            <a:r>
              <a:rPr lang="en-US" altLang="en-US" b="1" dirty="0"/>
              <a:t>Indians:  30,000</a:t>
            </a:r>
          </a:p>
          <a:p>
            <a:pPr lvl="2" eaLnBrk="1" hangingPunct="1"/>
            <a:endParaRPr lang="en-US" altLang="en-US" b="1" dirty="0"/>
          </a:p>
          <a:p>
            <a:pPr lvl="2" eaLnBrk="1" hangingPunct="1"/>
            <a:r>
              <a:rPr lang="en-US" altLang="en-US" b="1" dirty="0"/>
              <a:t>Whites:310,000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Northern Rhodesia: whites: 76,000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Southern Rhodesia: whites: 223,000 (1975-270,000)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Nyasaland: 9,300 Whites</a:t>
            </a:r>
          </a:p>
        </p:txBody>
      </p:sp>
    </p:spTree>
    <p:extLst>
      <p:ext uri="{BB962C8B-B14F-4D97-AF65-F5344CB8AC3E}">
        <p14:creationId xmlns:p14="http://schemas.microsoft.com/office/powerpoint/2010/main" val="23749191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FCFBF715-5EF7-F84D-8A4D-57797B17E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/>
              <a:t>Traditional Leader in Northern Rhodesia- 1950s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31EAA007-E838-9844-BDE0-B19DE5E9C2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8" y="2971800"/>
            <a:ext cx="4445000" cy="2514600"/>
          </a:xfrm>
          <a:noFill/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7739E405-4DC2-2C47-815D-8D10C729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3528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6248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63B28C27-690E-804F-B51F-BBEEBCE86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/>
              <a:t>Southern Africa: The Other Settlers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B9CABF46-0BCE-8944-89AB-6DC420D24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800" b="1"/>
              <a:t>Portugal and Portuguese</a:t>
            </a:r>
          </a:p>
          <a:p>
            <a:pPr>
              <a:lnSpc>
                <a:spcPct val="80000"/>
              </a:lnSpc>
            </a:pPr>
            <a:endParaRPr lang="en-US" altLang="en-US" sz="2800" b="1"/>
          </a:p>
          <a:p>
            <a:pPr>
              <a:lnSpc>
                <a:spcPct val="80000"/>
              </a:lnSpc>
            </a:pPr>
            <a:r>
              <a:rPr lang="en-US" altLang="en-US" sz="2800" b="1"/>
              <a:t> mass settlement and "provincial" status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/>
              <a:t>		</a:t>
            </a:r>
            <a:r>
              <a:rPr lang="en-US" altLang="en-US" sz="2800" b="1"/>
              <a:t>Over </a:t>
            </a:r>
            <a:r>
              <a:rPr lang="en-US" altLang="en-US" sz="2800" b="1" u="sng"/>
              <a:t>one million overseas Settlers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/>
              <a:t>	 	(eg. Teresa Heinz)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 b="1"/>
              <a:t>Belgians, Greeks, Germans, Italians, Dutch, Americans-</a:t>
            </a:r>
          </a:p>
          <a:p>
            <a:pPr>
              <a:lnSpc>
                <a:spcPct val="80000"/>
              </a:lnSpc>
            </a:pPr>
            <a:endParaRPr lang="en-US" altLang="en-US" sz="2800" b="1"/>
          </a:p>
          <a:p>
            <a:pPr>
              <a:lnSpc>
                <a:spcPct val="80000"/>
              </a:lnSpc>
            </a:pPr>
            <a:r>
              <a:rPr lang="en-US" altLang="en-US" sz="2800" b="1"/>
              <a:t>Indians (Asians), Arabs, Chinese</a:t>
            </a:r>
            <a:endParaRPr lang="en-US" altLang="en-US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287574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B4542C39-4E35-B94A-ABEE-69B526E9B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Maria Teresa Thierstein Simões-Ferreira Heinz (born October 5, 1938 in </a:t>
            </a:r>
            <a:r>
              <a:rPr lang="en-US" altLang="en-US" sz="2800" b="1">
                <a:solidFill>
                  <a:schemeClr val="bg2"/>
                </a:solidFill>
              </a:rPr>
              <a:t>Lourenço</a:t>
            </a:r>
            <a:r>
              <a:rPr lang="en-US" altLang="en-US" sz="2800" b="1">
                <a:solidFill>
                  <a:schemeClr val="tx1"/>
                </a:solidFill>
              </a:rPr>
              <a:t> Marques, Mozambique</a:t>
            </a:r>
            <a:endParaRPr lang="en-US" altLang="en-US" sz="2800"/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8F61F232-ED70-054F-BCC1-580B5E4A45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676400"/>
            <a:ext cx="4921250" cy="4921250"/>
          </a:xfrm>
          <a:noFill/>
        </p:spPr>
      </p:pic>
    </p:spTree>
    <p:extLst>
      <p:ext uri="{BB962C8B-B14F-4D97-AF65-F5344CB8AC3E}">
        <p14:creationId xmlns:p14="http://schemas.microsoft.com/office/powerpoint/2010/main" val="9388777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3F5D9AC-1656-8A43-B790-A5ECFD79B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Namibia Germans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C176061B-7CE4-414A-A4B8-B3D8C7D774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590800"/>
            <a:ext cx="4305300" cy="3265488"/>
          </a:xfrm>
          <a:noFill/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D1CE2C54-6BDF-D04E-ACAA-213A4CDC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2004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4628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7E935F2E-0F16-434F-989E-A9FD8D134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Southern Africa- 1985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58BA051D-8212-6D4D-979D-E7E0F80D0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Botswana-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Whites 5,000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Mixed Race 2,000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Swaziland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Whites 8,000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Mixed Race 4,000 (Euro-african)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Namibia-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 Whites100,000 (23,000 German speakers)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 Mixed Race: 22,000</a:t>
            </a:r>
          </a:p>
        </p:txBody>
      </p:sp>
    </p:spTree>
    <p:extLst>
      <p:ext uri="{BB962C8B-B14F-4D97-AF65-F5344CB8AC3E}">
        <p14:creationId xmlns:p14="http://schemas.microsoft.com/office/powerpoint/2010/main" val="30900987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32AFA5A0-0417-0343-8D8B-2A2F5CE1A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14313"/>
            <a:ext cx="8382000" cy="1462087"/>
          </a:xfrm>
        </p:spPr>
        <p:txBody>
          <a:bodyPr/>
          <a:lstStyle/>
          <a:p>
            <a:r>
              <a:rPr lang="en-US" altLang="en-US" b="1"/>
              <a:t>King Mswati III of Swaziland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90588E7D-1D01-764F-92B9-A103817004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085975"/>
            <a:ext cx="6783388" cy="3436938"/>
          </a:xfrm>
          <a:noFill/>
        </p:spPr>
      </p:pic>
    </p:spTree>
    <p:extLst>
      <p:ext uri="{BB962C8B-B14F-4D97-AF65-F5344CB8AC3E}">
        <p14:creationId xmlns:p14="http://schemas.microsoft.com/office/powerpoint/2010/main" val="344818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644174A2-2035-D84B-903D-4765F7A2D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Ethnicity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0E0A8EE-F3D5-EA4F-976F-DAAA0D5A6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sz="2800" b="1"/>
              <a:t>Clifford Geetrz and his Critics</a:t>
            </a:r>
          </a:p>
          <a:p>
            <a:pPr eaLnBrk="1" hangingPunct="1">
              <a:defRPr/>
            </a:pPr>
            <a:endParaRPr lang="en-US" altLang="en-US" sz="2800" b="1"/>
          </a:p>
          <a:p>
            <a:pPr eaLnBrk="1" hangingPunct="1">
              <a:defRPr/>
            </a:pPr>
            <a:r>
              <a:rPr lang="en-US" altLang="en-US" sz="2800" b="1"/>
              <a:t>Clifford Geertz, “The Integrative Revolution: Primordial Sentiments and Civil Politics in the New States”</a:t>
            </a:r>
          </a:p>
          <a:p>
            <a:pPr eaLnBrk="1" hangingPunct="1">
              <a:defRPr/>
            </a:pPr>
            <a:endParaRPr lang="en-US" altLang="en-US" sz="2800" b="1"/>
          </a:p>
          <a:p>
            <a:pPr eaLnBrk="1" hangingPunct="1">
              <a:defRPr/>
            </a:pPr>
            <a:r>
              <a:rPr lang="en-US" altLang="en-US" sz="2800" b="1"/>
              <a:t>In Clifford Geertz, ed. OLD SOCIETIES AND NEW STATES (New York: Free Press, 1968).</a:t>
            </a:r>
          </a:p>
          <a:p>
            <a:pPr eaLnBrk="1" hangingPunct="1">
              <a:defRPr/>
            </a:pPr>
            <a:endParaRPr lang="en-US" altLang="en-US" sz="2800"/>
          </a:p>
          <a:p>
            <a:pPr eaLnBrk="1" hangingPunct="1">
              <a:defRPr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2739037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48D9D89-63D0-7941-91F7-DDDA98DA7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14313"/>
            <a:ext cx="8382000" cy="1462087"/>
          </a:xfrm>
        </p:spPr>
        <p:txBody>
          <a:bodyPr/>
          <a:lstStyle/>
          <a:p>
            <a:r>
              <a:rPr lang="en-US" altLang="en-US" sz="3200" b="1"/>
              <a:t>Bishop Abel Muzorewa, 1925-2010.  Compromised with White Rulers (1978)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F1682314-1668-124E-84AC-7DF88219BA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209800"/>
            <a:ext cx="5943600" cy="4227513"/>
          </a:xfrm>
          <a:noFill/>
        </p:spPr>
      </p:pic>
    </p:spTree>
    <p:extLst>
      <p:ext uri="{BB962C8B-B14F-4D97-AF65-F5344CB8AC3E}">
        <p14:creationId xmlns:p14="http://schemas.microsoft.com/office/powerpoint/2010/main" val="15113132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A80976B0-3D86-5742-9D9E-0DB94BEF8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Zimbabwe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468C50D6-9D3C-8441-AA34-2D3A4F1DE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Military demobilization and Rhodesia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"Home Rule"-  UDI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Zimbabwe and Non-racialism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Indigenous Peoples and Land</a:t>
            </a:r>
          </a:p>
        </p:txBody>
      </p:sp>
    </p:spTree>
    <p:extLst>
      <p:ext uri="{BB962C8B-B14F-4D97-AF65-F5344CB8AC3E}">
        <p14:creationId xmlns:p14="http://schemas.microsoft.com/office/powerpoint/2010/main" val="12783304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>
            <a:extLst>
              <a:ext uri="{FF2B5EF4-FFF2-40B4-BE49-F238E27FC236}">
                <a16:creationId xmlns:a16="http://schemas.microsoft.com/office/drawing/2014/main" id="{778A1CCC-64A5-B843-A5C4-DA1C603C4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590800"/>
            <a:ext cx="5000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4" descr="http://www.darrelplant.com/images/time-amin.jpg">
            <a:extLst>
              <a:ext uri="{FF2B5EF4-FFF2-40B4-BE49-F238E27FC236}">
                <a16:creationId xmlns:a16="http://schemas.microsoft.com/office/drawing/2014/main" id="{A66A7044-0203-3545-BB54-627FFCD5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810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5">
            <a:extLst>
              <a:ext uri="{FF2B5EF4-FFF2-40B4-BE49-F238E27FC236}">
                <a16:creationId xmlns:a16="http://schemas.microsoft.com/office/drawing/2014/main" id="{C8009E16-8324-AB4A-9A92-3CFBB5D4A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/>
              <a:t>African Leadership: 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1619149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E78509FB-DAC0-FA40-95EE-C784F17975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The Problem:  Who are Indigenous Peoples?</a:t>
            </a:r>
          </a:p>
        </p:txBody>
      </p:sp>
      <p:pic>
        <p:nvPicPr>
          <p:cNvPr id="78850" name="Picture 2" descr="http://whyevolutionistrue.files.wordpress.com/2009/03/pygmies.jpg?w=663&amp;h=532">
            <a:extLst>
              <a:ext uri="{FF2B5EF4-FFF2-40B4-BE49-F238E27FC236}">
                <a16:creationId xmlns:a16="http://schemas.microsoft.com/office/drawing/2014/main" id="{746BFD9C-1BBC-784D-90BD-58A29FE3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816100"/>
            <a:ext cx="63150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0404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B159D316-3BFD-A64A-818E-9FBA50207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South Africa Profile, 1990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068D4B63-6C4D-3A42-9879-AE726DC14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Indians   1,000,000 (3%)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Africans: 25,000,000 (73%)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Mixed Race “</a:t>
            </a:r>
            <a:r>
              <a:rPr lang="en-US" altLang="en-US" sz="2400" b="1" dirty="0" err="1"/>
              <a:t>Coloureds</a:t>
            </a:r>
            <a:r>
              <a:rPr lang="en-US" altLang="en-US" sz="2400" b="1" dirty="0"/>
              <a:t>- 3,000,000 (9%)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Whites- 4, 800,000 (14%)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Indigenous: San-</a:t>
            </a:r>
            <a:r>
              <a:rPr lang="en-US" altLang="en-US" sz="2400" b="1" dirty="0" err="1"/>
              <a:t>Khoisian</a:t>
            </a:r>
            <a:r>
              <a:rPr lang="en-US" altLang="en-US" sz="2400" b="1" dirty="0"/>
              <a:t>: 31,000 (less than .5%)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Others: Chinese, Japanese, Arabic (30,000- less than .5%)</a:t>
            </a:r>
          </a:p>
        </p:txBody>
      </p:sp>
    </p:spTree>
    <p:extLst>
      <p:ext uri="{BB962C8B-B14F-4D97-AF65-F5344CB8AC3E}">
        <p14:creationId xmlns:p14="http://schemas.microsoft.com/office/powerpoint/2010/main" val="33147558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56A549FA-C6A5-3F49-9A46-EA5C98978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South Africa: The Special Case?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EFDE2FF9-0866-9340-9A3E-9E2846047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1653 Dutch-  settlement and movement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“So Called Coloureds“ [ and Indians]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1815:  End of Napoleonic War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1820s settlers: British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British vs. Dutch-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10502696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D89AEE49-5A82-4C44-8598-78AE64860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South Africa Profile, 1985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C0B6862A-4F36-5F43-9A60-79104A13D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800" b="1" dirty="0"/>
              <a:t>White: 4,800,000 (14.8%)</a:t>
            </a:r>
          </a:p>
          <a:p>
            <a:pPr eaLnBrk="1" hangingPunct="1"/>
            <a:endParaRPr lang="en-US" altLang="en-US" sz="28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dirty="0"/>
              <a:t>		(60% Afrikaans, 40% English and others)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dirty="0"/>
              <a:t>		(Jewish South Africans approximately 100,000 	people)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 “</a:t>
            </a:r>
            <a:r>
              <a:rPr lang="en-US" altLang="en-US" sz="2800" b="1" dirty="0" err="1"/>
              <a:t>Coloured</a:t>
            </a:r>
            <a:r>
              <a:rPr lang="en-US" altLang="en-US" sz="2800" b="1" dirty="0"/>
              <a:t>:” 2,900,000 (8.7%)</a:t>
            </a:r>
          </a:p>
          <a:p>
            <a:pPr eaLnBrk="1" hangingPunct="1"/>
            <a:endParaRPr lang="en-US" altLang="en-US" sz="28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dirty="0"/>
              <a:t>	  	(Mixed Race- 80% Afrikaans 	speaking, 20% 	English Speaking) </a:t>
            </a:r>
          </a:p>
        </p:txBody>
      </p:sp>
    </p:spTree>
    <p:extLst>
      <p:ext uri="{BB962C8B-B14F-4D97-AF65-F5344CB8AC3E}">
        <p14:creationId xmlns:p14="http://schemas.microsoft.com/office/powerpoint/2010/main" val="16020918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DB990D3D-DA24-DD4F-9E35-A6C796B2D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South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2579-CA42-474F-B3F8-B7202F5C0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b="1" dirty="0">
              <a:hlinkClick r:id="rId2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b="1" dirty="0">
              <a:hlinkClick r:id="rId2"/>
            </a:endParaRPr>
          </a:p>
          <a:p>
            <a:pPr>
              <a:defRPr/>
            </a:pPr>
            <a:r>
              <a:rPr lang="en-US" b="1" dirty="0">
                <a:hlinkClick r:id="rId2"/>
              </a:rPr>
              <a:t>The People in the Middle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35590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FE528423-ED24-7047-8991-9ADFF3593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South Africa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BC9CE10-DDAE-154E-BD24-8FE571056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9439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Role of working class and poor whites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Mining and labor reserve- "peasant based proletariat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Multi-racialism, non-racialism vs. “Africanization”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Carnegie Commission- 1922 “Problem of Poor Whites”</a:t>
            </a:r>
          </a:p>
        </p:txBody>
      </p:sp>
    </p:spTree>
    <p:extLst>
      <p:ext uri="{BB962C8B-B14F-4D97-AF65-F5344CB8AC3E}">
        <p14:creationId xmlns:p14="http://schemas.microsoft.com/office/powerpoint/2010/main" val="8540781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Boer Family- c. 1900</a:t>
            </a:r>
          </a:p>
        </p:txBody>
      </p:sp>
      <p:pic>
        <p:nvPicPr>
          <p:cNvPr id="25603" name="Picture 2" descr="http://www.sntc.org.sz/sdphotos/photos/sboerfamily1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82775"/>
            <a:ext cx="70866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0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://blog.baliwww.com/wp-content/uploads/2009/04/2384954494_fb7e9bf314_b.jpg">
            <a:extLst>
              <a:ext uri="{FF2B5EF4-FFF2-40B4-BE49-F238E27FC236}">
                <a16:creationId xmlns:a16="http://schemas.microsoft.com/office/drawing/2014/main" id="{AE484816-4F6C-A646-A9E3-85BCA6EE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54594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4" descr="http://graphics8.nytimes.com/images/2006/11/01/arts/01geertz.jpg">
            <a:extLst>
              <a:ext uri="{FF2B5EF4-FFF2-40B4-BE49-F238E27FC236}">
                <a16:creationId xmlns:a16="http://schemas.microsoft.com/office/drawing/2014/main" id="{B09C9E52-2359-AB40-8E8B-2F6A237B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301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5">
            <a:extLst>
              <a:ext uri="{FF2B5EF4-FFF2-40B4-BE49-F238E27FC236}">
                <a16:creationId xmlns:a16="http://schemas.microsoft.com/office/drawing/2014/main" id="{E750D4E2-14D4-9F47-A059-C3F8C61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993062" cy="2300287"/>
          </a:xfrm>
        </p:spPr>
        <p:txBody>
          <a:bodyPr/>
          <a:lstStyle/>
          <a:p>
            <a:r>
              <a:rPr lang="en-US" altLang="en-US" sz="2400" b="1">
                <a:solidFill>
                  <a:schemeClr val="tx1"/>
                </a:solidFill>
              </a:rPr>
              <a:t>Balinese Status Titles taken from Clifford Geertz’s (1926-2006)writing entitled “Person, Time, and Conduct in Bali : The Social Nature of Thought”, that will give you an interesting insight on Balinese social-cultural life.</a:t>
            </a:r>
          </a:p>
        </p:txBody>
      </p:sp>
    </p:spTree>
    <p:extLst>
      <p:ext uri="{BB962C8B-B14F-4D97-AF65-F5344CB8AC3E}">
        <p14:creationId xmlns:p14="http://schemas.microsoft.com/office/powerpoint/2010/main" val="42462649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>
            <a:extLst>
              <a:ext uri="{FF2B5EF4-FFF2-40B4-BE49-F238E27FC236}">
                <a16:creationId xmlns:a16="http://schemas.microsoft.com/office/drawing/2014/main" id="{A7E9F3FA-53C2-4F43-9BC8-79DE2810B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h</a:t>
            </a:r>
          </a:p>
        </p:txBody>
      </p:sp>
      <p:sp>
        <p:nvSpPr>
          <p:cNvPr id="80898" name="Rectangle 4">
            <a:extLst>
              <a:ext uri="{FF2B5EF4-FFF2-40B4-BE49-F238E27FC236}">
                <a16:creationId xmlns:a16="http://schemas.microsoft.com/office/drawing/2014/main" id="{DE0EDACE-E7D0-6148-9E3E-2FC411408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670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https://cdn-images-1.medium.com/max/1200/1*QGrVDSYzLMPyW4-HRUdL4Q.jpeg</a:t>
            </a:r>
          </a:p>
        </p:txBody>
      </p:sp>
      <p:pic>
        <p:nvPicPr>
          <p:cNvPr id="80899" name="Picture 6">
            <a:extLst>
              <a:ext uri="{FF2B5EF4-FFF2-40B4-BE49-F238E27FC236}">
                <a16:creationId xmlns:a16="http://schemas.microsoft.com/office/drawing/2014/main" id="{12CAD545-EA91-2A45-ABEA-4387ED45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49363"/>
            <a:ext cx="8634412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itle 7">
            <a:extLst>
              <a:ext uri="{FF2B5EF4-FFF2-40B4-BE49-F238E27FC236}">
                <a16:creationId xmlns:a16="http://schemas.microsoft.com/office/drawing/2014/main" id="{54A9E773-2E0B-0C45-9BA2-4646B3007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-7620"/>
            <a:ext cx="8631238" cy="1462088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Carnegie Commission, 1922- The Debate Continues</a:t>
            </a:r>
          </a:p>
        </p:txBody>
      </p:sp>
    </p:spTree>
    <p:extLst>
      <p:ext uri="{BB962C8B-B14F-4D97-AF65-F5344CB8AC3E}">
        <p14:creationId xmlns:p14="http://schemas.microsoft.com/office/powerpoint/2010/main" val="38998539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408FDA17-2D81-4E44-9D76-6F2BA42DA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South Africa and the World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556E3AE8-A774-1B42-8BEE-D41818961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b="1"/>
              <a:t>Prior to WW II.  White Dominion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lvl="1" eaLnBrk="1" hangingPunct="1"/>
            <a:r>
              <a:rPr lang="en-US" altLang="en-US" b="1"/>
              <a:t>Investment and Mines</a:t>
            </a:r>
          </a:p>
          <a:p>
            <a:pPr lvl="1" eaLnBrk="1" hangingPunct="1"/>
            <a:endParaRPr lang="en-US" altLang="en-US" b="1"/>
          </a:p>
          <a:p>
            <a:pPr lvl="1" eaLnBrk="1" hangingPunct="1"/>
            <a:r>
              <a:rPr lang="en-US" altLang="en-US" b="1"/>
              <a:t>World Wide Similarity of Values</a:t>
            </a:r>
          </a:p>
          <a:p>
            <a:pPr lvl="1" eaLnBrk="1" hangingPunct="1"/>
            <a:endParaRPr lang="en-US" altLang="en-US" b="1"/>
          </a:p>
          <a:p>
            <a:pPr lvl="1" eaLnBrk="1" hangingPunct="1"/>
            <a:r>
              <a:rPr lang="en-US" altLang="en-US" b="1"/>
              <a:t>Part of “British Empire”</a:t>
            </a:r>
          </a:p>
          <a:p>
            <a:pPr lvl="1" eaLnBrk="1" hangingPunct="1"/>
            <a:endParaRPr lang="en-US" altLang="en-US" b="1"/>
          </a:p>
          <a:p>
            <a:pPr lvl="1" eaLnBrk="1" hangingPunct="1"/>
            <a:r>
              <a:rPr lang="en-US" altLang="en-US" b="1"/>
              <a:t>Independent, legal, legitimate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435806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>
            <a:extLst>
              <a:ext uri="{FF2B5EF4-FFF2-40B4-BE49-F238E27FC236}">
                <a16:creationId xmlns:a16="http://schemas.microsoft.com/office/drawing/2014/main" id="{AF2D8DA6-E351-214E-82E4-FE3D33CD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71538"/>
            <a:ext cx="4298950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itle 4">
            <a:extLst>
              <a:ext uri="{FF2B5EF4-FFF2-40B4-BE49-F238E27FC236}">
                <a16:creationId xmlns:a16="http://schemas.microsoft.com/office/drawing/2014/main" id="{29DE7FD6-35A6-2E49-8ECE-936232B7D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762000"/>
          </a:xfrm>
        </p:spPr>
        <p:txBody>
          <a:bodyPr/>
          <a:lstStyle/>
          <a:p>
            <a:r>
              <a:rPr lang="en-US" altLang="en-US" sz="2000" b="1"/>
              <a:t>Prime Minister Winston Churchill (R) talking with Field Marshall Jan Christian Smuts (L) and Peter Fraser (C) at a Dominion Conference April, 1945</a:t>
            </a:r>
          </a:p>
        </p:txBody>
      </p:sp>
    </p:spTree>
    <p:extLst>
      <p:ext uri="{BB962C8B-B14F-4D97-AF65-F5344CB8AC3E}">
        <p14:creationId xmlns:p14="http://schemas.microsoft.com/office/powerpoint/2010/main" val="9190198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726C8E18-9EEB-1F4D-B054-BD1A18519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South Africa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79898688-644E-664F-9D2B-8EB69A6DD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Trusteeship vs. Assimilation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Segregation vs. Apartheid-  "Homelands" as nations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Afrikaans vs. African Nationalism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Majority rule vs. minorities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Multi-Racialism vs. Non-Racialism vs. ”Africanism” </a:t>
            </a:r>
          </a:p>
        </p:txBody>
      </p:sp>
    </p:spTree>
    <p:extLst>
      <p:ext uri="{BB962C8B-B14F-4D97-AF65-F5344CB8AC3E}">
        <p14:creationId xmlns:p14="http://schemas.microsoft.com/office/powerpoint/2010/main" val="28497538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>
            <a:extLst>
              <a:ext uri="{FF2B5EF4-FFF2-40B4-BE49-F238E27FC236}">
                <a16:creationId xmlns:a16="http://schemas.microsoft.com/office/drawing/2014/main" id="{484E6BF6-24D9-C948-A60C-C0BF47C9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19688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itle 4">
            <a:extLst>
              <a:ext uri="{FF2B5EF4-FFF2-40B4-BE49-F238E27FC236}">
                <a16:creationId xmlns:a16="http://schemas.microsoft.com/office/drawing/2014/main" id="{D18ED782-F805-5E40-BC58-C8D297427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4200" y="1447800"/>
            <a:ext cx="2286000" cy="2605088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“Grand” Apartheid</a:t>
            </a:r>
            <a:br>
              <a:rPr lang="en-US" altLang="en-US" sz="3200" b="1" dirty="0">
                <a:solidFill>
                  <a:srgbClr val="FF0000"/>
                </a:solidFill>
              </a:rPr>
            </a:br>
            <a:br>
              <a:rPr lang="en-US" altLang="en-US" sz="3200" b="1" dirty="0"/>
            </a:br>
            <a:r>
              <a:rPr lang="en-US" altLang="en-US" sz="3200" b="1" dirty="0"/>
              <a:t>August 26, 1966</a:t>
            </a:r>
          </a:p>
        </p:txBody>
      </p:sp>
    </p:spTree>
    <p:extLst>
      <p:ext uri="{BB962C8B-B14F-4D97-AF65-F5344CB8AC3E}">
        <p14:creationId xmlns:p14="http://schemas.microsoft.com/office/powerpoint/2010/main" val="20288653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>
            <a:extLst>
              <a:ext uri="{FF2B5EF4-FFF2-40B4-BE49-F238E27FC236}">
                <a16:creationId xmlns:a16="http://schemas.microsoft.com/office/drawing/2014/main" id="{C9847C68-F7A2-BB43-9A87-8B24188E4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25475"/>
            <a:ext cx="6924675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itle 4">
            <a:extLst>
              <a:ext uri="{FF2B5EF4-FFF2-40B4-BE49-F238E27FC236}">
                <a16:creationId xmlns:a16="http://schemas.microsoft.com/office/drawing/2014/main" id="{784E0CEF-6789-A64E-A0B8-FA7E868AE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700088"/>
          </a:xfrm>
        </p:spPr>
        <p:txBody>
          <a:bodyPr/>
          <a:lstStyle/>
          <a:p>
            <a:r>
              <a:rPr lang="en-US" altLang="en-US" sz="3200" b="1"/>
              <a:t>South Africa’s Homelands, Prior to 1994</a:t>
            </a:r>
          </a:p>
        </p:txBody>
      </p:sp>
    </p:spTree>
    <p:extLst>
      <p:ext uri="{BB962C8B-B14F-4D97-AF65-F5344CB8AC3E}">
        <p14:creationId xmlns:p14="http://schemas.microsoft.com/office/powerpoint/2010/main" val="88930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4EEE798C-24D2-AD4C-8EDA-C5BE271CD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8458200" cy="1157287"/>
          </a:xfrm>
        </p:spPr>
        <p:txBody>
          <a:bodyPr/>
          <a:lstStyle/>
          <a:p>
            <a:r>
              <a:rPr lang="en-US" altLang="en-US" sz="2000" b="1"/>
              <a:t>Homeland Presidents: 9th October 1971: Three Chiefs of South African 'Bantustan', (from left - right), Chief Buthelezi of Kwa Zulu, Chief Kaiser Matanzima of Transkei, and Chief Lucas Mangope of Bophuthatswana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3B284176-E9D6-CA4F-9B21-284E62FCE2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06538"/>
            <a:ext cx="5387975" cy="5351462"/>
          </a:xfrm>
          <a:noFill/>
        </p:spPr>
      </p:pic>
    </p:spTree>
    <p:extLst>
      <p:ext uri="{BB962C8B-B14F-4D97-AF65-F5344CB8AC3E}">
        <p14:creationId xmlns:p14="http://schemas.microsoft.com/office/powerpoint/2010/main" val="39405531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7A6B6FD3-E6B6-734E-80CF-7618BB9ED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South Africa and the World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4A7BBCCC-BE80-FD48-947D-20F4E9F86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b="1" dirty="0"/>
              <a:t>Decolonization (1910)</a:t>
            </a:r>
          </a:p>
          <a:p>
            <a:pPr lvl="1" eaLnBrk="1" hangingPunct="1"/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1948 and Apartheid</a:t>
            </a:r>
          </a:p>
          <a:p>
            <a:pPr lvl="1" eaLnBrk="1" hangingPunct="1"/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Homelands and Nationalism</a:t>
            </a:r>
          </a:p>
          <a:p>
            <a:pPr lvl="1" eaLnBrk="1" hangingPunct="1"/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Anti-Communism</a:t>
            </a:r>
          </a:p>
          <a:p>
            <a:pPr lvl="1" eaLnBrk="1" hangingPunct="1"/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White Nationalism like Black Nationalism</a:t>
            </a:r>
          </a:p>
          <a:p>
            <a:pPr lvl="1" eaLnBrk="1" hangingPunct="1"/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“Polecat of the World”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23920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45E80BC-F418-E049-8BF3-830D7BEBB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South Africa and the World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E44B1782-4FCF-6346-BB6D-E5B877CC1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17713"/>
            <a:ext cx="8116888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“Tar Baby”- Nixon, Kissinger: The Cold War and Apartheid and beyond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 Benign Neglect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Tilt to the Whites, Rhodesia, Portugal and South Africa, 1975-1986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Comprehensive Anti-Apartheid Sanctions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Non-Racial Rule- 1994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		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5513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8513AF36-2F25-8F4B-9D6C-A36B4DCEC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/>
              <a:t>Henry Kissinger, Ian Smith and John Vorster</a:t>
            </a:r>
          </a:p>
        </p:txBody>
      </p:sp>
      <p:pic>
        <p:nvPicPr>
          <p:cNvPr id="57346" name="Picture 2">
            <a:extLst>
              <a:ext uri="{FF2B5EF4-FFF2-40B4-BE49-F238E27FC236}">
                <a16:creationId xmlns:a16="http://schemas.microsoft.com/office/drawing/2014/main" id="{2BB72203-7933-5646-A1A3-4AF7307E89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3124200" cy="2336800"/>
          </a:xfrm>
          <a:noFill/>
        </p:spPr>
      </p:pic>
      <p:pic>
        <p:nvPicPr>
          <p:cNvPr id="57347" name="Picture 3">
            <a:extLst>
              <a:ext uri="{FF2B5EF4-FFF2-40B4-BE49-F238E27FC236}">
                <a16:creationId xmlns:a16="http://schemas.microsoft.com/office/drawing/2014/main" id="{413CFAB9-513D-094E-8C10-323DB6FE1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800600"/>
            <a:ext cx="314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5746A871-172D-704F-9CB6-8B507E1B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143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41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CD46D79D-BF91-3F4A-9D33-7D701B15F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60032"/>
            <a:ext cx="8839200" cy="1462088"/>
          </a:xfrm>
        </p:spPr>
        <p:txBody>
          <a:bodyPr/>
          <a:lstStyle/>
          <a:p>
            <a:pPr eaLnBrk="1" hangingPunct="1"/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Implications of Primordialism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095B802-68BF-BD41-BBC8-59D3ED703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153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sz="2800" b="1"/>
              <a:t>Corporate sentiments of oneness</a:t>
            </a:r>
          </a:p>
          <a:p>
            <a:pPr eaLnBrk="1" hangingPunct="1">
              <a:defRPr/>
            </a:pPr>
            <a:endParaRPr lang="en-US" altLang="en-US" sz="2800" b="1"/>
          </a:p>
          <a:p>
            <a:pPr eaLnBrk="1" hangingPunct="1">
              <a:defRPr/>
            </a:pPr>
            <a:r>
              <a:rPr lang="en-US" altLang="en-US" sz="2800" b="1"/>
              <a:t>Personality flaw that must be corrected</a:t>
            </a:r>
          </a:p>
          <a:p>
            <a:pPr eaLnBrk="1" hangingPunct="1">
              <a:defRPr/>
            </a:pPr>
            <a:endParaRPr lang="en-US" altLang="en-US" sz="2800" b="1"/>
          </a:p>
          <a:p>
            <a:pPr eaLnBrk="1" hangingPunct="1">
              <a:defRPr/>
            </a:pPr>
            <a:r>
              <a:rPr lang="en-US" altLang="en-US" sz="2800" b="1"/>
              <a:t>Undermines the Nation</a:t>
            </a:r>
          </a:p>
          <a:p>
            <a:pPr eaLnBrk="1" hangingPunct="1">
              <a:defRPr/>
            </a:pPr>
            <a:endParaRPr lang="en-US" altLang="en-US" sz="2800" b="1"/>
          </a:p>
          <a:p>
            <a:pPr eaLnBrk="1" hangingPunct="1">
              <a:defRPr/>
            </a:pPr>
            <a:r>
              <a:rPr lang="en-US" altLang="en-US" sz="2800" b="1"/>
              <a:t>Ethnicity is destructive</a:t>
            </a:r>
          </a:p>
          <a:p>
            <a:pPr eaLnBrk="1" hangingPunct="1">
              <a:defRPr/>
            </a:pPr>
            <a:endParaRPr lang="en-US" altLang="en-US" sz="2800" b="1"/>
          </a:p>
          <a:p>
            <a:pPr eaLnBrk="1" hangingPunct="1">
              <a:defRPr/>
            </a:pPr>
            <a:r>
              <a:rPr lang="en-US" altLang="en-US" sz="2800" b="1"/>
              <a:t>Embedded in ancient myths and history</a:t>
            </a:r>
          </a:p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52388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>
            <a:extLst>
              <a:ext uri="{FF2B5EF4-FFF2-40B4-BE49-F238E27FC236}">
                <a16:creationId xmlns:a16="http://schemas.microsoft.com/office/drawing/2014/main" id="{10A9C411-EEBB-FD43-994F-3F25EAA7D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itle 4">
            <a:extLst>
              <a:ext uri="{FF2B5EF4-FFF2-40B4-BE49-F238E27FC236}">
                <a16:creationId xmlns:a16="http://schemas.microsoft.com/office/drawing/2014/main" id="{635F0338-A422-DE4D-8D78-C51FCA13D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14313"/>
            <a:ext cx="7572375" cy="1081087"/>
          </a:xfrm>
        </p:spPr>
        <p:txBody>
          <a:bodyPr/>
          <a:lstStyle/>
          <a:p>
            <a:r>
              <a:rPr lang="en-US" altLang="en-US"/>
              <a:t>Johannesburg</a:t>
            </a:r>
          </a:p>
        </p:txBody>
      </p:sp>
    </p:spTree>
    <p:extLst>
      <p:ext uri="{BB962C8B-B14F-4D97-AF65-F5344CB8AC3E}">
        <p14:creationId xmlns:p14="http://schemas.microsoft.com/office/powerpoint/2010/main" val="25814307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969A66E5-0D02-764B-AE8B-72F256E42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After February 2, 1990</a:t>
            </a:r>
          </a:p>
        </p:txBody>
      </p:sp>
      <p:pic>
        <p:nvPicPr>
          <p:cNvPr id="81922" name="Picture 3">
            <a:extLst>
              <a:ext uri="{FF2B5EF4-FFF2-40B4-BE49-F238E27FC236}">
                <a16:creationId xmlns:a16="http://schemas.microsoft.com/office/drawing/2014/main" id="{14B8F3F2-1510-4B40-937E-BE79B0CF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676400"/>
            <a:ext cx="925195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4871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220058E2-49D4-394F-9297-1A84E2B83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" y="304800"/>
            <a:ext cx="9553575" cy="1462088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Visit to Pittsburgh, Heinz Lecture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December 6, 1991</a:t>
            </a:r>
          </a:p>
        </p:txBody>
      </p:sp>
      <p:pic>
        <p:nvPicPr>
          <p:cNvPr id="82946" name="Picture 3">
            <a:extLst>
              <a:ext uri="{FF2B5EF4-FFF2-40B4-BE49-F238E27FC236}">
                <a16:creationId xmlns:a16="http://schemas.microsoft.com/office/drawing/2014/main" id="{A4CDAFDF-0107-D042-BA5C-91EA36FE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905000"/>
            <a:ext cx="6781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ADD235-4BF7-2F46-9D8B-82B433980F0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43100"/>
            <a:ext cx="9553575" cy="146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0589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64783194-EC79-F644-B3B2-AD4EAD11F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Inauguration, May 10, 1994</a:t>
            </a:r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id="{456A5DC1-6004-E84E-926F-3C042242D3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52588"/>
            <a:ext cx="4727575" cy="5205412"/>
          </a:xfrm>
          <a:noFill/>
        </p:spPr>
      </p:pic>
    </p:spTree>
    <p:extLst>
      <p:ext uri="{BB962C8B-B14F-4D97-AF65-F5344CB8AC3E}">
        <p14:creationId xmlns:p14="http://schemas.microsoft.com/office/powerpoint/2010/main" val="10754223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F95B6ED5-6650-D143-B018-BDE0ED5F2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738" y="0"/>
            <a:ext cx="9096375" cy="1462088"/>
          </a:xfrm>
        </p:spPr>
        <p:txBody>
          <a:bodyPr/>
          <a:lstStyle/>
          <a:p>
            <a:pPr algn="ctr"/>
            <a:r>
              <a:rPr lang="en-US" altLang="en-US" sz="3200" b="1"/>
              <a:t>Interview, Cyril Ramaphosa, Then Secretary General, African National Congress June 21, 1996</a:t>
            </a:r>
          </a:p>
        </p:txBody>
      </p:sp>
      <p:pic>
        <p:nvPicPr>
          <p:cNvPr id="83970" name="Content Placeholder 4">
            <a:extLst>
              <a:ext uri="{FF2B5EF4-FFF2-40B4-BE49-F238E27FC236}">
                <a16:creationId xmlns:a16="http://schemas.microsoft.com/office/drawing/2014/main" id="{43C49FA8-453E-484E-8E6B-47E9152151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62088"/>
            <a:ext cx="8043863" cy="5403850"/>
          </a:xfrm>
        </p:spPr>
      </p:pic>
    </p:spTree>
    <p:extLst>
      <p:ext uri="{BB962C8B-B14F-4D97-AF65-F5344CB8AC3E}">
        <p14:creationId xmlns:p14="http://schemas.microsoft.com/office/powerpoint/2010/main" val="1844011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E5047EE6-B8D5-7B48-BA21-C58C71ED1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Thabo Mbeki and Jacob Zuma</a:t>
            </a:r>
          </a:p>
        </p:txBody>
      </p:sp>
      <p:pic>
        <p:nvPicPr>
          <p:cNvPr id="84994" name="Picture 5">
            <a:extLst>
              <a:ext uri="{FF2B5EF4-FFF2-40B4-BE49-F238E27FC236}">
                <a16:creationId xmlns:a16="http://schemas.microsoft.com/office/drawing/2014/main" id="{3D0517F1-4F01-8C42-8B34-5485AC73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81200"/>
            <a:ext cx="91376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07993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11293626-EFEE-2645-8E92-02F213E5B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/>
              <a:t>Cyril Ramaphosa, New President of South Africa</a:t>
            </a:r>
          </a:p>
        </p:txBody>
      </p:sp>
      <p:sp>
        <p:nvSpPr>
          <p:cNvPr id="86018" name="TextBox 4">
            <a:extLst>
              <a:ext uri="{FF2B5EF4-FFF2-40B4-BE49-F238E27FC236}">
                <a16:creationId xmlns:a16="http://schemas.microsoft.com/office/drawing/2014/main" id="{F1E17885-BFC2-434A-BCD2-37292A5E0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5413" y="31924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6019" name="Picture 6">
            <a:extLst>
              <a:ext uri="{FF2B5EF4-FFF2-40B4-BE49-F238E27FC236}">
                <a16:creationId xmlns:a16="http://schemas.microsoft.com/office/drawing/2014/main" id="{E5EB90D8-37B6-AC4C-845F-5FB8A85C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758950"/>
            <a:ext cx="91059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545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F319C185-CFCF-5040-B0CE-C46C7DA4E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0495"/>
            <a:ext cx="8229601" cy="1252538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Authors and Culture</a:t>
            </a:r>
          </a:p>
        </p:txBody>
      </p:sp>
      <p:sp>
        <p:nvSpPr>
          <p:cNvPr id="87042" name="Content Placeholder 2">
            <a:extLst>
              <a:ext uri="{FF2B5EF4-FFF2-40B4-BE49-F238E27FC236}">
                <a16:creationId xmlns:a16="http://schemas.microsoft.com/office/drawing/2014/main" id="{ED467EB9-E565-0E46-AB3B-ED4D2C112333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0" y="1143000"/>
            <a:ext cx="5486400" cy="4733925"/>
          </a:xfrm>
        </p:spPr>
        <p:txBody>
          <a:bodyPr/>
          <a:lstStyle/>
          <a:p>
            <a:r>
              <a:rPr lang="en-US" altLang="en-US" b="1" dirty="0"/>
              <a:t>Sylvain Bemba (Congo-DRC) Journalist, dramatist and novelist (1934-1995)</a:t>
            </a:r>
          </a:p>
        </p:txBody>
      </p:sp>
      <p:sp>
        <p:nvSpPr>
          <p:cNvPr id="87043" name="Content Placeholder 3">
            <a:extLst>
              <a:ext uri="{FF2B5EF4-FFF2-40B4-BE49-F238E27FC236}">
                <a16:creationId xmlns:a16="http://schemas.microsoft.com/office/drawing/2014/main" id="{253CE45E-4DA8-FA42-9C3F-588EB243E263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5791200" y="1427163"/>
            <a:ext cx="3822700" cy="4449762"/>
          </a:xfrm>
        </p:spPr>
        <p:txBody>
          <a:bodyPr/>
          <a:lstStyle/>
          <a:p>
            <a:r>
              <a:rPr lang="en-US" altLang="en-US" b="1" dirty="0"/>
              <a:t>Barbara </a:t>
            </a:r>
            <a:r>
              <a:rPr lang="en-US" altLang="en-US" b="1" dirty="0" err="1"/>
              <a:t>Kimenye</a:t>
            </a:r>
            <a:r>
              <a:rPr lang="en-US" altLang="en-US" b="1" dirty="0"/>
              <a:t>  Uganda Journalist and children’s author (1929-2012)</a:t>
            </a:r>
          </a:p>
          <a:p>
            <a:endParaRPr lang="en-US" altLang="en-US" b="1" dirty="0"/>
          </a:p>
        </p:txBody>
      </p:sp>
      <p:pic>
        <p:nvPicPr>
          <p:cNvPr id="87044" name="Picture 7">
            <a:extLst>
              <a:ext uri="{FF2B5EF4-FFF2-40B4-BE49-F238E27FC236}">
                <a16:creationId xmlns:a16="http://schemas.microsoft.com/office/drawing/2014/main" id="{B523F743-CA7F-7D47-B01A-F11A48E3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2992438"/>
            <a:ext cx="2917825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6">
            <a:extLst>
              <a:ext uri="{FF2B5EF4-FFF2-40B4-BE49-F238E27FC236}">
                <a16:creationId xmlns:a16="http://schemas.microsoft.com/office/drawing/2014/main" id="{08E51710-0DAB-EF4F-9492-86D580FA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3678238"/>
            <a:ext cx="52832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0913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772AFDBB-DF34-FD4E-A6D6-4F6D73396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775" y="0"/>
            <a:ext cx="8229600" cy="1252538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Meet the Authors</a:t>
            </a:r>
          </a:p>
        </p:txBody>
      </p:sp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57C4E8C6-377B-4E41-8A8B-4CB44C59913C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85800" y="1143000"/>
            <a:ext cx="3822700" cy="4876800"/>
          </a:xfrm>
        </p:spPr>
        <p:txBody>
          <a:bodyPr/>
          <a:lstStyle/>
          <a:p>
            <a:r>
              <a:rPr lang="en-US" altLang="en-US" b="1"/>
              <a:t>Alex La Guma, South African Novelist (1925-1965)</a:t>
            </a:r>
          </a:p>
        </p:txBody>
      </p:sp>
      <p:sp>
        <p:nvSpPr>
          <p:cNvPr id="88067" name="Content Placeholder 3">
            <a:extLst>
              <a:ext uri="{FF2B5EF4-FFF2-40B4-BE49-F238E27FC236}">
                <a16:creationId xmlns:a16="http://schemas.microsoft.com/office/drawing/2014/main" id="{36472108-F6E0-C74D-A39C-0EDBCCD35277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5321300" y="914400"/>
            <a:ext cx="3822700" cy="5334000"/>
          </a:xfrm>
        </p:spPr>
        <p:txBody>
          <a:bodyPr/>
          <a:lstStyle/>
          <a:p>
            <a:r>
              <a:rPr lang="en-US" altLang="en-US" b="1"/>
              <a:t>James Mathews, South African poet and journalist  (Born in 1929)</a:t>
            </a:r>
          </a:p>
          <a:p>
            <a:endParaRPr lang="en-US" altLang="en-US" b="1"/>
          </a:p>
        </p:txBody>
      </p:sp>
      <p:pic>
        <p:nvPicPr>
          <p:cNvPr id="88068" name="Picture 5">
            <a:extLst>
              <a:ext uri="{FF2B5EF4-FFF2-40B4-BE49-F238E27FC236}">
                <a16:creationId xmlns:a16="http://schemas.microsoft.com/office/drawing/2014/main" id="{E1D1173E-931E-FA44-87F7-C2BF4CA9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162300"/>
            <a:ext cx="38195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6">
            <a:extLst>
              <a:ext uri="{FF2B5EF4-FFF2-40B4-BE49-F238E27FC236}">
                <a16:creationId xmlns:a16="http://schemas.microsoft.com/office/drawing/2014/main" id="{3CDCE8D7-8E97-9F4D-981F-54544B11F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3676650"/>
            <a:ext cx="501015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8">
            <a:extLst>
              <a:ext uri="{FF2B5EF4-FFF2-40B4-BE49-F238E27FC236}">
                <a16:creationId xmlns:a16="http://schemas.microsoft.com/office/drawing/2014/main" id="{95501176-8D78-0644-AA68-B96AE2D8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535363"/>
            <a:ext cx="501015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613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23CBE324-D07C-924C-B36C-06AFA166B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9429750" cy="1608138"/>
          </a:xfrm>
        </p:spPr>
        <p:txBody>
          <a:bodyPr/>
          <a:lstStyle/>
          <a:p>
            <a:r>
              <a:rPr lang="en-US" altLang="en-US" b="1"/>
              <a:t>Bemba and Kimenye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639EA-9022-BC4D-AA89-4F16C96AB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76400"/>
            <a:ext cx="4611688" cy="484028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	“The Dark Room”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	Images of Paris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	Gender and 			Immigrants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	Race and Behavior 		(An Excuse?)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	Significance of the 		story?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9091" name="Content Placeholder 3">
            <a:extLst>
              <a:ext uri="{FF2B5EF4-FFF2-40B4-BE49-F238E27FC236}">
                <a16:creationId xmlns:a16="http://schemas.microsoft.com/office/drawing/2014/main" id="{8229F7F6-EA0A-6B48-BB2A-F068AA21BB0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b="1"/>
              <a:t>	“The Winner”</a:t>
            </a:r>
          </a:p>
          <a:p>
            <a:pPr marL="0" indent="0">
              <a:buFont typeface="Wingdings" pitchFamily="2" charset="2"/>
              <a:buNone/>
            </a:pPr>
            <a:endParaRPr lang="en-US" altLang="en-US" b="1"/>
          </a:p>
          <a:p>
            <a:pPr marL="0" indent="0">
              <a:buFont typeface="Wingdings" pitchFamily="2" charset="2"/>
              <a:buNone/>
            </a:pPr>
            <a:r>
              <a:rPr lang="en-US" altLang="en-US" b="1"/>
              <a:t>	The problem of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b="1"/>
              <a:t>	Accumulation</a:t>
            </a:r>
          </a:p>
          <a:p>
            <a:pPr marL="0" indent="0">
              <a:buFont typeface="Wingdings" pitchFamily="2" charset="2"/>
              <a:buNone/>
            </a:pPr>
            <a:endParaRPr lang="en-US" altLang="en-US" b="1"/>
          </a:p>
          <a:p>
            <a:pPr marL="0" indent="0">
              <a:buFont typeface="Wingdings" pitchFamily="2" charset="2"/>
              <a:buNone/>
            </a:pPr>
            <a:r>
              <a:rPr lang="en-US" altLang="en-US" b="1"/>
              <a:t>	The Role of 	Family</a:t>
            </a:r>
          </a:p>
          <a:p>
            <a:pPr marL="0" indent="0">
              <a:buFont typeface="Wingdings" pitchFamily="2" charset="2"/>
              <a:buNone/>
            </a:pPr>
            <a:endParaRPr lang="en-US" altLang="en-US" b="1"/>
          </a:p>
          <a:p>
            <a:pPr marL="0" indent="0">
              <a:buFont typeface="Wingdings" pitchFamily="2" charset="2"/>
              <a:buNone/>
            </a:pPr>
            <a:r>
              <a:rPr lang="en-US" altLang="en-US" b="1"/>
              <a:t>	The Economy 	of Affection</a:t>
            </a:r>
          </a:p>
        </p:txBody>
      </p:sp>
    </p:spTree>
    <p:extLst>
      <p:ext uri="{BB962C8B-B14F-4D97-AF65-F5344CB8AC3E}">
        <p14:creationId xmlns:p14="http://schemas.microsoft.com/office/powerpoint/2010/main" val="2061709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1852</Words>
  <Application>Microsoft Macintosh PowerPoint</Application>
  <PresentationFormat>On-screen Show (4:3)</PresentationFormat>
  <Paragraphs>519</Paragraphs>
  <Slides>100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7" baseType="lpstr">
      <vt:lpstr>Arial</vt:lpstr>
      <vt:lpstr>Calibri</vt:lpstr>
      <vt:lpstr>Candara</vt:lpstr>
      <vt:lpstr>Symbol</vt:lpstr>
      <vt:lpstr>Tahoma</vt:lpstr>
      <vt:lpstr>Wingdings</vt:lpstr>
      <vt:lpstr>Waveform</vt:lpstr>
      <vt:lpstr>PIA 2574-African Development Seminar: Conflict, Governance and Development</vt:lpstr>
      <vt:lpstr>Tribes and Myths</vt:lpstr>
      <vt:lpstr>PowerPoint Presentation</vt:lpstr>
      <vt:lpstr>Theories of Ethnicity: Primordial Sentiments</vt:lpstr>
      <vt:lpstr>Primordialism</vt:lpstr>
      <vt:lpstr>Indigenous Peoples?</vt:lpstr>
      <vt:lpstr>Ethnicity</vt:lpstr>
      <vt:lpstr>Balinese Status Titles taken from Clifford Geertz’s (1926-2006)writing entitled “Person, Time, and Conduct in Bali : The Social Nature of Thought”, that will give you an interesting insight on Balinese social-cultural life.</vt:lpstr>
      <vt:lpstr> Implications of Primordialism</vt:lpstr>
      <vt:lpstr>Myths of Origins</vt:lpstr>
      <vt:lpstr>Critique of Primordialism- Ethnicity as a Process</vt:lpstr>
      <vt:lpstr>PowerPoint Presentation</vt:lpstr>
      <vt:lpstr>Cleavages and Conflict</vt:lpstr>
      <vt:lpstr>Northern Ireland</vt:lpstr>
      <vt:lpstr>Related Terms Finding a meaning for Social divisions</vt:lpstr>
      <vt:lpstr>Identity and Religion- Fundamentalism?</vt:lpstr>
      <vt:lpstr>Explanations of Ethnicity</vt:lpstr>
      <vt:lpstr>PowerPoint Presentation</vt:lpstr>
      <vt:lpstr>Culture Clashes</vt:lpstr>
      <vt:lpstr>Examples of Ethnic Conflict: Which is not?</vt:lpstr>
      <vt:lpstr>What is the Ethnic Issue?</vt:lpstr>
      <vt:lpstr>Ethnicity</vt:lpstr>
      <vt:lpstr>Race, Nationalism and Ethnicity</vt:lpstr>
      <vt:lpstr>Defining Ethnicity: Africa- Ethnic and racial Mosaic </vt:lpstr>
      <vt:lpstr>Luo vs. Kikuyu in Kenya</vt:lpstr>
      <vt:lpstr>Nigeria</vt:lpstr>
      <vt:lpstr>PowerPoint Presentation</vt:lpstr>
      <vt:lpstr>Nigeria:  Three Places in One?</vt:lpstr>
      <vt:lpstr>The Scandinavia Problem</vt:lpstr>
      <vt:lpstr>Defining Nationalism without states: The Norway Problem</vt:lpstr>
      <vt:lpstr>Norwegians</vt:lpstr>
      <vt:lpstr>Middle Belt Politics</vt:lpstr>
      <vt:lpstr>“Guns and Arrows: The Detribalization of Papua New Guinea” Australian photographer, Stephen Dupont</vt:lpstr>
      <vt:lpstr>Ethnic Consciousness</vt:lpstr>
      <vt:lpstr>Asian Ethnicity</vt:lpstr>
      <vt:lpstr>PowerPoint Presentation</vt:lpstr>
      <vt:lpstr>Ethnicity, Race and Culture </vt:lpstr>
      <vt:lpstr>Ethnicity and Class</vt:lpstr>
      <vt:lpstr>Ethnicity vs. Language-Issues</vt:lpstr>
      <vt:lpstr>Swahili and Portuguese Cultural Areas</vt:lpstr>
      <vt:lpstr>Daniel Bergner, (Born in 1960) In the Land of Magic Soldiers, Journalist, New York Times  </vt:lpstr>
      <vt:lpstr>Race and Culture</vt:lpstr>
      <vt:lpstr>Historical Racial Stereotypes</vt:lpstr>
      <vt:lpstr>Settlers:  Not Just British</vt:lpstr>
      <vt:lpstr>Settlers: Statistical Profile 1955-1970</vt:lpstr>
      <vt:lpstr>Asmara, Eritrea- Colonial Art Deco</vt:lpstr>
      <vt:lpstr> Settlers:  The Issue and the Problem- Start with the Demographics </vt:lpstr>
      <vt:lpstr>Colonial Borders</vt:lpstr>
      <vt:lpstr>Defining Nationalism</vt:lpstr>
      <vt:lpstr> The Francophonie</vt:lpstr>
      <vt:lpstr>Francophone Africa (c. 1958)</vt:lpstr>
      <vt:lpstr>French Colons in Algeria</vt:lpstr>
      <vt:lpstr> Origins of Arab Community in East and West Africa</vt:lpstr>
      <vt:lpstr>West Africa</vt:lpstr>
      <vt:lpstr>Ghana</vt:lpstr>
      <vt:lpstr>East Africa: 1965</vt:lpstr>
      <vt:lpstr>Eastern and Southern Africa: South Asian Community</vt:lpstr>
      <vt:lpstr>Mixed Race: Afro-Europeans- “So Called Coloureds</vt:lpstr>
      <vt:lpstr>Kenya</vt:lpstr>
      <vt:lpstr>The infamous story of Sir Jock Delves, Lady Diana Delamere and the Murder of Lord Errol in the Happy Valley of Kenya in 1941.</vt:lpstr>
      <vt:lpstr>A white couple, settlers and horse owners, together with their staff, standing directly behind them, watch a polo game at Nairobi Polo Club, a remnant of Kenya's colonial history, July 1, 2007</vt:lpstr>
      <vt:lpstr>Missionaries, Traders and Settlers, and now foreign aid</vt:lpstr>
      <vt:lpstr>Federation of Rhodesia and Nyasaland, 1953-1963</vt:lpstr>
      <vt:lpstr>Traditional Leader in Northern Rhodesia- 1950s</vt:lpstr>
      <vt:lpstr>Southern Africa: The Other Settlers</vt:lpstr>
      <vt:lpstr>Maria Teresa Thierstein Simões-Ferreira Heinz (born October 5, 1938 in Lourenço Marques, Mozambique</vt:lpstr>
      <vt:lpstr>Namibia Germans</vt:lpstr>
      <vt:lpstr>Southern Africa- 1985</vt:lpstr>
      <vt:lpstr>King Mswati III of Swaziland</vt:lpstr>
      <vt:lpstr>Bishop Abel Muzorewa, 1925-2010.  Compromised with White Rulers (1978)</vt:lpstr>
      <vt:lpstr>Zimbabwe</vt:lpstr>
      <vt:lpstr>African Leadership: To be Continued</vt:lpstr>
      <vt:lpstr>The Problem:  Who are Indigenous Peoples?</vt:lpstr>
      <vt:lpstr>South Africa Profile, 1990</vt:lpstr>
      <vt:lpstr>South Africa: The Special Case?</vt:lpstr>
      <vt:lpstr>South Africa Profile, 1985</vt:lpstr>
      <vt:lpstr>South Africa</vt:lpstr>
      <vt:lpstr>South Africa</vt:lpstr>
      <vt:lpstr>Boer Family- c. 1900</vt:lpstr>
      <vt:lpstr>Carnegie Commission, 1922- The Debate Continues</vt:lpstr>
      <vt:lpstr>South Africa and the World</vt:lpstr>
      <vt:lpstr>Prime Minister Winston Churchill (R) talking with Field Marshall Jan Christian Smuts (L) and Peter Fraser (C) at a Dominion Conference April, 1945</vt:lpstr>
      <vt:lpstr>South Africa</vt:lpstr>
      <vt:lpstr>“Grand” Apartheid  August 26, 1966</vt:lpstr>
      <vt:lpstr>South Africa’s Homelands, Prior to 1994</vt:lpstr>
      <vt:lpstr>Homeland Presidents: 9th October 1971: Three Chiefs of South African 'Bantustan', (from left - right), Chief Buthelezi of Kwa Zulu, Chief Kaiser Matanzima of Transkei, and Chief Lucas Mangope of Bophuthatswana</vt:lpstr>
      <vt:lpstr>South Africa and the World</vt:lpstr>
      <vt:lpstr>South Africa and the World</vt:lpstr>
      <vt:lpstr>Henry Kissinger, Ian Smith and John Vorster</vt:lpstr>
      <vt:lpstr>Johannesburg</vt:lpstr>
      <vt:lpstr>After February 2, 1990</vt:lpstr>
      <vt:lpstr>Visit to Pittsburgh, Heinz Lecture December 6, 1991</vt:lpstr>
      <vt:lpstr>Inauguration, May 10, 1994</vt:lpstr>
      <vt:lpstr>Interview, Cyril Ramaphosa, Then Secretary General, African National Congress June 21, 1996</vt:lpstr>
      <vt:lpstr>Thabo Mbeki and Jacob Zuma</vt:lpstr>
      <vt:lpstr>Cyril Ramaphosa, New President of South Africa</vt:lpstr>
      <vt:lpstr>Authors and Culture</vt:lpstr>
      <vt:lpstr>Meet the Authors</vt:lpstr>
      <vt:lpstr>Bemba and Kimenye</vt:lpstr>
      <vt:lpstr>Short Story Themes (Mathews and Bemba)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2574-African Development Seminar: Conflict, Governance and Development</dc:title>
  <dc:creator>Picard, Louis A</dc:creator>
  <cp:lastModifiedBy>Picard, Louis A</cp:lastModifiedBy>
  <cp:revision>10</cp:revision>
  <dcterms:created xsi:type="dcterms:W3CDTF">2006-08-16T00:00:00Z</dcterms:created>
  <dcterms:modified xsi:type="dcterms:W3CDTF">2019-09-20T18:15:19Z</dcterms:modified>
</cp:coreProperties>
</file>