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02" r:id="rId2"/>
    <p:sldId id="303" r:id="rId3"/>
    <p:sldId id="301" r:id="rId4"/>
    <p:sldId id="338" r:id="rId5"/>
    <p:sldId id="339" r:id="rId6"/>
    <p:sldId id="304" r:id="rId7"/>
    <p:sldId id="340" r:id="rId8"/>
    <p:sldId id="359" r:id="rId9"/>
    <p:sldId id="305" r:id="rId10"/>
    <p:sldId id="358" r:id="rId11"/>
    <p:sldId id="344" r:id="rId12"/>
    <p:sldId id="262" r:id="rId13"/>
    <p:sldId id="307" r:id="rId14"/>
    <p:sldId id="341" r:id="rId15"/>
    <p:sldId id="308" r:id="rId16"/>
    <p:sldId id="260" r:id="rId17"/>
    <p:sldId id="306" r:id="rId18"/>
    <p:sldId id="309" r:id="rId19"/>
    <p:sldId id="310" r:id="rId20"/>
    <p:sldId id="267" r:id="rId21"/>
    <p:sldId id="293" r:id="rId22"/>
    <p:sldId id="311" r:id="rId23"/>
    <p:sldId id="294" r:id="rId24"/>
    <p:sldId id="312" r:id="rId25"/>
    <p:sldId id="313" r:id="rId26"/>
    <p:sldId id="258" r:id="rId27"/>
    <p:sldId id="343" r:id="rId28"/>
    <p:sldId id="346" r:id="rId29"/>
    <p:sldId id="347" r:id="rId30"/>
    <p:sldId id="316" r:id="rId31"/>
    <p:sldId id="259" r:id="rId32"/>
    <p:sldId id="345" r:id="rId33"/>
    <p:sldId id="315" r:id="rId34"/>
    <p:sldId id="290" r:id="rId35"/>
    <p:sldId id="317" r:id="rId36"/>
    <p:sldId id="292" r:id="rId37"/>
    <p:sldId id="314" r:id="rId38"/>
    <p:sldId id="263" r:id="rId39"/>
    <p:sldId id="360" r:id="rId40"/>
    <p:sldId id="291" r:id="rId41"/>
    <p:sldId id="348" r:id="rId42"/>
    <p:sldId id="318" r:id="rId43"/>
    <p:sldId id="362" r:id="rId44"/>
    <p:sldId id="268" r:id="rId45"/>
    <p:sldId id="361" r:id="rId46"/>
    <p:sldId id="369" r:id="rId47"/>
    <p:sldId id="321" r:id="rId48"/>
    <p:sldId id="349" r:id="rId49"/>
    <p:sldId id="269" r:id="rId50"/>
    <p:sldId id="322" r:id="rId51"/>
    <p:sldId id="350" r:id="rId52"/>
    <p:sldId id="284" r:id="rId53"/>
    <p:sldId id="270" r:id="rId54"/>
    <p:sldId id="351" r:id="rId55"/>
    <p:sldId id="327" r:id="rId56"/>
    <p:sldId id="364" r:id="rId57"/>
    <p:sldId id="326" r:id="rId58"/>
    <p:sldId id="323" r:id="rId59"/>
    <p:sldId id="337" r:id="rId60"/>
    <p:sldId id="324" r:id="rId61"/>
    <p:sldId id="285" r:id="rId62"/>
    <p:sldId id="325" r:id="rId63"/>
    <p:sldId id="296" r:id="rId64"/>
    <p:sldId id="287" r:id="rId65"/>
    <p:sldId id="329" r:id="rId66"/>
    <p:sldId id="288" r:id="rId67"/>
    <p:sldId id="352" r:id="rId68"/>
    <p:sldId id="297" r:id="rId69"/>
    <p:sldId id="353" r:id="rId70"/>
    <p:sldId id="354" r:id="rId71"/>
    <p:sldId id="289" r:id="rId72"/>
    <p:sldId id="368" r:id="rId73"/>
    <p:sldId id="365" r:id="rId74"/>
    <p:sldId id="330" r:id="rId75"/>
    <p:sldId id="271" r:id="rId76"/>
    <p:sldId id="331" r:id="rId77"/>
    <p:sldId id="272" r:id="rId78"/>
    <p:sldId id="332" r:id="rId79"/>
    <p:sldId id="273" r:id="rId80"/>
    <p:sldId id="333" r:id="rId81"/>
    <p:sldId id="298" r:id="rId82"/>
    <p:sldId id="366" r:id="rId83"/>
    <p:sldId id="336" r:id="rId84"/>
    <p:sldId id="355" r:id="rId85"/>
    <p:sldId id="367" r:id="rId86"/>
    <p:sldId id="319" r:id="rId87"/>
    <p:sldId id="356" r:id="rId88"/>
    <p:sldId id="299" r:id="rId89"/>
    <p:sldId id="300" r:id="rId90"/>
    <p:sldId id="363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38" autoAdjust="0"/>
    <p:restoredTop sz="95520" autoAdjust="0"/>
  </p:normalViewPr>
  <p:slideViewPr>
    <p:cSldViewPr>
      <p:cViewPr varScale="1">
        <p:scale>
          <a:sx n="207" d="100"/>
          <a:sy n="207" d="100"/>
        </p:scale>
        <p:origin x="37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AAE24D-4E81-4055-A917-5D9070F8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4CC7F-0911-4138-972F-C7A2C487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2808-4C2E-4BCB-9F29-8C78BC3C4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B2ED-C6BC-412E-A104-D6598112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0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F2BFF9-D471-4E78-BBA3-CADAF3829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45CCE-4EEE-4CDF-B752-065F9FFD6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855EF8-1877-49EE-AB29-F90E6F4C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BDEB5C-A032-4012-9C2C-2282AC66B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8B69-0FC1-4439-A811-E1ED7EDEC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640297-0A83-4E4E-A65C-4476071F7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4C7C9C-C696-4035-A215-E1550CE17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D1D148-D0A4-40A8-87D8-9CE310D5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7" r:id="rId2"/>
    <p:sldLayoutId id="2147483852" r:id="rId3"/>
    <p:sldLayoutId id="2147483853" r:id="rId4"/>
    <p:sldLayoutId id="2147483854" r:id="rId5"/>
    <p:sldLayoutId id="2147483855" r:id="rId6"/>
    <p:sldLayoutId id="2147483848" r:id="rId7"/>
    <p:sldLayoutId id="2147483856" r:id="rId8"/>
    <p:sldLayoutId id="2147483857" r:id="rId9"/>
    <p:sldLayoutId id="2147483849" r:id="rId10"/>
    <p:sldLayoutId id="21474838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hyperlink" Target="https://www.youtube.com/watch?v=M9BNoNFKCBI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pload.wikimedia.org/wikipedia/commons/3/32/Selassie_restore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uod66bq0c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228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PIA 2574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Resource Guide and Syllabus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AFRICAN DEVELOPMENT SEMINAR: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Conflict, Governance and Development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/>
          </a:p>
          <a:p>
            <a:pPr marR="0"/>
            <a:r>
              <a:rPr lang="en-US" sz="4000" b="1"/>
              <a:t>Overview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An Overview of the Problem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Regional Failures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Geography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Natural Resources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People, History and Culture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Political Systems and Institutional Collapse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Donor Fatigue and Dependence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Introduction and Overview of Discussion: Theories and Themes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itez le congo bel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463"/>
            <a:ext cx="401955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http://apps.nlm.nih.gov/againsttheodds/images/JTCModel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7053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South Africa and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Congo, 1940s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1138"/>
            <a:ext cx="9144000" cy="49196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In early 1983, observers began to pick up rumors that a </a:t>
            </a:r>
            <a:r>
              <a:rPr lang="en-US" sz="2400" b="1" u="sng" dirty="0"/>
              <a:t>tragedy of mass proportion</a:t>
            </a:r>
            <a:r>
              <a:rPr lang="en-US" sz="2400" b="1" dirty="0"/>
              <a:t> was about to occur in the horn of Africa.  One projection was that up to </a:t>
            </a:r>
            <a:r>
              <a:rPr lang="en-US" sz="2400" b="1" u="sng" dirty="0"/>
              <a:t>thirteen million people</a:t>
            </a:r>
            <a:r>
              <a:rPr lang="en-US" sz="2400" b="1" dirty="0"/>
              <a:t> in the horn of Africa could </a:t>
            </a:r>
            <a:r>
              <a:rPr lang="en-US" sz="2400" b="1" u="sng" dirty="0"/>
              <a:t>starve to death</a:t>
            </a:r>
            <a:r>
              <a:rPr lang="en-US" sz="2400" b="1" dirty="0"/>
              <a:t>. 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Six months latter, drought and </a:t>
            </a:r>
            <a:r>
              <a:rPr lang="en-US" sz="2400" b="1" u="sng" dirty="0"/>
              <a:t>civil war</a:t>
            </a:r>
            <a:r>
              <a:rPr lang="en-US" sz="2400" b="1" dirty="0"/>
              <a:t> led to mass starvation in which millions of people in Ethiopia, Eritrea, Sudan and Somalia died.  A new era began in post-colonial Africa that continues until today.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 Instead of social and economic development, journalists and academics focused on, </a:t>
            </a:r>
            <a:r>
              <a:rPr lang="en-US" sz="2400" b="1" u="sng" dirty="0"/>
              <a:t>war, collapsed states, humanitarian assistance</a:t>
            </a:r>
            <a:r>
              <a:rPr lang="en-US" sz="2400" b="1" dirty="0"/>
              <a:t>, donor fatigue and structural adjustment. 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That focus, for better or worse, continues today.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African Underdevelopment: Overview- “We Are the World”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wa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3751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theatlantic.com/static/infocus/dabaab041411/d18_RTR2KR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5095"/>
            <a:ext cx="8991600" cy="525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0" dirty="0">
                <a:solidFill>
                  <a:srgbClr val="FFFF00"/>
                </a:solidFill>
              </a:rPr>
              <a:t>World’s Largest Refugee Camp, </a:t>
            </a:r>
            <a:r>
              <a:rPr lang="en-US" sz="3200" b="0" dirty="0" err="1">
                <a:solidFill>
                  <a:srgbClr val="FFFF00"/>
                </a:solidFill>
              </a:rPr>
              <a:t>Dadaab</a:t>
            </a:r>
            <a:r>
              <a:rPr lang="en-US" sz="3200" b="0" dirty="0">
                <a:solidFill>
                  <a:srgbClr val="FFFF00"/>
                </a:solidFill>
              </a:rPr>
              <a:t>, Kenya (500,000 people). Northern Uganda (1million) may now exceed it.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Image</a:t>
            </a:r>
          </a:p>
        </p:txBody>
      </p:sp>
      <p:pic>
        <p:nvPicPr>
          <p:cNvPr id="21507" name="Picture 5" descr="Kenya_vio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1410"/>
            <a:ext cx="6477000" cy="45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6000" b="1"/>
          </a:p>
          <a:p>
            <a:pPr>
              <a:buFontTx/>
              <a:buNone/>
            </a:pPr>
            <a:endParaRPr lang="en-US" sz="6000" b="1"/>
          </a:p>
          <a:p>
            <a:pPr>
              <a:buFontTx/>
              <a:buNone/>
            </a:pPr>
            <a:r>
              <a:rPr lang="en-US" sz="6000" b="1"/>
              <a:t>The Question is Why?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 and Poverty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0166" y="6858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Francophone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Lusophone*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Horn of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North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Anglophone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Southern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South Africa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Regions: The Language Issue</a:t>
            </a:r>
          </a:p>
        </p:txBody>
      </p:sp>
      <p:pic>
        <p:nvPicPr>
          <p:cNvPr id="23556" name="Picture 5" descr="http://www.leca.ufrn.br/~adelardo/images/lusafr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4528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2389163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frica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447800"/>
            <a:ext cx="51466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Fifty Four Countries?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European and Trade Languages</a:t>
            </a:r>
          </a:p>
        </p:txBody>
      </p:sp>
      <p:pic>
        <p:nvPicPr>
          <p:cNvPr id="27651" name="Picture 5" descr="256px-Official_LanguagesMap-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1163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Introduction of the Group- background, interests- Future?</a:t>
            </a:r>
          </a:p>
          <a:p>
            <a:endParaRPr lang="en-US" b="1" dirty="0"/>
          </a:p>
          <a:p>
            <a:r>
              <a:rPr lang="en-US" b="1" dirty="0"/>
              <a:t>Discussion of syllabus.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 Bottom Line</a:t>
            </a:r>
          </a:p>
        </p:txBody>
      </p:sp>
      <p:pic>
        <p:nvPicPr>
          <p:cNvPr id="10244" name="Picture 5" descr="Bottom_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38200" y="1143000"/>
            <a:ext cx="74993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DISCUSSION POINT: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The Failure of Regional 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Integration in Africa</a:t>
            </a:r>
          </a:p>
          <a:p>
            <a:pPr algn="ctr"/>
            <a:endParaRPr lang="en-US" sz="3600" b="1">
              <a:solidFill>
                <a:schemeClr val="tx2"/>
              </a:solidFill>
            </a:endParaRP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IS REGIONALISM THE 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ALTERNATIVE TO GLOBALISM?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An alternative future-Interlocking Regions-Combines Languages and Culture/History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Culture and Politics:  Role of Language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1.   North Africa- Arabic (Plus French and 		English)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2. Horn- Somali, Amharic, Tigrinya (Italian 	Legacy, inc. Libya)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3.   Francophone and ECOWAS (The Problem of 	Anglophone West)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Regions and Integration: A brief Overview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cenarios%20cartoon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East African Regional Scenarios from Society for International Development (SID)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/>
              <a:t>	4. SADC and Southern Africa: 15 countries.  Alternative Free Trade Association of Eastern and Southern Africa.  </a:t>
            </a:r>
            <a:r>
              <a:rPr lang="en-US" sz="2400" b="1" dirty="0" err="1"/>
              <a:t>Lusophone</a:t>
            </a:r>
            <a:r>
              <a:rPr lang="en-US" sz="2400" b="1" dirty="0"/>
              <a:t> vs. Anglophone (Special role: South Africa and Settlers)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/>
              <a:t>	5. The Great Lakes:   Eastern and Central Africa as a style of governance: Uganda, Kenya, Tanzania, the Horn (Swahili)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/>
              <a:t>	6. Central Africa: Anarchy Zone? Former Zaire, Rwanda and Burundi</a:t>
            </a:r>
          </a:p>
          <a:p>
            <a:pPr marL="609600" indent="-609600">
              <a:lnSpc>
                <a:spcPct val="90000"/>
              </a:lnSpc>
            </a:pPr>
            <a:endParaRPr lang="en-US" sz="2400" b="1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Regions and Integration: </a:t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524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 Military Scenario sans Economics</a:t>
            </a:r>
          </a:p>
        </p:txBody>
      </p:sp>
      <p:pic>
        <p:nvPicPr>
          <p:cNvPr id="31747" name="Picture 5" descr="2010-04-10__si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867400" cy="54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196181"/>
            <a:ext cx="8229600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Tropical Soils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Desertification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Deforestation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Water Loss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Land Uses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Savannah vs. Rain Forrest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Geography</a:t>
            </a:r>
          </a:p>
        </p:txBody>
      </p:sp>
      <p:pic>
        <p:nvPicPr>
          <p:cNvPr id="32772" name="Picture 7" descr="http://ghanavoice.com/wp-content/uploads/2012/06/Desert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2789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 descr="http://worldagroforestry.org/projects/landcare/sites/worldagroforestry.org.projects.landcare/files/images/Ncise%20LandCare%20Project%20025%20%5b1600x1200%5d.feat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5" y="-1474612"/>
            <a:ext cx="7162800" cy="83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758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The African Continent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Johannesburg, August 7, 2012 </a:t>
            </a:r>
          </a:p>
        </p:txBody>
      </p:sp>
      <p:pic>
        <p:nvPicPr>
          <p:cNvPr id="35844" name="Picture 2" descr="http://govtslaves.info/wp-content/uploads/2012/08/Snow-In-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San in Southern Africa</a:t>
            </a:r>
          </a:p>
        </p:txBody>
      </p:sp>
      <p:pic>
        <p:nvPicPr>
          <p:cNvPr id="52227" name="Picture 2" descr="http://jeremylent.files.wordpress.com/2012/05/kalahari-bush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117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Somali Pastoralists in Northern Kenya</a:t>
            </a:r>
          </a:p>
        </p:txBody>
      </p:sp>
      <p:pic>
        <p:nvPicPr>
          <p:cNvPr id="53251" name="Picture 2" descr="http://farm1.static.flickr.com/76/186382107_9cfae51c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0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1. Read Weekly Assignments</a:t>
            </a:r>
            <a:endParaRPr lang="en-US" sz="2800" b="1" u="sng" dirty="0"/>
          </a:p>
          <a:p>
            <a:pPr marL="566737" indent="-457200">
              <a:buAutoNum type="arabicPeriod"/>
            </a:pPr>
            <a:endParaRPr lang="en-US" sz="2800" b="1" u="sng" dirty="0"/>
          </a:p>
          <a:p>
            <a:pPr marL="109537" indent="0">
              <a:buNone/>
            </a:pPr>
            <a:r>
              <a:rPr lang="en-US" sz="2800" b="1" dirty="0"/>
              <a:t>2. Prepare short third person biography and participate in discussion. Prepare one question or discussion point each week.</a:t>
            </a:r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buNone/>
            </a:pPr>
            <a:r>
              <a:rPr lang="en-US" sz="2800" b="1" dirty="0"/>
              <a:t>3. Write a Regional Policy Research Paper</a:t>
            </a:r>
          </a:p>
          <a:p>
            <a:endParaRPr lang="en-US" sz="2800" dirty="0"/>
          </a:p>
          <a:p>
            <a:pPr marL="109537" indent="0">
              <a:buNone/>
            </a:pPr>
            <a:r>
              <a:rPr lang="en-US" sz="2800" b="1" dirty="0"/>
              <a:t>4. There will be a final take home exam.</a:t>
            </a:r>
            <a:endParaRPr lang="en-US" sz="2800" dirty="0"/>
          </a:p>
          <a:p>
            <a:pPr marL="609600" indent="-609600"/>
            <a:endParaRPr lang="en-US" sz="2800" dirty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Reading: The Bottom Line- Syllabus and Resource Guide are the Keys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Most of Africa is not rainforest</a:t>
            </a:r>
          </a:p>
        </p:txBody>
      </p:sp>
      <p:pic>
        <p:nvPicPr>
          <p:cNvPr id="36867" name="Picture 8" descr="207-165-cascade-d-akloa-badou-togo-jungle-703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0020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924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Rift Valley and Lake Systems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Deserts: Sahara and Kalahari/Namib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River Systems: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Nile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Niger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Congo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Zambezi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Volta</a:t>
            </a:r>
            <a:r>
              <a:rPr lang="en-US" sz="2000"/>
              <a:t>		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Regional Features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Congo River</a:t>
            </a:r>
          </a:p>
        </p:txBody>
      </p:sp>
      <p:pic>
        <p:nvPicPr>
          <p:cNvPr id="38916" name="Picture 2" descr="http://www.congoplanet.com/pictures/gallery2/kisangani_river_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775"/>
            <a:ext cx="80772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Big Rivers</a:t>
            </a:r>
          </a:p>
        </p:txBody>
      </p:sp>
      <p:pic>
        <p:nvPicPr>
          <p:cNvPr id="39939" name="Picture 5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6370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Monsoon Tropical Rain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Alternating Wet and Dry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Deserts- Sahara, Namib, Kalahari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Shifting Agriculture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Slash and Burn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No Humus/regeneration of soil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Leaching: Nutrients and Minerals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Patterns of Rain and Agriculture</a:t>
            </a:r>
          </a:p>
        </p:txBody>
      </p:sp>
      <p:pic>
        <p:nvPicPr>
          <p:cNvPr id="40964" name="Picture 5" descr="http://portal.iri.columbia.edu/portal/server.pt/gateway/PTARGS_0_0_207_0_0_35/http%3B/iriportal3.ldeo.columbia.edu%3B7087/publishedcontent/publish/development/home/new_home/homebody/2011_spotlight_features/are_we_entering_an_age_of_mega_fires_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ur-la-route-arrivee-de-la-mousson-au-mois-de-juin-burkina-f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0772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Overgrazing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The destruction of forests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Loss of Top Soil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Patterns of Cyclical Drought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Major Declines in Food Production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Natural Resources: The </a:t>
            </a: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Desertification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Deforestation</a:t>
            </a:r>
          </a:p>
        </p:txBody>
      </p:sp>
      <p:pic>
        <p:nvPicPr>
          <p:cNvPr id="44035" name="Picture 5" descr="Deforestati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6294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Tropical Rain Forest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Tropical Savanna and Summer Rain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Low Latitude Dry Climates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Undifferentiated Highlands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Mediterranean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Africa:</a:t>
            </a:r>
            <a:br>
              <a:rPr lang="en-US" sz="4000"/>
            </a:br>
            <a:r>
              <a:rPr lang="en-US" sz="4000"/>
              <a:t>Climatic Regions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Okavango Delta</a:t>
            </a:r>
          </a:p>
        </p:txBody>
      </p:sp>
      <p:pic>
        <p:nvPicPr>
          <p:cNvPr id="45059" name="Picture 5" descr="okavango_delta(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33525"/>
            <a:ext cx="57912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b="1" dirty="0"/>
              <a:t>Written Assignment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000" b="1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b="1" dirty="0"/>
              <a:t>	Research Paper Oral Presentation and Papers: Each member of the class will make a formal group presentation to the class and prepare a well written research paper (20-25 page limit) which will be turned in at the end of the semester. The assignment will be established according to your region of interest (30%).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000" b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Research Assignment</a:t>
            </a:r>
          </a:p>
        </p:txBody>
      </p:sp>
      <p:pic>
        <p:nvPicPr>
          <p:cNvPr id="15364" name="Picture 2" descr="http://blogs.biomedcentral.com/bmcblog/files/2011/10/RAfric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15382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Hunters and Gatherers (none or few)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Pastoralists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Subsistence Farming- roots, grain, Bananas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Cattle and Small Stock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Commercialization of Animal Husbandry and Agriculture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Land Use and Property Rights Issues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ISSUE: THE NATURE OF TROPICAL AGRICULTURE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European Settlers: </a:t>
            </a:r>
            <a:r>
              <a:rPr lang="en-US" dirty="0" err="1"/>
              <a:t>Eldoret</a:t>
            </a:r>
            <a:r>
              <a:rPr lang="en-US" dirty="0"/>
              <a:t> Kenya, 1960- The Issue of Land</a:t>
            </a:r>
          </a:p>
        </p:txBody>
      </p:sp>
      <p:pic>
        <p:nvPicPr>
          <p:cNvPr id="47108" name="Picture 4" descr="http://www.sikh-heritage.co.uk/heritage/sikhhert%20EAfrica/nostalgic%20EA/eldo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66115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7117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Oil- Extraction and Short Term Benefits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Diamonds- Conflict and Blood Diamonds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Gold- Basis of Settler Wealth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Specialized metals: technology, phone and computers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Forests and natural resources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Wildlife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Natural Resource Curse: Elite Extraction and Corruption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An Overview of the Problem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Regional Failures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Geography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Natural Resources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People, History and Culture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Institutional Collapse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Donor Fatigue and Dependence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Reminder: Overview of Discussion: Theories and Themes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b="1"/>
              <a:t>HISTORY AND POLITICAL DEVELOPMENT </a:t>
            </a:r>
          </a:p>
          <a:p>
            <a:endParaRPr lang="en-US" b="1"/>
          </a:p>
          <a:p>
            <a:r>
              <a:rPr lang="en-US" b="1"/>
              <a:t>THE NATURE OF THE PAST</a:t>
            </a:r>
          </a:p>
          <a:p>
            <a:endParaRPr lang="en-US" b="1"/>
          </a:p>
          <a:p>
            <a:r>
              <a:rPr lang="en-US" b="1"/>
              <a:t>THE IMPACT OF COLONIALISM AND NATIONALISM</a:t>
            </a:r>
          </a:p>
          <a:p>
            <a:endParaRPr lang="en-US" b="1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HISTORY: Fragmentation, Dependence and Conflict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Ten Minute Break</a:t>
            </a:r>
          </a:p>
        </p:txBody>
      </p:sp>
      <p:pic>
        <p:nvPicPr>
          <p:cNvPr id="49156" name="Picture 2" descr="http://www.coffee-cereal.com/images/coffe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3623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59E5DC-B78F-1645-BF24-1354DF19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9794"/>
            <a:ext cx="8229600" cy="4525962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We Are The World</a:t>
            </a:r>
            <a:endParaRPr lang="en-US" dirty="0"/>
          </a:p>
          <a:p>
            <a:endParaRPr lang="en-US" dirty="0"/>
          </a:p>
          <a:p>
            <a:pPr marL="109537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109537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NAÏVE, DUMB OR?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3F878-CB05-3F42-A7B7-54C519CB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Brought to you by the “Baby Boomers” in 1985---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2A0A8-1BC0-7A46-973A-CB0EE66A3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89" y="2522794"/>
            <a:ext cx="4611796" cy="258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18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African History</a:t>
            </a:r>
          </a:p>
        </p:txBody>
      </p:sp>
      <p:pic>
        <p:nvPicPr>
          <p:cNvPr id="55300" name="Picture 5" descr="Soldiers,%20Kingdom%20of%20Kongo,%201670s%20Ezio%20Bassani,%20Un%20Cappuccino%20nell%20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8738"/>
            <a:ext cx="35671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 descr="250px-Punch_Rhodes_Colos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752600"/>
            <a:ext cx="34099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From the East</a:t>
            </a:r>
          </a:p>
        </p:txBody>
      </p:sp>
      <p:pic>
        <p:nvPicPr>
          <p:cNvPr id="56323" name="Picture 2" descr="http://www.sikh-heritage.co.uk/heritage/sikhhert%20EAfrica/nostalgic%20EA/gujjar-su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94738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Did Things Fall Apart?</a:t>
            </a:r>
          </a:p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Did Europe Under-develop Africa?</a:t>
            </a:r>
          </a:p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Should the Settlers Go Home?</a:t>
            </a:r>
          </a:p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Was Colonialism in Africa Different?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DISCUSSION POINTS: History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Key to Debate?</a:t>
            </a:r>
          </a:p>
        </p:txBody>
      </p:sp>
      <p:pic>
        <p:nvPicPr>
          <p:cNvPr id="12292" name="Picture 2" descr="http://1.bp.blogspot.com/-nCx2gSFlhPo/TcoiTVoR_3I/AAAAAAAAABk/bdGXYyNQ6TQ/s1600/Africa_pobr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7840"/>
            <a:ext cx="6984380" cy="47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things-fall-apart_ach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35020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South African Strike, 1922</a:t>
            </a:r>
          </a:p>
        </p:txBody>
      </p:sp>
      <p:sp>
        <p:nvSpPr>
          <p:cNvPr id="5939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0" y="1676400"/>
            <a:ext cx="2438400" cy="39417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/>
              <a:t>“	</a:t>
            </a:r>
            <a:r>
              <a:rPr lang="en-US" b="1" i="1"/>
              <a:t>Workers of the world</a:t>
            </a:r>
            <a:r>
              <a:rPr lang="en-US" b="1"/>
              <a:t>, </a:t>
            </a:r>
            <a:r>
              <a:rPr lang="en-US" b="1" i="1"/>
              <a:t>unite</a:t>
            </a:r>
            <a:r>
              <a:rPr lang="en-US" b="1"/>
              <a:t> and fight for a </a:t>
            </a:r>
            <a:r>
              <a:rPr lang="en-US" b="1" i="1"/>
              <a:t>white</a:t>
            </a:r>
            <a:r>
              <a:rPr lang="en-US" b="1"/>
              <a:t> South Africa!"</a:t>
            </a:r>
          </a:p>
        </p:txBody>
      </p:sp>
      <p:pic>
        <p:nvPicPr>
          <p:cNvPr id="59396" name="Picture 2" descr="http://www.marchofthetitans.com/vol3chap16_files/1922_sac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676400"/>
            <a:ext cx="63150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448800" cy="51816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Role of oral history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Isolation from North Africa/Europe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African Historical Migration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Nature of Political Organization- "state vs. Stateless" systems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Impact of Slavery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Oral tradition vs. Written Language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Lack of Political Organization?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History and Political Development</a:t>
            </a:r>
            <a:br>
              <a:rPr lang="en-US" sz="4000"/>
            </a:br>
            <a:r>
              <a:rPr lang="en-US" sz="4000"/>
              <a:t>The Nature of The  Past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3997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Pre-Colonial History: Atlantic and Sahara Slave Trade</a:t>
            </a:r>
          </a:p>
        </p:txBody>
      </p:sp>
      <p:pic>
        <p:nvPicPr>
          <p:cNvPr id="62467" name="Picture 5" descr="http://3.bp.blogspot.com/_TcU1IJOol8E/S97cKF-mtHI/AAAAAAAAAjQ/ksuO-BaPgLw/s1600/map.slave.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1898"/>
            <a:ext cx="7239000" cy="574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Migration</a:t>
            </a:r>
          </a:p>
        </p:txBody>
      </p:sp>
      <p:pic>
        <p:nvPicPr>
          <p:cNvPr id="61443" name="Picture 2" descr="http://www.yorku.ca/kdenning/+3510%202005-6/bantu%20migration%20000f24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90625"/>
            <a:ext cx="5286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55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Jan  van </a:t>
            </a:r>
            <a:r>
              <a:rPr lang="en-US" sz="4000" dirty="0" err="1"/>
              <a:t>Riebeeck</a:t>
            </a:r>
            <a:r>
              <a:rPr lang="en-US" sz="4000" dirty="0"/>
              <a:t> and Bantu Arrival Debate</a:t>
            </a:r>
          </a:p>
        </p:txBody>
      </p:sp>
      <p:pic>
        <p:nvPicPr>
          <p:cNvPr id="70659" name="Picture 5" descr="jan-van-riebeeck-meeting-the-khoisan-cape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9725"/>
            <a:ext cx="52387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359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7162800" cy="5600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60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Indian Ocean and Red Sea Slave Trade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005" y="1143000"/>
            <a:ext cx="8229600" cy="45259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30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577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State vs. Stateless Systems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Not a dichotomy but a Continuum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Age Grade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Kinship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Lineage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Hierarchy/Bureaucratic (Weberian)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Hybrid Legacy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Pre-Colonial Polities- Principles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/>
              <a:t>Extended Family and Clan Systems: Hunter-Gatherers in Southern Africa and Somalia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Age Grade Systems- Ibo in Nigeria, Luo in East Africa and Kikuyu in Kenya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Kingdoms (State Systems)- Ethiopia, Yoruba, Buganda, Zululand and Swaziland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Political Systems: The Problem of Institutional Collapse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r>
              <a:rPr lang="en-US" sz="2400"/>
              <a:t>Children</a:t>
            </a:r>
          </a:p>
          <a:p>
            <a:endParaRPr lang="en-US" sz="2400"/>
          </a:p>
          <a:p>
            <a:r>
              <a:rPr lang="en-US" sz="2400"/>
              <a:t>Youths</a:t>
            </a:r>
          </a:p>
          <a:p>
            <a:endParaRPr lang="en-US" sz="2400"/>
          </a:p>
          <a:p>
            <a:r>
              <a:rPr lang="en-US" sz="2400"/>
              <a:t>Circumcised Young Men</a:t>
            </a:r>
          </a:p>
          <a:p>
            <a:endParaRPr lang="en-US" sz="2400"/>
          </a:p>
          <a:p>
            <a:r>
              <a:rPr lang="en-US" sz="2400"/>
              <a:t>Warriors</a:t>
            </a:r>
          </a:p>
          <a:p>
            <a:endParaRPr lang="en-US" sz="2400"/>
          </a:p>
          <a:p>
            <a:r>
              <a:rPr lang="en-US" sz="2400"/>
              <a:t>Governors</a:t>
            </a:r>
          </a:p>
          <a:p>
            <a:endParaRPr lang="en-US" sz="2400"/>
          </a:p>
          <a:p>
            <a:r>
              <a:rPr lang="en-US" sz="2400"/>
              <a:t>Elders </a:t>
            </a:r>
          </a:p>
          <a:p>
            <a:endParaRPr lang="en-US" sz="2400"/>
          </a:p>
        </p:txBody>
      </p:sp>
      <p:sp>
        <p:nvSpPr>
          <p:cNvPr id="6451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r>
              <a:rPr lang="en-US" sz="2400"/>
              <a:t>Governing Age Grade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Age Grade Systems: circa seven years apart (A Generic Example)</a:t>
            </a:r>
          </a:p>
        </p:txBody>
      </p:sp>
      <p:pic>
        <p:nvPicPr>
          <p:cNvPr id="64517" name="Picture 8" descr="Ig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7263"/>
            <a:ext cx="38862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 b="1" dirty="0"/>
              <a:t>Poverty, Human Security and Conflict are part of the Issue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Art, Social Cohesion and Creativity are also important.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Most People in Africa’s 54 states work, love, play and communicate (the continent of the ubiquitous cell phone).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The Important role of “Hybridity.” 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The Bottom Line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Haile Selassie of Ethiopia and Sobuza II of Swaziland</a:t>
            </a:r>
          </a:p>
        </p:txBody>
      </p:sp>
      <p:pic>
        <p:nvPicPr>
          <p:cNvPr id="66564" name="Picture 5" descr="File:Selassie resto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25838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7" descr="Sobhuza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524000"/>
            <a:ext cx="30384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			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		Iron Age Sites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/>
              <a:t>Meroe:  550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Egypt: 600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Carthage: 840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err="1"/>
              <a:t>Nok</a:t>
            </a:r>
            <a:r>
              <a:rPr lang="en-US" sz="1800" b="1" dirty="0"/>
              <a:t> Culture (Nigeria): 200 B.C.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Axum and Ethiopia: 25 AD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Zimbabwe: 200 AD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Tzaneen (South Africa): 500 AD</a:t>
            </a:r>
          </a:p>
          <a:p>
            <a:pPr marL="85953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b="1" dirty="0"/>
          </a:p>
          <a:p>
            <a:pPr marL="85953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b="1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Pre-Colonial History: </a:t>
            </a:r>
            <a:br>
              <a:rPr lang="en-US" sz="4000"/>
            </a:br>
            <a:r>
              <a:rPr lang="en-US" sz="4000"/>
              <a:t>The Issue of Iron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Iron Age Kingdoms</a:t>
            </a:r>
          </a:p>
        </p:txBody>
      </p:sp>
      <p:pic>
        <p:nvPicPr>
          <p:cNvPr id="68611" name="Picture 5" descr="300px-African-civilizations-map-pre-colo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5862"/>
            <a:ext cx="6019800" cy="559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900332" y="914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Movement From Northeast to South West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Bantu Heartland idea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Indigenous Occupants: Pygmy, San, </a:t>
            </a:r>
            <a:r>
              <a:rPr lang="en-US" sz="2400" b="1" dirty="0" err="1"/>
              <a:t>Khoisian</a:t>
            </a:r>
            <a:r>
              <a:rPr lang="en-US" sz="2400" b="1" dirty="0"/>
              <a:t>, Nama 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Issue of so called “Mixed Race People”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Issue of Arrival in West and South Africa -1600 and 1653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Myth of Arrival: 1653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importance of Carbon Dating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African Migration-Theories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Ghana- 300-1100 AD: </a:t>
            </a:r>
          </a:p>
          <a:p>
            <a:pPr>
              <a:lnSpc>
                <a:spcPct val="80000"/>
              </a:lnSpc>
            </a:pPr>
            <a:endParaRPr lang="en-US" sz="2800" b="1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Trans-Saharan Trade (Gold For Salt)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Feudal Structures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Slave Trade to Middle East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800" b="1"/>
              <a:t>Mali- 1200-1400  (Timbuktu)</a:t>
            </a:r>
          </a:p>
          <a:p>
            <a:pPr>
              <a:lnSpc>
                <a:spcPct val="80000"/>
              </a:lnSpc>
            </a:pPr>
            <a:endParaRPr lang="en-US" sz="2800" b="1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Islamic Invasion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Hierarchical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/>
              <a:t>Part of Middle East and Islamic Cultural Patterns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2000" b="1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Western Africa Pre-Colonial Systems: Images and Myths?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West African Kingdoms</a:t>
            </a:r>
          </a:p>
        </p:txBody>
      </p:sp>
      <p:pic>
        <p:nvPicPr>
          <p:cNvPr id="73731" name="Picture 5" descr="west_african_kindomsemp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3341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err="1"/>
              <a:t>Songrai</a:t>
            </a:r>
            <a:r>
              <a:rPr lang="en-US" sz="2800" b="1" dirty="0"/>
              <a:t>/</a:t>
            </a:r>
            <a:r>
              <a:rPr lang="en-US" sz="2800" b="1" dirty="0" err="1"/>
              <a:t>Songhay</a:t>
            </a:r>
            <a:r>
              <a:rPr lang="en-US" sz="2800" b="1" dirty="0"/>
              <a:t>- 1400-1700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Money: Gold and Cowries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Laws and Hierarchical Administration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Islamic Education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Shift to Coastal Trade and Slavery 1600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/>
              <a:t>		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Western Africa: </a:t>
            </a:r>
            <a:br>
              <a:rPr lang="en-US" sz="4000"/>
            </a:br>
            <a:r>
              <a:rPr lang="en-US" sz="4000"/>
              <a:t>Historical Kingdoms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csmhhistory.pbworks.com/f/1252987481/SONGHAI_empir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02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Hausa, Mossi, Borno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/>
              <a:t>Islamic Empires: Invasion, Establishment and Puritanism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b="1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/>
              <a:t>Futa Jalon and Usman dan Fodio, 1804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3200" b="1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/>
              <a:t>Identity of Arab, Berber and African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Western Africa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princeamongslaves.org/imagecache/293/293/1:1/E/ayat-upf-dih.tv.s3.amazonaws.com/files/2011/04/11/Almamy_Fouta-Dj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Futa</a:t>
            </a:r>
            <a:r>
              <a:rPr lang="en-US" dirty="0"/>
              <a:t> </a:t>
            </a:r>
            <a:r>
              <a:rPr lang="en-US" dirty="0" err="1"/>
              <a:t>Jalon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Goal?  An African Middle Class Family in Lusaka, Zambia</a:t>
            </a:r>
          </a:p>
        </p:txBody>
      </p:sp>
      <p:pic>
        <p:nvPicPr>
          <p:cNvPr id="14340" name="Picture 2" descr="http://static.guim.co.uk/sys-images/Guardian/Pix/pictures/2011/12/25/1324843467426/African-middle-class-fami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8372"/>
            <a:ext cx="7391400" cy="443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>
              <a:buFontTx/>
              <a:buNone/>
            </a:pPr>
            <a:endParaRPr lang="en-US"/>
          </a:p>
          <a:p>
            <a:pPr lvl="2" algn="r">
              <a:buFontTx/>
              <a:buNone/>
            </a:pPr>
            <a:r>
              <a:rPr lang="en-US" b="1"/>
              <a:t>Cheikh Oumar Foutou Tall,1796-1864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Kingdom of Fouta Djallon , 1776-1896, Islamic Empire</a:t>
            </a:r>
          </a:p>
        </p:txBody>
      </p:sp>
      <p:pic>
        <p:nvPicPr>
          <p:cNvPr id="78852" name="Picture 5" descr="400px-Fula_jihad_states_map_general_c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4102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7" descr="o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886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Khoisian 200 BC-1600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Bunyoro from 1300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Buganda from 1500-1800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Mwonomotopa1500-1800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Luba/Lunda 1500-1800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Zulu Empire and Dissolusion 1700-1850</a:t>
            </a:r>
          </a:p>
          <a:p>
            <a:pPr>
              <a:lnSpc>
                <a:spcPct val="90000"/>
              </a:lnSpc>
            </a:pP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 b="1"/>
              <a:t>Portugal 1600-1975</a:t>
            </a:r>
          </a:p>
          <a:p>
            <a:pPr>
              <a:lnSpc>
                <a:spcPct val="90000"/>
              </a:lnSpc>
            </a:pPr>
            <a:r>
              <a:rPr lang="en-US" sz="2800" b="1"/>
              <a:t>Afrikaners 1652-1994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Eastern and Southern Africa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101198"/>
            <a:ext cx="5004517" cy="59854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Survival: </a:t>
            </a:r>
            <a:r>
              <a:rPr lang="en-US" dirty="0" err="1"/>
              <a:t>Moshoeshoe</a:t>
            </a:r>
            <a:r>
              <a:rPr lang="en-US" dirty="0"/>
              <a:t> I, King of the Basotho, 1796-1870</a:t>
            </a:r>
          </a:p>
        </p:txBody>
      </p:sp>
    </p:spTree>
    <p:extLst>
      <p:ext uri="{BB962C8B-B14F-4D97-AF65-F5344CB8AC3E}">
        <p14:creationId xmlns:p14="http://schemas.microsoft.com/office/powerpoint/2010/main" val="12285975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7755"/>
            <a:ext cx="8534400" cy="56727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7620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1907- Winston Churchill with King </a:t>
            </a:r>
            <a:r>
              <a:rPr lang="en-US" dirty="0" err="1"/>
              <a:t>Daudi</a:t>
            </a:r>
            <a:r>
              <a:rPr lang="en-US" dirty="0"/>
              <a:t> </a:t>
            </a:r>
            <a:r>
              <a:rPr lang="en-US" dirty="0" err="1"/>
              <a:t>Chwa</a:t>
            </a:r>
            <a:r>
              <a:rPr lang="en-US" dirty="0"/>
              <a:t> II of Buganda in Kampala</a:t>
            </a:r>
          </a:p>
        </p:txBody>
      </p:sp>
    </p:spTree>
    <p:extLst>
      <p:ext uri="{BB962C8B-B14F-4D97-AF65-F5344CB8AC3E}">
        <p14:creationId xmlns:p14="http://schemas.microsoft.com/office/powerpoint/2010/main" val="14687747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Nigerian Kingdoms</a:t>
            </a:r>
          </a:p>
        </p:txBody>
      </p:sp>
      <p:pic>
        <p:nvPicPr>
          <p:cNvPr id="80899" name="Picture 5" descr="africa_nigeria_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41386"/>
            <a:ext cx="5868614" cy="498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b="1"/>
              <a:t>Roman, Middle Eastern and African Slavery</a:t>
            </a:r>
          </a:p>
          <a:p>
            <a:endParaRPr lang="en-US" b="1"/>
          </a:p>
          <a:p>
            <a:r>
              <a:rPr lang="en-US" b="1"/>
              <a:t>African Kingdoms, trade and slavery</a:t>
            </a:r>
          </a:p>
          <a:p>
            <a:endParaRPr lang="en-US" b="1"/>
          </a:p>
          <a:p>
            <a:r>
              <a:rPr lang="en-US" b="1"/>
              <a:t>Chattel Slavery and the Overseas Trade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Institution of Slavery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Slavery: Teacher vs. Chattel</a:t>
            </a:r>
          </a:p>
        </p:txBody>
      </p:sp>
      <p:pic>
        <p:nvPicPr>
          <p:cNvPr id="82947" name="Picture 8" descr="Greek+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9588"/>
            <a:ext cx="41148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10" descr="3a17639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/>
              <a:t>Indigenous</a:t>
            </a:r>
          </a:p>
          <a:p>
            <a:pPr>
              <a:lnSpc>
                <a:spcPct val="90000"/>
              </a:lnSpc>
            </a:pPr>
            <a:endParaRPr lang="en-US" sz="3600" b="1"/>
          </a:p>
          <a:p>
            <a:pPr>
              <a:lnSpc>
                <a:spcPct val="90000"/>
              </a:lnSpc>
            </a:pPr>
            <a:r>
              <a:rPr lang="en-US" sz="3600" b="1"/>
              <a:t>Christianity</a:t>
            </a:r>
          </a:p>
          <a:p>
            <a:pPr>
              <a:lnSpc>
                <a:spcPct val="90000"/>
              </a:lnSpc>
            </a:pPr>
            <a:endParaRPr lang="en-US" sz="3600" b="1"/>
          </a:p>
          <a:p>
            <a:pPr>
              <a:lnSpc>
                <a:spcPct val="90000"/>
              </a:lnSpc>
            </a:pPr>
            <a:r>
              <a:rPr lang="en-US" sz="3600" b="1"/>
              <a:t>Syncretistic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/>
          </a:p>
          <a:p>
            <a:pPr>
              <a:lnSpc>
                <a:spcPct val="90000"/>
              </a:lnSpc>
            </a:pPr>
            <a:r>
              <a:rPr lang="en-US" sz="3600" b="1"/>
              <a:t>Islam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Issue of religion</a:t>
            </a:r>
          </a:p>
        </p:txBody>
      </p:sp>
      <p:pic>
        <p:nvPicPr>
          <p:cNvPr id="83972" name="Picture 5" descr="http://upload.wikimedia.org/wikipedia/commons/thumb/7/72/Igbo_medicine_man.jpg/313px-Igbo_medicine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00200"/>
            <a:ext cx="4613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Zion Christian Church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Syncretistic Religion</a:t>
            </a:r>
          </a:p>
        </p:txBody>
      </p:sp>
      <p:pic>
        <p:nvPicPr>
          <p:cNvPr id="84996" name="Picture 5" descr="zionch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429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7" descr="z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8956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763000" cy="5257800"/>
          </a:xfrm>
        </p:spPr>
        <p:txBody>
          <a:bodyPr/>
          <a:lstStyle/>
          <a:p>
            <a:r>
              <a:rPr lang="en-US" b="1" dirty="0"/>
              <a:t>Middle Eastern and Asian influences: </a:t>
            </a:r>
          </a:p>
          <a:p>
            <a:pPr>
              <a:buFontTx/>
              <a:buNone/>
            </a:pPr>
            <a:r>
              <a:rPr lang="en-US" b="1" dirty="0"/>
              <a:t>	Indians and Syrians</a:t>
            </a:r>
          </a:p>
          <a:p>
            <a:endParaRPr lang="en-US" b="1" dirty="0"/>
          </a:p>
          <a:p>
            <a:r>
              <a:rPr lang="en-US" b="1" dirty="0"/>
              <a:t>Land based trade- Still little understood</a:t>
            </a:r>
          </a:p>
          <a:p>
            <a:endParaRPr lang="en-US" b="1" dirty="0"/>
          </a:p>
          <a:p>
            <a:r>
              <a:rPr lang="en-US" b="1" dirty="0"/>
              <a:t>Puritanism and Revival in the nineteenth century</a:t>
            </a:r>
          </a:p>
          <a:p>
            <a:endParaRPr lang="en-US" b="1" dirty="0"/>
          </a:p>
          <a:p>
            <a:r>
              <a:rPr lang="en-US" b="1" dirty="0"/>
              <a:t>Extremism: Boko Haram and Al-</a:t>
            </a:r>
            <a:r>
              <a:rPr lang="en-US" b="1" dirty="0" err="1"/>
              <a:t>Qaeida</a:t>
            </a:r>
            <a:r>
              <a:rPr lang="en-US" b="1" dirty="0"/>
              <a:t> (AKIM) 20</a:t>
            </a:r>
            <a:r>
              <a:rPr lang="en-US" b="1" baseline="30000" dirty="0"/>
              <a:t>th</a:t>
            </a:r>
            <a:r>
              <a:rPr lang="en-US" b="1" dirty="0"/>
              <a:t> century</a:t>
            </a:r>
          </a:p>
          <a:p>
            <a:pPr>
              <a:buFontTx/>
              <a:buNone/>
            </a:pPr>
            <a:endParaRPr lang="en-US" b="1" dirty="0"/>
          </a:p>
          <a:p>
            <a:r>
              <a:rPr lang="en-US" b="1" dirty="0"/>
              <a:t>Competition with Christianity: (Catholic, Protestant and Pentecostalism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 Influence of Islam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Rainbow Nation Myth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People, History and Culture</a:t>
            </a:r>
          </a:p>
        </p:txBody>
      </p:sp>
      <p:pic>
        <p:nvPicPr>
          <p:cNvPr id="51204" name="Picture 2" descr="http://www.paintingsilove.com/uploads/25/25628/neslon-mandela-and-the-2010-children-of-the-rainbow-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0485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7994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Aga Khan Visits Kenya (with President Mwai Kibaki)</a:t>
            </a:r>
          </a:p>
        </p:txBody>
      </p:sp>
      <p:pic>
        <p:nvPicPr>
          <p:cNvPr id="87044" name="Picture 5" descr="2009_keny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629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74951" y="1393904"/>
            <a:ext cx="91440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/>
              <a:t>The Moslem Invasions of the Western Sudan and the East African Coast- 1800-1840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/>
              <a:t>The Replacement of the Slave Trade with trade in cash crops (palm oil, cocoa, peanuts, and cocoa and minerals (gold, diamonds, coal, copper, etc.)- 1820-1900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/>
              <a:t>The Replacement of informal Spheres of Influence with formal partition  of the continent and the establishment of Imperial Rule, 1870-1890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/>
              <a:t>Boer vs. Britain vs. Bantu in Southern Africa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/>
              <a:t>Foretelling of Islamic Fundamentalism in 20</a:t>
            </a:r>
            <a:r>
              <a:rPr lang="en-US" sz="2400" b="1" baseline="30000" dirty="0"/>
              <a:t>th</a:t>
            </a:r>
            <a:r>
              <a:rPr lang="en-US" sz="2400" b="1" dirty="0"/>
              <a:t> Century?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Africa in the Nineteenth Century</a:t>
            </a:r>
            <a:br>
              <a:rPr lang="en-US" sz="4000"/>
            </a:br>
            <a:r>
              <a:rPr lang="en-US" sz="4000"/>
              <a:t>Major Events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9594"/>
            <a:ext cx="8413102" cy="57084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338"/>
            <a:ext cx="8229600" cy="1143000"/>
          </a:xfrm>
        </p:spPr>
        <p:txBody>
          <a:bodyPr/>
          <a:lstStyle/>
          <a:p>
            <a:r>
              <a:rPr lang="en-US" dirty="0"/>
              <a:t>Battle of Blood River, 1868</a:t>
            </a:r>
          </a:p>
        </p:txBody>
      </p:sp>
    </p:spTree>
    <p:extLst>
      <p:ext uri="{BB962C8B-B14F-4D97-AF65-F5344CB8AC3E}">
        <p14:creationId xmlns:p14="http://schemas.microsoft.com/office/powerpoint/2010/main" val="3359763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Africa_ethnic_groups_1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51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phbond.pbworks.com/f/1303937493/afric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106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01000" cy="59972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Anglo-Boer War: Siege of Mafeking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485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98638"/>
            <a:ext cx="7924800" cy="5059362"/>
          </a:xfrm>
        </p:spPr>
        <p:txBody>
          <a:bodyPr>
            <a:normAutofit fontScale="925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Ethnic Identity, Culture/religious Clash and Violent conflict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Authoritarianism: One Party Systems and Military Regimes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Over-expansion of state’s economic management function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Violation of social contract with middle class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Elite Predation- corruption and diversion of public resources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Aid dependence and externalization of public sector management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Debate over Islamic Fundamentalist Groups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Donors and Donor Fatigue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18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1800" b="1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Preview: Institutional Collapse: Donors,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Theories of State Failure and the rise of Sub-national Violent Political Groups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Kenya, 2007-2008</a:t>
            </a:r>
          </a:p>
        </p:txBody>
      </p:sp>
      <p:pic>
        <p:nvPicPr>
          <p:cNvPr id="92163" name="Picture 2" descr="http://josipdasovic.files.wordpress.com/2008/01/kenya_violence.jp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8929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b="1"/>
              <a:t>“Do Things Fall Apart in Africa After 1870?”  Why or Why Not?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Discussion</a:t>
            </a:r>
          </a:p>
        </p:txBody>
      </p:sp>
      <p:pic>
        <p:nvPicPr>
          <p:cNvPr id="94212" name="Picture 5" descr="http://www.things-fall-apart.com/images/things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3429000"/>
            <a:ext cx="56229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/>
              <a:t>“Bula Matari came to represent [the] alien authority…”</a:t>
            </a:r>
          </a:p>
          <a:p>
            <a:pPr>
              <a:buFontTx/>
              <a:buNone/>
            </a:pPr>
            <a:endParaRPr lang="en-US" b="1"/>
          </a:p>
          <a:p>
            <a:pPr>
              <a:buFontTx/>
              <a:buNone/>
            </a:pPr>
            <a:r>
              <a:rPr lang="en-US" b="1"/>
              <a:t>				Crawford Young</a:t>
            </a:r>
          </a:p>
          <a:p>
            <a:pPr>
              <a:buFontTx/>
              <a:buNone/>
            </a:pPr>
            <a:endParaRPr lang="en-US" b="1"/>
          </a:p>
          <a:p>
            <a:pPr>
              <a:buFontTx/>
              <a:buNone/>
            </a:pPr>
            <a:r>
              <a:rPr lang="en-US" b="1"/>
              <a:t>With Henry </a:t>
            </a:r>
          </a:p>
          <a:p>
            <a:pPr>
              <a:buFontTx/>
              <a:buNone/>
            </a:pPr>
            <a:r>
              <a:rPr lang="en-US" b="1"/>
              <a:t>Morton Stanley</a:t>
            </a:r>
          </a:p>
          <a:p>
            <a:pPr>
              <a:buFontTx/>
              <a:buNone/>
            </a:pPr>
            <a:r>
              <a:rPr lang="en-US" b="1"/>
              <a:t>On the Nile, </a:t>
            </a:r>
          </a:p>
          <a:p>
            <a:pPr>
              <a:buFontTx/>
              <a:buNone/>
            </a:pPr>
            <a:r>
              <a:rPr lang="en-US" b="1"/>
              <a:t>1874-77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NEXT WEEK</a:t>
            </a:r>
          </a:p>
        </p:txBody>
      </p:sp>
      <p:pic>
        <p:nvPicPr>
          <p:cNvPr id="95236" name="Picture 5" descr="http://www.heritage-history.com/books/douglas/congo/zpage0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55387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Questions?</a:t>
            </a:r>
          </a:p>
        </p:txBody>
      </p:sp>
      <p:pic>
        <p:nvPicPr>
          <p:cNvPr id="16387" name="Picture 5" descr="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71817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VIDEO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b="1">
                <a:solidFill>
                  <a:srgbClr val="FF0000"/>
                </a:solidFill>
                <a:hlinkClick r:id="rId2"/>
              </a:rPr>
              <a:t>http://www.youtube.com/watch?v=Buod66bq0cg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Come Back Africa (1956)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1551</TotalTime>
  <Words>1478</Words>
  <Application>Microsoft Macintosh PowerPoint</Application>
  <PresentationFormat>On-screen Show (4:3)</PresentationFormat>
  <Paragraphs>472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Arial</vt:lpstr>
      <vt:lpstr>Lucida Sans Unicode</vt:lpstr>
      <vt:lpstr>Verdana</vt:lpstr>
      <vt:lpstr>Wingdings</vt:lpstr>
      <vt:lpstr>Wingdings 2</vt:lpstr>
      <vt:lpstr>Wingdings 3</vt:lpstr>
      <vt:lpstr>Concourse</vt:lpstr>
      <vt:lpstr>PIA 2574  Resource Guide and Syllabus AFRICAN DEVELOPMENT SEMINAR:  Conflict, Governance and Development</vt:lpstr>
      <vt:lpstr>The  Bottom Line</vt:lpstr>
      <vt:lpstr>Reading: The Bottom Line- Syllabus and Resource Guide are the Keys </vt:lpstr>
      <vt:lpstr>Research Assignment</vt:lpstr>
      <vt:lpstr>The Key to Debate?</vt:lpstr>
      <vt:lpstr>The Bottom Line</vt:lpstr>
      <vt:lpstr>The Goal?  An African Middle Class Family in Lusaka, Zambia</vt:lpstr>
      <vt:lpstr>People, History and Culture</vt:lpstr>
      <vt:lpstr>Questions?</vt:lpstr>
      <vt:lpstr>Introduction and Overview of Discussion: Theories and Themes</vt:lpstr>
      <vt:lpstr>South Africa and Congo, 1940s</vt:lpstr>
      <vt:lpstr>African Underdevelopment: Overview- “We Are the World” </vt:lpstr>
      <vt:lpstr>PowerPoint Presentation</vt:lpstr>
      <vt:lpstr>World’s Largest Refugee Camp, Dadaab, Kenya (500,000 people). Northern Uganda (1million) may now exceed it.</vt:lpstr>
      <vt:lpstr>The Image</vt:lpstr>
      <vt:lpstr>Africa and Poverty</vt:lpstr>
      <vt:lpstr>African Regions: The Language Issue</vt:lpstr>
      <vt:lpstr>Fifty Four Countries?</vt:lpstr>
      <vt:lpstr>European and Trade Languages</vt:lpstr>
      <vt:lpstr>PowerPoint Presentation</vt:lpstr>
      <vt:lpstr>Regions and Integration: A brief Overview </vt:lpstr>
      <vt:lpstr>East African Regional Scenarios from Society for International Development (SID)</vt:lpstr>
      <vt:lpstr>Regions and Integration:  </vt:lpstr>
      <vt:lpstr>A Military Scenario sans Economics</vt:lpstr>
      <vt:lpstr>Geography</vt:lpstr>
      <vt:lpstr>The African Continent</vt:lpstr>
      <vt:lpstr>Johannesburg, August 7, 2012 </vt:lpstr>
      <vt:lpstr>San in Southern Africa</vt:lpstr>
      <vt:lpstr>Somali Pastoralists in Northern Kenya</vt:lpstr>
      <vt:lpstr>Most of Africa is not rainforest</vt:lpstr>
      <vt:lpstr>Regional Features</vt:lpstr>
      <vt:lpstr>Congo River</vt:lpstr>
      <vt:lpstr>Big Rivers</vt:lpstr>
      <vt:lpstr>Patterns of Rain and Agriculture</vt:lpstr>
      <vt:lpstr>PowerPoint Presentation</vt:lpstr>
      <vt:lpstr>Natural Resources: The PROBLEM: Desertification</vt:lpstr>
      <vt:lpstr>Deforestation</vt:lpstr>
      <vt:lpstr>Africa: Climatic Regions</vt:lpstr>
      <vt:lpstr>Okavango Delta</vt:lpstr>
      <vt:lpstr>ISSUE: THE NATURE OF TROPICAL AGRICULTURE</vt:lpstr>
      <vt:lpstr>European Settlers: Eldoret Kenya, 1960- The Issue of Land</vt:lpstr>
      <vt:lpstr>Natural Resource Curse: Elite Extraction and Corruption</vt:lpstr>
      <vt:lpstr>Reminder: Overview of Discussion: Theories and Themes</vt:lpstr>
      <vt:lpstr>HISTORY: Fragmentation, Dependence and Conflict</vt:lpstr>
      <vt:lpstr>Ten Minute Break</vt:lpstr>
      <vt:lpstr>Brought to you by the “Baby Boomers” in 1985---</vt:lpstr>
      <vt:lpstr>African History</vt:lpstr>
      <vt:lpstr>From the East</vt:lpstr>
      <vt:lpstr>DISCUSSION POINTS: History</vt:lpstr>
      <vt:lpstr>PowerPoint Presentation</vt:lpstr>
      <vt:lpstr>South African Strike, 1922</vt:lpstr>
      <vt:lpstr>History and Political Development The Nature of The  Past</vt:lpstr>
      <vt:lpstr>Pre-Colonial History: Atlantic and Sahara Slave Trade</vt:lpstr>
      <vt:lpstr>African Migration</vt:lpstr>
      <vt:lpstr>Jan  van Riebeeck and Bantu Arrival Debate</vt:lpstr>
      <vt:lpstr>Indian Ocean and Red Sea Slave Trade</vt:lpstr>
      <vt:lpstr>Pre-Colonial Polities- Principles</vt:lpstr>
      <vt:lpstr>African Political Systems: The Problem of Institutional Collapse</vt:lpstr>
      <vt:lpstr>Age Grade Systems: circa seven years apart (A Generic Example)</vt:lpstr>
      <vt:lpstr>Haile Selassie of Ethiopia and Sobuza II of Swaziland</vt:lpstr>
      <vt:lpstr>Pre-Colonial History:  The Issue of Iron</vt:lpstr>
      <vt:lpstr>Iron Age Kingdoms</vt:lpstr>
      <vt:lpstr>African Migration-Theories</vt:lpstr>
      <vt:lpstr>Western Africa Pre-Colonial Systems: Images and Myths?</vt:lpstr>
      <vt:lpstr>West African Kingdoms</vt:lpstr>
      <vt:lpstr>Western Africa:  Historical Kingdoms</vt:lpstr>
      <vt:lpstr>PowerPoint Presentation</vt:lpstr>
      <vt:lpstr>Western Africa</vt:lpstr>
      <vt:lpstr>Futa Jalon</vt:lpstr>
      <vt:lpstr>Kingdom of Fouta Djallon , 1776-1896, Islamic Empire</vt:lpstr>
      <vt:lpstr>Eastern and Southern Africa</vt:lpstr>
      <vt:lpstr>State Survival: Moshoeshoe I, King of the Basotho, 1796-1870</vt:lpstr>
      <vt:lpstr>1907- Winston Churchill with King Daudi Chwa II of Buganda in Kampala</vt:lpstr>
      <vt:lpstr>Nigerian Kingdoms</vt:lpstr>
      <vt:lpstr>The Institution of Slavery</vt:lpstr>
      <vt:lpstr>Slavery: Teacher vs. Chattel</vt:lpstr>
      <vt:lpstr>The Issue of religion</vt:lpstr>
      <vt:lpstr>Syncretistic Religion</vt:lpstr>
      <vt:lpstr>The  Influence of Islam</vt:lpstr>
      <vt:lpstr>Aga Khan Visits Kenya (with President Mwai Kibaki)</vt:lpstr>
      <vt:lpstr>Africa in the Nineteenth Century Major Events</vt:lpstr>
      <vt:lpstr>Battle of Blood River, 1868</vt:lpstr>
      <vt:lpstr>PowerPoint Presentation</vt:lpstr>
      <vt:lpstr>PowerPoint Presentation</vt:lpstr>
      <vt:lpstr>Anglo-Boer War: Siege of Mafeking</vt:lpstr>
      <vt:lpstr>Preview: Institutional Collapse: Donors,   Theories of State Failure and the rise of Sub-national Violent Political Groups</vt:lpstr>
      <vt:lpstr>Kenya, 2007-2008</vt:lpstr>
      <vt:lpstr>Discussion</vt:lpstr>
      <vt:lpstr>NEXT WEEK</vt:lpstr>
      <vt:lpstr>Come Back Africa (1956)</vt:lpstr>
    </vt:vector>
  </TitlesOfParts>
  <Company>University of Pittsburgh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picard</dc:creator>
  <cp:lastModifiedBy>Picard, Louis A</cp:lastModifiedBy>
  <cp:revision>81</cp:revision>
  <dcterms:created xsi:type="dcterms:W3CDTF">2003-12-03T22:01:32Z</dcterms:created>
  <dcterms:modified xsi:type="dcterms:W3CDTF">2019-08-16T15:56:36Z</dcterms:modified>
</cp:coreProperties>
</file>