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66" r:id="rId6"/>
    <p:sldId id="259" r:id="rId7"/>
    <p:sldId id="260" r:id="rId8"/>
    <p:sldId id="261" r:id="rId9"/>
    <p:sldId id="262" r:id="rId10"/>
    <p:sldId id="263" r:id="rId11"/>
    <p:sldId id="264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3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1/31/15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1/31/15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1/31/15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1/31/15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1/31/15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1/31/15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1/31/15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1/31/15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1/31/15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000" dirty="0" err="1" smtClean="0">
                <a:solidFill>
                  <a:srgbClr val="0000FF"/>
                </a:solidFill>
              </a:rPr>
              <a:t>Pia</a:t>
            </a:r>
            <a:r>
              <a:rPr lang="en-US" sz="4000" dirty="0" smtClean="0">
                <a:solidFill>
                  <a:srgbClr val="0000FF"/>
                </a:solidFill>
              </a:rPr>
              <a:t> 2501</a:t>
            </a:r>
          </a:p>
          <a:p>
            <a:endParaRPr lang="en-US" sz="4000" dirty="0">
              <a:solidFill>
                <a:srgbClr val="0000FF"/>
              </a:solidFill>
            </a:endParaRPr>
          </a:p>
          <a:p>
            <a:r>
              <a:rPr lang="en-US" sz="4000" dirty="0" smtClean="0">
                <a:solidFill>
                  <a:srgbClr val="0000FF"/>
                </a:solidFill>
              </a:rPr>
              <a:t>Week Five</a:t>
            </a:r>
            <a:endParaRPr lang="en-US" sz="4000" dirty="0">
              <a:solidFill>
                <a:srgbClr val="0000FF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Supplementary Slides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254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smtClean="0">
                <a:ea typeface="+mj-ea"/>
              </a:rPr>
              <a:t>Assumptions of the NIEO States</a:t>
            </a:r>
            <a:br>
              <a:rPr lang="en-US" b="1" smtClean="0">
                <a:ea typeface="+mj-ea"/>
              </a:rPr>
            </a:br>
            <a:r>
              <a:rPr lang="en-US" b="1" smtClean="0">
                <a:ea typeface="+mj-ea"/>
              </a:rPr>
              <a:t>(Brandt Report)</a:t>
            </a:r>
          </a:p>
        </p:txBody>
      </p:sp>
      <p:sp>
        <p:nvSpPr>
          <p:cNvPr id="131074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sz="half" idx="1"/>
          </p:nvPr>
        </p:nvSpPr>
        <p:spPr>
          <a:xfrm>
            <a:off x="457200" y="1981200"/>
            <a:ext cx="3962400" cy="4876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endParaRPr lang="en-US" sz="2600" b="1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600" b="1">
                <a:latin typeface="Tahoma" charset="0"/>
                <a:ea typeface="ＭＳ Ｐゴシック" charset="0"/>
                <a:cs typeface="ＭＳ Ｐゴシック" charset="0"/>
              </a:rPr>
              <a:t>LDC acts as a market for more Developed Countries (MDCs)—eg. Agriculture depends on Agri-business</a:t>
            </a:r>
          </a:p>
          <a:p>
            <a:pPr eaLnBrk="1" hangingPunct="1">
              <a:lnSpc>
                <a:spcPct val="80000"/>
              </a:lnSpc>
            </a:pPr>
            <a:endParaRPr lang="en-US" sz="2600" b="1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600" b="1">
                <a:latin typeface="Tahoma" charset="0"/>
                <a:ea typeface="ＭＳ Ｐゴシック" charset="0"/>
                <a:cs typeface="ＭＳ Ｐゴシック" charset="0"/>
              </a:rPr>
              <a:t>Cooptation of Local Elites as consumers of LDC resources </a:t>
            </a:r>
          </a:p>
          <a:p>
            <a:pPr eaLnBrk="1" hangingPunct="1">
              <a:lnSpc>
                <a:spcPct val="80000"/>
              </a:lnSpc>
            </a:pPr>
            <a:endParaRPr lang="en-US" sz="2600" b="1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600" b="1">
                <a:latin typeface="Tahoma" charset="0"/>
                <a:ea typeface="ＭＳ Ｐゴシック" charset="0"/>
                <a:cs typeface="ＭＳ Ｐゴシック" charset="0"/>
              </a:rPr>
              <a:t>Continues to Influence Thinking</a:t>
            </a:r>
          </a:p>
        </p:txBody>
      </p:sp>
      <p:pic>
        <p:nvPicPr>
          <p:cNvPr id="131075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1600" y="1593850"/>
            <a:ext cx="2754313" cy="3744913"/>
          </a:xfrm>
        </p:spPr>
      </p:pic>
    </p:spTree>
    <p:extLst>
      <p:ext uri="{BB962C8B-B14F-4D97-AF65-F5344CB8AC3E}">
        <p14:creationId xmlns:p14="http://schemas.microsoft.com/office/powerpoint/2010/main" val="162847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7772400" cy="5238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dirty="0" smtClean="0">
                <a:ea typeface="+mj-ea"/>
              </a:rPr>
              <a:t>Assumptions of the NIEO States: </a:t>
            </a:r>
            <a:r>
              <a:rPr lang="en-US" sz="2800" b="1" dirty="0" err="1" smtClean="0">
                <a:ea typeface="+mj-ea"/>
              </a:rPr>
              <a:t>Redeux</a:t>
            </a:r>
            <a:endParaRPr lang="en-US" sz="2800" b="1" dirty="0" smtClean="0">
              <a:ea typeface="+mj-ea"/>
            </a:endParaRPr>
          </a:p>
        </p:txBody>
      </p:sp>
      <p:sp>
        <p:nvSpPr>
          <p:cNvPr id="132098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533400" y="1066800"/>
            <a:ext cx="8077200" cy="5638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200" b="1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200" b="1">
                <a:latin typeface="Tahoma" charset="0"/>
                <a:ea typeface="ＭＳ Ｐゴシック" charset="0"/>
                <a:cs typeface="ＭＳ Ｐゴシック" charset="0"/>
              </a:rPr>
              <a:t>The Goal: Need to moderate or eliminate dependency relationship through counter-dependency</a:t>
            </a:r>
          </a:p>
          <a:p>
            <a:pPr eaLnBrk="1" hangingPunct="1">
              <a:lnSpc>
                <a:spcPct val="80000"/>
              </a:lnSpc>
            </a:pPr>
            <a:endParaRPr lang="en-US" sz="2200" b="1">
              <a:latin typeface="Tahoma" charset="0"/>
              <a:ea typeface="ＭＳ Ｐゴシック" charset="0"/>
              <a:cs typeface="ＭＳ Ｐゴシック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200" b="1">
                <a:latin typeface="Tahoma" charset="0"/>
                <a:ea typeface="ＭＳ Ｐゴシック" charset="0"/>
                <a:cs typeface="ＭＳ Ｐゴシック" charset="0"/>
              </a:rPr>
              <a:t>Self-sufficiency—China in the 1950s</a:t>
            </a:r>
          </a:p>
          <a:p>
            <a:pPr lvl="1" eaLnBrk="1" hangingPunct="1">
              <a:lnSpc>
                <a:spcPct val="80000"/>
              </a:lnSpc>
            </a:pPr>
            <a:endParaRPr lang="en-US" sz="2200" b="1">
              <a:latin typeface="Tahoma" charset="0"/>
              <a:ea typeface="ＭＳ Ｐゴシック" charset="0"/>
              <a:cs typeface="ＭＳ Ｐゴシック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200" b="1">
                <a:latin typeface="Tahoma" charset="0"/>
                <a:ea typeface="ＭＳ Ｐゴシック" charset="0"/>
                <a:cs typeface="ＭＳ Ｐゴシック" charset="0"/>
              </a:rPr>
              <a:t>Dependency avoidance—Canada, Scandinavia and Japan in nineteenth century</a:t>
            </a:r>
          </a:p>
          <a:p>
            <a:pPr lvl="1" eaLnBrk="1" hangingPunct="1">
              <a:lnSpc>
                <a:spcPct val="80000"/>
              </a:lnSpc>
            </a:pPr>
            <a:endParaRPr lang="en-US" sz="2200" b="1">
              <a:latin typeface="Tahoma" charset="0"/>
              <a:ea typeface="ＭＳ Ｐゴシック" charset="0"/>
              <a:cs typeface="ＭＳ Ｐゴシック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200" b="1">
                <a:latin typeface="Tahoma" charset="0"/>
                <a:ea typeface="ＭＳ Ｐゴシック" charset="0"/>
                <a:cs typeface="ＭＳ Ｐゴシック" charset="0"/>
              </a:rPr>
              <a:t>Dependency reversal—India, Brazil (1970s)</a:t>
            </a:r>
          </a:p>
          <a:p>
            <a:pPr lvl="1" eaLnBrk="1" hangingPunct="1">
              <a:lnSpc>
                <a:spcPct val="80000"/>
              </a:lnSpc>
            </a:pPr>
            <a:endParaRPr lang="en-US" sz="2200" b="1">
              <a:latin typeface="Tahoma" charset="0"/>
              <a:ea typeface="ＭＳ Ｐゴシック" charset="0"/>
              <a:cs typeface="ＭＳ Ｐゴシック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200" b="1">
                <a:latin typeface="Tahoma" charset="0"/>
                <a:ea typeface="ＭＳ Ｐゴシック" charset="0"/>
                <a:cs typeface="ＭＳ Ｐゴシック" charset="0"/>
              </a:rPr>
              <a:t>Dependent Development—(Newly Industrializing Countries, NICs, Emerging States The BRICS)</a:t>
            </a:r>
          </a:p>
          <a:p>
            <a:pPr lvl="1" eaLnBrk="1" hangingPunct="1">
              <a:lnSpc>
                <a:spcPct val="80000"/>
              </a:lnSpc>
            </a:pPr>
            <a:endParaRPr lang="en-US" sz="2200" b="1">
              <a:latin typeface="Tahoma" charset="0"/>
              <a:ea typeface="ＭＳ Ｐゴシック" charset="0"/>
              <a:cs typeface="ＭＳ Ｐゴシック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200" b="1">
                <a:latin typeface="Tahoma" charset="0"/>
                <a:ea typeface="ＭＳ Ｐゴシック" charset="0"/>
                <a:cs typeface="ＭＳ Ｐゴシック" charset="0"/>
              </a:rPr>
              <a:t>Regional Cooperation—ASEAN, CIS, SADC, ECOWAS, MERCESOR </a:t>
            </a:r>
          </a:p>
        </p:txBody>
      </p:sp>
    </p:spTree>
    <p:extLst>
      <p:ext uri="{BB962C8B-B14F-4D97-AF65-F5344CB8AC3E}">
        <p14:creationId xmlns:p14="http://schemas.microsoft.com/office/powerpoint/2010/main" val="2690526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9850"/>
            <a:ext cx="7772400" cy="11906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smtClean="0">
                <a:ea typeface="+mj-ea"/>
              </a:rPr>
              <a:t>Donor Response</a:t>
            </a:r>
            <a:br>
              <a:rPr lang="en-US" b="1" smtClean="0">
                <a:ea typeface="+mj-ea"/>
              </a:rPr>
            </a:br>
            <a:r>
              <a:rPr lang="en-US" b="1" smtClean="0">
                <a:ea typeface="+mj-ea"/>
              </a:rPr>
              <a:t>Basic Needs Assumptions:</a:t>
            </a:r>
          </a:p>
        </p:txBody>
      </p:sp>
      <p:sp>
        <p:nvSpPr>
          <p:cNvPr id="501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-17463" y="1295400"/>
            <a:ext cx="8077201" cy="4876800"/>
          </a:xfrm>
        </p:spPr>
        <p:txBody>
          <a:bodyPr/>
          <a:lstStyle/>
          <a:p>
            <a:pPr lvl="1" eaLnBrk="1" hangingPunct="1">
              <a:buFont typeface="Wingdings 2" charset="0"/>
              <a:buChar char=""/>
              <a:defRPr/>
            </a:pPr>
            <a:r>
              <a:rPr lang="en-US" sz="2000" b="1" dirty="0"/>
              <a:t>Jon R. </a:t>
            </a:r>
            <a:r>
              <a:rPr lang="en-US" sz="2000" b="1" dirty="0" err="1"/>
              <a:t>Moris</a:t>
            </a:r>
            <a:r>
              <a:rPr lang="en-US" sz="2000" b="1" dirty="0"/>
              <a:t>, </a:t>
            </a:r>
            <a:r>
              <a:rPr lang="en-US" sz="2000" b="1" u="sng" dirty="0"/>
              <a:t>Managing Induced Rural Development</a:t>
            </a:r>
            <a:r>
              <a:rPr lang="en-US" sz="2000" b="1" dirty="0"/>
              <a:t> (Bloomington, </a:t>
            </a:r>
            <a:r>
              <a:rPr lang="en-US" sz="2000" b="1" dirty="0" err="1"/>
              <a:t>Ind</a:t>
            </a:r>
            <a:r>
              <a:rPr lang="en-US" sz="2000" b="1" dirty="0"/>
              <a:t>:  International Development Institute, Indiana University, 1981).</a:t>
            </a:r>
          </a:p>
          <a:p>
            <a:pPr lvl="1" eaLnBrk="1" hangingPunct="1">
              <a:buFont typeface="Wingdings 2" charset="0"/>
              <a:buChar char=""/>
              <a:defRPr/>
            </a:pPr>
            <a:endParaRPr lang="en-US" sz="2000" b="1" dirty="0"/>
          </a:p>
          <a:p>
            <a:pPr lvl="1" eaLnBrk="1" hangingPunct="1">
              <a:buFont typeface="Wingdings 2" charset="0"/>
              <a:buChar char=""/>
              <a:defRPr/>
            </a:pPr>
            <a:r>
              <a:rPr lang="en-US" sz="2000" b="1" dirty="0"/>
              <a:t>Jon R. </a:t>
            </a:r>
            <a:r>
              <a:rPr lang="en-US" sz="2000" b="1" dirty="0" err="1"/>
              <a:t>Moris</a:t>
            </a:r>
            <a:r>
              <a:rPr lang="en-US" sz="2000" b="1" dirty="0"/>
              <a:t> and James </a:t>
            </a:r>
            <a:r>
              <a:rPr lang="en-US" sz="2000" b="1" dirty="0" err="1"/>
              <a:t>Copestake</a:t>
            </a:r>
            <a:r>
              <a:rPr lang="en-US" sz="2000" b="1" dirty="0"/>
              <a:t>, </a:t>
            </a:r>
            <a:r>
              <a:rPr lang="en-US" sz="2000" b="1" u="sng" dirty="0"/>
              <a:t>Qualitative Enquiry for Rural Development : a Review </a:t>
            </a:r>
            <a:r>
              <a:rPr lang="en-US" sz="2000" b="1" dirty="0"/>
              <a:t>(London : Intermediate Technology Publications on behalf of the Overseas </a:t>
            </a:r>
            <a:endParaRPr lang="en-US" sz="2000" b="1" dirty="0" smtClean="0"/>
          </a:p>
          <a:p>
            <a:pPr marL="457200" lvl="1" indent="0" eaLnBrk="1" hangingPunct="1">
              <a:buFont typeface="Wingdings 2" charset="0"/>
              <a:buNone/>
              <a:defRPr/>
            </a:pPr>
            <a:r>
              <a:rPr lang="en-US" sz="2000" b="1" dirty="0" smtClean="0"/>
              <a:t>    Development </a:t>
            </a:r>
            <a:r>
              <a:rPr lang="en-US" sz="2000" b="1" dirty="0"/>
              <a:t>Institute, 1993). </a:t>
            </a:r>
            <a:endParaRPr lang="en-US" sz="2000" b="1" dirty="0" smtClean="0"/>
          </a:p>
          <a:p>
            <a:pPr marL="457200" lvl="1" indent="0" eaLnBrk="1" hangingPunct="1">
              <a:buFont typeface="Wingdings 2" charset="0"/>
              <a:buNone/>
              <a:defRPr/>
            </a:pPr>
            <a:endParaRPr lang="en-US" sz="2000" b="1" dirty="0"/>
          </a:p>
          <a:p>
            <a:pPr marL="457200" lvl="1" indent="0" eaLnBrk="1" hangingPunct="1">
              <a:buFont typeface="Wingdings 2" charset="0"/>
              <a:buNone/>
              <a:defRPr/>
            </a:pPr>
            <a:r>
              <a:rPr lang="en-US" sz="2000" b="1" dirty="0" smtClean="0"/>
              <a:t>Professor of Agriculture at Utah State University, </a:t>
            </a:r>
          </a:p>
          <a:p>
            <a:pPr marL="457200" lvl="1" indent="0" eaLnBrk="1" hangingPunct="1">
              <a:buFont typeface="Wingdings 2" charset="0"/>
              <a:buNone/>
              <a:defRPr/>
            </a:pPr>
            <a:r>
              <a:rPr lang="en-US" sz="2000" b="1" dirty="0" smtClean="0"/>
              <a:t>Logan Utah</a:t>
            </a:r>
            <a:endParaRPr lang="en-US" sz="2000" b="1" dirty="0"/>
          </a:p>
        </p:txBody>
      </p:sp>
      <p:pic>
        <p:nvPicPr>
          <p:cNvPr id="137219" name="Picture 5" descr="jmoris[1]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606800"/>
            <a:ext cx="2603500" cy="325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6102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ea typeface="+mj-ea"/>
              </a:rPr>
              <a:t>Internal Capacity Issues</a:t>
            </a:r>
            <a:br>
              <a:rPr lang="en-US" smtClean="0">
                <a:ea typeface="+mj-ea"/>
              </a:rPr>
            </a:br>
            <a:r>
              <a:rPr lang="en-US" smtClean="0">
                <a:ea typeface="+mj-ea"/>
              </a:rPr>
              <a:t>(Bryant &amp; White)</a:t>
            </a:r>
          </a:p>
        </p:txBody>
      </p:sp>
      <p:sp>
        <p:nvSpPr>
          <p:cNvPr id="60419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en-US" b="1" smtClean="0">
              <a:ea typeface="+mn-ea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smtClean="0">
                <a:ea typeface="+mn-ea"/>
              </a:rPr>
              <a:t>	Basic Needs Assumptions: Problem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b="1" smtClean="0">
              <a:ea typeface="+mn-ea"/>
            </a:endParaRPr>
          </a:p>
          <a:p>
            <a:pPr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r>
              <a:rPr lang="en-US" b="1" smtClean="0">
                <a:ea typeface="+mn-ea"/>
              </a:rPr>
              <a:t>Need for increased capacity of public, parastatal and private sectors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endParaRPr lang="en-US" b="1" smtClean="0">
              <a:ea typeface="+mn-ea"/>
            </a:endParaRPr>
          </a:p>
          <a:p>
            <a:pPr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r>
              <a:rPr lang="en-US" b="1" smtClean="0">
                <a:ea typeface="+mn-ea"/>
              </a:rPr>
              <a:t>State should remain central to development planning and management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endParaRPr lang="en-US" b="1" smtClean="0">
              <a:ea typeface="+mn-ea"/>
            </a:endParaRPr>
          </a:p>
          <a:p>
            <a:pPr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r>
              <a:rPr lang="en-US" b="1" smtClean="0">
                <a:ea typeface="+mn-ea"/>
              </a:rPr>
              <a:t>Need for administrative reform to develop more creative development structures</a:t>
            </a:r>
          </a:p>
        </p:txBody>
      </p:sp>
    </p:spTree>
    <p:extLst>
      <p:ext uri="{BB962C8B-B14F-4D97-AF65-F5344CB8AC3E}">
        <p14:creationId xmlns:p14="http://schemas.microsoft.com/office/powerpoint/2010/main" val="3734355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337" name="Picture 2" descr="http://hafsakhawaja.files.wordpress.com/2010/08/fsdfwe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9144000" cy="6319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8781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ea typeface="+mj-ea"/>
                <a:cs typeface="+mj-cs"/>
              </a:rPr>
              <a:t>Internal Capacity Issues</a:t>
            </a:r>
            <a:br>
              <a:rPr lang="en-US" smtClean="0">
                <a:ea typeface="+mj-ea"/>
                <a:cs typeface="+mj-cs"/>
              </a:rPr>
            </a:br>
            <a:r>
              <a:rPr lang="en-US" smtClean="0">
                <a:ea typeface="+mj-ea"/>
                <a:cs typeface="+mj-cs"/>
              </a:rPr>
              <a:t>(Bryant &amp; White)</a:t>
            </a:r>
          </a:p>
        </p:txBody>
      </p:sp>
      <p:sp>
        <p:nvSpPr>
          <p:cNvPr id="60419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en-US" b="1" smtClean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smtClean="0">
                <a:ea typeface="+mn-ea"/>
                <a:cs typeface="+mn-cs"/>
              </a:rPr>
              <a:t>	Basic Needs Assumptions: Problem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b="1" smtClean="0">
              <a:ea typeface="+mn-ea"/>
              <a:cs typeface="+mn-cs"/>
            </a:endParaRPr>
          </a:p>
          <a:p>
            <a:pPr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r>
              <a:rPr lang="en-US" b="1" smtClean="0">
                <a:ea typeface="+mn-ea"/>
              </a:rPr>
              <a:t>Need for increased capacity of public, parastatal and private sectors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endParaRPr lang="en-US" b="1" smtClean="0">
              <a:ea typeface="+mn-ea"/>
            </a:endParaRPr>
          </a:p>
          <a:p>
            <a:pPr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r>
              <a:rPr lang="en-US" b="1" smtClean="0">
                <a:ea typeface="+mn-ea"/>
              </a:rPr>
              <a:t>State should remain central to development planning and management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endParaRPr lang="en-US" b="1" smtClean="0">
              <a:ea typeface="+mn-ea"/>
            </a:endParaRPr>
          </a:p>
          <a:p>
            <a:pPr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r>
              <a:rPr lang="en-US" b="1" smtClean="0">
                <a:ea typeface="+mn-ea"/>
              </a:rPr>
              <a:t>Need for administrative reform to develop more creative development structures</a:t>
            </a:r>
          </a:p>
        </p:txBody>
      </p:sp>
    </p:spTree>
    <p:extLst>
      <p:ext uri="{BB962C8B-B14F-4D97-AF65-F5344CB8AC3E}">
        <p14:creationId xmlns:p14="http://schemas.microsoft.com/office/powerpoint/2010/main" val="2568624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The Future of Development Management?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>
              <a:latin typeface="Tahoma" charset="0"/>
              <a:ea typeface="MS PGothic" charset="0"/>
            </a:endParaRPr>
          </a:p>
        </p:txBody>
      </p:sp>
      <p:pic>
        <p:nvPicPr>
          <p:cNvPr id="23555" name="Picture 2" descr="http://zunia.org/typo3temp/pics/09d6ee5a6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550988"/>
            <a:ext cx="5791200" cy="474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9438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ea typeface="+mj-ea"/>
                <a:cs typeface="+mj-cs"/>
              </a:rPr>
              <a:t>Internal Capacity Issues</a:t>
            </a:r>
            <a:br>
              <a:rPr lang="en-US" smtClean="0">
                <a:ea typeface="+mj-ea"/>
                <a:cs typeface="+mj-cs"/>
              </a:rPr>
            </a:br>
            <a:r>
              <a:rPr lang="en-US" smtClean="0">
                <a:ea typeface="+mj-ea"/>
                <a:cs typeface="+mj-cs"/>
              </a:rPr>
              <a:t>(Bryant &amp; White)</a:t>
            </a:r>
          </a:p>
        </p:txBody>
      </p:sp>
      <p:sp>
        <p:nvSpPr>
          <p:cNvPr id="24578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0" y="1981200"/>
            <a:ext cx="8955088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000" b="1">
                <a:latin typeface="Tahoma" charset="0"/>
                <a:ea typeface="MS PGothic" charset="0"/>
              </a:rPr>
              <a:t>Debates: the </a:t>
            </a:r>
            <a:r>
              <a:rPr lang="ja-JP" altLang="en-US" sz="3000" b="1">
                <a:latin typeface="Tahoma" charset="0"/>
                <a:ea typeface="MS PGothic" charset="0"/>
              </a:rPr>
              <a:t>“</a:t>
            </a:r>
            <a:r>
              <a:rPr lang="en-US" altLang="ja-JP" sz="3000" b="1">
                <a:latin typeface="Tahoma" charset="0"/>
                <a:ea typeface="MS PGothic" charset="0"/>
              </a:rPr>
              <a:t>Attitudes Problem</a:t>
            </a:r>
            <a:r>
              <a:rPr lang="ja-JP" altLang="en-US" sz="3000" b="1">
                <a:latin typeface="Tahoma" charset="0"/>
                <a:ea typeface="MS PGothic" charset="0"/>
              </a:rPr>
              <a:t>”</a:t>
            </a:r>
            <a:endParaRPr lang="en-US" altLang="ja-JP" sz="3000" b="1">
              <a:latin typeface="Tahoma" charset="0"/>
              <a:ea typeface="MS PGothic" charset="0"/>
            </a:endParaRPr>
          </a:p>
          <a:p>
            <a:pPr eaLnBrk="1" hangingPunct="1">
              <a:lnSpc>
                <a:spcPct val="90000"/>
              </a:lnSpc>
            </a:pPr>
            <a:endParaRPr lang="en-US" sz="3000" b="1">
              <a:latin typeface="Tahoma" charset="0"/>
              <a:ea typeface="MS PGothic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600" b="1">
                <a:latin typeface="Tahoma" charset="0"/>
                <a:ea typeface="MS PGothic" charset="0"/>
              </a:rPr>
              <a:t>How to get people to think developmentally?</a:t>
            </a:r>
          </a:p>
          <a:p>
            <a:pPr lvl="1" eaLnBrk="1" hangingPunct="1">
              <a:lnSpc>
                <a:spcPct val="90000"/>
              </a:lnSpc>
            </a:pPr>
            <a:endParaRPr lang="en-US" sz="2600" b="1">
              <a:latin typeface="Tahoma" charset="0"/>
              <a:ea typeface="MS PGothic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600" b="1">
                <a:latin typeface="Tahoma" charset="0"/>
                <a:ea typeface="MS PGothic" charset="0"/>
              </a:rPr>
              <a:t>Changes in programmatic values have an impact on LDC elites</a:t>
            </a:r>
          </a:p>
          <a:p>
            <a:pPr lvl="1" eaLnBrk="1" hangingPunct="1">
              <a:lnSpc>
                <a:spcPct val="90000"/>
              </a:lnSpc>
            </a:pPr>
            <a:endParaRPr lang="en-US" sz="2600" b="1">
              <a:latin typeface="Tahoma" charset="0"/>
              <a:ea typeface="MS PGothic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600" b="1">
                <a:latin typeface="Tahoma" charset="0"/>
                <a:ea typeface="MS PGothic" charset="0"/>
              </a:rPr>
              <a:t>Is working for the State different than working in the non-profit or private sector?</a:t>
            </a:r>
          </a:p>
        </p:txBody>
      </p:sp>
    </p:spTree>
    <p:extLst>
      <p:ext uri="{BB962C8B-B14F-4D97-AF65-F5344CB8AC3E}">
        <p14:creationId xmlns:p14="http://schemas.microsoft.com/office/powerpoint/2010/main" val="748233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344488"/>
            <a:ext cx="7772400" cy="12001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smtClean="0">
                <a:ea typeface="+mj-ea"/>
                <a:cs typeface="+mj-cs"/>
              </a:rPr>
              <a:t>Internal Capacity Issues</a:t>
            </a:r>
            <a:br>
              <a:rPr lang="en-US" b="1" smtClean="0">
                <a:ea typeface="+mj-ea"/>
                <a:cs typeface="+mj-cs"/>
              </a:rPr>
            </a:br>
            <a:r>
              <a:rPr lang="en-US" b="1" smtClean="0">
                <a:ea typeface="+mj-ea"/>
                <a:cs typeface="+mj-cs"/>
              </a:rPr>
              <a:t>(Bryant &amp; White)</a:t>
            </a:r>
          </a:p>
        </p:txBody>
      </p:sp>
      <p:sp>
        <p:nvSpPr>
          <p:cNvPr id="25602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8077200" cy="4876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charset="0"/>
              <a:buNone/>
            </a:pPr>
            <a:endParaRPr lang="en-US" sz="2000" b="1">
              <a:latin typeface="Abadi MT Condensed Extra Bold" charset="0"/>
              <a:ea typeface="MS PGothic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400" b="1">
                <a:latin typeface="Tahoma" charset="0"/>
                <a:ea typeface="MS PGothic" charset="0"/>
              </a:rPr>
              <a:t>Debates: the </a:t>
            </a:r>
            <a:r>
              <a:rPr lang="ja-JP" altLang="en-US" sz="2400" b="1">
                <a:latin typeface="Tahoma" charset="0"/>
                <a:ea typeface="MS PGothic" charset="0"/>
              </a:rPr>
              <a:t>“</a:t>
            </a:r>
            <a:r>
              <a:rPr lang="en-US" altLang="ja-JP" sz="2400" b="1">
                <a:latin typeface="Tahoma" charset="0"/>
                <a:ea typeface="MS PGothic" charset="0"/>
              </a:rPr>
              <a:t>Attitudes Problem</a:t>
            </a:r>
            <a:r>
              <a:rPr lang="ja-JP" altLang="en-US" sz="2400" b="1">
                <a:latin typeface="Tahoma" charset="0"/>
                <a:ea typeface="MS PGothic" charset="0"/>
              </a:rPr>
              <a:t>”</a:t>
            </a:r>
            <a:endParaRPr lang="en-US" altLang="ja-JP" sz="2400" b="1">
              <a:latin typeface="Tahoma" charset="0"/>
              <a:ea typeface="MS PGothic" charset="0"/>
            </a:endParaRPr>
          </a:p>
          <a:p>
            <a:pPr marL="457200" lvl="1" indent="0" eaLnBrk="1" hangingPunct="1">
              <a:lnSpc>
                <a:spcPct val="90000"/>
              </a:lnSpc>
              <a:buFont typeface="Wingdings" charset="0"/>
              <a:buNone/>
            </a:pPr>
            <a:endParaRPr lang="en-US" sz="2400" b="1">
              <a:latin typeface="Tahoma" charset="0"/>
              <a:ea typeface="MS PGothic" charset="0"/>
            </a:endParaRPr>
          </a:p>
          <a:p>
            <a:pPr marL="457200" lvl="1" indent="0" eaLnBrk="1" hangingPunct="1">
              <a:lnSpc>
                <a:spcPct val="90000"/>
              </a:lnSpc>
            </a:pPr>
            <a:r>
              <a:rPr lang="en-US" sz="2400" b="1">
                <a:latin typeface="Tahoma" charset="0"/>
                <a:ea typeface="MS PGothic" charset="0"/>
              </a:rPr>
              <a:t>Problem of the Organizational Bourgeoisie: Bureaucratic values unchanged from colonial period as domestic elites manipulate public policy (Picard)</a:t>
            </a:r>
            <a:endParaRPr lang="en-US" altLang="ja-JP" sz="2400" b="1">
              <a:latin typeface="Tahoma" charset="0"/>
              <a:ea typeface="MS PGothic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altLang="ja-JP" sz="2400" b="1">
              <a:latin typeface="Tahoma" charset="0"/>
              <a:ea typeface="MS PGothic" charset="0"/>
            </a:endParaRPr>
          </a:p>
          <a:p>
            <a:pPr marL="457200" lvl="1" indent="0" eaLnBrk="1" hangingPunct="1">
              <a:lnSpc>
                <a:spcPct val="90000"/>
              </a:lnSpc>
            </a:pPr>
            <a:r>
              <a:rPr lang="en-US" sz="2400" b="1">
                <a:latin typeface="Tahoma" charset="0"/>
                <a:ea typeface="MS PGothic" charset="0"/>
              </a:rPr>
              <a:t>Myth of civil service neutrality: Bureaucratic elites have interests </a:t>
            </a:r>
          </a:p>
          <a:p>
            <a:pPr marL="457200" lvl="1" indent="0" eaLnBrk="1" hangingPunct="1">
              <a:lnSpc>
                <a:spcPct val="90000"/>
              </a:lnSpc>
            </a:pPr>
            <a:endParaRPr lang="en-US" sz="2400" b="1">
              <a:latin typeface="Tahoma" charset="0"/>
              <a:ea typeface="MS PGothic" charset="0"/>
            </a:endParaRPr>
          </a:p>
          <a:p>
            <a:pPr marL="457200" lvl="1" indent="0" eaLnBrk="1" hangingPunct="1">
              <a:lnSpc>
                <a:spcPct val="90000"/>
              </a:lnSpc>
            </a:pPr>
            <a:r>
              <a:rPr lang="en-US" sz="2400" b="1">
                <a:latin typeface="Tahoma" charset="0"/>
                <a:ea typeface="MS PGothic" charset="0"/>
              </a:rPr>
              <a:t>At best what results is benign neglect, at worst resource extraction</a:t>
            </a:r>
          </a:p>
          <a:p>
            <a:pPr marL="457200" lvl="1" indent="0" eaLnBrk="1" hangingPunct="1">
              <a:lnSpc>
                <a:spcPct val="90000"/>
              </a:lnSpc>
            </a:pPr>
            <a:endParaRPr lang="en-US" sz="2400" b="1">
              <a:latin typeface="Tahoma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417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4000" b="1">
                <a:latin typeface="Tahoma" charset="0"/>
                <a:ea typeface="MS PGothic" charset="0"/>
              </a:rPr>
              <a:t/>
            </a:r>
            <a:br>
              <a:rPr lang="en-US" sz="4000" b="1">
                <a:latin typeface="Tahoma" charset="0"/>
                <a:ea typeface="MS PGothic" charset="0"/>
              </a:rPr>
            </a:br>
            <a:r>
              <a:rPr lang="en-US" sz="4000" b="1">
                <a:latin typeface="Tahoma" charset="0"/>
                <a:ea typeface="MS PGothic" charset="0"/>
              </a:rPr>
              <a:t>	</a:t>
            </a:r>
            <a:br>
              <a:rPr lang="en-US" sz="4000" b="1">
                <a:latin typeface="Tahoma" charset="0"/>
                <a:ea typeface="MS PGothic" charset="0"/>
              </a:rPr>
            </a:br>
            <a:r>
              <a:rPr lang="en-US" sz="3600" b="1">
                <a:latin typeface="Tahoma" charset="0"/>
                <a:ea typeface="MS PGothic" charset="0"/>
              </a:rPr>
              <a:t>James Fox,</a:t>
            </a:r>
            <a:r>
              <a:rPr lang="en-US" sz="3600" b="1" i="1">
                <a:latin typeface="Tahoma" charset="0"/>
                <a:ea typeface="MS PGothic" charset="0"/>
              </a:rPr>
              <a:t> </a:t>
            </a:r>
            <a:r>
              <a:rPr lang="en-US" sz="3600" b="1" u="sng">
                <a:latin typeface="Tahoma" charset="0"/>
                <a:ea typeface="MS PGothic" charset="0"/>
              </a:rPr>
              <a:t>White Mischief: The Murder of Lord Erroll</a:t>
            </a:r>
            <a:r>
              <a:rPr lang="en-US" sz="3600" b="1">
                <a:latin typeface="Tahoma" charset="0"/>
                <a:ea typeface="MS PGothic" charset="0"/>
              </a:rPr>
              <a:t>, New York:  Vintage Books, 1998. 1987 Film.</a:t>
            </a:r>
            <a:endParaRPr lang="en-US" sz="3800" b="1">
              <a:latin typeface="Tahoma" charset="0"/>
              <a:ea typeface="MS PGothic" charset="0"/>
            </a:endParaRPr>
          </a:p>
        </p:txBody>
      </p:sp>
      <p:sp>
        <p:nvSpPr>
          <p:cNvPr id="2969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4450" y="2057400"/>
            <a:ext cx="91440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3600" b="1">
                <a:latin typeface="Tahoma" charset="0"/>
                <a:ea typeface="MS PGothic" charset="0"/>
              </a:rPr>
              <a:t>The Story of Happy Valley, Kenya.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3600" b="1">
                <a:latin typeface="Tahoma" charset="0"/>
                <a:ea typeface="MS PGothic" charset="0"/>
              </a:rPr>
              <a:t> Good Picture of Colonial Africa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en-US" sz="3600" b="1">
              <a:latin typeface="Tahoma" charset="0"/>
              <a:ea typeface="MS PGothic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3600" b="1">
                <a:latin typeface="Tahoma" charset="0"/>
                <a:ea typeface="MS PGothic" charset="0"/>
              </a:rPr>
              <a:t>					James Fox</a:t>
            </a:r>
          </a:p>
        </p:txBody>
      </p:sp>
      <p:pic>
        <p:nvPicPr>
          <p:cNvPr id="29699" name="Picture 5" descr="http://www.biblioimages.com/granta/getimage.aspx?cat=default&amp;class=person&amp;id=259&amp;quality=100&amp;type=jpg&amp;width=230&amp;height=0&amp;size=custom&amp;resize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429000"/>
            <a:ext cx="2190750" cy="313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2713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smtClean="0">
                <a:ea typeface="+mj-ea"/>
              </a:rPr>
              <a:t>NIEO and the Brandt Report</a:t>
            </a:r>
          </a:p>
        </p:txBody>
      </p:sp>
      <p:sp>
        <p:nvSpPr>
          <p:cNvPr id="317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en-US" b="1" dirty="0" smtClean="0">
                <a:ea typeface="+mn-ea"/>
              </a:rPr>
              <a:t>Chair: Willy Brandt, former Chancellor of the Federal Republic of Germany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endParaRPr lang="en-US" b="1" dirty="0" smtClean="0">
              <a:ea typeface="+mn-ea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en-US" b="1" dirty="0" smtClean="0">
                <a:ea typeface="+mn-ea"/>
              </a:rPr>
              <a:t>Common Crisis, North South: Cooperation for World Recovery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b="1" dirty="0" smtClean="0">
              <a:ea typeface="+mn-ea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en-US" b="1" dirty="0" smtClean="0">
                <a:ea typeface="+mn-ea"/>
              </a:rPr>
              <a:t>1980, 1983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endParaRPr lang="en-US" b="1" dirty="0" smtClean="0">
              <a:ea typeface="+mn-ea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en-US" b="1" dirty="0" smtClean="0">
                <a:ea typeface="+mn-ea"/>
              </a:rPr>
              <a:t>Accepted (in theory) basic premises of Dependency Theory</a:t>
            </a:r>
          </a:p>
        </p:txBody>
      </p:sp>
    </p:spTree>
    <p:extLst>
      <p:ext uri="{BB962C8B-B14F-4D97-AF65-F5344CB8AC3E}">
        <p14:creationId xmlns:p14="http://schemas.microsoft.com/office/powerpoint/2010/main" val="2959194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3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ea typeface="+mj-ea"/>
                <a:cs typeface="+mj-cs"/>
              </a:rPr>
              <a:t>Book 1:  White Mischief</a:t>
            </a:r>
            <a:r>
              <a:rPr lang="en-US" u="sng" smtClean="0">
                <a:ea typeface="+mj-ea"/>
                <a:cs typeface="+mj-cs"/>
              </a:rPr>
              <a:t/>
            </a:r>
            <a:br>
              <a:rPr lang="en-US" u="sng" smtClean="0">
                <a:ea typeface="+mj-ea"/>
                <a:cs typeface="+mj-cs"/>
              </a:rPr>
            </a:br>
            <a:r>
              <a:rPr lang="en-US" smtClean="0">
                <a:ea typeface="+mj-ea"/>
                <a:cs typeface="+mj-cs"/>
              </a:rPr>
              <a:t>September 29</a:t>
            </a:r>
          </a:p>
        </p:txBody>
      </p:sp>
      <p:sp>
        <p:nvSpPr>
          <p:cNvPr id="27650" name="Content Placeholder 4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>
                <a:latin typeface="Tahoma" charset="0"/>
                <a:ea typeface="MS PGothic" charset="0"/>
              </a:rPr>
              <a:t>James Fox: British Journalist, Sunday Times (London)</a:t>
            </a:r>
          </a:p>
          <a:p>
            <a:pPr eaLnBrk="1" hangingPunct="1"/>
            <a:endParaRPr lang="en-US" b="1">
              <a:latin typeface="Tahoma" charset="0"/>
              <a:ea typeface="MS PGothic" charset="0"/>
            </a:endParaRPr>
          </a:p>
          <a:p>
            <a:pPr eaLnBrk="1" hangingPunct="1"/>
            <a:r>
              <a:rPr lang="en-US" b="1">
                <a:latin typeface="Tahoma" charset="0"/>
                <a:ea typeface="MS PGothic" charset="0"/>
              </a:rPr>
              <a:t>Description:  Amorality of Colonial Kenya</a:t>
            </a:r>
          </a:p>
          <a:p>
            <a:pPr eaLnBrk="1" hangingPunct="1"/>
            <a:endParaRPr lang="en-US" b="1">
              <a:latin typeface="Tahoma" charset="0"/>
              <a:ea typeface="MS PGothic" charset="0"/>
            </a:endParaRPr>
          </a:p>
          <a:p>
            <a:pPr eaLnBrk="1" hangingPunct="1"/>
            <a:r>
              <a:rPr lang="en-US" b="1">
                <a:latin typeface="Tahoma" charset="0"/>
                <a:ea typeface="MS PGothic" charset="0"/>
              </a:rPr>
              <a:t>Issue:  What does the book tell us about Colonialism</a:t>
            </a:r>
          </a:p>
        </p:txBody>
      </p:sp>
    </p:spTree>
    <p:extLst>
      <p:ext uri="{BB962C8B-B14F-4D97-AF65-F5344CB8AC3E}">
        <p14:creationId xmlns:p14="http://schemas.microsoft.com/office/powerpoint/2010/main" val="1561090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ea typeface="+mj-ea"/>
                <a:cs typeface="+mj-cs"/>
              </a:rPr>
              <a:t>White Mischief in the 21</a:t>
            </a:r>
            <a:r>
              <a:rPr lang="en-US" b="1" baseline="30000" dirty="0" smtClean="0">
                <a:ea typeface="+mj-ea"/>
                <a:cs typeface="+mj-cs"/>
              </a:rPr>
              <a:t>st</a:t>
            </a:r>
            <a:r>
              <a:rPr lang="en-US" b="1" dirty="0" smtClean="0">
                <a:ea typeface="+mj-ea"/>
                <a:cs typeface="+mj-cs"/>
              </a:rPr>
              <a:t> Century?</a:t>
            </a:r>
            <a:endParaRPr lang="en-US" b="1" dirty="0">
              <a:ea typeface="+mj-ea"/>
              <a:cs typeface="+mj-cs"/>
            </a:endParaRP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>
              <a:latin typeface="Tahoma" charset="0"/>
              <a:ea typeface="MS PGothic" charset="0"/>
            </a:endParaRPr>
          </a:p>
          <a:p>
            <a:pPr eaLnBrk="1" hangingPunct="1"/>
            <a:endParaRPr lang="en-US">
              <a:latin typeface="Tahoma" charset="0"/>
              <a:ea typeface="MS PGothic" charset="0"/>
            </a:endParaRPr>
          </a:p>
          <a:p>
            <a:pPr eaLnBrk="1" hangingPunct="1"/>
            <a:endParaRPr lang="en-US">
              <a:latin typeface="Tahoma" charset="0"/>
              <a:ea typeface="MS PGothic" charset="0"/>
            </a:endParaRPr>
          </a:p>
          <a:p>
            <a:pPr eaLnBrk="1" hangingPunct="1"/>
            <a:endParaRPr lang="en-US" sz="5400" b="1">
              <a:solidFill>
                <a:srgbClr val="FF0000"/>
              </a:solidFill>
              <a:latin typeface="Tahoma" charset="0"/>
              <a:ea typeface="MS PGothic" charset="0"/>
              <a:hlinkClick r:id=""/>
            </a:endParaRPr>
          </a:p>
          <a:p>
            <a:pPr eaLnBrk="1" hangingPunct="1"/>
            <a:r>
              <a:rPr lang="en-US" sz="5400" b="1">
                <a:solidFill>
                  <a:srgbClr val="FF0000"/>
                </a:solidFill>
                <a:latin typeface="Tahoma" charset="0"/>
                <a:ea typeface="MS PGothic" charset="0"/>
                <a:hlinkClick r:id=""/>
              </a:rPr>
              <a:t>AN OUT TAKE</a:t>
            </a:r>
            <a:endParaRPr lang="en-US" sz="5400" b="1">
              <a:solidFill>
                <a:srgbClr val="FF0000"/>
              </a:solidFill>
              <a:latin typeface="Tahoma" charset="0"/>
              <a:ea typeface="MS PGothic" charset="0"/>
            </a:endParaRPr>
          </a:p>
        </p:txBody>
      </p:sp>
      <p:pic>
        <p:nvPicPr>
          <p:cNvPr id="30723" name="Picture 2" descr="http://t1.gstatic.com/images?q=tbn:ANd9GcSD77m6UK2B_0aj8jWHWE8ECRE9bYde_hk7EZRnMvOkr2Nv0CO3RwKNDo2oU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828800"/>
            <a:ext cx="27559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3421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ea typeface="+mj-ea"/>
              </a:rPr>
              <a:t>Willy Brandt (1972 and 1992)</a:t>
            </a:r>
          </a:p>
        </p:txBody>
      </p:sp>
      <p:pic>
        <p:nvPicPr>
          <p:cNvPr id="125954" name="Content Placeholder 3" descr="brandt[1]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52600" y="2133600"/>
            <a:ext cx="2257425" cy="3238500"/>
          </a:xfrm>
        </p:spPr>
      </p:pic>
      <p:pic>
        <p:nvPicPr>
          <p:cNvPr id="125955" name="Picture 2" descr="http://www.willybrandtcenter.org/kniefall_348x298_h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057400"/>
            <a:ext cx="2838450" cy="331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2758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“A New International Economic Order is Deemed Necessary”</a:t>
            </a:r>
            <a:endParaRPr lang="en-US" dirty="0">
              <a:ea typeface="+mj-ea"/>
            </a:endParaRPr>
          </a:p>
        </p:txBody>
      </p:sp>
      <p:sp>
        <p:nvSpPr>
          <p:cNvPr id="1341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134147" name="Picture 2" descr="http://www.blackagendareport.com/images/stories/107/FoodSovereignt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00200"/>
            <a:ext cx="7086600" cy="505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8123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81000"/>
            <a:ext cx="7772400" cy="6413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ea typeface="+mj-ea"/>
              </a:rPr>
              <a:t>Basic Needs Assumptions: 1975-1983</a:t>
            </a:r>
          </a:p>
        </p:txBody>
      </p:sp>
      <p:sp>
        <p:nvSpPr>
          <p:cNvPr id="419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9067800" cy="5456237"/>
          </a:xfrm>
        </p:spPr>
        <p:txBody>
          <a:bodyPr>
            <a:normAutofit lnSpcReduction="10000"/>
          </a:bodyPr>
          <a:lstStyle/>
          <a:p>
            <a:pPr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r>
              <a:rPr lang="en-US" b="1" dirty="0" smtClean="0">
                <a:ea typeface="+mn-ea"/>
              </a:rPr>
              <a:t>Institutionalize Project capacity in development program structures (The works of </a:t>
            </a:r>
            <a:endParaRPr lang="en-US" b="1" dirty="0" smtClean="0">
              <a:ea typeface="+mn-ea"/>
            </a:endParaRPr>
          </a:p>
          <a:p>
            <a:pPr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r>
              <a:rPr lang="en-US" b="1" dirty="0" smtClean="0">
                <a:ea typeface="+mn-ea"/>
              </a:rPr>
              <a:t>Dennis </a:t>
            </a:r>
            <a:r>
              <a:rPr lang="en-US" b="1" dirty="0" err="1" smtClean="0">
                <a:ea typeface="+mn-ea"/>
              </a:rPr>
              <a:t>Rondinelli</a:t>
            </a:r>
            <a:r>
              <a:rPr lang="en-US" b="1" dirty="0" smtClean="0">
                <a:ea typeface="+mn-ea"/>
              </a:rPr>
              <a:t>)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endParaRPr lang="en-US" b="1" dirty="0" smtClean="0">
              <a:ea typeface="+mn-ea"/>
            </a:endParaRPr>
          </a:p>
          <a:p>
            <a:pPr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r>
              <a:rPr lang="en-US" b="1" dirty="0" smtClean="0">
                <a:ea typeface="+mn-ea"/>
              </a:rPr>
              <a:t>All civil service to explore new technologies and leadership styles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endParaRPr lang="en-US" b="1" dirty="0" smtClean="0">
              <a:ea typeface="+mn-ea"/>
            </a:endParaRPr>
          </a:p>
          <a:p>
            <a:pPr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r>
              <a:rPr lang="en-US" b="1" dirty="0" smtClean="0">
                <a:ea typeface="+mn-ea"/>
              </a:rPr>
              <a:t>Promote Sustainability and Institutional Capacity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endParaRPr lang="en-US" b="1" dirty="0" smtClean="0">
              <a:ea typeface="+mn-ea"/>
            </a:endParaRPr>
          </a:p>
          <a:p>
            <a:pPr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r>
              <a:rPr lang="en-US" b="1" dirty="0" smtClean="0">
                <a:ea typeface="+mn-ea"/>
              </a:rPr>
              <a:t>Shift Priorities to Rural Development 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endParaRPr lang="en-US" b="1" dirty="0">
              <a:ea typeface="+mn-ea"/>
            </a:endParaRPr>
          </a:p>
          <a:p>
            <a:pPr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r>
              <a:rPr lang="en-US" b="1" dirty="0" smtClean="0">
                <a:ea typeface="+mn-ea"/>
              </a:rPr>
              <a:t>Small is Beautiful- appropriate technologies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endParaRPr lang="en-US" b="1" dirty="0">
              <a:ea typeface="+mn-ea"/>
            </a:endParaRPr>
          </a:p>
          <a:p>
            <a:pPr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r>
              <a:rPr lang="en-US" b="1" dirty="0" smtClean="0">
                <a:ea typeface="+mn-ea"/>
              </a:rPr>
              <a:t>A bit of Romanticism?</a:t>
            </a:r>
          </a:p>
        </p:txBody>
      </p:sp>
    </p:spTree>
    <p:extLst>
      <p:ext uri="{BB962C8B-B14F-4D97-AF65-F5344CB8AC3E}">
        <p14:creationId xmlns:p14="http://schemas.microsoft.com/office/powerpoint/2010/main" val="4261431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9850"/>
            <a:ext cx="7772400" cy="11906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smtClean="0">
                <a:ea typeface="+mj-ea"/>
              </a:rPr>
              <a:t>Assumptions of the NIEO States</a:t>
            </a:r>
            <a:br>
              <a:rPr lang="en-US" b="1" smtClean="0">
                <a:ea typeface="+mj-ea"/>
              </a:rPr>
            </a:br>
            <a:r>
              <a:rPr lang="en-US" b="1" smtClean="0">
                <a:ea typeface="+mj-ea"/>
              </a:rPr>
              <a:t>(Brandt Report)</a:t>
            </a:r>
          </a:p>
        </p:txBody>
      </p:sp>
      <p:sp>
        <p:nvSpPr>
          <p:cNvPr id="12697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328337" y="1556808"/>
            <a:ext cx="8503920" cy="6020858"/>
          </a:xfrm>
        </p:spPr>
        <p:txBody>
          <a:bodyPr>
            <a:normAutofit/>
          </a:bodyPr>
          <a:lstStyle/>
          <a:p>
            <a:pPr eaLnBrk="1" hangingPunct="1">
              <a:lnSpc>
                <a:spcPct val="70000"/>
              </a:lnSpc>
            </a:pPr>
            <a:r>
              <a:rPr lang="en-US" sz="2700" b="1" dirty="0">
                <a:latin typeface="Tahoma" charset="0"/>
                <a:ea typeface="ＭＳ Ｐゴシック" charset="0"/>
                <a:cs typeface="ＭＳ Ｐゴシック" charset="0"/>
              </a:rPr>
              <a:t>Need for structural change in world economy</a:t>
            </a:r>
          </a:p>
          <a:p>
            <a:pPr eaLnBrk="1" hangingPunct="1">
              <a:lnSpc>
                <a:spcPct val="70000"/>
              </a:lnSpc>
            </a:pPr>
            <a:endParaRPr lang="en-US" sz="2700" b="1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70000"/>
              </a:lnSpc>
            </a:pPr>
            <a:r>
              <a:rPr lang="en-US" sz="2700" b="1" dirty="0">
                <a:latin typeface="Tahoma" charset="0"/>
                <a:ea typeface="ＭＳ Ｐゴシック" charset="0"/>
                <a:cs typeface="ＭＳ Ｐゴシック" charset="0"/>
              </a:rPr>
              <a:t>Thesis: Industrial Development in Europe caused  underdevelopment in LDCs</a:t>
            </a:r>
          </a:p>
          <a:p>
            <a:pPr eaLnBrk="1" hangingPunct="1">
              <a:lnSpc>
                <a:spcPct val="70000"/>
              </a:lnSpc>
            </a:pPr>
            <a:endParaRPr lang="en-US" sz="2700" b="1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 lvl="1" eaLnBrk="1" hangingPunct="1">
              <a:lnSpc>
                <a:spcPct val="70000"/>
              </a:lnSpc>
            </a:pPr>
            <a:r>
              <a:rPr lang="en-US" sz="2400" b="1" dirty="0">
                <a:latin typeface="Tahoma" charset="0"/>
                <a:ea typeface="ＭＳ Ｐゴシック" charset="0"/>
                <a:cs typeface="ＭＳ Ｐゴシック" charset="0"/>
              </a:rPr>
              <a:t>Northern Tier States extract resources from LDCs</a:t>
            </a:r>
          </a:p>
          <a:p>
            <a:pPr lvl="1" eaLnBrk="1" hangingPunct="1">
              <a:lnSpc>
                <a:spcPct val="70000"/>
              </a:lnSpc>
            </a:pPr>
            <a:endParaRPr lang="en-US" sz="2400" b="1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70000"/>
              </a:lnSpc>
            </a:pPr>
            <a:r>
              <a:rPr lang="en-US" sz="2700" b="1" dirty="0">
                <a:latin typeface="Tahoma" charset="0"/>
                <a:ea typeface="ＭＳ Ｐゴシック" charset="0"/>
                <a:cs typeface="ＭＳ Ｐゴシック" charset="0"/>
              </a:rPr>
              <a:t>No low level equilibrium trap—regression to underdevelopment</a:t>
            </a:r>
          </a:p>
          <a:p>
            <a:pPr eaLnBrk="1" hangingPunct="1">
              <a:lnSpc>
                <a:spcPct val="70000"/>
              </a:lnSpc>
            </a:pPr>
            <a:endParaRPr lang="en-US" sz="2700" b="1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70000"/>
              </a:lnSpc>
              <a:buFont typeface="Wingdings" charset="0"/>
              <a:buNone/>
            </a:pPr>
            <a:r>
              <a:rPr lang="en-US" sz="2000" b="1" dirty="0" smtClean="0">
                <a:latin typeface="Tahoma" charset="0"/>
                <a:ea typeface="MS Mincho" charset="0"/>
                <a:cs typeface="MS Mincho" charset="0"/>
              </a:rPr>
              <a:t>	Sources</a:t>
            </a:r>
            <a:r>
              <a:rPr lang="en-US" sz="2000" b="1" dirty="0">
                <a:latin typeface="Tahoma" charset="0"/>
                <a:ea typeface="MS Mincho" charset="0"/>
                <a:cs typeface="MS Mincho" charset="0"/>
              </a:rPr>
              <a:t>: Thomas B. </a:t>
            </a:r>
            <a:r>
              <a:rPr lang="en-US" sz="2000" b="1" dirty="0" err="1">
                <a:latin typeface="Tahoma" charset="0"/>
                <a:ea typeface="MS Mincho" charset="0"/>
                <a:cs typeface="MS Mincho" charset="0"/>
              </a:rPr>
              <a:t>Birnberg</a:t>
            </a:r>
            <a:r>
              <a:rPr lang="en-US" sz="2000" b="1" dirty="0">
                <a:latin typeface="Tahoma" charset="0"/>
                <a:ea typeface="MS Mincho" charset="0"/>
                <a:cs typeface="MS Mincho" charset="0"/>
              </a:rPr>
              <a:t> and Stephen A. </a:t>
            </a:r>
            <a:r>
              <a:rPr lang="en-US" sz="2000" b="1" dirty="0" err="1">
                <a:latin typeface="Tahoma" charset="0"/>
                <a:ea typeface="MS Mincho" charset="0"/>
                <a:cs typeface="MS Mincho" charset="0"/>
              </a:rPr>
              <a:t>Resnik</a:t>
            </a:r>
            <a:r>
              <a:rPr lang="en-US" sz="2000" b="1" dirty="0">
                <a:latin typeface="Tahoma" charset="0"/>
                <a:ea typeface="MS Mincho" charset="0"/>
                <a:cs typeface="MS Mincho" charset="0"/>
              </a:rPr>
              <a:t>, </a:t>
            </a:r>
            <a:r>
              <a:rPr lang="en-US" sz="2000" b="1" u="sng" dirty="0">
                <a:latin typeface="Tahoma" charset="0"/>
                <a:ea typeface="MS Mincho" charset="0"/>
                <a:cs typeface="MS Mincho" charset="0"/>
              </a:rPr>
              <a:t>Colonial Development : an Econometric Study</a:t>
            </a:r>
            <a:r>
              <a:rPr lang="en-US" sz="2000" b="1" dirty="0">
                <a:latin typeface="Tahoma" charset="0"/>
                <a:ea typeface="MS Mincho" charset="0"/>
                <a:cs typeface="MS Mincho" charset="0"/>
              </a:rPr>
              <a:t> (New Haven : </a:t>
            </a:r>
            <a:r>
              <a:rPr lang="en-US" sz="2000" b="1" dirty="0" smtClean="0">
                <a:latin typeface="Tahoma" charset="0"/>
                <a:ea typeface="MS Mincho" charset="0"/>
                <a:cs typeface="MS Mincho" charset="0"/>
              </a:rPr>
              <a:t>Yale</a:t>
            </a:r>
          </a:p>
          <a:p>
            <a:pPr eaLnBrk="1" hangingPunct="1">
              <a:lnSpc>
                <a:spcPct val="70000"/>
              </a:lnSpc>
              <a:buFont typeface="Wingdings" charset="0"/>
              <a:buNone/>
            </a:pPr>
            <a:r>
              <a:rPr lang="en-US" sz="2000" b="1" dirty="0">
                <a:latin typeface="Tahoma" charset="0"/>
                <a:ea typeface="MS Mincho" charset="0"/>
                <a:cs typeface="MS Mincho" charset="0"/>
              </a:rPr>
              <a:t>	</a:t>
            </a:r>
            <a:r>
              <a:rPr lang="en-US" sz="2000" b="1" dirty="0" smtClean="0">
                <a:latin typeface="Tahoma" charset="0"/>
                <a:ea typeface="MS Mincho" charset="0"/>
                <a:cs typeface="MS Mincho" charset="0"/>
              </a:rPr>
              <a:t>University </a:t>
            </a:r>
            <a:r>
              <a:rPr lang="en-US" sz="2000" b="1" dirty="0">
                <a:latin typeface="Tahoma" charset="0"/>
                <a:ea typeface="MS Mincho" charset="0"/>
                <a:cs typeface="MS Mincho" charset="0"/>
              </a:rPr>
              <a:t>Press, 1975)</a:t>
            </a:r>
          </a:p>
          <a:p>
            <a:pPr eaLnBrk="1" hangingPunct="1">
              <a:lnSpc>
                <a:spcPct val="70000"/>
              </a:lnSpc>
              <a:buFont typeface="Wingdings" charset="0"/>
              <a:buNone/>
            </a:pPr>
            <a:r>
              <a:rPr lang="en-US" sz="2000" b="1" dirty="0">
                <a:latin typeface="Tahoma" charset="0"/>
                <a:ea typeface="MS Mincho" charset="0"/>
                <a:cs typeface="MS Mincho" charset="0"/>
              </a:rPr>
              <a:t> </a:t>
            </a:r>
          </a:p>
          <a:p>
            <a:pPr eaLnBrk="1" hangingPunct="1">
              <a:lnSpc>
                <a:spcPct val="70000"/>
              </a:lnSpc>
              <a:buFont typeface="Wingdings" charset="0"/>
              <a:buNone/>
            </a:pPr>
            <a:r>
              <a:rPr lang="en-US" sz="2000" b="1" dirty="0">
                <a:latin typeface="Tahoma" charset="0"/>
                <a:ea typeface="MS Mincho" charset="0"/>
                <a:cs typeface="MS Mincho" charset="0"/>
              </a:rPr>
              <a:t>See also the works of Susan George </a:t>
            </a:r>
          </a:p>
        </p:txBody>
      </p:sp>
    </p:spTree>
    <p:extLst>
      <p:ext uri="{BB962C8B-B14F-4D97-AF65-F5344CB8AC3E}">
        <p14:creationId xmlns:p14="http://schemas.microsoft.com/office/powerpoint/2010/main" val="2125967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9850"/>
            <a:ext cx="7772400" cy="11906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smtClean="0">
                <a:ea typeface="+mj-ea"/>
              </a:rPr>
              <a:t>Assumptions of the NIEO States</a:t>
            </a:r>
            <a:br>
              <a:rPr lang="en-US" b="1" smtClean="0">
                <a:ea typeface="+mj-ea"/>
              </a:rPr>
            </a:br>
            <a:r>
              <a:rPr lang="en-US" b="1" smtClean="0">
                <a:ea typeface="+mj-ea"/>
              </a:rPr>
              <a:t>(Brandt Report)</a:t>
            </a:r>
          </a:p>
        </p:txBody>
      </p:sp>
      <p:sp>
        <p:nvSpPr>
          <p:cNvPr id="12800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>
                <a:latin typeface="Tahoma" charset="0"/>
                <a:ea typeface="ＭＳ Ｐゴシック" charset="0"/>
                <a:cs typeface="ＭＳ Ｐゴシック" charset="0"/>
              </a:rPr>
              <a:t>European involvement in LDCs was extractive and "created" underdevelopment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>
                <a:latin typeface="Tahoma" charset="0"/>
                <a:ea typeface="ＭＳ Ｐゴシック" charset="0"/>
                <a:cs typeface="ＭＳ Ｐゴシック" charset="0"/>
              </a:rPr>
              <a:t>underdevelopment is a historical problem</a:t>
            </a:r>
          </a:p>
          <a:p>
            <a:pPr lvl="1" eaLnBrk="1" hangingPunct="1">
              <a:lnSpc>
                <a:spcPct val="90000"/>
              </a:lnSpc>
            </a:pPr>
            <a:endParaRPr lang="en-US" b="1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b="1">
                <a:latin typeface="Tahoma" charset="0"/>
                <a:ea typeface="ＭＳ Ｐゴシック" charset="0"/>
                <a:cs typeface="ＭＳ Ｐゴシック" charset="0"/>
              </a:rPr>
              <a:t>16th century—Europe and World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>
                <a:latin typeface="Tahoma" charset="0"/>
                <a:ea typeface="ＭＳ Ｐゴシック" charset="0"/>
                <a:cs typeface="ＭＳ Ｐゴシック" charset="0"/>
              </a:rPr>
              <a:t>Europe, 1600—technologically advanced but resource poor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>
                <a:latin typeface="Tahoma" charset="0"/>
                <a:ea typeface="ＭＳ Ｐゴシック" charset="0"/>
                <a:cs typeface="ＭＳ Ｐゴシック" charset="0"/>
              </a:rPr>
              <a:t>Asia, Africa, Central and South America—resource "rich" and self-sufficient but technologically poor</a:t>
            </a:r>
          </a:p>
        </p:txBody>
      </p:sp>
    </p:spTree>
    <p:extLst>
      <p:ext uri="{BB962C8B-B14F-4D97-AF65-F5344CB8AC3E}">
        <p14:creationId xmlns:p14="http://schemas.microsoft.com/office/powerpoint/2010/main" val="509648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smtClean="0">
                <a:ea typeface="+mj-ea"/>
              </a:rPr>
              <a:t>Brandt Report</a:t>
            </a:r>
          </a:p>
        </p:txBody>
      </p:sp>
      <p:sp>
        <p:nvSpPr>
          <p:cNvPr id="129026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</a:pPr>
            <a:endParaRPr lang="en-US" b="1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b="1">
                <a:latin typeface="Tahoma" charset="0"/>
                <a:ea typeface="ＭＳ Ｐゴシック" charset="0"/>
                <a:cs typeface="ＭＳ Ｐゴシック" charset="0"/>
              </a:rPr>
              <a:t>Imperialism from 1600 to 1900 led to resource transfer from LDCs to West</a:t>
            </a:r>
          </a:p>
          <a:p>
            <a:pPr eaLnBrk="1" hangingPunct="1">
              <a:lnSpc>
                <a:spcPct val="90000"/>
              </a:lnSpc>
            </a:pPr>
            <a:endParaRPr lang="en-US" b="1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b="1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ja-JP" altLang="en-US" b="1">
                <a:latin typeface="Tahoma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b="1">
                <a:latin typeface="Tahoma" charset="0"/>
                <a:ea typeface="ＭＳ Ｐゴシック" charset="0"/>
                <a:cs typeface="ＭＳ Ｐゴシック" charset="0"/>
              </a:rPr>
              <a:t>FROZEN INEQUITY</a:t>
            </a:r>
            <a:r>
              <a:rPr lang="ja-JP" altLang="en-US" b="1">
                <a:latin typeface="Tahoma" charset="0"/>
                <a:ea typeface="ＭＳ Ｐゴシック" charset="0"/>
                <a:cs typeface="ＭＳ Ｐゴシック" charset="0"/>
              </a:rPr>
              <a:t>”</a:t>
            </a:r>
            <a:endParaRPr lang="en-US" altLang="ja-JP" b="1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049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9850"/>
            <a:ext cx="7772400" cy="11906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smtClean="0">
                <a:ea typeface="+mj-ea"/>
              </a:rPr>
              <a:t>Assumptions of the NIEO States</a:t>
            </a:r>
            <a:br>
              <a:rPr lang="en-US" b="1" smtClean="0">
                <a:ea typeface="+mj-ea"/>
              </a:rPr>
            </a:br>
            <a:r>
              <a:rPr lang="en-US" b="1" smtClean="0">
                <a:ea typeface="+mj-ea"/>
              </a:rPr>
              <a:t>(Brandt Report)</a:t>
            </a:r>
          </a:p>
        </p:txBody>
      </p:sp>
      <p:sp>
        <p:nvSpPr>
          <p:cNvPr id="13005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3000" b="1">
                <a:latin typeface="Tahoma" charset="0"/>
                <a:ea typeface="ＭＳ Ｐゴシック" charset="0"/>
                <a:cs typeface="ＭＳ Ｐゴシック" charset="0"/>
              </a:rPr>
              <a:t>Result in LDCs was decline in agricultural self-sufficiency and indigenous commercial and industrial activity</a:t>
            </a:r>
          </a:p>
          <a:p>
            <a:pPr eaLnBrk="1" hangingPunct="1">
              <a:lnSpc>
                <a:spcPct val="80000"/>
              </a:lnSpc>
            </a:pPr>
            <a:endParaRPr lang="en-US" sz="3000" b="1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3000" b="1">
                <a:latin typeface="Tahoma" charset="0"/>
                <a:ea typeface="ＭＳ Ｐゴシック" charset="0"/>
                <a:cs typeface="ＭＳ Ｐゴシック" charset="0"/>
              </a:rPr>
              <a:t>Was no dual economy—a world economy was created which the peasant economy deeply penetrated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600" b="1">
                <a:latin typeface="Tahoma" charset="0"/>
                <a:ea typeface="ＭＳ Ｐゴシック" charset="0"/>
                <a:cs typeface="ＭＳ Ｐゴシック" charset="0"/>
              </a:rPr>
              <a:t>Metropole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600" b="1">
                <a:latin typeface="Tahoma" charset="0"/>
                <a:ea typeface="ＭＳ Ｐゴシック" charset="0"/>
                <a:cs typeface="ＭＳ Ｐゴシック" charset="0"/>
              </a:rPr>
              <a:t>Sub-Metropole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600" b="1">
                <a:latin typeface="Tahoma" charset="0"/>
                <a:ea typeface="ＭＳ Ｐゴシック" charset="0"/>
                <a:cs typeface="ＭＳ Ｐゴシック" charset="0"/>
              </a:rPr>
              <a:t>Periphery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600" b="1">
                <a:latin typeface="Tahoma" charset="0"/>
                <a:ea typeface="ＭＳ Ｐゴシック" charset="0"/>
                <a:cs typeface="ＭＳ Ｐゴシック" charset="0"/>
              </a:rPr>
              <a:t>Sub-periphery </a:t>
            </a:r>
          </a:p>
        </p:txBody>
      </p:sp>
    </p:spTree>
    <p:extLst>
      <p:ext uri="{BB962C8B-B14F-4D97-AF65-F5344CB8AC3E}">
        <p14:creationId xmlns:p14="http://schemas.microsoft.com/office/powerpoint/2010/main" val="3684108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108</TotalTime>
  <Words>625</Words>
  <Application>Microsoft Macintosh PowerPoint</Application>
  <PresentationFormat>On-screen Show (4:3)</PresentationFormat>
  <Paragraphs>142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Civic</vt:lpstr>
      <vt:lpstr>Supplementary Slides</vt:lpstr>
      <vt:lpstr>NIEO and the Brandt Report</vt:lpstr>
      <vt:lpstr>Willy Brandt (1972 and 1992)</vt:lpstr>
      <vt:lpstr>“A New International Economic Order is Deemed Necessary”</vt:lpstr>
      <vt:lpstr>Basic Needs Assumptions: 1975-1983</vt:lpstr>
      <vt:lpstr>Assumptions of the NIEO States (Brandt Report)</vt:lpstr>
      <vt:lpstr>Assumptions of the NIEO States (Brandt Report)</vt:lpstr>
      <vt:lpstr>Brandt Report</vt:lpstr>
      <vt:lpstr>Assumptions of the NIEO States (Brandt Report)</vt:lpstr>
      <vt:lpstr>Assumptions of the NIEO States (Brandt Report)</vt:lpstr>
      <vt:lpstr>Assumptions of the NIEO States: Redeux</vt:lpstr>
      <vt:lpstr>Donor Response Basic Needs Assumptions:</vt:lpstr>
      <vt:lpstr>Internal Capacity Issues (Bryant &amp; White)</vt:lpstr>
      <vt:lpstr>PowerPoint Presentation</vt:lpstr>
      <vt:lpstr>Internal Capacity Issues (Bryant &amp; White)</vt:lpstr>
      <vt:lpstr>The Future of Development Management?</vt:lpstr>
      <vt:lpstr>Internal Capacity Issues (Bryant &amp; White)</vt:lpstr>
      <vt:lpstr>Internal Capacity Issues (Bryant &amp; White)</vt:lpstr>
      <vt:lpstr>   James Fox, White Mischief: The Murder of Lord Erroll, New York:  Vintage Books, 1998. 1987 Film.</vt:lpstr>
      <vt:lpstr>Book 1:  White Mischief September 29</vt:lpstr>
      <vt:lpstr>White Mischief in the 21st Century?</vt:lpstr>
    </vt:vector>
  </TitlesOfParts>
  <Company>University of Pittsburgh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Supplementary Slides</dc:title>
  <dc:creator>Lou Picard</dc:creator>
  <cp:lastModifiedBy>Lou Picard</cp:lastModifiedBy>
  <cp:revision>7</cp:revision>
  <cp:lastPrinted>2015-01-31T17:39:46Z</cp:lastPrinted>
  <dcterms:created xsi:type="dcterms:W3CDTF">2015-01-31T17:39:38Z</dcterms:created>
  <dcterms:modified xsi:type="dcterms:W3CDTF">2015-01-31T19:28:33Z</dcterms:modified>
</cp:coreProperties>
</file>