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8" r:id="rId3"/>
    <p:sldId id="383" r:id="rId4"/>
    <p:sldId id="379" r:id="rId5"/>
    <p:sldId id="380" r:id="rId6"/>
    <p:sldId id="384" r:id="rId7"/>
    <p:sldId id="386" r:id="rId8"/>
    <p:sldId id="382" r:id="rId9"/>
    <p:sldId id="385" r:id="rId10"/>
    <p:sldId id="3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B36A-FBBC-4843-8EDF-0B65BADB2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82611-D779-9543-B0BF-A31A6A95B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69599-8E62-FA4B-B9E8-FB344CDE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75442-8A88-ED44-91B9-4962E84C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83737-AC00-BD41-8D2B-DCB6FB94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F82A-36B0-4144-B465-BC2FFB33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5F0E5-9C44-DF45-8133-21448FEED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5C1C0-2677-1B4E-BFF7-93E04C82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104BB-1F72-9940-AA73-B46445A9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026E8-EBB8-594D-A042-BF21EA4F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1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51F46A-7C1A-514D-BD92-6A4AA2523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1A193-4BA6-894A-BF75-C6C6E5C04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4806-28F7-2B46-A64A-71018F4F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7686D-C84A-F34C-9457-DF3B4A5E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07669-AAB4-6B4D-8ACC-8B24F72D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06A0-4AF4-364C-AACC-1F8DC5FE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A421-1E02-CF44-B47D-9EB8D146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89A78-2312-0848-8F5D-6F85326C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CAB17-3E30-7149-8ED2-86F95975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FA7F-84F0-004C-A0BE-AF179111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19E8-1148-0943-BD6D-A44D3F05A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FDFEC-395E-6C48-A84F-9A014450B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862A4-5FFE-6642-8643-E87332BC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4AFEF-513A-674C-B2D3-7F6465A7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E572-6587-7C48-AD02-8E63CEFF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3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B1FEB-7FA2-1D4F-963A-6EC0F743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5A37-76EE-D34F-8F65-4E14F0F6D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4674E-AF9C-9743-BD94-025C7D594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4EA48-59D8-A64B-8AC6-5955E33D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D0981-2F72-ED44-97CF-835CF420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68BC9-9A06-9F48-9B13-5C2B5E46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8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400F-4F6B-FC40-9937-320A58375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B27A9-EC34-5745-A895-DD92EE0AD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2418D-B648-A849-87C8-57EF8C552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562E1-15C5-E84B-BC8F-A9F4B6BB9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ACCEE-FA29-ED44-8639-493A680DA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10C37-4735-4649-A47A-F4A1514E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D76BB-A674-E749-87B7-AFC93D11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0F6F9-55D7-8841-983B-DB1A0B07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C1D1-2232-F243-930E-7520A84C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0CA4EA-1590-4242-A747-3A8E83A1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BB0B7-4530-2C42-BCC8-6365B3E4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A3B67-9BD5-C844-B5E6-3AB16345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1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469C68-3050-2B48-A1CE-26F29CBB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58BAA-466E-A744-8A0F-8B4B2FEC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35FAC-9EB7-DC4D-A8B8-AD7E4D0D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4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7EEA-2AD7-2840-B762-62678EE3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01592-58EC-A146-9E1D-AE6C6ACE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26ED2-5E3D-E14A-9BF5-FE9C4BBEB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23A36-62DA-AF4F-893B-52AD3F54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1077A-0F99-1849-9BE7-1C4F8C18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B444B-2571-D845-83F8-47B70B70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1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02CD-5241-394A-8047-658FB7B6A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79AAB-E8D3-084C-96A4-FB3F1D1D9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CA7E6-8CC1-0949-AFA9-72E1E1247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A113A-3879-B442-83F2-436A3ED6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D3CB6-07ED-7144-A733-821D028D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7CD4F-19B4-174B-AC15-DD34B183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A52DD-AB3C-BF45-B9C4-FFB7CF4C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BCB95-B491-B44F-B070-0AB7012F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3DA28-7343-C44B-90FE-C222EF956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7F37-48C9-4B45-8C53-E26CF1DF4F7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D5EEB-D85D-FA48-9BD2-DC82499B9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EBF91-77B4-A945-9D58-2BD5A507A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86B0-8BB3-D143-8CB0-A959040B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7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ED2E-10F2-2B41-A2C4-45BF0F0B8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PIA 2528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E04FD-D9B2-DA4A-A41C-8B23C8583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Discussion Questions</a:t>
            </a:r>
          </a:p>
          <a:p>
            <a:r>
              <a:rPr lang="en-US" sz="4000" dirty="0">
                <a:solidFill>
                  <a:srgbClr val="FF0000"/>
                </a:solidFill>
              </a:rPr>
              <a:t>September 17</a:t>
            </a:r>
          </a:p>
        </p:txBody>
      </p:sp>
    </p:spTree>
    <p:extLst>
      <p:ext uri="{BB962C8B-B14F-4D97-AF65-F5344CB8AC3E}">
        <p14:creationId xmlns:p14="http://schemas.microsoft.com/office/powerpoint/2010/main" val="4082229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>
            <a:extLst>
              <a:ext uri="{FF2B5EF4-FFF2-40B4-BE49-F238E27FC236}">
                <a16:creationId xmlns:a16="http://schemas.microsoft.com/office/drawing/2014/main" id="{D7B90BBD-5D40-1C45-8685-AB251A4D0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Robert Penn Warren, “Morality in Politics”</a:t>
            </a: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3A6DEAED-8284-5440-BFFC-AAC0C9AE0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Who is the “Boss?”  What does he represent?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What is Penn Warren’s view of Morality in Politics?”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How relevant is Penn Warren in 2018?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Compare Penn Warren with our other authors?</a:t>
            </a:r>
          </a:p>
        </p:txBody>
      </p:sp>
    </p:spTree>
    <p:extLst>
      <p:ext uri="{BB962C8B-B14F-4D97-AF65-F5344CB8AC3E}">
        <p14:creationId xmlns:p14="http://schemas.microsoft.com/office/powerpoint/2010/main" val="308963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>
            <a:extLst>
              <a:ext uri="{FF2B5EF4-FFF2-40B4-BE49-F238E27FC236}">
                <a16:creationId xmlns:a16="http://schemas.microsoft.com/office/drawing/2014/main" id="{0AE76BA5-50F6-9F46-9B00-D369E9543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-193675"/>
            <a:ext cx="8229600" cy="1143000"/>
          </a:xfrm>
        </p:spPr>
        <p:txBody>
          <a:bodyPr/>
          <a:lstStyle/>
          <a:p>
            <a:r>
              <a:rPr lang="en-US" altLang="en-US" b="1" dirty="0"/>
              <a:t>Bates, Chapter 1-2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36F9FB55-191C-BD46-BB1E-A65F0F9A0F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8533" y="728133"/>
            <a:ext cx="10041467" cy="600604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What are the major themes coming out of the Robert Bates book?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Discuss the meaning of the title of the book reflecting on the two chapters you have read?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In what ways is economic growth related to conflict?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How does Bates view Agriculture?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What political messages does Bates give us?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Does conflict contribute to development, prevent it or both?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95105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92E1-79F5-714F-88FA-CEB9BAD8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Dahl, Chapter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EB41-276E-A244-BD9A-BC6A1AF1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Explain Polyarchy.  Is it different from pluralism?  From populist democracy?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Dahl’s rules for maximizing democratic processes?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Explain what Dahl means by ”sufficiency?”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Why are groups important to society “institutional” development?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is the difference between institutions and organizations in a socio-political context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2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BA25CD57-55EF-7C45-BA04-2BAB4E056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r>
              <a:rPr lang="en-US" altLang="en-US" b="1"/>
              <a:t>Levitsky and Ziblatt, Chapter 3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C43160B4-736E-B748-93F4-294AD234AA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828801"/>
            <a:ext cx="8686800" cy="4302125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What is the “great Republican addiction?”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What do they dislike about primary elections? 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Is the U.S. protected from populism, violence and extremism?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What are the indicators of authoritarianism?</a:t>
            </a:r>
          </a:p>
        </p:txBody>
      </p:sp>
    </p:spTree>
    <p:extLst>
      <p:ext uri="{BB962C8B-B14F-4D97-AF65-F5344CB8AC3E}">
        <p14:creationId xmlns:p14="http://schemas.microsoft.com/office/powerpoint/2010/main" val="92933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>
            <a:extLst>
              <a:ext uri="{FF2B5EF4-FFF2-40B4-BE49-F238E27FC236}">
                <a16:creationId xmlns:a16="http://schemas.microsoft.com/office/drawing/2014/main" id="{83E6B9D3-7052-2C47-B461-C03569B2E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Berger, Chapters 2-3</a:t>
            </a:r>
          </a:p>
        </p:txBody>
      </p:sp>
      <p:sp>
        <p:nvSpPr>
          <p:cNvPr id="91138" name="Content Placeholder 2">
            <a:extLst>
              <a:ext uri="{FF2B5EF4-FFF2-40B4-BE49-F238E27FC236}">
                <a16:creationId xmlns:a16="http://schemas.microsoft.com/office/drawing/2014/main" id="{DDA0623A-2046-0740-A5C9-7E0854CD49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229600" cy="5029200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What is the image the Pyramid gives one in terms of social costs?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2. What is Berger’s view of Socialism?  Of Capitalism?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Who Suffers according to Berger?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/>
              <a:t>Is Berger a liberal or a conservative?</a:t>
            </a:r>
          </a:p>
        </p:txBody>
      </p:sp>
    </p:spTree>
    <p:extLst>
      <p:ext uri="{BB962C8B-B14F-4D97-AF65-F5344CB8AC3E}">
        <p14:creationId xmlns:p14="http://schemas.microsoft.com/office/powerpoint/2010/main" val="397168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AEE8-A010-1E4F-AA61-6674C10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467" y="29103"/>
            <a:ext cx="10515600" cy="1325563"/>
          </a:xfrm>
        </p:spPr>
        <p:txBody>
          <a:bodyPr/>
          <a:lstStyle/>
          <a:p>
            <a:r>
              <a:rPr lang="en-US" b="1" dirty="0"/>
              <a:t>Zakaria, Chapter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44918-73AF-0342-8422-8BAC2A56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354666"/>
            <a:ext cx="10981267" cy="550333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/>
              <a:t>In what ways are China and Russia similar and different according to Zakaria?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 What does he mean by “illiberal” democracy?  Is liberalism important?  Why?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What are the dysfunctional elements of democracy?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What have been the “</a:t>
            </a:r>
            <a:r>
              <a:rPr lang="en-US" b="1" dirty="0" err="1"/>
              <a:t>problematiques</a:t>
            </a:r>
            <a:r>
              <a:rPr lang="en-US" b="1" dirty="0"/>
              <a:t>” of Africa, Latin America and parts of Asia with regard to democratization?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What is the “Tyranny of the Majority.”  Why is a constitution important?</a:t>
            </a:r>
          </a:p>
        </p:txBody>
      </p:sp>
    </p:spTree>
    <p:extLst>
      <p:ext uri="{BB962C8B-B14F-4D97-AF65-F5344CB8AC3E}">
        <p14:creationId xmlns:p14="http://schemas.microsoft.com/office/powerpoint/2010/main" val="127496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56ECB-C355-8741-BFBF-B62BBA0B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Kipling, “The Law of the Jungle”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5463-6EAE-4944-90B6-31DB033F5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What does Kipling mean by “the law of the jungle?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eriod" startAt="2"/>
            </a:pPr>
            <a:r>
              <a:rPr lang="en-US" b="1" dirty="0"/>
              <a:t>Why and how is fear related to governance?</a:t>
            </a:r>
          </a:p>
          <a:p>
            <a:pPr marL="514350" indent="-514350">
              <a:buAutoNum type="arabicPeriod" startAt="2"/>
            </a:pPr>
            <a:endParaRPr lang="en-US" b="1" dirty="0"/>
          </a:p>
          <a:p>
            <a:pPr marL="514350" indent="-514350">
              <a:buAutoNum type="arabicPeriod" startAt="2"/>
            </a:pPr>
            <a:r>
              <a:rPr lang="en-US" b="1" dirty="0"/>
              <a:t> What are the analogies given in this story?</a:t>
            </a:r>
          </a:p>
          <a:p>
            <a:pPr marL="514350" indent="-514350">
              <a:buAutoNum type="arabicPeriod" startAt="2"/>
            </a:pPr>
            <a:endParaRPr lang="en-US" b="1" dirty="0"/>
          </a:p>
          <a:p>
            <a:pPr marL="514350" indent="-514350">
              <a:buAutoNum type="arabicPeriod" startAt="2"/>
            </a:pPr>
            <a:r>
              <a:rPr lang="en-US" b="1" dirty="0"/>
              <a:t>Is </a:t>
            </a:r>
            <a:r>
              <a:rPr lang="en-US" b="1"/>
              <a:t>Democratic governance a myth?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106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>
            <a:extLst>
              <a:ext uri="{FF2B5EF4-FFF2-40B4-BE49-F238E27FC236}">
                <a16:creationId xmlns:a16="http://schemas.microsoft.com/office/drawing/2014/main" id="{1F4A0C32-D1E9-C54F-A01E-4B3D95225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/>
              <a:t>Mark Twain, “The Man who Corrupted Hadleyberg”</a:t>
            </a:r>
          </a:p>
        </p:txBody>
      </p:sp>
      <p:sp>
        <p:nvSpPr>
          <p:cNvPr id="92162" name="Content Placeholder 2">
            <a:extLst>
              <a:ext uri="{FF2B5EF4-FFF2-40B4-BE49-F238E27FC236}">
                <a16:creationId xmlns:a16="http://schemas.microsoft.com/office/drawing/2014/main" id="{6F02D8B9-F8B5-DE42-BAAC-56A9D4B252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98600" y="2282825"/>
            <a:ext cx="10515600" cy="4351338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How was </a:t>
            </a:r>
            <a:r>
              <a:rPr lang="en-US" altLang="en-US" b="1" dirty="0" err="1"/>
              <a:t>Hadleyberg</a:t>
            </a:r>
            <a:r>
              <a:rPr lang="en-US" altLang="en-US" b="1" dirty="0"/>
              <a:t> “corrupted?”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Is Twain bitter in this story?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Are small towns corrupt?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altLang="en-US" b="1" dirty="0"/>
              <a:t>Was the “Man” a fair judge of corruption?</a:t>
            </a:r>
          </a:p>
        </p:txBody>
      </p:sp>
    </p:spTree>
    <p:extLst>
      <p:ext uri="{BB962C8B-B14F-4D97-AF65-F5344CB8AC3E}">
        <p14:creationId xmlns:p14="http://schemas.microsoft.com/office/powerpoint/2010/main" val="231308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BD0D-A207-2446-AE07-AF6BAB0B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Bergner Chapters 1-3  (Note: Not Berger)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FD343-1BA6-8042-94AD-C9B737D9E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!.  Why are Soldiers magic in Sierra Leone?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2. Critics call the war described here “dirty?”  Why?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eriod" startAt="3"/>
            </a:pPr>
            <a:r>
              <a:rPr lang="en-US" b="1" dirty="0"/>
              <a:t>How does the war differ from wars which are not “dirty?”</a:t>
            </a:r>
          </a:p>
          <a:p>
            <a:pPr marL="514350" indent="-514350">
              <a:buAutoNum type="arabicPeriod" startAt="3"/>
            </a:pPr>
            <a:endParaRPr lang="en-US" b="1" dirty="0"/>
          </a:p>
          <a:p>
            <a:pPr marL="514350" indent="-514350">
              <a:buAutoNum type="arabicPeriod" startAt="3"/>
            </a:pPr>
            <a:r>
              <a:rPr lang="en-US" b="1" dirty="0"/>
              <a:t>Why should we care about governance in Sierra Leone?</a:t>
            </a:r>
          </a:p>
          <a:p>
            <a:pPr marL="514350" indent="-514350">
              <a:buAutoNum type="arabicPeriod" startAt="3"/>
            </a:pPr>
            <a:endParaRPr lang="en-US" b="1" dirty="0"/>
          </a:p>
          <a:p>
            <a:pPr marL="514350" indent="-514350">
              <a:buAutoNum type="arabicPeriod" startAt="3"/>
            </a:pPr>
            <a:r>
              <a:rPr lang="en-US" b="1" dirty="0"/>
              <a:t>What are the major arguments made in the Bergner book?</a:t>
            </a:r>
          </a:p>
        </p:txBody>
      </p:sp>
    </p:spTree>
    <p:extLst>
      <p:ext uri="{BB962C8B-B14F-4D97-AF65-F5344CB8AC3E}">
        <p14:creationId xmlns:p14="http://schemas.microsoft.com/office/powerpoint/2010/main" val="69090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497</Words>
  <Application>Microsoft Macintosh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PIA 2528</vt:lpstr>
      <vt:lpstr>Bates, Chapter 1-2</vt:lpstr>
      <vt:lpstr>Dahl, Chapter 3</vt:lpstr>
      <vt:lpstr>Levitsky and Ziblatt, Chapter 3</vt:lpstr>
      <vt:lpstr>Berger, Chapters 2-3</vt:lpstr>
      <vt:lpstr>Zakaria, Chapter 3</vt:lpstr>
      <vt:lpstr>Kipling, “The Law of the Jungle”</vt:lpstr>
      <vt:lpstr>Mark Twain, “The Man who Corrupted Hadleyberg”</vt:lpstr>
      <vt:lpstr>Bergner Chapters 1-3  (Note: Not Berger)</vt:lpstr>
      <vt:lpstr>Robert Penn Warren, “Morality in Politics”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 2528</dc:title>
  <dc:creator>Picard, Louis A</dc:creator>
  <cp:lastModifiedBy>Conte, Maura E.</cp:lastModifiedBy>
  <cp:revision>5</cp:revision>
  <dcterms:created xsi:type="dcterms:W3CDTF">2018-10-10T18:52:19Z</dcterms:created>
  <dcterms:modified xsi:type="dcterms:W3CDTF">2018-10-17T04:31:06Z</dcterms:modified>
</cp:coreProperties>
</file>