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61" r:id="rId4"/>
    <p:sldId id="257" r:id="rId5"/>
    <p:sldId id="260" r:id="rId6"/>
    <p:sldId id="259" r:id="rId7"/>
    <p:sldId id="262" r:id="rId8"/>
    <p:sldId id="263" r:id="rId9"/>
    <p:sldId id="264" r:id="rId10"/>
    <p:sldId id="266"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45" d="100"/>
          <a:sy n="45" d="100"/>
        </p:scale>
        <p:origin x="67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9A721B-F452-4646-941D-DD1E1F0FF815}" type="datetimeFigureOut">
              <a:rPr lang="en-US"/>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A264F7-08BD-4EA3-8996-0AD461FC184A}" type="slidenum">
              <a:rPr lang="en-US"/>
              <a:t>‹#›</a:t>
            </a:fld>
            <a:endParaRPr lang="en-US"/>
          </a:p>
        </p:txBody>
      </p:sp>
    </p:spTree>
    <p:extLst>
      <p:ext uri="{BB962C8B-B14F-4D97-AF65-F5344CB8AC3E}">
        <p14:creationId xmlns:p14="http://schemas.microsoft.com/office/powerpoint/2010/main" val="1931178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264F7-08BD-4EA3-8996-0AD461FC184A}" type="slidenum">
              <a:rPr lang="en-US"/>
              <a:t>2</a:t>
            </a:fld>
            <a:endParaRPr lang="en-US"/>
          </a:p>
        </p:txBody>
      </p:sp>
    </p:spTree>
    <p:extLst>
      <p:ext uri="{BB962C8B-B14F-4D97-AF65-F5344CB8AC3E}">
        <p14:creationId xmlns:p14="http://schemas.microsoft.com/office/powerpoint/2010/main" val="343774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264F7-08BD-4EA3-8996-0AD461FC184A}" type="slidenum">
              <a:rPr lang="en-US"/>
              <a:t>11</a:t>
            </a:fld>
            <a:endParaRPr lang="en-US"/>
          </a:p>
        </p:txBody>
      </p:sp>
    </p:spTree>
    <p:extLst>
      <p:ext uri="{BB962C8B-B14F-4D97-AF65-F5344CB8AC3E}">
        <p14:creationId xmlns:p14="http://schemas.microsoft.com/office/powerpoint/2010/main" val="3496097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264F7-08BD-4EA3-8996-0AD461FC184A}" type="slidenum">
              <a:rPr lang="en-US"/>
              <a:t>3</a:t>
            </a:fld>
            <a:endParaRPr lang="en-US"/>
          </a:p>
        </p:txBody>
      </p:sp>
    </p:spTree>
    <p:extLst>
      <p:ext uri="{BB962C8B-B14F-4D97-AF65-F5344CB8AC3E}">
        <p14:creationId xmlns:p14="http://schemas.microsoft.com/office/powerpoint/2010/main" val="3332746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264F7-08BD-4EA3-8996-0AD461FC184A}" type="slidenum">
              <a:rPr lang="en-US"/>
              <a:t>4</a:t>
            </a:fld>
            <a:endParaRPr lang="en-US"/>
          </a:p>
        </p:txBody>
      </p:sp>
    </p:spTree>
    <p:extLst>
      <p:ext uri="{BB962C8B-B14F-4D97-AF65-F5344CB8AC3E}">
        <p14:creationId xmlns:p14="http://schemas.microsoft.com/office/powerpoint/2010/main" val="1639925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264F7-08BD-4EA3-8996-0AD461FC184A}" type="slidenum">
              <a:rPr lang="en-US"/>
              <a:t>5</a:t>
            </a:fld>
            <a:endParaRPr lang="en-US"/>
          </a:p>
        </p:txBody>
      </p:sp>
    </p:spTree>
    <p:extLst>
      <p:ext uri="{BB962C8B-B14F-4D97-AF65-F5344CB8AC3E}">
        <p14:creationId xmlns:p14="http://schemas.microsoft.com/office/powerpoint/2010/main" val="3273583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264F7-08BD-4EA3-8996-0AD461FC184A}" type="slidenum">
              <a:rPr lang="en-US"/>
              <a:t>6</a:t>
            </a:fld>
            <a:endParaRPr lang="en-US"/>
          </a:p>
        </p:txBody>
      </p:sp>
    </p:spTree>
    <p:extLst>
      <p:ext uri="{BB962C8B-B14F-4D97-AF65-F5344CB8AC3E}">
        <p14:creationId xmlns:p14="http://schemas.microsoft.com/office/powerpoint/2010/main" val="701509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264F7-08BD-4EA3-8996-0AD461FC184A}" type="slidenum">
              <a:rPr lang="en-US"/>
              <a:t>7</a:t>
            </a:fld>
            <a:endParaRPr lang="en-US"/>
          </a:p>
        </p:txBody>
      </p:sp>
    </p:spTree>
    <p:extLst>
      <p:ext uri="{BB962C8B-B14F-4D97-AF65-F5344CB8AC3E}">
        <p14:creationId xmlns:p14="http://schemas.microsoft.com/office/powerpoint/2010/main" val="1816508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264F7-08BD-4EA3-8996-0AD461FC184A}" type="slidenum">
              <a:rPr lang="en-US"/>
              <a:t>8</a:t>
            </a:fld>
            <a:endParaRPr lang="en-US"/>
          </a:p>
        </p:txBody>
      </p:sp>
    </p:spTree>
    <p:extLst>
      <p:ext uri="{BB962C8B-B14F-4D97-AF65-F5344CB8AC3E}">
        <p14:creationId xmlns:p14="http://schemas.microsoft.com/office/powerpoint/2010/main" val="2838332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264F7-08BD-4EA3-8996-0AD461FC184A}" type="slidenum">
              <a:rPr lang="en-US"/>
              <a:t>9</a:t>
            </a:fld>
            <a:endParaRPr lang="en-US"/>
          </a:p>
        </p:txBody>
      </p:sp>
    </p:spTree>
    <p:extLst>
      <p:ext uri="{BB962C8B-B14F-4D97-AF65-F5344CB8AC3E}">
        <p14:creationId xmlns:p14="http://schemas.microsoft.com/office/powerpoint/2010/main" val="2472142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264F7-08BD-4EA3-8996-0AD461FC184A}" type="slidenum">
              <a:rPr lang="en-US"/>
              <a:t>10</a:t>
            </a:fld>
            <a:endParaRPr lang="en-US"/>
          </a:p>
        </p:txBody>
      </p:sp>
    </p:spTree>
    <p:extLst>
      <p:ext uri="{BB962C8B-B14F-4D97-AF65-F5344CB8AC3E}">
        <p14:creationId xmlns:p14="http://schemas.microsoft.com/office/powerpoint/2010/main" val="182050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hyperlink" Target="https://en.wikipedia.org/wiki/Social_theorist" TargetMode="External"/><Relationship Id="rId4" Type="http://schemas.openxmlformats.org/officeDocument/2006/relationships/hyperlink" Target="https://en.wikipedia.org/wiki/Political_psychology"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Week 4: Political Development &amp; Governance</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ID Seminar 2016</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iterary Grid.wk 4.jpg"/>
          <p:cNvPicPr>
            <a:picLocks noGrp="1" noChangeAspect="1"/>
          </p:cNvPicPr>
          <p:nvPr>
            <p:ph idx="1"/>
          </p:nvPr>
        </p:nvPicPr>
        <p:blipFill>
          <a:blip r:embed="rId3"/>
          <a:stretch>
            <a:fillRect/>
          </a:stretch>
        </p:blipFill>
        <p:spPr>
          <a:xfrm>
            <a:off x="1102040" y="0"/>
            <a:ext cx="8984050" cy="6947375"/>
          </a:xfrm>
        </p:spPr>
      </p:pic>
    </p:spTree>
    <p:extLst>
      <p:ext uri="{BB962C8B-B14F-4D97-AF65-F5344CB8AC3E}">
        <p14:creationId xmlns:p14="http://schemas.microsoft.com/office/powerpoint/2010/main" val="1368879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Themes</a:t>
            </a:r>
          </a:p>
        </p:txBody>
      </p:sp>
      <p:sp>
        <p:nvSpPr>
          <p:cNvPr id="3" name="Content Placeholder 2"/>
          <p:cNvSpPr>
            <a:spLocks noGrp="1"/>
          </p:cNvSpPr>
          <p:nvPr>
            <p:ph idx="1"/>
          </p:nvPr>
        </p:nvSpPr>
        <p:spPr>
          <a:xfrm>
            <a:off x="704850" y="1593850"/>
            <a:ext cx="10515600" cy="4898010"/>
          </a:xfrm>
        </p:spPr>
        <p:txBody>
          <a:bodyPr vert="horz" lIns="91440" tIns="45720" rIns="91440" bIns="45720" rtlCol="0" anchor="t">
            <a:normAutofit/>
          </a:bodyPr>
          <a:lstStyle/>
          <a:p>
            <a:r>
              <a:rPr lang="en-US" dirty="0">
                <a:latin typeface="Calibri" charset="0"/>
              </a:rPr>
              <a:t>Political Modernization: can you achieve it through traditional system or you have to go through westernization?</a:t>
            </a:r>
          </a:p>
          <a:p>
            <a:r>
              <a:rPr lang="en-US" dirty="0">
                <a:latin typeface="Calibri" charset="0"/>
              </a:rPr>
              <a:t>Balance of power: between executive structure and legislative structure; it is equal important for different political regimes</a:t>
            </a:r>
          </a:p>
          <a:p>
            <a:r>
              <a:rPr lang="en-US" dirty="0">
                <a:latin typeface="Calibri" charset="0"/>
              </a:rPr>
              <a:t>Debunking development: what is development based on different perspectives?</a:t>
            </a:r>
          </a:p>
          <a:p>
            <a:r>
              <a:rPr lang="en-US" dirty="0">
                <a:latin typeface="Calibri" charset="0"/>
              </a:rPr>
              <a:t>The impact of foreign aid: governments need to please donors or bargain with their citizens</a:t>
            </a:r>
          </a:p>
          <a:p>
            <a:br>
              <a:rPr lang="en-US" dirty="0">
                <a:latin typeface="Calibri" charset="0"/>
              </a:rPr>
            </a:br>
            <a:endParaRPr lang="en-US" dirty="0">
              <a:latin typeface="Calibri" charset="0"/>
            </a:endParaRPr>
          </a:p>
        </p:txBody>
      </p:sp>
    </p:spTree>
    <p:extLst>
      <p:ext uri="{BB962C8B-B14F-4D97-AF65-F5344CB8AC3E}">
        <p14:creationId xmlns:p14="http://schemas.microsoft.com/office/powerpoint/2010/main" val="106961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Golden Oldies Summaries</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Cesar </a:t>
            </a:r>
            <a:r>
              <a:rPr lang="en-US" dirty="0" err="1"/>
              <a:t>Cedero</a:t>
            </a:r>
            <a:r>
              <a:rPr lang="en-US"/>
              <a:t> &amp; Jessi Hanson</a:t>
            </a:r>
            <a:endParaRPr lang="en-US" dirty="0"/>
          </a:p>
        </p:txBody>
      </p:sp>
    </p:spTree>
    <p:extLst>
      <p:ext uri="{BB962C8B-B14F-4D97-AF65-F5344CB8AC3E}">
        <p14:creationId xmlns:p14="http://schemas.microsoft.com/office/powerpoint/2010/main" val="3645578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428"/>
          </a:xfrm>
        </p:spPr>
        <p:txBody>
          <a:bodyPr>
            <a:normAutofit fontScale="90000"/>
          </a:bodyPr>
          <a:lstStyle/>
          <a:p>
            <a:r>
              <a:rPr lang="en-US" sz="3600" b="1" dirty="0">
                <a:latin typeface="Times New Roman" charset="0"/>
              </a:rPr>
              <a:t>Berger, Samuel.  'Pyramids of Sacrifice' pp 1-113, 1974</a:t>
            </a:r>
            <a:endParaRPr lang="en-US" sz="3600" dirty="0">
              <a:latin typeface="Times New Roman" charset="0"/>
            </a:endParaRPr>
          </a:p>
        </p:txBody>
      </p:sp>
      <p:sp>
        <p:nvSpPr>
          <p:cNvPr id="3" name="Content Placeholder 2"/>
          <p:cNvSpPr>
            <a:spLocks noGrp="1"/>
          </p:cNvSpPr>
          <p:nvPr>
            <p:ph sz="half" idx="1"/>
          </p:nvPr>
        </p:nvSpPr>
        <p:spPr>
          <a:xfrm>
            <a:off x="223838" y="1328738"/>
            <a:ext cx="11891962" cy="5611781"/>
          </a:xfrm>
        </p:spPr>
        <p:txBody>
          <a:bodyPr vert="horz" lIns="91440" tIns="45720" rIns="91440" bIns="45720" rtlCol="0" anchor="t">
            <a:normAutofit fontScale="77500" lnSpcReduction="20000"/>
          </a:bodyPr>
          <a:lstStyle/>
          <a:p>
            <a:pPr marL="0" indent="0">
              <a:buNone/>
            </a:pPr>
            <a:r>
              <a:rPr lang="en-US" b="1" dirty="0">
                <a:latin typeface="Times New Roman" charset="0"/>
              </a:rPr>
              <a:t>Myth of Growth (Capitalist Ideology)-  </a:t>
            </a:r>
            <a:r>
              <a:rPr lang="en-US" dirty="0">
                <a:latin typeface="Times New Roman" charset="0"/>
              </a:rPr>
              <a:t> The Western tradition- production increases with industry, so does individual freedom; </a:t>
            </a:r>
          </a:p>
          <a:p>
            <a:r>
              <a:rPr lang="en-US">
                <a:latin typeface="Times New Roman" charset="0"/>
              </a:rPr>
              <a:t>To modernize means to take control of the world and control of one's self through rationality (Weber), and through gaining control we can define our own destiny; today it is the United States and Western nations pushing the ideal of capitalism and democracy as a myth of change; industry should be privatized more than publicized  </a:t>
            </a:r>
            <a:endParaRPr lang="en-US" dirty="0">
              <a:latin typeface="Times New Roman" charset="0"/>
            </a:endParaRPr>
          </a:p>
          <a:p>
            <a:r>
              <a:rPr lang="en-US" dirty="0">
                <a:latin typeface="Times New Roman" charset="0"/>
              </a:rPr>
              <a:t>Policy makers "have rational interests to develop their countries", but the question is who is the policy makers </a:t>
            </a:r>
          </a:p>
          <a:p>
            <a:r>
              <a:rPr lang="en-US" dirty="0">
                <a:latin typeface="Times New Roman" charset="0"/>
              </a:rPr>
              <a:t>Yet this comes at a great human cost, as demonstrated by the vision of Cortez conquering Cholula which was done in the name of modernization and succession</a:t>
            </a:r>
          </a:p>
          <a:p>
            <a:r>
              <a:rPr lang="en-US">
                <a:latin typeface="Times New Roman" charset="0"/>
              </a:rPr>
              <a:t>All human can be cruel so we should not romanticize the oppressed as they may once have been the oppressor, but must understand the power dynamic of the myth and the cost of development, and enforcing change at the sacrifice of others </a:t>
            </a:r>
            <a:endParaRPr lang="en-US" dirty="0">
              <a:latin typeface="Times New Roman" charset="0"/>
            </a:endParaRPr>
          </a:p>
          <a:p>
            <a:r>
              <a:rPr lang="en-US" dirty="0">
                <a:latin typeface="Times New Roman" charset="0"/>
              </a:rPr>
              <a:t>Question of who benefits from modernization- neocolonialist views demonstrate such as through Frank and Dependency Theory that the 3rd world in colonial times was plundered of its resources, and today, the 3rd world is still being drained of its exports to pay for industrialization of which produces profits that mostly further the interests of national elite and foreign rich </a:t>
            </a:r>
          </a:p>
          <a:p>
            <a:r>
              <a:rPr lang="en-US" dirty="0">
                <a:latin typeface="Times New Roman" charset="0"/>
              </a:rPr>
              <a:t>Democracy models assume that all participate in the political system yet concerns only the metropoles really benefit while the periphery does not as much </a:t>
            </a:r>
          </a:p>
        </p:txBody>
      </p:sp>
      <p:sp>
        <p:nvSpPr>
          <p:cNvPr id="6" name="TextBox 5"/>
          <p:cNvSpPr txBox="1"/>
          <p:nvPr/>
        </p:nvSpPr>
        <p:spPr>
          <a:xfrm flipH="1">
            <a:off x="12039600" y="3990975"/>
            <a:ext cx="1059419" cy="369332"/>
          </a:xfrm>
          <a:prstGeom prst="rect">
            <a:avLst/>
          </a:prstGeom>
        </p:spPr>
        <p:txBody>
          <a:bodyPr rtlCol="0">
            <a:spAutoFit/>
          </a:bodyPr>
          <a:lstStyle/>
          <a:p>
            <a:pPr algn="ctr"/>
            <a:endParaRPr lang="en-US" dirty="0">
              <a:latin typeface="Calibri" charset="0"/>
            </a:endParaRPr>
          </a:p>
        </p:txBody>
      </p:sp>
    </p:spTree>
    <p:extLst>
      <p:ext uri="{BB962C8B-B14F-4D97-AF65-F5344CB8AC3E}">
        <p14:creationId xmlns:p14="http://schemas.microsoft.com/office/powerpoint/2010/main" val="394541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9072"/>
            <a:ext cx="10499725" cy="645478"/>
          </a:xfrm>
        </p:spPr>
        <p:txBody>
          <a:bodyPr>
            <a:normAutofit/>
          </a:bodyPr>
          <a:lstStyle/>
          <a:p>
            <a:r>
              <a:rPr lang="en-US" sz="3600" b="1" dirty="0">
                <a:latin typeface="Times New Roman" charset="0"/>
              </a:rPr>
              <a:t>Berger, Samuel.  'Pyramids of Sacrifice' Cont'd</a:t>
            </a:r>
            <a:endParaRPr lang="en-US" sz="3600" dirty="0">
              <a:latin typeface="Times New Roman" charset="0"/>
            </a:endParaRPr>
          </a:p>
        </p:txBody>
      </p:sp>
      <p:sp>
        <p:nvSpPr>
          <p:cNvPr id="3" name="Content Placeholder 2"/>
          <p:cNvSpPr>
            <a:spLocks noGrp="1"/>
          </p:cNvSpPr>
          <p:nvPr>
            <p:ph sz="half" idx="1"/>
          </p:nvPr>
        </p:nvSpPr>
        <p:spPr>
          <a:xfrm>
            <a:off x="228600" y="1065213"/>
            <a:ext cx="10396538" cy="5960441"/>
          </a:xfrm>
        </p:spPr>
        <p:txBody>
          <a:bodyPr vert="horz" lIns="91440" tIns="45720" rIns="91440" bIns="45720" rtlCol="0" anchor="t">
            <a:normAutofit fontScale="85000" lnSpcReduction="20000"/>
          </a:bodyPr>
          <a:lstStyle/>
          <a:p>
            <a:pPr marL="0" indent="0">
              <a:buNone/>
            </a:pPr>
            <a:r>
              <a:rPr lang="en-US" b="1" dirty="0">
                <a:latin typeface="Times New Roman" charset="0"/>
              </a:rPr>
              <a:t>Myth of Revolution(Socialist Ideology)- </a:t>
            </a:r>
            <a:r>
              <a:rPr lang="en-US" dirty="0">
                <a:latin typeface="Times New Roman" charset="0"/>
              </a:rPr>
              <a:t>Through revolution, the emotional promise, that the rising up the common man, and redistribution of power and prosperity will be shared</a:t>
            </a:r>
          </a:p>
          <a:p>
            <a:r>
              <a:rPr lang="en-US" dirty="0">
                <a:latin typeface="Times New Roman" charset="0"/>
              </a:rPr>
              <a:t>Often requires unofficial violence which is not a formal political program and often differs per context; through this force of the masses a great change will occur </a:t>
            </a:r>
          </a:p>
          <a:p>
            <a:r>
              <a:rPr lang="en-US" dirty="0">
                <a:latin typeface="Times New Roman" charset="0"/>
              </a:rPr>
              <a:t>Win 'heart of the people' through the myth of progress and revolution, yet there are the cost of human lives often through purges- revolutionary warfare and the new regime that takes hold in attaining power (77) </a:t>
            </a:r>
          </a:p>
          <a:p>
            <a:r>
              <a:rPr lang="en-US" dirty="0">
                <a:latin typeface="Times New Roman" charset="0"/>
              </a:rPr>
              <a:t>Soviet power myth also promotes industrial development but through profit and income distribution influenced by the publicized models controlled by the state, and this myth is embellished as Soviet Union has not likely advanced its industry that much as they are equal economically and in modernization as Italy in 1967 </a:t>
            </a:r>
          </a:p>
          <a:p>
            <a:r>
              <a:rPr lang="en-US" dirty="0">
                <a:latin typeface="Times New Roman" charset="0"/>
              </a:rPr>
              <a:t>This myth does promote improved social systems, with more equitable distribution but at what cost? </a:t>
            </a:r>
          </a:p>
          <a:p>
            <a:r>
              <a:rPr lang="en-US" dirty="0">
                <a:latin typeface="Times New Roman" charset="0"/>
              </a:rPr>
              <a:t>Paulo Freire (</a:t>
            </a:r>
            <a:r>
              <a:rPr lang="en-US" dirty="0" err="1">
                <a:latin typeface="Times New Roman" charset="0"/>
              </a:rPr>
              <a:t>Brasil</a:t>
            </a:r>
            <a:r>
              <a:rPr lang="en-US" dirty="0">
                <a:latin typeface="Times New Roman" charset="0"/>
              </a:rPr>
              <a:t>)- education for promoting education for political action to expand political consciousness for actions to help the individual and the society is important; it is important to promote 'conscious raising' to help citizens see each other as 'we' and not 'they'</a:t>
            </a:r>
          </a:p>
          <a:p>
            <a:endParaRPr lang="en-US" dirty="0">
              <a:latin typeface="Times New Roman" charset="0"/>
            </a:endParaRPr>
          </a:p>
        </p:txBody>
      </p:sp>
      <p:sp>
        <p:nvSpPr>
          <p:cNvPr id="6" name="TextBox 5"/>
          <p:cNvSpPr txBox="1"/>
          <p:nvPr/>
        </p:nvSpPr>
        <p:spPr>
          <a:xfrm flipH="1">
            <a:off x="12039600" y="3990975"/>
            <a:ext cx="1059419" cy="369332"/>
          </a:xfrm>
          <a:prstGeom prst="rect">
            <a:avLst/>
          </a:prstGeom>
        </p:spPr>
        <p:txBody>
          <a:bodyPr rtlCol="0">
            <a:spAutoFit/>
          </a:bodyPr>
          <a:lstStyle/>
          <a:p>
            <a:pPr algn="ctr"/>
            <a:endParaRPr lang="en-US" dirty="0">
              <a:latin typeface="Calibri" charset="0"/>
            </a:endParaRPr>
          </a:p>
        </p:txBody>
      </p:sp>
      <p:sp>
        <p:nvSpPr>
          <p:cNvPr id="7" name="TextBox 6"/>
          <p:cNvSpPr txBox="1"/>
          <p:nvPr/>
        </p:nvSpPr>
        <p:spPr>
          <a:xfrm>
            <a:off x="10353580" y="2667000"/>
            <a:ext cx="1630458" cy="2585323"/>
          </a:xfrm>
          <a:prstGeom prst="rect">
            <a:avLst/>
          </a:prstGeom>
        </p:spPr>
        <p:txBody>
          <a:bodyPr rtlCol="0">
            <a:spAutoFit/>
          </a:bodyPr>
          <a:lstStyle/>
          <a:p>
            <a:pPr algn="ctr"/>
            <a:r>
              <a:rPr lang="en-US" dirty="0"/>
              <a:t>Berger- American sociologist; Dialectical Modernization Theorist?</a:t>
            </a:r>
          </a:p>
          <a:p>
            <a:pPr algn="ctr"/>
            <a:r>
              <a:rPr lang="en-US" dirty="0"/>
              <a:t>Man's inhumanity to men</a:t>
            </a:r>
          </a:p>
        </p:txBody>
      </p:sp>
    </p:spTree>
    <p:extLst>
      <p:ext uri="{BB962C8B-B14F-4D97-AF65-F5344CB8AC3E}">
        <p14:creationId xmlns:p14="http://schemas.microsoft.com/office/powerpoint/2010/main" val="416040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6668"/>
          </a:xfrm>
        </p:spPr>
        <p:txBody>
          <a:bodyPr>
            <a:normAutofit fontScale="90000"/>
          </a:bodyPr>
          <a:lstStyle/>
          <a:p>
            <a:r>
              <a:rPr lang="en-US" b="1" dirty="0" err="1">
                <a:latin typeface="Times New Roman" charset="0"/>
              </a:rPr>
              <a:t>Nandy</a:t>
            </a:r>
            <a:r>
              <a:rPr lang="en-US" b="1" dirty="0">
                <a:latin typeface="Times New Roman" charset="0"/>
              </a:rPr>
              <a:t>, </a:t>
            </a:r>
            <a:r>
              <a:rPr lang="en-US" b="1" dirty="0" err="1">
                <a:latin typeface="Times New Roman" charset="0"/>
              </a:rPr>
              <a:t>Ashis</a:t>
            </a:r>
            <a:r>
              <a:rPr lang="en-US" b="1" dirty="0">
                <a:latin typeface="Times New Roman" charset="0"/>
              </a:rPr>
              <a:t>. "Colonization of the Mind." 1994 </a:t>
            </a:r>
            <a:endParaRPr lang="en-US" dirty="0">
              <a:latin typeface="Times New Roman" charset="0"/>
            </a:endParaRPr>
          </a:p>
        </p:txBody>
      </p:sp>
      <p:sp>
        <p:nvSpPr>
          <p:cNvPr id="3" name="Content Placeholder 2"/>
          <p:cNvSpPr>
            <a:spLocks noGrp="1"/>
          </p:cNvSpPr>
          <p:nvPr>
            <p:ph sz="half" idx="1"/>
          </p:nvPr>
        </p:nvSpPr>
        <p:spPr>
          <a:xfrm>
            <a:off x="838200" y="1560513"/>
            <a:ext cx="8188325" cy="5064469"/>
          </a:xfrm>
        </p:spPr>
        <p:txBody>
          <a:bodyPr vert="horz" lIns="91440" tIns="45720" rIns="91440" bIns="45720" rtlCol="0" anchor="t">
            <a:normAutofit lnSpcReduction="10000"/>
          </a:bodyPr>
          <a:lstStyle/>
          <a:p>
            <a:r>
              <a:rPr lang="en-US" dirty="0">
                <a:latin typeface="Times New Roman" charset="0"/>
              </a:rPr>
              <a:t>Colonialism and neo-colonialism's ability to create secular hierarchies are incompatible with traditional order </a:t>
            </a:r>
          </a:p>
          <a:p>
            <a:r>
              <a:rPr lang="en-US" dirty="0">
                <a:latin typeface="Times New Roman" charset="0"/>
              </a:rPr>
              <a:t>The ancient form of human greed and violence will always affect political systems and attempts to modernize  </a:t>
            </a:r>
          </a:p>
          <a:p>
            <a:r>
              <a:rPr lang="en-US" dirty="0">
                <a:latin typeface="Times New Roman" charset="0"/>
              </a:rPr>
              <a:t>The current trend of development is to create a homogenized technically controlled, absolute hierarchical world that pits modern verses primitive existence </a:t>
            </a:r>
          </a:p>
          <a:p>
            <a:r>
              <a:rPr lang="en-US" dirty="0">
                <a:latin typeface="Times New Roman" charset="0"/>
              </a:rPr>
              <a:t>Taking in consideration the culture of a people is important in defining their capacity in political and economic systems</a:t>
            </a:r>
          </a:p>
          <a:p>
            <a:endParaRPr lang="en-US" dirty="0"/>
          </a:p>
        </p:txBody>
      </p:sp>
      <p:pic>
        <p:nvPicPr>
          <p:cNvPr id="5" name="Picture 4"/>
          <p:cNvPicPr>
            <a:picLocks noChangeAspect="1"/>
          </p:cNvPicPr>
          <p:nvPr/>
        </p:nvPicPr>
        <p:blipFill>
          <a:blip r:embed="rId3"/>
          <a:stretch>
            <a:fillRect/>
          </a:stretch>
        </p:blipFill>
        <p:spPr>
          <a:xfrm>
            <a:off x="9713907" y="1344822"/>
            <a:ext cx="1905000" cy="2286000"/>
          </a:xfrm>
          <a:prstGeom prst="rect">
            <a:avLst/>
          </a:prstGeom>
        </p:spPr>
      </p:pic>
      <p:sp>
        <p:nvSpPr>
          <p:cNvPr id="6" name="TextBox 5"/>
          <p:cNvSpPr txBox="1"/>
          <p:nvPr/>
        </p:nvSpPr>
        <p:spPr>
          <a:xfrm>
            <a:off x="9296964" y="3990287"/>
            <a:ext cx="2743200" cy="923330"/>
          </a:xfrm>
          <a:prstGeom prst="rect">
            <a:avLst/>
          </a:prstGeom>
        </p:spPr>
        <p:txBody>
          <a:bodyPr rtlCol="0">
            <a:spAutoFit/>
          </a:bodyPr>
          <a:lstStyle/>
          <a:p>
            <a:pPr algn="ctr"/>
            <a:r>
              <a:rPr lang="en-US" dirty="0">
                <a:solidFill>
                  <a:srgbClr val="000000"/>
                </a:solidFill>
                <a:latin typeface="Calibri" charset="0"/>
              </a:rPr>
              <a:t> Indian </a:t>
            </a:r>
            <a:r>
              <a:rPr lang="en-US" dirty="0">
                <a:solidFill>
                  <a:srgbClr val="000000"/>
                </a:solidFill>
                <a:latin typeface="Calibri" charset="0"/>
                <a:hlinkClick r:id="rId4"/>
              </a:rPr>
              <a:t>political psychologist</a:t>
            </a:r>
            <a:r>
              <a:rPr lang="en-US" dirty="0">
                <a:solidFill>
                  <a:srgbClr val="000000"/>
                </a:solidFill>
                <a:latin typeface="Calibri" charset="0"/>
              </a:rPr>
              <a:t>, </a:t>
            </a:r>
            <a:r>
              <a:rPr lang="en-US" dirty="0">
                <a:solidFill>
                  <a:srgbClr val="000000"/>
                </a:solidFill>
                <a:latin typeface="Calibri" charset="0"/>
                <a:hlinkClick r:id="rId5"/>
              </a:rPr>
              <a:t>social theorist</a:t>
            </a:r>
            <a:r>
              <a:rPr lang="en-US" dirty="0">
                <a:solidFill>
                  <a:srgbClr val="000000"/>
                </a:solidFill>
                <a:latin typeface="Calibri" charset="0"/>
              </a:rPr>
              <a:t>, and critic</a:t>
            </a:r>
            <a:endParaRPr lang="en-US" dirty="0">
              <a:latin typeface="Calibri" charset="0"/>
            </a:endParaRPr>
          </a:p>
        </p:txBody>
      </p:sp>
    </p:spTree>
    <p:extLst>
      <p:ext uri="{BB962C8B-B14F-4D97-AF65-F5344CB8AC3E}">
        <p14:creationId xmlns:p14="http://schemas.microsoft.com/office/powerpoint/2010/main" val="985991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6668"/>
          </a:xfrm>
        </p:spPr>
        <p:txBody>
          <a:bodyPr>
            <a:normAutofit fontScale="90000"/>
          </a:bodyPr>
          <a:lstStyle/>
          <a:p>
            <a:r>
              <a:rPr lang="en-US" b="1" dirty="0" err="1">
                <a:latin typeface="Times New Roman" charset="0"/>
              </a:rPr>
              <a:t>Nandy</a:t>
            </a:r>
            <a:r>
              <a:rPr lang="en-US" b="1" dirty="0">
                <a:latin typeface="Times New Roman" charset="0"/>
              </a:rPr>
              <a:t>, </a:t>
            </a:r>
            <a:r>
              <a:rPr lang="en-US" b="1" dirty="0" err="1">
                <a:latin typeface="Times New Roman" charset="0"/>
              </a:rPr>
              <a:t>Ashis</a:t>
            </a:r>
            <a:r>
              <a:rPr lang="en-US" b="1" dirty="0">
                <a:latin typeface="Times New Roman" charset="0"/>
              </a:rPr>
              <a:t>. "Colonization of the Mind." 1994 Continued</a:t>
            </a:r>
            <a:endParaRPr lang="en-US" dirty="0">
              <a:latin typeface="Times New Roman" charset="0"/>
            </a:endParaRPr>
          </a:p>
        </p:txBody>
      </p:sp>
      <p:sp>
        <p:nvSpPr>
          <p:cNvPr id="3" name="Content Placeholder 2"/>
          <p:cNvSpPr>
            <a:spLocks noGrp="1"/>
          </p:cNvSpPr>
          <p:nvPr>
            <p:ph sz="half" idx="1"/>
          </p:nvPr>
        </p:nvSpPr>
        <p:spPr>
          <a:xfrm>
            <a:off x="838200" y="1560513"/>
            <a:ext cx="10645913" cy="4865687"/>
          </a:xfrm>
        </p:spPr>
        <p:txBody>
          <a:bodyPr vert="horz" lIns="91440" tIns="45720" rIns="91440" bIns="45720" rtlCol="0" anchor="t">
            <a:normAutofit lnSpcReduction="10000"/>
          </a:bodyPr>
          <a:lstStyle/>
          <a:p>
            <a:r>
              <a:rPr lang="en-US" dirty="0">
                <a:latin typeface="Times New Roman" charset="0"/>
              </a:rPr>
              <a:t>Using traditions that have existed for long periods of time (for example before colonialism) is a good resource to utilize and not to be pushed out when developing systems, which is what colonialists tried to do long ago </a:t>
            </a:r>
          </a:p>
          <a:p>
            <a:r>
              <a:rPr lang="en-US" dirty="0">
                <a:latin typeface="Times New Roman" charset="0"/>
              </a:rPr>
              <a:t>One technique that a dominant power may do in enforcing its control or assert its legitimacy is to push out the older 'traditional' order to replace it with their own </a:t>
            </a:r>
          </a:p>
          <a:p>
            <a:r>
              <a:rPr lang="en-US" dirty="0">
                <a:latin typeface="Times New Roman" charset="0"/>
              </a:rPr>
              <a:t>Colonialism was maybe an instrument for progress but new understandings of it have identified the importance of renovating and vitalizing political development through use of culture and tradition</a:t>
            </a:r>
          </a:p>
          <a:p>
            <a:r>
              <a:rPr lang="en-US" dirty="0">
                <a:latin typeface="Times New Roman" charset="0"/>
              </a:rPr>
              <a:t>(Example: </a:t>
            </a:r>
            <a:r>
              <a:rPr lang="en-US" dirty="0" err="1">
                <a:latin typeface="Times New Roman" charset="0"/>
              </a:rPr>
              <a:t>Ghandi</a:t>
            </a:r>
            <a:r>
              <a:rPr lang="en-US" dirty="0">
                <a:latin typeface="Times New Roman" charset="0"/>
              </a:rPr>
              <a:t>- let the country determine its own path while looking to good examples)</a:t>
            </a:r>
          </a:p>
          <a:p>
            <a:endParaRPr lang="en-US" dirty="0">
              <a:latin typeface="Times New Roman" charset="0"/>
            </a:endParaRPr>
          </a:p>
          <a:p>
            <a:endParaRPr lang="en-US" dirty="0"/>
          </a:p>
        </p:txBody>
      </p:sp>
      <p:sp>
        <p:nvSpPr>
          <p:cNvPr id="6" name="TextBox 5"/>
          <p:cNvSpPr txBox="1"/>
          <p:nvPr/>
        </p:nvSpPr>
        <p:spPr>
          <a:xfrm flipH="1">
            <a:off x="12039600" y="3990975"/>
            <a:ext cx="926577" cy="368300"/>
          </a:xfrm>
          <a:prstGeom prst="rect">
            <a:avLst/>
          </a:prstGeom>
        </p:spPr>
        <p:txBody>
          <a:bodyPr rtlCol="0">
            <a:spAutoFit/>
          </a:bodyPr>
          <a:lstStyle/>
          <a:p>
            <a:pPr algn="ctr"/>
            <a:endParaRPr lang="en-US" dirty="0">
              <a:latin typeface="Calibri" charset="0"/>
            </a:endParaRPr>
          </a:p>
        </p:txBody>
      </p:sp>
    </p:spTree>
    <p:extLst>
      <p:ext uri="{BB962C8B-B14F-4D97-AF65-F5344CB8AC3E}">
        <p14:creationId xmlns:p14="http://schemas.microsoft.com/office/powerpoint/2010/main" val="2644255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Samuel Huntington</a:t>
            </a:r>
          </a:p>
        </p:txBody>
      </p:sp>
      <p:pic>
        <p:nvPicPr>
          <p:cNvPr id="6" name="Content Placeholder 5"/>
          <p:cNvPicPr>
            <a:picLocks noGrp="1" noChangeAspect="1"/>
          </p:cNvPicPr>
          <p:nvPr>
            <p:ph sz="half" idx="1"/>
          </p:nvPr>
        </p:nvPicPr>
        <p:blipFill>
          <a:blip r:embed="rId3"/>
          <a:stretch>
            <a:fillRect/>
          </a:stretch>
        </p:blipFill>
        <p:spPr>
          <a:xfrm>
            <a:off x="568325" y="1882775"/>
            <a:ext cx="4808907" cy="4369523"/>
          </a:xfrm>
        </p:spPr>
      </p:pic>
      <p:sp>
        <p:nvSpPr>
          <p:cNvPr id="5" name="Content Placeholder 4"/>
          <p:cNvSpPr>
            <a:spLocks noGrp="1"/>
          </p:cNvSpPr>
          <p:nvPr>
            <p:ph sz="half" idx="2"/>
          </p:nvPr>
        </p:nvSpPr>
        <p:spPr/>
        <p:txBody>
          <a:bodyPr vert="horz" lIns="91440" tIns="45720" rIns="91440" bIns="45720" rtlCol="0" anchor="t">
            <a:normAutofit lnSpcReduction="10000"/>
          </a:bodyPr>
          <a:lstStyle/>
          <a:p>
            <a:r>
              <a:rPr lang="en-US" dirty="0">
                <a:latin typeface="Calibri" charset="0"/>
              </a:rPr>
              <a:t>Political scientist.</a:t>
            </a:r>
          </a:p>
          <a:p>
            <a:r>
              <a:rPr lang="en-US" dirty="0">
                <a:latin typeface="Calibri" charset="0"/>
              </a:rPr>
              <a:t>Harvard Ph.D. and he taught for half a century.</a:t>
            </a:r>
          </a:p>
          <a:p>
            <a:r>
              <a:rPr lang="en-US" dirty="0">
                <a:latin typeface="Calibri" charset="0"/>
              </a:rPr>
              <a:t>White House national security council policy coordinator.</a:t>
            </a:r>
          </a:p>
          <a:p>
            <a:r>
              <a:rPr lang="en-US" dirty="0">
                <a:latin typeface="Calibri" charset="0"/>
              </a:rPr>
              <a:t>In 68 he advocated for harsh conventional approaches to the Vietcong challenge in Vietnam.</a:t>
            </a:r>
          </a:p>
          <a:p>
            <a:r>
              <a:rPr lang="en-US" dirty="0">
                <a:latin typeface="Calibri" charset="0"/>
              </a:rPr>
              <a:t>He was denied twice admission into NAS</a:t>
            </a:r>
          </a:p>
          <a:p>
            <a:endParaRPr lang="en-US" dirty="0">
              <a:latin typeface="Calibri" charset="0"/>
            </a:endParaRPr>
          </a:p>
        </p:txBody>
      </p:sp>
    </p:spTree>
    <p:extLst>
      <p:ext uri="{BB962C8B-B14F-4D97-AF65-F5344CB8AC3E}">
        <p14:creationId xmlns:p14="http://schemas.microsoft.com/office/powerpoint/2010/main" val="2289025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Political</a:t>
            </a:r>
            <a:r>
              <a:rPr lang="en-US" dirty="0"/>
              <a:t> Order in Changing Societies</a:t>
            </a:r>
          </a:p>
        </p:txBody>
      </p:sp>
      <p:sp>
        <p:nvSpPr>
          <p:cNvPr id="3" name="Content Placeholder 2"/>
          <p:cNvSpPr>
            <a:spLocks noGrp="1"/>
          </p:cNvSpPr>
          <p:nvPr>
            <p:ph idx="1"/>
          </p:nvPr>
        </p:nvSpPr>
        <p:spPr>
          <a:xfrm>
            <a:off x="838200" y="1825625"/>
            <a:ext cx="10515600" cy="4763849"/>
          </a:xfrm>
        </p:spPr>
        <p:txBody>
          <a:bodyPr vert="horz" lIns="91440" tIns="45720" rIns="91440" bIns="45720" rtlCol="0" anchor="t">
            <a:normAutofit fontScale="92500"/>
          </a:bodyPr>
          <a:lstStyle/>
          <a:p>
            <a:r>
              <a:rPr lang="en-US" dirty="0"/>
              <a:t>What causes disorder and stability in changing polities?</a:t>
            </a:r>
          </a:p>
          <a:p>
            <a:r>
              <a:rPr lang="en-US" dirty="0">
                <a:latin typeface="Calibri" charset="0"/>
              </a:rPr>
              <a:t>Rapid social change and the rapid mobilization of new groups into politics coupled with the slow development of political institutions.</a:t>
            </a:r>
          </a:p>
          <a:p>
            <a:r>
              <a:rPr lang="en-US" dirty="0">
                <a:latin typeface="Calibri" charset="0"/>
              </a:rPr>
              <a:t>Political stability is the result of the institutionalization of political systems and their level of political participation.</a:t>
            </a:r>
          </a:p>
          <a:p>
            <a:r>
              <a:rPr lang="en-US" dirty="0">
                <a:latin typeface="Calibri" charset="0"/>
              </a:rPr>
              <a:t>There are three patterns of political modernization: continental, British, and American.</a:t>
            </a:r>
          </a:p>
          <a:p>
            <a:r>
              <a:rPr lang="en-US" dirty="0">
                <a:latin typeface="Calibri" charset="0"/>
              </a:rPr>
              <a:t>These three patterns created different results in terms of rationalization of authority, functional specialization, structure differentiation.</a:t>
            </a:r>
          </a:p>
          <a:p>
            <a:r>
              <a:rPr lang="en-US" dirty="0">
                <a:latin typeface="Calibri" charset="0"/>
              </a:rPr>
              <a:t>He also argues that monarchies, the oldest of traditional political systems, are called to modernize to thwart revolutionary threats.</a:t>
            </a:r>
          </a:p>
        </p:txBody>
      </p:sp>
    </p:spTree>
    <p:extLst>
      <p:ext uri="{BB962C8B-B14F-4D97-AF65-F5344CB8AC3E}">
        <p14:creationId xmlns:p14="http://schemas.microsoft.com/office/powerpoint/2010/main" val="1176386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Clash of Civilizations</a:t>
            </a:r>
          </a:p>
        </p:txBody>
      </p:sp>
      <p:sp>
        <p:nvSpPr>
          <p:cNvPr id="3" name="Content Placeholder 2"/>
          <p:cNvSpPr>
            <a:spLocks noGrp="1"/>
          </p:cNvSpPr>
          <p:nvPr>
            <p:ph idx="1"/>
          </p:nvPr>
        </p:nvSpPr>
        <p:spPr>
          <a:xfrm>
            <a:off x="838200" y="1327174"/>
            <a:ext cx="10515600" cy="5416526"/>
          </a:xfrm>
        </p:spPr>
        <p:txBody>
          <a:bodyPr vert="horz" lIns="91440" tIns="45720" rIns="91440" bIns="45720" rtlCol="0" anchor="t">
            <a:normAutofit lnSpcReduction="10000"/>
          </a:bodyPr>
          <a:lstStyle/>
          <a:p>
            <a:r>
              <a:rPr lang="en-US" dirty="0">
                <a:latin typeface="Calibri" charset="0"/>
              </a:rPr>
              <a:t>At the micro level the most violent fault lines are between Islam and its Orthodox, Hindu, African, and Western Christian neighbors.</a:t>
            </a:r>
          </a:p>
          <a:p>
            <a:r>
              <a:rPr lang="en-US" dirty="0">
                <a:latin typeface="Calibri" charset="0"/>
              </a:rPr>
              <a:t>At the macro level, the dominant division is between the “the West and the Rest”.</a:t>
            </a:r>
          </a:p>
          <a:p>
            <a:r>
              <a:rPr lang="en-US" dirty="0">
                <a:latin typeface="Calibri" charset="0"/>
              </a:rPr>
              <a:t>Increasing interest in nuclear weapons by the rest of the world has made the West interested in non-proliferation.</a:t>
            </a:r>
          </a:p>
          <a:p>
            <a:r>
              <a:rPr lang="en-US" dirty="0">
                <a:latin typeface="Calibri" charset="0"/>
              </a:rPr>
              <a:t>In terms of democracy and human rights, the West's agenda for here has clashed rejection of rest of the world.</a:t>
            </a:r>
          </a:p>
          <a:p>
            <a:r>
              <a:rPr lang="en-US" dirty="0">
                <a:latin typeface="Calibri" charset="0"/>
              </a:rPr>
              <a:t>Immigration has seen the most ambiguous position in the West while the immigration wave increases from the rest of the world.</a:t>
            </a:r>
          </a:p>
          <a:p>
            <a:r>
              <a:rPr lang="en-US" dirty="0">
                <a:latin typeface="Calibri" charset="0"/>
              </a:rPr>
              <a:t>In a world with constant Muslim demographic growth and ascendant Asian power, conflicts between the west and challenging civilizations will be more central to global politics than other lines of cleavage</a:t>
            </a:r>
          </a:p>
          <a:p>
            <a:endParaRPr lang="en-US" dirty="0">
              <a:latin typeface="Calibri" charset="0"/>
            </a:endParaRPr>
          </a:p>
        </p:txBody>
      </p:sp>
    </p:spTree>
    <p:extLst>
      <p:ext uri="{BB962C8B-B14F-4D97-AF65-F5344CB8AC3E}">
        <p14:creationId xmlns:p14="http://schemas.microsoft.com/office/powerpoint/2010/main" val="42940395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1115</Words>
  <Application>Microsoft Office PowerPoint</Application>
  <PresentationFormat>Widescreen</PresentationFormat>
  <Paragraphs>68</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Week 4: Political Development &amp; Governance</vt:lpstr>
      <vt:lpstr>Golden Oldies Summaries</vt:lpstr>
      <vt:lpstr>Berger, Samuel.  'Pyramids of Sacrifice' pp 1-113, 1974</vt:lpstr>
      <vt:lpstr>Berger, Samuel.  'Pyramids of Sacrifice' Cont'd</vt:lpstr>
      <vt:lpstr>Nandy, Ashis. "Colonization of the Mind." 1994 </vt:lpstr>
      <vt:lpstr>Nandy, Ashis. "Colonization of the Mind." 1994 Continued</vt:lpstr>
      <vt:lpstr>Samuel Huntington</vt:lpstr>
      <vt:lpstr>Political Order in Changing Societies</vt:lpstr>
      <vt:lpstr>The Clash of Civilizations</vt:lpstr>
      <vt:lpstr>PowerPoint Presentation</vt:lpstr>
      <vt:lpstr>Major Themes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Jhanson133</dc:creator>
  <cp:lastModifiedBy>Jhanson133</cp:lastModifiedBy>
  <cp:revision>25</cp:revision>
  <dcterms:created xsi:type="dcterms:W3CDTF">2013-07-15T20:26:40Z</dcterms:created>
  <dcterms:modified xsi:type="dcterms:W3CDTF">2016-10-03T16:16:28Z</dcterms:modified>
</cp:coreProperties>
</file>