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handoutMasterIdLst>
    <p:handoutMasterId r:id="rId23"/>
  </p:handoutMasterIdLst>
  <p:sldIdLst>
    <p:sldId id="318" r:id="rId2"/>
    <p:sldId id="319" r:id="rId3"/>
    <p:sldId id="356" r:id="rId4"/>
    <p:sldId id="321" r:id="rId5"/>
    <p:sldId id="332" r:id="rId6"/>
    <p:sldId id="357" r:id="rId7"/>
    <p:sldId id="338" r:id="rId8"/>
    <p:sldId id="358" r:id="rId9"/>
    <p:sldId id="312" r:id="rId10"/>
    <p:sldId id="337" r:id="rId11"/>
    <p:sldId id="320" r:id="rId12"/>
    <p:sldId id="339" r:id="rId13"/>
    <p:sldId id="313" r:id="rId14"/>
    <p:sldId id="340" r:id="rId15"/>
    <p:sldId id="324" r:id="rId16"/>
    <p:sldId id="314" r:id="rId17"/>
    <p:sldId id="325" r:id="rId18"/>
    <p:sldId id="344" r:id="rId19"/>
    <p:sldId id="359" r:id="rId20"/>
    <p:sldId id="360" r:id="rId21"/>
    <p:sldId id="328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37"/>
  </p:normalViewPr>
  <p:slideViewPr>
    <p:cSldViewPr>
      <p:cViewPr varScale="1">
        <p:scale>
          <a:sx n="99" d="100"/>
          <a:sy n="99" d="100"/>
        </p:scale>
        <p:origin x="1464" y="176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D28ED8E4-1D58-4E33-BB19-9241741FF6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151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493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494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99267-7BBD-4F10-81FC-C879906093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25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038EF-B958-494B-A1B8-68F72194A6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11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7D6BBE-19FB-4075-903A-56A42825E8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5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F45336-92CC-47DD-8B51-987576BFB3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78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6D9372-52B1-4F41-8EAC-FD670D44C6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99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588DF-2090-4D39-B926-72F80E9583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81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0F80A8-66BC-42D5-9A4C-0278E54E5C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51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FF66E-01AC-484E-9C47-B0A74EFF32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13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3C60E-F389-42BE-92DD-4B8DBE6BE9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19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69D9A-ADF9-4CF2-BE49-0335D1091D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5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E746BB-B8B6-4A74-A42B-1B20D8E12E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27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9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>
                <a:latin typeface="Times New Roman" panose="02020603050405020304" pitchFamily="18" charset="0"/>
              </a:endParaRPr>
            </a:p>
          </p:txBody>
        </p:sp>
        <p:grpSp>
          <p:nvGrpSpPr>
            <p:cNvPr id="1095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96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97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391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50A573E-31AC-46CC-AFA8-EF0EE9524BE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3" name="Group 13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4" name="Group 14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41" name="Group 15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2" name="Line 1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1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1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2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2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2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2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2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2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2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2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2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3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3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3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3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3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3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2" name="Line 3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3" name="Line 3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2" name="Group 38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3" name="Line 39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40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41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42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43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44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45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46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47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48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9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50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51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52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53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54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55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56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57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58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9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60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61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62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63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64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65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" name="Line 66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7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5" name="Rectangle 68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036" name="Line 69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7" name="Group 70"/>
            <p:cNvGrpSpPr>
              <a:grpSpLocks/>
            </p:cNvGrpSpPr>
            <p:nvPr/>
          </p:nvGrpSpPr>
          <p:grpSpPr bwMode="auto">
            <a:xfrm>
              <a:off x="261" y="696"/>
              <a:ext cx="1124" cy="1464"/>
              <a:chOff x="96" y="916"/>
              <a:chExt cx="2208" cy="2876"/>
            </a:xfrm>
          </p:grpSpPr>
          <p:sp>
            <p:nvSpPr>
              <p:cNvPr id="1038" name="Line 71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Line 72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Arc 73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Eb_epsuLq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chemeClr val="tx1"/>
                </a:solidFill>
              </a:rPr>
              <a:t>PIA 2567: </a:t>
            </a:r>
            <a:br>
              <a:rPr lang="en-US" altLang="en-US" sz="4400" b="1" dirty="0">
                <a:solidFill>
                  <a:schemeClr val="tx1"/>
                </a:solidFill>
              </a:rPr>
            </a:br>
            <a:r>
              <a:rPr lang="en-US" altLang="en-US" sz="4400" b="1" dirty="0">
                <a:solidFill>
                  <a:schemeClr val="tx1"/>
                </a:solidFill>
              </a:rPr>
              <a:t>Technical Assistance and Program Design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343400"/>
            <a:ext cx="6858000" cy="16002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Grants and Contracts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4541838" y="3794125"/>
            <a:ext cx="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1">
              <a:latin typeface="Arial Narrow" panose="020B0606020202030204" pitchFamily="34" charset="0"/>
            </a:endParaRPr>
          </a:p>
          <a:p>
            <a:pPr algn="ctr" eaLnBrk="1" hangingPunct="1"/>
            <a:endParaRPr lang="en-US" altLang="en-US" b="1">
              <a:latin typeface="Arial Narrow" panose="020B0606020202030204" pitchFamily="34" charset="0"/>
            </a:endParaRPr>
          </a:p>
          <a:p>
            <a:pPr algn="ctr"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Target for Currency Auction</a:t>
            </a:r>
          </a:p>
        </p:txBody>
      </p:sp>
      <p:pic>
        <p:nvPicPr>
          <p:cNvPr id="20482" name="Content Placeholder 3" descr="zimbabwe10c[1]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752600"/>
            <a:ext cx="6854825" cy="411321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b="1"/>
              <a:t>The Reagan-Thatcher Revolutions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/>
              <a:t>   Market prices for agriculture and industrial goods</a:t>
            </a:r>
          </a:p>
          <a:p>
            <a:pPr eaLnBrk="1" hangingPunct="1"/>
            <a:endParaRPr lang="en-US" altLang="en-US" sz="3200" b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/>
              <a:t>	 Deregulate the economy</a:t>
            </a:r>
          </a:p>
          <a:p>
            <a:pPr eaLnBrk="1" hangingPunct="1"/>
            <a:endParaRPr lang="en-US" altLang="en-US" sz="3200" b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/>
              <a:t>	 Most Importantly: </a:t>
            </a:r>
            <a:r>
              <a:rPr lang="en-US" altLang="en-US" sz="3200" b="1">
                <a:solidFill>
                  <a:srgbClr val="FF0000"/>
                </a:solidFill>
              </a:rPr>
              <a:t>Free Trade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200" b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/>
              <a:t>	 Domestic Changes followed  International Reforms (Contracts and Tendering)</a:t>
            </a:r>
          </a:p>
          <a:p>
            <a:pPr eaLnBrk="1" hangingPunct="1"/>
            <a:endParaRPr lang="en-US" altLang="en-US" sz="3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One View of Free Trade</a:t>
            </a:r>
          </a:p>
        </p:txBody>
      </p:sp>
      <p:pic>
        <p:nvPicPr>
          <p:cNvPr id="23554" name="Content Placeholder 3" descr="g_freetrade1[1]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1498600"/>
            <a:ext cx="5003800" cy="53594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Conditionality and Privatization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7724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b="1" dirty="0"/>
              <a:t>Conditionality- World Bank and UNDP and the  "Management</a:t>
            </a:r>
            <a:r>
              <a:rPr lang="ja-JP" altLang="en-US" b="1"/>
              <a:t>“</a:t>
            </a:r>
            <a:endParaRPr lang="en-US" altLang="ja-JP" b="1" dirty="0"/>
          </a:p>
          <a:p>
            <a:pPr eaLnBrk="1" hangingPunct="1">
              <a:lnSpc>
                <a:spcPct val="80000"/>
              </a:lnSpc>
            </a:pPr>
            <a:endParaRPr lang="en-US" altLang="en-US" b="1" dirty="0"/>
          </a:p>
          <a:p>
            <a:pPr eaLnBrk="1" hangingPunct="1">
              <a:lnSpc>
                <a:spcPct val="80000"/>
              </a:lnSpc>
            </a:pPr>
            <a:r>
              <a:rPr lang="en-US" altLang="en-US" b="1" dirty="0"/>
              <a:t>  SAPs- /Structural Adjustment Programs</a:t>
            </a:r>
          </a:p>
          <a:p>
            <a:pPr eaLnBrk="1" hangingPunct="1">
              <a:lnSpc>
                <a:spcPct val="80000"/>
              </a:lnSpc>
            </a:pPr>
            <a:endParaRPr lang="en-US" altLang="en-US" b="1" dirty="0"/>
          </a:p>
          <a:p>
            <a:pPr eaLnBrk="1" hangingPunct="1">
              <a:lnSpc>
                <a:spcPct val="80000"/>
              </a:lnSpc>
            </a:pPr>
            <a:r>
              <a:rPr lang="en-US" altLang="en-US" b="1" dirty="0"/>
              <a:t>Focus on Policy and Administrative Reforms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 dirty="0"/>
          </a:p>
          <a:p>
            <a:pPr eaLnBrk="1" hangingPunct="1">
              <a:lnSpc>
                <a:spcPct val="80000"/>
              </a:lnSpc>
            </a:pPr>
            <a:r>
              <a:rPr lang="en-US" altLang="en-US" b="1" dirty="0"/>
              <a:t>Conditionality- World Bank and UNDP and the  "Management</a:t>
            </a:r>
            <a:r>
              <a:rPr lang="ja-JP" altLang="en-US" b="1"/>
              <a:t>“</a:t>
            </a:r>
            <a:r>
              <a:rPr lang="en-US" altLang="ja-JP" b="1" dirty="0"/>
              <a:t> of Structural Adjustment Countries</a:t>
            </a:r>
          </a:p>
          <a:p>
            <a:pPr eaLnBrk="1" hangingPunct="1">
              <a:lnSpc>
                <a:spcPct val="80000"/>
              </a:lnSpc>
            </a:pPr>
            <a:endParaRPr lang="en-US" altLang="en-US" b="1" dirty="0"/>
          </a:p>
          <a:p>
            <a:pPr eaLnBrk="1" hangingPunct="1">
              <a:lnSpc>
                <a:spcPct val="80000"/>
              </a:lnSpc>
            </a:pPr>
            <a:endParaRPr lang="en-US" alt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One View of SAPs</a:t>
            </a:r>
          </a:p>
        </p:txBody>
      </p:sp>
      <p:pic>
        <p:nvPicPr>
          <p:cNvPr id="25602" name="Content Placeholder 3" descr="polyp_cartoon_IMF_Structural_Adjustment[1]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7575" y="1600200"/>
            <a:ext cx="7766050" cy="453072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Conditionalities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5344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Reform the Bureaucracy </a:t>
            </a:r>
            <a:r>
              <a:rPr lang="en-US" altLang="en-US" b="1" dirty="0" err="1"/>
              <a:t>andDecrease</a:t>
            </a:r>
            <a:r>
              <a:rPr lang="en-US" altLang="en-US" b="1" dirty="0"/>
              <a:t> Size of Public Service</a:t>
            </a:r>
          </a:p>
          <a:p>
            <a:pPr eaLnBrk="1" hangingPunct="1">
              <a:lnSpc>
                <a:spcPct val="90000"/>
              </a:lnSpc>
            </a:pPr>
            <a:endParaRPr lang="en-US" altLang="en-US" b="1" dirty="0"/>
          </a:p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Individual Consultants, Grantees and Contractors work with investments and the service/commercial sector</a:t>
            </a:r>
          </a:p>
          <a:p>
            <a:pPr eaLnBrk="1" hangingPunct="1">
              <a:lnSpc>
                <a:spcPct val="90000"/>
              </a:lnSpc>
            </a:pPr>
            <a:endParaRPr lang="en-US" altLang="en-US" b="1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b="1" dirty="0"/>
              <a:t>Bridging and sectoral loans and grants (Social Funds) major source of international involvement</a:t>
            </a:r>
          </a:p>
          <a:p>
            <a:pPr eaLnBrk="1" hangingPunct="1">
              <a:lnSpc>
                <a:spcPct val="90000"/>
              </a:lnSpc>
            </a:pPr>
            <a:endParaRPr lang="en-US" altLang="en-US" b="1" dirty="0"/>
          </a:p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Reliance on the Private and non-profit sector</a:t>
            </a:r>
          </a:p>
          <a:p>
            <a:pPr eaLnBrk="1" hangingPunct="1">
              <a:lnSpc>
                <a:spcPct val="90000"/>
              </a:lnSpc>
            </a:pPr>
            <a:endParaRPr lang="en-US" altLang="en-US" b="1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Privatization Reforms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7724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3200" b="1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3200" b="1" dirty="0">
                <a:ea typeface="ＭＳ Ｐゴシック" charset="0"/>
              </a:rPr>
              <a:t>1.  Strategic Planning and Management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sz="3200" b="1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3200" b="1" dirty="0">
                <a:ea typeface="ＭＳ Ｐゴシック" charset="0"/>
              </a:rPr>
              <a:t>2.  Deregulation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3200" b="1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3200" b="1" dirty="0">
                <a:ea typeface="ＭＳ Ｐゴシック" charset="0"/>
              </a:rPr>
              <a:t>3.  Performance Management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3200" b="1" dirty="0"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3200" b="1" dirty="0">
                <a:ea typeface="ＭＳ Ｐゴシック" charset="0"/>
              </a:rPr>
              <a:t>5.  Merit Recruitment</a:t>
            </a:r>
          </a:p>
          <a:p>
            <a:pPr marL="514350" indent="-514350" eaLnBrk="1" hangingPunct="1">
              <a:lnSpc>
                <a:spcPct val="90000"/>
              </a:lnSpc>
              <a:buFont typeface="Wingdings" charset="0"/>
              <a:buAutoNum type="arabicPeriod" startAt="4"/>
              <a:defRPr/>
            </a:pPr>
            <a:endParaRPr lang="en-US" sz="3200" b="1" dirty="0"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3200" b="1" dirty="0">
                <a:ea typeface="ＭＳ Ｐゴシック" charset="0"/>
              </a:rPr>
              <a:t>5.  Contracting Out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Administrative Reforms and Privatization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b="1"/>
              <a:t>	End of Corruption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2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3200" b="1"/>
              <a:t>	</a:t>
            </a:r>
            <a:r>
              <a:rPr lang="ja-JP" altLang="en-US" sz="3200" b="1"/>
              <a:t>“</a:t>
            </a:r>
            <a:r>
              <a:rPr lang="en-US" altLang="ja-JP" sz="3200" b="1"/>
              <a:t>Reinventing Government</a:t>
            </a:r>
            <a:r>
              <a:rPr lang="ja-JP" altLang="en-US" sz="3200" b="1"/>
              <a:t>”</a:t>
            </a:r>
            <a:r>
              <a:rPr lang="en-US" altLang="ja-JP" sz="3200" b="1"/>
              <a:t>- end to hierarchy and intra-governmental competition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2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b="1"/>
              <a:t>	Rewards based on Performance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2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b="1"/>
              <a:t>   Monitoring and contracts management</a:t>
            </a:r>
          </a:p>
          <a:p>
            <a:pPr eaLnBrk="1" hangingPunct="1">
              <a:lnSpc>
                <a:spcPct val="90000"/>
              </a:lnSpc>
            </a:pPr>
            <a:endParaRPr lang="en-US" altLang="en-US" sz="3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The View from the 1080s</a:t>
            </a:r>
          </a:p>
        </p:txBody>
      </p:sp>
      <p:pic>
        <p:nvPicPr>
          <p:cNvPr id="32770" name="Content Placeholder 3" descr="privatization%201[1]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1724025"/>
            <a:ext cx="4391025" cy="462915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89E55-ADA9-684A-B818-E06FA5A95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Social Entrepreneurialism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3F2C4-935D-E84E-8717-78B46AFD1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Thousand Points of Light Assumption</a:t>
            </a:r>
          </a:p>
          <a:p>
            <a:pPr marL="514350" indent="-514350">
              <a:buAutoNum type="arabicPeriod"/>
            </a:pPr>
            <a:r>
              <a:rPr lang="en-US" dirty="0"/>
              <a:t>Support start up costs through fundraisers</a:t>
            </a:r>
          </a:p>
          <a:p>
            <a:pPr marL="514350" indent="-514350">
              <a:buAutoNum type="arabicPeriod"/>
            </a:pPr>
            <a:r>
              <a:rPr lang="en-US" dirty="0"/>
              <a:t>Micro-credit for crafts</a:t>
            </a:r>
          </a:p>
          <a:p>
            <a:pPr marL="514350" indent="-514350">
              <a:buAutoNum type="arabicPeriod"/>
            </a:pPr>
            <a:r>
              <a:rPr lang="en-US" dirty="0"/>
              <a:t>Provide income through services</a:t>
            </a:r>
          </a:p>
          <a:p>
            <a:pPr marL="514350" indent="-514350">
              <a:buAutoNum type="arabicPeriod"/>
            </a:pPr>
            <a:r>
              <a:rPr lang="en-US" dirty="0"/>
              <a:t>Generate income for human security support through tourism or Bed and Breakfasts (BKU)</a:t>
            </a:r>
          </a:p>
          <a:p>
            <a:pPr marL="514350" indent="-514350">
              <a:buAutoNum type="arabicPeriod"/>
            </a:pPr>
            <a:r>
              <a:rPr lang="en-US" dirty="0"/>
              <a:t>Develop skills for survivors of gender violence</a:t>
            </a:r>
          </a:p>
          <a:p>
            <a:pPr marL="514350" indent="-514350">
              <a:buAutoNum type="arabicPeriod"/>
            </a:pPr>
            <a:r>
              <a:rPr lang="en-US" dirty="0"/>
              <a:t>Sell items on the internet for humanitarian support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01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The Private Sector and Non-Profits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Possibilities and Limitations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E3EAD-B2DF-8742-9427-56256FC7C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Newman’s 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1551C-D667-9946-9AC2-576C5182E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561252-28CA-AF4D-AA97-1F8364F5E1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00200"/>
            <a:ext cx="8844644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007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Development and Charity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9900" indent="-469900" eaLnBrk="1" hangingPunct="1"/>
            <a:endParaRPr lang="en-US" altLang="en-US" b="1" dirty="0">
              <a:hlinkClick r:id="rId2"/>
            </a:endParaRPr>
          </a:p>
          <a:p>
            <a:pPr marL="469900" indent="-469900" eaLnBrk="1" hangingPunct="1"/>
            <a:endParaRPr lang="en-US" altLang="en-US" b="1" dirty="0">
              <a:hlinkClick r:id="rId2"/>
            </a:endParaRPr>
          </a:p>
          <a:p>
            <a:pPr marL="0" indent="0" eaLnBrk="1" hangingPunct="1">
              <a:buNone/>
            </a:pPr>
            <a:endParaRPr lang="en-US" altLang="en-US" b="1" dirty="0">
              <a:hlinkClick r:id="rId2"/>
            </a:endParaRPr>
          </a:p>
          <a:p>
            <a:pPr marL="469900" indent="-469900" eaLnBrk="1" hangingPunct="1"/>
            <a:endParaRPr lang="en-US" altLang="en-US" b="1" dirty="0">
              <a:hlinkClick r:id="rId2"/>
            </a:endParaRPr>
          </a:p>
          <a:p>
            <a:pPr marL="469900" indent="-469900" eaLnBrk="1" hangingPunct="1"/>
            <a:r>
              <a:rPr lang="en-US" altLang="en-US" b="1" dirty="0">
                <a:hlinkClick r:id="rId2"/>
              </a:rPr>
              <a:t>Fundraising for Human Security</a:t>
            </a:r>
            <a:endParaRPr lang="en-US" alt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2E808-68FE-BA46-B7DB-0FE333B1B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0348E-02BF-B845-8BC4-FEFD12540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18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Privatization: In the U.S. and the World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200" b="1"/>
              <a:t>Definition:</a:t>
            </a:r>
          </a:p>
          <a:p>
            <a:pPr eaLnBrk="1" hangingPunct="1"/>
            <a:endParaRPr lang="en-US" altLang="en-US" sz="3200" b="1"/>
          </a:p>
          <a:p>
            <a:pPr eaLnBrk="1" hangingPunct="1"/>
            <a:r>
              <a:rPr lang="en-US" altLang="en-US" sz="3200" b="1"/>
              <a:t>The process of divesting direct civil service responsibility for the provision of public services or the collection of revenues</a:t>
            </a:r>
          </a:p>
          <a:p>
            <a:pPr eaLnBrk="1" hangingPunct="1"/>
            <a:endParaRPr lang="en-US" altLang="en-US" sz="3200" b="1"/>
          </a:p>
          <a:p>
            <a:pPr eaLnBrk="1" hangingPunct="1"/>
            <a:r>
              <a:rPr lang="en-US" altLang="en-US" sz="3200" b="1"/>
              <a:t>Focus here on the World View in the 1980s as defined by the U.S.</a:t>
            </a:r>
          </a:p>
          <a:p>
            <a:pPr eaLnBrk="1" hangingPunct="1"/>
            <a:endParaRPr lang="en-US" altLang="en-US" sz="3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Privatization: Grants and Contracts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/>
              <a:t>The Key to Understanding Contracting Out</a:t>
            </a:r>
          </a:p>
          <a:p>
            <a:pPr eaLnBrk="1" hangingPunct="1">
              <a:lnSpc>
                <a:spcPct val="90000"/>
              </a:lnSpc>
            </a:pPr>
            <a:endParaRPr lang="en-US" altLang="en-US" b="1"/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Prior to 1979:  Focus of Contracts was Purchases and construction (Physical)</a:t>
            </a:r>
          </a:p>
          <a:p>
            <a:pPr eaLnBrk="1" hangingPunct="1">
              <a:lnSpc>
                <a:spcPct val="90000"/>
              </a:lnSpc>
            </a:pPr>
            <a:endParaRPr lang="en-US" altLang="en-US" b="1"/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Before 1979- Social Services:  </a:t>
            </a:r>
            <a:r>
              <a:rPr lang="ja-JP" altLang="en-US" b="1"/>
              <a:t>“</a:t>
            </a:r>
            <a:r>
              <a:rPr lang="en-US" altLang="ja-JP" b="1"/>
              <a:t>Block Grants</a:t>
            </a:r>
          </a:p>
          <a:p>
            <a:pPr eaLnBrk="1" hangingPunct="1">
              <a:lnSpc>
                <a:spcPct val="90000"/>
              </a:lnSpc>
            </a:pPr>
            <a:endParaRPr lang="en-US" altLang="en-US" b="1"/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Now Social Services: Contracted Out or Categorical Grants  (Tied Grants)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E4925-A40A-194C-91A5-293E9C973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1143000"/>
          </a:xfrm>
        </p:spPr>
        <p:txBody>
          <a:bodyPr/>
          <a:lstStyle/>
          <a:p>
            <a:r>
              <a:rPr lang="en-US" dirty="0"/>
              <a:t>The Nature of Grants:  Philanthropy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EC96E-0420-5C4C-84D4-FCBD3AD8C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1.  Charity- Give Food, “The twelve loaves”</a:t>
            </a:r>
          </a:p>
          <a:p>
            <a:endParaRPr lang="en-US" dirty="0"/>
          </a:p>
          <a:p>
            <a:r>
              <a:rPr lang="en-US" dirty="0"/>
              <a:t>2.  Philanthropy- Teach people to fish</a:t>
            </a:r>
          </a:p>
          <a:p>
            <a:endParaRPr lang="en-US" dirty="0"/>
          </a:p>
          <a:p>
            <a:r>
              <a:rPr lang="en-US" dirty="0"/>
              <a:t>3. Social Entrepreneurialism- Teach people to make money </a:t>
            </a:r>
          </a:p>
          <a:p>
            <a:endParaRPr lang="en-US" dirty="0"/>
          </a:p>
          <a:p>
            <a:r>
              <a:rPr lang="en-US" dirty="0"/>
              <a:t>KEY:  All are based on a system of Grants</a:t>
            </a:r>
          </a:p>
        </p:txBody>
      </p:sp>
    </p:spTree>
    <p:extLst>
      <p:ext uri="{BB962C8B-B14F-4D97-AF65-F5344CB8AC3E}">
        <p14:creationId xmlns:p14="http://schemas.microsoft.com/office/powerpoint/2010/main" val="90963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Block Grants vs. Categorial Grants</a:t>
            </a:r>
          </a:p>
        </p:txBody>
      </p:sp>
      <p:sp>
        <p:nvSpPr>
          <p:cNvPr id="18434" name="Text Placeholder 4"/>
          <p:cNvSpPr>
            <a:spLocks noGrp="1"/>
          </p:cNvSpPr>
          <p:nvPr>
            <p:ph type="body" idx="1"/>
          </p:nvPr>
        </p:nvSpPr>
        <p:spPr>
          <a:xfrm>
            <a:off x="533400" y="1535113"/>
            <a:ext cx="3963988" cy="639762"/>
          </a:xfrm>
        </p:spPr>
        <p:txBody>
          <a:bodyPr/>
          <a:lstStyle/>
          <a:p>
            <a:pPr eaLnBrk="1" hangingPunct="1"/>
            <a:r>
              <a:rPr lang="en-US" altLang="en-US"/>
              <a:t>Community Development   Block Grants</a:t>
            </a:r>
          </a:p>
        </p:txBody>
      </p:sp>
      <p:pic>
        <p:nvPicPr>
          <p:cNvPr id="18435" name="Content Placeholder 3" descr="cdbg[1]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857500"/>
            <a:ext cx="4040188" cy="2586038"/>
          </a:xfrm>
        </p:spPr>
      </p:pic>
      <p:sp>
        <p:nvSpPr>
          <p:cNvPr id="1843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Categorial Grants</a:t>
            </a:r>
          </a:p>
        </p:txBody>
      </p:sp>
      <p:pic>
        <p:nvPicPr>
          <p:cNvPr id="18437" name="Content Placeholder 7" descr="budget05[1]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5025" y="2805113"/>
            <a:ext cx="4041775" cy="269081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46A3646-183F-4F44-8BA7-58AE387FD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1143000"/>
          </a:xfrm>
        </p:spPr>
        <p:txBody>
          <a:bodyPr/>
          <a:lstStyle/>
          <a:p>
            <a:r>
              <a:rPr lang="en-US" dirty="0"/>
              <a:t>Problem: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6B49E22-0DDC-F847-9AF1-76D8A6B4C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990600"/>
            <a:ext cx="7772400" cy="4530725"/>
          </a:xfrm>
          <a:solidFill>
            <a:schemeClr val="accent3"/>
          </a:solidFill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Foreign Aid based on Grants to Governments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By the 1970s- Many governments had failed or gone deeply into debt.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Rejected “charity”. Turned to “Philanthropy”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“The Non-Profit and the “Thousand Points of Light.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PRIVATIZATION</a:t>
            </a:r>
          </a:p>
        </p:txBody>
      </p:sp>
    </p:spTree>
    <p:extLst>
      <p:ext uri="{BB962C8B-B14F-4D97-AF65-F5344CB8AC3E}">
        <p14:creationId xmlns:p14="http://schemas.microsoft.com/office/powerpoint/2010/main" val="3529758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9850"/>
            <a:ext cx="7772400" cy="1190625"/>
          </a:xfrm>
        </p:spPr>
        <p:txBody>
          <a:bodyPr/>
          <a:lstStyle/>
          <a:p>
            <a:pPr eaLnBrk="1" hangingPunct="1"/>
            <a:r>
              <a:rPr lang="en-US" altLang="en-US"/>
              <a:t>Context of Privatization: The Reagan-Thatcher Revolutions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200" b="1"/>
              <a:t>Economic Reform and Structural Adjustment:</a:t>
            </a:r>
          </a:p>
          <a:p>
            <a:pPr eaLnBrk="1" hangingPunct="1"/>
            <a:endParaRPr lang="en-US" altLang="en-US" sz="3200" b="1"/>
          </a:p>
          <a:p>
            <a:pPr eaLnBrk="1" hangingPunct="1"/>
            <a:r>
              <a:rPr lang="en-US" altLang="en-US" sz="3200" b="1"/>
              <a:t>a. IMF Stabilization and trade liberalization</a:t>
            </a:r>
          </a:p>
          <a:p>
            <a:pPr eaLnBrk="1" hangingPunct="1"/>
            <a:endParaRPr lang="en-US" altLang="en-US" sz="3200" b="1"/>
          </a:p>
          <a:p>
            <a:pPr eaLnBrk="1" hangingPunct="1"/>
            <a:r>
              <a:rPr lang="en-US" altLang="en-US" sz="3200" b="1"/>
              <a:t>b. </a:t>
            </a:r>
            <a:r>
              <a:rPr lang="en-US" altLang="en-US" sz="3200" b="1">
                <a:solidFill>
                  <a:srgbClr val="FF0000"/>
                </a:solidFill>
              </a:rPr>
              <a:t>Currency reform</a:t>
            </a:r>
            <a:r>
              <a:rPr lang="en-US" altLang="en-US" sz="3200" b="1"/>
              <a:t>, auctions-end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/>
              <a:t>   of subsidies (end urban privileges) to end radical inflation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939</TotalTime>
  <Words>446</Words>
  <Application>Microsoft Macintosh PowerPoint</Application>
  <PresentationFormat>On-screen Show (4:3)</PresentationFormat>
  <Paragraphs>110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Narrow</vt:lpstr>
      <vt:lpstr>Times New Roman</vt:lpstr>
      <vt:lpstr>Wingdings</vt:lpstr>
      <vt:lpstr>Layers</vt:lpstr>
      <vt:lpstr>PIA 2567:  Technical Assistance and Program Design</vt:lpstr>
      <vt:lpstr>The Private Sector and Non-Profits</vt:lpstr>
      <vt:lpstr>PowerPoint Presentation</vt:lpstr>
      <vt:lpstr>Privatization: In the U.S. and the World</vt:lpstr>
      <vt:lpstr>Privatization: Grants and Contracts</vt:lpstr>
      <vt:lpstr>The Nature of Grants:  Philanthropy </vt:lpstr>
      <vt:lpstr>Block Grants vs. Categorial Grants</vt:lpstr>
      <vt:lpstr>Problem:</vt:lpstr>
      <vt:lpstr>Context of Privatization: The Reagan-Thatcher Revolutions</vt:lpstr>
      <vt:lpstr>Target for Currency Auction</vt:lpstr>
      <vt:lpstr>The Reagan-Thatcher Revolutions</vt:lpstr>
      <vt:lpstr>One View of Free Trade</vt:lpstr>
      <vt:lpstr>Conditionality and Privatization</vt:lpstr>
      <vt:lpstr>One View of SAPs</vt:lpstr>
      <vt:lpstr>Conditionalities</vt:lpstr>
      <vt:lpstr>Privatization Reforms</vt:lpstr>
      <vt:lpstr>Administrative Reforms and Privatization</vt:lpstr>
      <vt:lpstr>The View from the 1080s</vt:lpstr>
      <vt:lpstr>Social Entrepreneurialism</vt:lpstr>
      <vt:lpstr>Newman’s Own</vt:lpstr>
      <vt:lpstr>Development and Charity</vt:lpstr>
    </vt:vector>
  </TitlesOfParts>
  <Company>CWES Univ. of Pittsburgh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Programs and Projects</dc:title>
  <dc:creator>yoder</dc:creator>
  <cp:lastModifiedBy>Conte, Maura E.</cp:lastModifiedBy>
  <cp:revision>65</cp:revision>
  <cp:lastPrinted>2001-02-16T19:14:07Z</cp:lastPrinted>
  <dcterms:created xsi:type="dcterms:W3CDTF">2001-01-31T16:17:11Z</dcterms:created>
  <dcterms:modified xsi:type="dcterms:W3CDTF">2019-01-18T23:57:06Z</dcterms:modified>
</cp:coreProperties>
</file>