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2" r:id="rId6"/>
    <p:sldId id="263" r:id="rId7"/>
    <p:sldId id="264" r:id="rId8"/>
    <p:sldId id="265" r:id="rId9"/>
    <p:sldId id="269" r:id="rId10"/>
    <p:sldId id="260" r:id="rId11"/>
    <p:sldId id="261"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D43BE-2C81-40FE-94AC-2824AD4D39F6}" type="datetimeFigureOut">
              <a:rPr lang="en-US"/>
              <a:t>11/28/2016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29B66-EEEA-4400-890E-B03AA608902A}" type="slidenum">
              <a:rPr lang="en-US"/>
              <a:t>‹#›</a:t>
            </a:fld>
            <a:endParaRPr lang="en-US"/>
          </a:p>
        </p:txBody>
      </p:sp>
    </p:spTree>
    <p:extLst>
      <p:ext uri="{BB962C8B-B14F-4D97-AF65-F5344CB8AC3E}">
        <p14:creationId xmlns:p14="http://schemas.microsoft.com/office/powerpoint/2010/main" val="375882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2</a:t>
            </a:fld>
            <a:endParaRPr lang="en-US"/>
          </a:p>
        </p:txBody>
      </p:sp>
    </p:spTree>
    <p:extLst>
      <p:ext uri="{BB962C8B-B14F-4D97-AF65-F5344CB8AC3E}">
        <p14:creationId xmlns:p14="http://schemas.microsoft.com/office/powerpoint/2010/main" val="12182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11</a:t>
            </a:fld>
            <a:endParaRPr lang="en-US"/>
          </a:p>
        </p:txBody>
      </p:sp>
    </p:spTree>
    <p:extLst>
      <p:ext uri="{BB962C8B-B14F-4D97-AF65-F5344CB8AC3E}">
        <p14:creationId xmlns:p14="http://schemas.microsoft.com/office/powerpoint/2010/main" val="249164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12</a:t>
            </a:fld>
            <a:endParaRPr lang="en-US"/>
          </a:p>
        </p:txBody>
      </p:sp>
    </p:spTree>
    <p:extLst>
      <p:ext uri="{BB962C8B-B14F-4D97-AF65-F5344CB8AC3E}">
        <p14:creationId xmlns:p14="http://schemas.microsoft.com/office/powerpoint/2010/main" val="171080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13</a:t>
            </a:fld>
            <a:endParaRPr lang="en-US"/>
          </a:p>
        </p:txBody>
      </p:sp>
    </p:spTree>
    <p:extLst>
      <p:ext uri="{BB962C8B-B14F-4D97-AF65-F5344CB8AC3E}">
        <p14:creationId xmlns:p14="http://schemas.microsoft.com/office/powerpoint/2010/main" val="402068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3</a:t>
            </a:fld>
            <a:endParaRPr lang="en-US"/>
          </a:p>
        </p:txBody>
      </p:sp>
    </p:spTree>
    <p:extLst>
      <p:ext uri="{BB962C8B-B14F-4D97-AF65-F5344CB8AC3E}">
        <p14:creationId xmlns:p14="http://schemas.microsoft.com/office/powerpoint/2010/main" val="207918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4</a:t>
            </a:fld>
            <a:endParaRPr lang="en-US"/>
          </a:p>
        </p:txBody>
      </p:sp>
    </p:spTree>
    <p:extLst>
      <p:ext uri="{BB962C8B-B14F-4D97-AF65-F5344CB8AC3E}">
        <p14:creationId xmlns:p14="http://schemas.microsoft.com/office/powerpoint/2010/main" val="49765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5</a:t>
            </a:fld>
            <a:endParaRPr lang="en-US"/>
          </a:p>
        </p:txBody>
      </p:sp>
    </p:spTree>
    <p:extLst>
      <p:ext uri="{BB962C8B-B14F-4D97-AF65-F5344CB8AC3E}">
        <p14:creationId xmlns:p14="http://schemas.microsoft.com/office/powerpoint/2010/main" val="62728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6</a:t>
            </a:fld>
            <a:endParaRPr lang="en-US"/>
          </a:p>
        </p:txBody>
      </p:sp>
    </p:spTree>
    <p:extLst>
      <p:ext uri="{BB962C8B-B14F-4D97-AF65-F5344CB8AC3E}">
        <p14:creationId xmlns:p14="http://schemas.microsoft.com/office/powerpoint/2010/main" val="300885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7</a:t>
            </a:fld>
            <a:endParaRPr lang="en-US"/>
          </a:p>
        </p:txBody>
      </p:sp>
    </p:spTree>
    <p:extLst>
      <p:ext uri="{BB962C8B-B14F-4D97-AF65-F5344CB8AC3E}">
        <p14:creationId xmlns:p14="http://schemas.microsoft.com/office/powerpoint/2010/main" val="110048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8</a:t>
            </a:fld>
            <a:endParaRPr lang="en-US"/>
          </a:p>
        </p:txBody>
      </p:sp>
    </p:spTree>
    <p:extLst>
      <p:ext uri="{BB962C8B-B14F-4D97-AF65-F5344CB8AC3E}">
        <p14:creationId xmlns:p14="http://schemas.microsoft.com/office/powerpoint/2010/main" val="205759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9</a:t>
            </a:fld>
            <a:endParaRPr lang="en-US"/>
          </a:p>
        </p:txBody>
      </p:sp>
    </p:spTree>
    <p:extLst>
      <p:ext uri="{BB962C8B-B14F-4D97-AF65-F5344CB8AC3E}">
        <p14:creationId xmlns:p14="http://schemas.microsoft.com/office/powerpoint/2010/main" val="89619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129B66-EEEA-4400-890E-B03AA608902A}" type="slidenum">
              <a:rPr lang="en-US"/>
              <a:t>10</a:t>
            </a:fld>
            <a:endParaRPr lang="en-US"/>
          </a:p>
        </p:txBody>
      </p:sp>
    </p:spTree>
    <p:extLst>
      <p:ext uri="{BB962C8B-B14F-4D97-AF65-F5344CB8AC3E}">
        <p14:creationId xmlns:p14="http://schemas.microsoft.com/office/powerpoint/2010/main" val="212027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10: Agriculture and Rural Development</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err="1"/>
              <a:t>Kannu</a:t>
            </a:r>
            <a:r>
              <a:rPr lang="EN-US" dirty="0"/>
              <a:t>, Jessi &amp; </a:t>
            </a:r>
            <a:r>
              <a:rPr lang="EN-US" dirty="0" err="1"/>
              <a:t>Nauman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Literary Map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2135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800" y="365125"/>
            <a:ext cx="10805925" cy="492125"/>
          </a:xfrm>
        </p:spPr>
        <p:txBody>
          <a:bodyPr>
            <a:noAutofit/>
          </a:bodyPr>
          <a:lstStyle/>
          <a:p>
            <a:r>
              <a:rPr lang="EN-US" sz="2400" dirty="0"/>
              <a:t>50s                60s                                70s                             80s                     90s                 </a:t>
            </a:r>
          </a:p>
        </p:txBody>
      </p:sp>
      <p:sp>
        <p:nvSpPr>
          <p:cNvPr id="3" name="TextBox 2"/>
          <p:cNvSpPr txBox="1"/>
          <p:nvPr/>
        </p:nvSpPr>
        <p:spPr>
          <a:xfrm>
            <a:off x="4895850" y="2400300"/>
            <a:ext cx="2026404" cy="461665"/>
          </a:xfrm>
          <a:prstGeom prst="rect">
            <a:avLst/>
          </a:prstGeom>
        </p:spPr>
        <p:txBody>
          <a:bodyPr rtlCol="0">
            <a:spAutoFit/>
          </a:bodyPr>
          <a:lstStyle/>
          <a:p>
            <a:pPr algn="ctr"/>
            <a:r>
              <a:rPr lang="EN-US" sz="2400" b="1" dirty="0"/>
              <a:t>Scott '72</a:t>
            </a:r>
            <a:endParaRPr lang="en-US" sz="2400" b="1" dirty="0"/>
          </a:p>
        </p:txBody>
      </p:sp>
      <p:sp>
        <p:nvSpPr>
          <p:cNvPr id="4" name="TextBox 3"/>
          <p:cNvSpPr txBox="1"/>
          <p:nvPr/>
        </p:nvSpPr>
        <p:spPr>
          <a:xfrm>
            <a:off x="2319014" y="3498188"/>
            <a:ext cx="2026404" cy="461665"/>
          </a:xfrm>
          <a:prstGeom prst="rect">
            <a:avLst/>
          </a:prstGeom>
        </p:spPr>
        <p:txBody>
          <a:bodyPr rtlCol="0" anchor="t">
            <a:spAutoFit/>
          </a:bodyPr>
          <a:lstStyle/>
          <a:p>
            <a:pPr algn="ctr"/>
            <a:r>
              <a:rPr lang="EN-US" sz="2400" dirty="0"/>
              <a:t>Nash '63</a:t>
            </a:r>
            <a:endParaRPr lang="en-US" sz="2400" dirty="0"/>
          </a:p>
        </p:txBody>
      </p:sp>
      <p:sp>
        <p:nvSpPr>
          <p:cNvPr id="5" name="TextBox 4"/>
          <p:cNvSpPr txBox="1"/>
          <p:nvPr/>
        </p:nvSpPr>
        <p:spPr>
          <a:xfrm>
            <a:off x="2543175" y="1323975"/>
            <a:ext cx="2026404" cy="461665"/>
          </a:xfrm>
          <a:prstGeom prst="rect">
            <a:avLst/>
          </a:prstGeom>
        </p:spPr>
        <p:txBody>
          <a:bodyPr rtlCol="0" anchor="t">
            <a:spAutoFit/>
          </a:bodyPr>
          <a:lstStyle/>
          <a:p>
            <a:pPr algn="ctr"/>
            <a:r>
              <a:rPr lang="EN-US" sz="2400" dirty="0"/>
              <a:t>Geertz '63</a:t>
            </a:r>
            <a:endParaRPr lang="en-US" sz="2400" dirty="0"/>
          </a:p>
        </p:txBody>
      </p:sp>
      <p:sp>
        <p:nvSpPr>
          <p:cNvPr id="6" name="TextBox 5"/>
          <p:cNvSpPr txBox="1"/>
          <p:nvPr/>
        </p:nvSpPr>
        <p:spPr>
          <a:xfrm>
            <a:off x="2981325" y="1838325"/>
            <a:ext cx="2026404" cy="461665"/>
          </a:xfrm>
          <a:prstGeom prst="rect">
            <a:avLst/>
          </a:prstGeom>
        </p:spPr>
        <p:txBody>
          <a:bodyPr rtlCol="0" anchor="t">
            <a:spAutoFit/>
          </a:bodyPr>
          <a:lstStyle/>
          <a:p>
            <a:pPr algn="ctr"/>
            <a:r>
              <a:rPr lang="EN-US" sz="2400" dirty="0"/>
              <a:t>Swift '65</a:t>
            </a:r>
            <a:endParaRPr lang="en-US" sz="2400" dirty="0"/>
          </a:p>
        </p:txBody>
      </p:sp>
      <p:sp>
        <p:nvSpPr>
          <p:cNvPr id="7" name="TextBox 6"/>
          <p:cNvSpPr txBox="1"/>
          <p:nvPr/>
        </p:nvSpPr>
        <p:spPr>
          <a:xfrm>
            <a:off x="3143250" y="4121700"/>
            <a:ext cx="2683897" cy="461963"/>
          </a:xfrm>
          <a:prstGeom prst="rect">
            <a:avLst/>
          </a:prstGeom>
        </p:spPr>
        <p:txBody>
          <a:bodyPr rtlCol="0" anchor="t">
            <a:spAutoFit/>
          </a:bodyPr>
          <a:lstStyle/>
          <a:p>
            <a:pPr algn="ctr"/>
            <a:r>
              <a:rPr lang="EN-US" sz="2400" dirty="0"/>
              <a:t>Huntington '68 </a:t>
            </a:r>
            <a:endParaRPr lang="en-US" sz="2400" dirty="0"/>
          </a:p>
        </p:txBody>
      </p:sp>
      <p:sp>
        <p:nvSpPr>
          <p:cNvPr id="8" name="TextBox 7"/>
          <p:cNvSpPr txBox="1"/>
          <p:nvPr/>
        </p:nvSpPr>
        <p:spPr>
          <a:xfrm>
            <a:off x="5840441" y="1747268"/>
            <a:ext cx="2026404" cy="461665"/>
          </a:xfrm>
          <a:prstGeom prst="rect">
            <a:avLst/>
          </a:prstGeom>
        </p:spPr>
        <p:txBody>
          <a:bodyPr rtlCol="0" anchor="t">
            <a:spAutoFit/>
          </a:bodyPr>
          <a:lstStyle/>
          <a:p>
            <a:pPr algn="ctr"/>
            <a:r>
              <a:rPr lang="EN-US" sz="2400" dirty="0"/>
              <a:t>Scott '76</a:t>
            </a:r>
            <a:endParaRPr lang="en-US" sz="2400" dirty="0"/>
          </a:p>
        </p:txBody>
      </p:sp>
      <p:sp>
        <p:nvSpPr>
          <p:cNvPr id="9" name="TextBox 8"/>
          <p:cNvSpPr txBox="1"/>
          <p:nvPr/>
        </p:nvSpPr>
        <p:spPr>
          <a:xfrm>
            <a:off x="-114300" y="989330"/>
            <a:ext cx="1463245" cy="707886"/>
          </a:xfrm>
          <a:prstGeom prst="rect">
            <a:avLst/>
          </a:prstGeom>
        </p:spPr>
        <p:txBody>
          <a:bodyPr rtlCol="0" anchor="t">
            <a:spAutoFit/>
          </a:bodyPr>
          <a:lstStyle/>
          <a:p>
            <a:pPr algn="ctr"/>
            <a:r>
              <a:rPr lang="EN-US" sz="2000" dirty="0"/>
              <a:t>Local- </a:t>
            </a:r>
            <a:endParaRPr lang="en-US" sz="2400" dirty="0"/>
          </a:p>
          <a:p>
            <a:pPr algn="ctr"/>
            <a:r>
              <a:rPr lang="EN-US" sz="2000" dirty="0"/>
              <a:t>Kin</a:t>
            </a:r>
            <a:endParaRPr lang="en-US" sz="2000" dirty="0"/>
          </a:p>
        </p:txBody>
      </p:sp>
      <p:sp>
        <p:nvSpPr>
          <p:cNvPr id="10" name="TextBox 9"/>
          <p:cNvSpPr txBox="1"/>
          <p:nvPr/>
        </p:nvSpPr>
        <p:spPr>
          <a:xfrm>
            <a:off x="-143055" y="2347463"/>
            <a:ext cx="1482618" cy="707886"/>
          </a:xfrm>
          <a:prstGeom prst="rect">
            <a:avLst/>
          </a:prstGeom>
        </p:spPr>
        <p:txBody>
          <a:bodyPr rtlCol="0" anchor="t">
            <a:spAutoFit/>
          </a:bodyPr>
          <a:lstStyle/>
          <a:p>
            <a:pPr algn="ctr"/>
            <a:r>
              <a:rPr lang="EN-US" sz="2000" dirty="0"/>
              <a:t>Client-Patron </a:t>
            </a:r>
            <a:endParaRPr lang="en-US" sz="2000" dirty="0"/>
          </a:p>
        </p:txBody>
      </p:sp>
      <p:sp>
        <p:nvSpPr>
          <p:cNvPr id="11" name="TextBox 10"/>
          <p:cNvSpPr txBox="1"/>
          <p:nvPr/>
        </p:nvSpPr>
        <p:spPr>
          <a:xfrm>
            <a:off x="-200564" y="4351738"/>
            <a:ext cx="1637601" cy="1015663"/>
          </a:xfrm>
          <a:prstGeom prst="rect">
            <a:avLst/>
          </a:prstGeom>
        </p:spPr>
        <p:txBody>
          <a:bodyPr rtlCol="0" anchor="t">
            <a:spAutoFit/>
          </a:bodyPr>
          <a:lstStyle/>
          <a:p>
            <a:pPr algn="ctr"/>
            <a:r>
              <a:rPr lang="EN-US" sz="2000" dirty="0"/>
              <a:t>National- Local</a:t>
            </a:r>
          </a:p>
          <a:p>
            <a:pPr algn="ctr"/>
            <a:r>
              <a:rPr lang="EN-US" sz="2000" dirty="0"/>
              <a:t>Heavy </a:t>
            </a:r>
          </a:p>
        </p:txBody>
      </p:sp>
      <p:cxnSp>
        <p:nvCxnSpPr>
          <p:cNvPr id="12" name="Straight Arrow Connector 11"/>
          <p:cNvCxnSpPr/>
          <p:nvPr/>
        </p:nvCxnSpPr>
        <p:spPr>
          <a:xfrm>
            <a:off x="1295402" y="1144223"/>
            <a:ext cx="3876" cy="4207789"/>
          </a:xfrm>
          <a:prstGeom prst="straightConnector1">
            <a:avLst/>
          </a:prstGeom>
          <a:ln w="28575">
            <a:solidFill>
              <a:srgbClr val="0070C0"/>
            </a:solidFill>
            <a:headEnd type="arrow"/>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Arrow Connector 12"/>
          <p:cNvCxnSpPr/>
          <p:nvPr/>
        </p:nvCxnSpPr>
        <p:spPr>
          <a:xfrm>
            <a:off x="4420258" y="1682955"/>
            <a:ext cx="856281" cy="662553"/>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4785195" y="2914653"/>
            <a:ext cx="740044" cy="1235989"/>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V="1">
            <a:off x="3461129" y="2815656"/>
            <a:ext cx="1728058" cy="829159"/>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6449681" y="2158951"/>
            <a:ext cx="313841" cy="422327"/>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090800" y="5693434"/>
            <a:ext cx="1463837" cy="707886"/>
          </a:xfrm>
          <a:prstGeom prst="rect">
            <a:avLst/>
          </a:prstGeom>
        </p:spPr>
        <p:txBody>
          <a:bodyPr rtlCol="0">
            <a:spAutoFit/>
          </a:bodyPr>
          <a:lstStyle/>
          <a:p>
            <a:pPr algn="ctr"/>
            <a:r>
              <a:rPr lang="EN-US" sz="2000" i="1" dirty="0"/>
              <a:t>Econ. </a:t>
            </a:r>
            <a:r>
              <a:rPr lang="EN-US" sz="2000" i="1" dirty="0" err="1"/>
              <a:t>Dvlp</a:t>
            </a:r>
            <a:r>
              <a:rPr lang="EN-US" sz="2000" i="1" dirty="0"/>
              <a:t>.</a:t>
            </a:r>
          </a:p>
          <a:p>
            <a:pPr algn="ctr"/>
            <a:r>
              <a:rPr lang="EN-US" sz="2000" i="1" dirty="0"/>
              <a:t>Kuntz '55</a:t>
            </a:r>
            <a:endParaRPr lang="en-US" sz="2000" i="1" dirty="0"/>
          </a:p>
        </p:txBody>
      </p:sp>
      <p:sp>
        <p:nvSpPr>
          <p:cNvPr id="18" name="TextBox 17"/>
          <p:cNvSpPr txBox="1"/>
          <p:nvPr/>
        </p:nvSpPr>
        <p:spPr>
          <a:xfrm>
            <a:off x="2943225" y="4587576"/>
            <a:ext cx="1463837" cy="1323439"/>
          </a:xfrm>
          <a:prstGeom prst="rect">
            <a:avLst/>
          </a:prstGeom>
        </p:spPr>
        <p:txBody>
          <a:bodyPr rtlCol="0">
            <a:spAutoFit/>
          </a:bodyPr>
          <a:lstStyle/>
          <a:p>
            <a:pPr algn="ctr"/>
            <a:r>
              <a:rPr lang="EN-US" sz="2000" i="1" dirty="0"/>
              <a:t>Almond &amp; Powell '66 Blend Econ &amp; PS</a:t>
            </a:r>
            <a:endParaRPr lang="en-US" sz="2000" i="1" dirty="0"/>
          </a:p>
        </p:txBody>
      </p:sp>
      <p:cxnSp>
        <p:nvCxnSpPr>
          <p:cNvPr id="19" name="Straight Arrow Connector 18"/>
          <p:cNvCxnSpPr/>
          <p:nvPr/>
        </p:nvCxnSpPr>
        <p:spPr>
          <a:xfrm flipV="1">
            <a:off x="2372370" y="4601197"/>
            <a:ext cx="1340603" cy="1487838"/>
          </a:xfrm>
          <a:prstGeom prst="straightConnector1">
            <a:avLst/>
          </a:prstGeom>
          <a:ln>
            <a:prstDash val="dash"/>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0" name="TextBox 19"/>
          <p:cNvSpPr txBox="1"/>
          <p:nvPr/>
        </p:nvSpPr>
        <p:spPr>
          <a:xfrm>
            <a:off x="6247320" y="3311282"/>
            <a:ext cx="2026404" cy="830997"/>
          </a:xfrm>
          <a:prstGeom prst="rect">
            <a:avLst/>
          </a:prstGeom>
        </p:spPr>
        <p:txBody>
          <a:bodyPr rtlCol="0" anchor="t">
            <a:spAutoFit/>
          </a:bodyPr>
          <a:lstStyle/>
          <a:p>
            <a:pPr algn="ctr"/>
            <a:r>
              <a:rPr lang="EN-US" sz="2400" b="1" dirty="0" err="1"/>
              <a:t>Puchala</a:t>
            </a:r>
            <a:r>
              <a:rPr lang="EN-US" sz="2400" b="1" dirty="0"/>
              <a:t> &amp; Hopkins '79</a:t>
            </a:r>
            <a:endParaRPr lang="en-US" sz="2400" b="1" dirty="0"/>
          </a:p>
        </p:txBody>
      </p:sp>
      <p:sp>
        <p:nvSpPr>
          <p:cNvPr id="21" name="TextBox 20"/>
          <p:cNvSpPr txBox="1"/>
          <p:nvPr/>
        </p:nvSpPr>
        <p:spPr>
          <a:xfrm>
            <a:off x="3151876" y="3311282"/>
            <a:ext cx="2683897" cy="461665"/>
          </a:xfrm>
          <a:prstGeom prst="rect">
            <a:avLst/>
          </a:prstGeom>
        </p:spPr>
        <p:txBody>
          <a:bodyPr rtlCol="0" anchor="t">
            <a:spAutoFit/>
          </a:bodyPr>
          <a:lstStyle/>
          <a:p>
            <a:pPr algn="ctr"/>
            <a:r>
              <a:rPr lang="EN-US" sz="2400" dirty="0"/>
              <a:t>Schultz '64 </a:t>
            </a:r>
            <a:endParaRPr lang="en-US" sz="2400" dirty="0"/>
          </a:p>
        </p:txBody>
      </p:sp>
      <p:sp>
        <p:nvSpPr>
          <p:cNvPr id="22" name="TextBox 21"/>
          <p:cNvSpPr txBox="1"/>
          <p:nvPr/>
        </p:nvSpPr>
        <p:spPr>
          <a:xfrm>
            <a:off x="5972175" y="4603342"/>
            <a:ext cx="2683897" cy="830997"/>
          </a:xfrm>
          <a:prstGeom prst="rect">
            <a:avLst/>
          </a:prstGeom>
        </p:spPr>
        <p:txBody>
          <a:bodyPr rtlCol="0" anchor="t">
            <a:spAutoFit/>
          </a:bodyPr>
          <a:lstStyle/>
          <a:p>
            <a:pPr algn="ctr"/>
            <a:r>
              <a:rPr lang="EN-US" sz="2400" dirty="0"/>
              <a:t>Bates '79</a:t>
            </a:r>
            <a:endParaRPr lang="en-US" sz="2400" dirty="0"/>
          </a:p>
          <a:p>
            <a:pPr algn="ctr"/>
            <a:r>
              <a:rPr lang="EN-US" sz="2400" dirty="0"/>
              <a:t>North '81</a:t>
            </a:r>
          </a:p>
        </p:txBody>
      </p:sp>
      <p:sp>
        <p:nvSpPr>
          <p:cNvPr id="23" name="TextBox 22"/>
          <p:cNvSpPr txBox="1"/>
          <p:nvPr/>
        </p:nvSpPr>
        <p:spPr>
          <a:xfrm>
            <a:off x="5676900" y="2821916"/>
            <a:ext cx="2683897" cy="461665"/>
          </a:xfrm>
          <a:prstGeom prst="rect">
            <a:avLst/>
          </a:prstGeom>
        </p:spPr>
        <p:txBody>
          <a:bodyPr rtlCol="0" anchor="t">
            <a:spAutoFit/>
          </a:bodyPr>
          <a:lstStyle/>
          <a:p>
            <a:pPr algn="ctr"/>
            <a:r>
              <a:rPr lang="EN-US" sz="2400" dirty="0" err="1"/>
              <a:t>Popkin</a:t>
            </a:r>
            <a:r>
              <a:rPr lang="EN-US" sz="2400" dirty="0"/>
              <a:t> '79</a:t>
            </a:r>
          </a:p>
        </p:txBody>
      </p:sp>
      <p:cxnSp>
        <p:nvCxnSpPr>
          <p:cNvPr id="24" name="Straight Arrow Connector 23"/>
          <p:cNvCxnSpPr/>
          <p:nvPr/>
        </p:nvCxnSpPr>
        <p:spPr>
          <a:xfrm flipH="1">
            <a:off x="6845013" y="3170895"/>
            <a:ext cx="92989" cy="216977"/>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V="1">
            <a:off x="5276848" y="3525691"/>
            <a:ext cx="1263112" cy="15498"/>
          </a:xfrm>
          <a:prstGeom prst="straightConnector1">
            <a:avLst/>
          </a:prstGeom>
          <a:ln>
            <a:prstDash val="dash"/>
            <a:headEnd type="none"/>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7048852" y="4100134"/>
            <a:ext cx="3875" cy="50757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7867650" y="2469671"/>
            <a:ext cx="2026404" cy="461665"/>
          </a:xfrm>
          <a:prstGeom prst="rect">
            <a:avLst/>
          </a:prstGeom>
        </p:spPr>
        <p:txBody>
          <a:bodyPr rtlCol="0" anchor="t">
            <a:spAutoFit/>
          </a:bodyPr>
          <a:lstStyle/>
          <a:p>
            <a:pPr algn="ctr"/>
            <a:r>
              <a:rPr lang="EN-US" sz="2400" b="1" dirty="0"/>
              <a:t>Stiglitz '86</a:t>
            </a:r>
          </a:p>
        </p:txBody>
      </p:sp>
      <p:cxnSp>
        <p:nvCxnSpPr>
          <p:cNvPr id="29" name="Straight Arrow Connector 28"/>
          <p:cNvCxnSpPr/>
          <p:nvPr/>
        </p:nvCxnSpPr>
        <p:spPr>
          <a:xfrm flipV="1">
            <a:off x="7734300" y="2936013"/>
            <a:ext cx="759418" cy="383582"/>
          </a:xfrm>
          <a:prstGeom prst="straightConnector1">
            <a:avLst/>
          </a:prstGeom>
          <a:ln>
            <a:prstDash val="dash"/>
            <a:headEnd type="none"/>
            <a:tailEnd type="arrow"/>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7381875" y="2117426"/>
            <a:ext cx="2026404" cy="461665"/>
          </a:xfrm>
          <a:prstGeom prst="rect">
            <a:avLst/>
          </a:prstGeom>
        </p:spPr>
        <p:txBody>
          <a:bodyPr rtlCol="0" anchor="t">
            <a:spAutoFit/>
          </a:bodyPr>
          <a:lstStyle/>
          <a:p>
            <a:pPr algn="ctr"/>
            <a:r>
              <a:rPr lang="EN-US" sz="2400" dirty="0" err="1"/>
              <a:t>Braverman</a:t>
            </a:r>
            <a:r>
              <a:rPr lang="EN-US" sz="2400" dirty="0"/>
              <a:t> '82</a:t>
            </a:r>
            <a:endParaRPr lang="en-US" sz="2400" dirty="0"/>
          </a:p>
        </p:txBody>
      </p:sp>
      <p:cxnSp>
        <p:nvCxnSpPr>
          <p:cNvPr id="31" name="Straight Arrow Connector 30"/>
          <p:cNvCxnSpPr/>
          <p:nvPr/>
        </p:nvCxnSpPr>
        <p:spPr>
          <a:xfrm>
            <a:off x="7867650" y="2476860"/>
            <a:ext cx="294468" cy="158858"/>
          </a:xfrm>
          <a:prstGeom prst="straightConnector1">
            <a:avLst/>
          </a:prstGeom>
          <a:ln>
            <a:headEnd type="none"/>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083830" y="4762500"/>
            <a:ext cx="3048000" cy="400110"/>
          </a:xfrm>
          <a:prstGeom prst="rect">
            <a:avLst/>
          </a:prstGeom>
        </p:spPr>
        <p:txBody>
          <a:bodyPr rtlCol="0">
            <a:spAutoFit/>
          </a:bodyPr>
          <a:lstStyle/>
          <a:p>
            <a:r>
              <a:rPr lang="EN-US" sz="2000" dirty="0"/>
              <a:t>Lipton '77</a:t>
            </a:r>
          </a:p>
        </p:txBody>
      </p:sp>
      <p:cxnSp>
        <p:nvCxnSpPr>
          <p:cNvPr id="33" name="Straight Arrow Connector 32"/>
          <p:cNvCxnSpPr/>
          <p:nvPr/>
        </p:nvCxnSpPr>
        <p:spPr>
          <a:xfrm flipV="1">
            <a:off x="6255539" y="4890633"/>
            <a:ext cx="476845" cy="37338"/>
          </a:xfrm>
          <a:prstGeom prst="straightConnector1">
            <a:avLst/>
          </a:prstGeom>
          <a:ln>
            <a:prstDash val="dash"/>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146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Themes</a:t>
            </a:r>
          </a:p>
        </p:txBody>
      </p:sp>
      <p:sp>
        <p:nvSpPr>
          <p:cNvPr id="3" name="Content Placeholder 2"/>
          <p:cNvSpPr>
            <a:spLocks noGrp="1"/>
          </p:cNvSpPr>
          <p:nvPr>
            <p:ph idx="1"/>
          </p:nvPr>
        </p:nvSpPr>
        <p:spPr>
          <a:xfrm>
            <a:off x="838200" y="1419225"/>
            <a:ext cx="10922430" cy="5183833"/>
          </a:xfrm>
        </p:spPr>
        <p:txBody>
          <a:bodyPr vert="horz" lIns="91440" tIns="45720" rIns="91440" bIns="45720" rtlCol="0" anchor="t">
            <a:normAutofit fontScale="77500" lnSpcReduction="20000"/>
          </a:bodyPr>
          <a:lstStyle/>
          <a:p>
            <a:r>
              <a:rPr lang="EN-US" dirty="0"/>
              <a:t>Agricultural modernization is highly dependent on state-centered and economic-centered, and works better when it is specifically prioritized, not as an ancillary to overall development</a:t>
            </a:r>
            <a:endParaRPr lang="en-US" dirty="0"/>
          </a:p>
          <a:p>
            <a:r>
              <a:rPr lang="EN-US" dirty="0"/>
              <a:t>Peasant rationality redefines antiquated concepts of peasants as irrational, traditionalistic/fatalistic and lazy producing only for their HH, and integrates the concept of risk aversion and risk-minimal behavior as rational and sensible, poor but efficient</a:t>
            </a:r>
          </a:p>
          <a:p>
            <a:r>
              <a:rPr lang="EN-US" dirty="0"/>
              <a:t>There are different agricultural models that are less risky like sharecropping, which have less impact in failures on peasants, but depends on balance between patron/client</a:t>
            </a:r>
          </a:p>
          <a:p>
            <a:r>
              <a:rPr lang="EN-US" dirty="0"/>
              <a:t>Relationship between client and patron (landowner or richer farmer) dynamics have both political and economic implications</a:t>
            </a:r>
          </a:p>
          <a:p>
            <a:r>
              <a:rPr lang="EN-US" dirty="0"/>
              <a:t>Healthy relationships between patron and client can share in redistribution of risk in new agricultural techniques to better secure peasant/client</a:t>
            </a:r>
          </a:p>
          <a:p>
            <a:r>
              <a:rPr lang="EN-US" dirty="0"/>
              <a:t>Institutional reforms pushed by state or international agencies can yield some positive growth but comes often at a cost felt by the most poor and insecure</a:t>
            </a:r>
          </a:p>
          <a:p>
            <a:r>
              <a:rPr lang="EN-US" dirty="0"/>
              <a:t>Agricultural reforms are highly dependent on context, environment, scale, political relationships, and culture</a:t>
            </a:r>
          </a:p>
          <a:p>
            <a:r>
              <a:rPr lang="EN-US" dirty="0"/>
              <a:t>Good agricultural models can thrive and benefit more equitably most persons in a democratic society</a:t>
            </a:r>
          </a:p>
        </p:txBody>
      </p:sp>
    </p:spTree>
    <p:extLst>
      <p:ext uri="{BB962C8B-B14F-4D97-AF65-F5344CB8AC3E}">
        <p14:creationId xmlns:p14="http://schemas.microsoft.com/office/powerpoint/2010/main" val="348013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 Question Deconstruction</a:t>
            </a:r>
          </a:p>
        </p:txBody>
      </p:sp>
      <p:sp>
        <p:nvSpPr>
          <p:cNvPr id="3" name="Content Placeholder 2"/>
          <p:cNvSpPr>
            <a:spLocks noGrp="1"/>
          </p:cNvSpPr>
          <p:nvPr>
            <p:ph idx="1"/>
          </p:nvPr>
        </p:nvSpPr>
        <p:spPr/>
        <p:txBody>
          <a:bodyPr vert="horz" lIns="91440" tIns="45720" rIns="91440" bIns="45720" rtlCol="0" anchor="t">
            <a:normAutofit fontScale="62500" lnSpcReduction="20000"/>
          </a:bodyPr>
          <a:lstStyle/>
          <a:p>
            <a:pPr marL="0" indent="0">
              <a:buNone/>
            </a:pPr>
            <a:r>
              <a:rPr lang="EN-US" dirty="0">
                <a:latin typeface="Calibri"/>
                <a:sym typeface="Symbol"/>
              </a:rPr>
              <a:t>To what extent, is the state planning approach possible? (</a:t>
            </a:r>
            <a:r>
              <a:rPr lang="EN-US" dirty="0" err="1">
                <a:latin typeface="Calibri"/>
                <a:sym typeface="Symbol"/>
              </a:rPr>
              <a:t>eg</a:t>
            </a:r>
            <a:r>
              <a:rPr lang="EN-US" dirty="0">
                <a:latin typeface="Calibri"/>
                <a:sym typeface="Symbol"/>
              </a:rPr>
              <a:t>. balanced regional development).  What role is there in the early 21st century for national as opposed to regional, sectoral or project planning?</a:t>
            </a:r>
          </a:p>
          <a:p>
            <a:r>
              <a:rPr lang="EN-US" dirty="0">
                <a:latin typeface="Calibri"/>
                <a:sym typeface="Symbol"/>
              </a:rPr>
              <a:t>Development Strategies – Command Planning vs. Grassroots Planning</a:t>
            </a:r>
          </a:p>
          <a:p>
            <a:pPr lvl="1"/>
            <a:r>
              <a:rPr lang="EN-US" dirty="0">
                <a:latin typeface="Calibri"/>
                <a:sym typeface="Symbol"/>
              </a:rPr>
              <a:t>Modernization – </a:t>
            </a:r>
            <a:r>
              <a:rPr lang="EN-US" dirty="0" err="1">
                <a:latin typeface="Calibri"/>
                <a:sym typeface="Symbol"/>
              </a:rPr>
              <a:t>Apter</a:t>
            </a:r>
            <a:r>
              <a:rPr lang="EN-US" dirty="0">
                <a:latin typeface="Calibri"/>
                <a:sym typeface="Symbol"/>
              </a:rPr>
              <a:t>, Almond</a:t>
            </a:r>
          </a:p>
          <a:p>
            <a:pPr lvl="1"/>
            <a:r>
              <a:rPr lang="EN-US" dirty="0">
                <a:latin typeface="Calibri"/>
                <a:sym typeface="Symbol"/>
              </a:rPr>
              <a:t>NIE/NPE - Bates, North</a:t>
            </a:r>
          </a:p>
          <a:p>
            <a:pPr lvl="1"/>
            <a:r>
              <a:rPr lang="EN-US" dirty="0">
                <a:latin typeface="Calibri"/>
                <a:sym typeface="Symbol"/>
              </a:rPr>
              <a:t>Rural Development - – </a:t>
            </a:r>
            <a:r>
              <a:rPr lang="EN-US" dirty="0" err="1">
                <a:latin typeface="Calibri"/>
                <a:sym typeface="Symbol"/>
              </a:rPr>
              <a:t>Puchala</a:t>
            </a:r>
            <a:r>
              <a:rPr lang="EN-US" dirty="0">
                <a:latin typeface="Calibri"/>
                <a:sym typeface="Symbol"/>
              </a:rPr>
              <a:t> &amp; Hopkins, </a:t>
            </a:r>
            <a:r>
              <a:rPr lang="EN-US" dirty="0" err="1">
                <a:latin typeface="Calibri"/>
                <a:sym typeface="Symbol"/>
              </a:rPr>
              <a:t>Popkin</a:t>
            </a:r>
            <a:r>
              <a:rPr lang="EN-US" dirty="0">
                <a:latin typeface="Calibri"/>
                <a:sym typeface="Symbol"/>
              </a:rPr>
              <a:t>, Scott, Stiglitz, Lipton</a:t>
            </a:r>
          </a:p>
          <a:p>
            <a:pPr lvl="1"/>
            <a:r>
              <a:rPr lang="EN-US" dirty="0">
                <a:latin typeface="Calibri"/>
                <a:sym typeface="Symbol"/>
              </a:rPr>
              <a:t>HRD – Gant, </a:t>
            </a:r>
            <a:r>
              <a:rPr lang="EN-US" dirty="0" err="1">
                <a:latin typeface="Calibri"/>
                <a:sym typeface="Symbol"/>
              </a:rPr>
              <a:t>Streeten</a:t>
            </a:r>
            <a:r>
              <a:rPr lang="EN-US" dirty="0">
                <a:latin typeface="Calibri"/>
                <a:sym typeface="Symbol"/>
              </a:rPr>
              <a:t>, Sen</a:t>
            </a:r>
          </a:p>
          <a:p>
            <a:pPr lvl="1"/>
            <a:r>
              <a:rPr lang="EN-US" dirty="0">
                <a:latin typeface="Calibri"/>
                <a:sym typeface="Symbol"/>
              </a:rPr>
              <a:t>Participatory Development – Putnam, </a:t>
            </a:r>
            <a:r>
              <a:rPr lang="EN-US" dirty="0" err="1">
                <a:latin typeface="Calibri"/>
                <a:sym typeface="Symbol"/>
              </a:rPr>
              <a:t>Friedmann</a:t>
            </a:r>
            <a:r>
              <a:rPr lang="EN-US" dirty="0">
                <a:latin typeface="Calibri"/>
                <a:sym typeface="Symbol"/>
              </a:rPr>
              <a:t>, Chambers, Polanyi</a:t>
            </a:r>
          </a:p>
          <a:p>
            <a:r>
              <a:rPr lang="EN-US" dirty="0">
                <a:latin typeface="Calibri"/>
                <a:sym typeface="Symbol"/>
              </a:rPr>
              <a:t>Approaches to Planning </a:t>
            </a:r>
          </a:p>
          <a:p>
            <a:pPr lvl="1"/>
            <a:r>
              <a:rPr lang="EN-US" dirty="0">
                <a:latin typeface="Calibri"/>
                <a:sym typeface="Symbol"/>
              </a:rPr>
              <a:t>Centralized Command Planning (Top Down) - </a:t>
            </a:r>
            <a:r>
              <a:rPr lang="EN-US" dirty="0" err="1">
                <a:latin typeface="Calibri"/>
                <a:sym typeface="Symbol"/>
              </a:rPr>
              <a:t>Rostow</a:t>
            </a:r>
            <a:r>
              <a:rPr lang="EN-US" dirty="0">
                <a:latin typeface="Calibri"/>
                <a:sym typeface="Symbol"/>
              </a:rPr>
              <a:t>, </a:t>
            </a:r>
            <a:r>
              <a:rPr lang="EN-US" dirty="0" err="1">
                <a:latin typeface="Calibri"/>
                <a:sym typeface="Symbol"/>
              </a:rPr>
              <a:t>Rapley</a:t>
            </a:r>
            <a:r>
              <a:rPr lang="EN-US" dirty="0">
                <a:latin typeface="Calibri"/>
                <a:sym typeface="Symbol"/>
              </a:rPr>
              <a:t> (ISI)</a:t>
            </a:r>
          </a:p>
          <a:p>
            <a:pPr lvl="1"/>
            <a:r>
              <a:rPr lang="EN-US" dirty="0">
                <a:latin typeface="Calibri"/>
                <a:sym typeface="Symbol"/>
              </a:rPr>
              <a:t>Decentralized Grassroots Planning (Bottom Up) – von Hayek, Polanyi</a:t>
            </a:r>
          </a:p>
          <a:p>
            <a:r>
              <a:rPr lang="EN-US" dirty="0">
                <a:latin typeface="Calibri"/>
              </a:rPr>
              <a:t>Problems with Planning</a:t>
            </a:r>
          </a:p>
          <a:p>
            <a:pPr lvl="1"/>
            <a:r>
              <a:rPr lang="EN-US" dirty="0">
                <a:latin typeface="Calibri"/>
              </a:rPr>
              <a:t>Planning is not the solution – Caiden &amp; </a:t>
            </a:r>
            <a:r>
              <a:rPr lang="EN-US" dirty="0" err="1">
                <a:latin typeface="Calibri"/>
              </a:rPr>
              <a:t>Wildavsky</a:t>
            </a:r>
          </a:p>
          <a:p>
            <a:pPr lvl="1"/>
            <a:r>
              <a:rPr lang="EN-US" dirty="0">
                <a:latin typeface="Calibri"/>
              </a:rPr>
              <a:t>Weak Administration - Big strategies represented in planning, not practicable in implementation - Waterson</a:t>
            </a:r>
          </a:p>
          <a:p>
            <a:pPr lvl="1"/>
            <a:r>
              <a:rPr lang="EN-US" dirty="0">
                <a:latin typeface="Calibri"/>
              </a:rPr>
              <a:t>Selling an unrealizable illusion - Hirschman</a:t>
            </a:r>
          </a:p>
          <a:p>
            <a:pPr lvl="1"/>
            <a:r>
              <a:rPr lang="EN-US" dirty="0">
                <a:latin typeface="Calibri"/>
              </a:rPr>
              <a:t>Development is better planned locally – Gran, Schaffer, Ferguson</a:t>
            </a:r>
          </a:p>
          <a:p>
            <a:pPr lvl="1"/>
            <a:r>
              <a:rPr lang="EN-US" dirty="0"/>
              <a:t>Benevolently imposed system - </a:t>
            </a:r>
            <a:r>
              <a:rPr lang="EN-US" dirty="0" err="1"/>
              <a:t>Illich</a:t>
            </a:r>
          </a:p>
        </p:txBody>
      </p:sp>
    </p:spTree>
    <p:extLst>
      <p:ext uri="{BB962C8B-B14F-4D97-AF65-F5344CB8AC3E}">
        <p14:creationId xmlns:p14="http://schemas.microsoft.com/office/powerpoint/2010/main" val="392232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Golden Oldies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22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Scott, J. 'Patron-Client Politics and Political Change in Southeast Asia' (1972)</a:t>
            </a:r>
          </a:p>
        </p:txBody>
      </p:sp>
      <p:pic>
        <p:nvPicPr>
          <p:cNvPr id="4" name="Content Placeholder 3"/>
          <p:cNvPicPr>
            <a:picLocks noGrp="1" noChangeAspect="1"/>
          </p:cNvPicPr>
          <p:nvPr>
            <p:ph idx="1"/>
          </p:nvPr>
        </p:nvPicPr>
        <p:blipFill>
          <a:blip r:embed="rId3"/>
          <a:stretch>
            <a:fillRect/>
          </a:stretch>
        </p:blipFill>
        <p:spPr>
          <a:xfrm>
            <a:off x="9963150" y="2886075"/>
            <a:ext cx="1753685" cy="2510915"/>
          </a:xfrm>
        </p:spPr>
      </p:pic>
      <p:sp>
        <p:nvSpPr>
          <p:cNvPr id="5" name="TextBox 4"/>
          <p:cNvSpPr txBox="1"/>
          <p:nvPr/>
        </p:nvSpPr>
        <p:spPr>
          <a:xfrm>
            <a:off x="636588" y="1797050"/>
            <a:ext cx="9001125" cy="5170646"/>
          </a:xfrm>
          <a:prstGeom prst="rect">
            <a:avLst/>
          </a:prstGeom>
        </p:spPr>
        <p:txBody>
          <a:bodyPr rtlCol="0">
            <a:spAutoFit/>
          </a:bodyPr>
          <a:lstStyle/>
          <a:p>
            <a:pPr marL="285750" indent="-285750">
              <a:buFont typeface="Arial" panose="020B0604020202020204" pitchFamily="34" charset="0"/>
              <a:buChar char="•"/>
            </a:pPr>
            <a:r>
              <a:rPr lang="EN-US" sz="2400" dirty="0">
                <a:latin typeface="Times New Roman"/>
              </a:rPr>
              <a:t>Anthropological look at patron-client (P-C) associations from a third model, 'Informal Power Groups', building off of previous 2 common models for political science interpretation, based out of South-east Asia examples </a:t>
            </a:r>
          </a:p>
          <a:p>
            <a:pPr marL="285750" indent="-285750">
              <a:buFont typeface="Arial" panose="020B0604020202020204" pitchFamily="34" charset="0"/>
              <a:buChar char="•"/>
            </a:pPr>
            <a:r>
              <a:rPr lang="EN-US" sz="2400" dirty="0">
                <a:latin typeface="Times New Roman"/>
              </a:rPr>
              <a:t>Model 1- 'Horizontal' has Marxist class model of conflict elements useful in post colonial countries in rural sectors but limited in urban industrial settings with vertical political groups that cut class lines </a:t>
            </a:r>
          </a:p>
          <a:p>
            <a:pPr marL="285750" indent="-285750">
              <a:buFont typeface="Arial" panose="020B0604020202020204" pitchFamily="34" charset="0"/>
              <a:buChar char="•"/>
            </a:pPr>
            <a:r>
              <a:rPr lang="EN-US" sz="2400" dirty="0">
                <a:latin typeface="Times New Roman"/>
              </a:rPr>
              <a:t>Model 2- 'Primordial Model' uses classes or categories used by people, inter-ethnic political patterns of cooperation and coalition building; useful for examining desperate tenants and rich plantation owners and the building blocks for disparities </a:t>
            </a:r>
          </a:p>
          <a:p>
            <a:pPr marL="285750" indent="-285750">
              <a:buFont typeface="Arial" panose="020B0604020202020204" pitchFamily="34" charset="0"/>
              <a:buChar char="•"/>
            </a:pPr>
            <a:r>
              <a:rPr lang="EN-US" sz="2400" dirty="0">
                <a:latin typeface="Times New Roman"/>
              </a:rPr>
              <a:t>Model 3- 'Informal Power Groups' shows leadership centered cliques of </a:t>
            </a:r>
            <a:r>
              <a:rPr lang="EN-US" sz="2400" dirty="0" err="1">
                <a:latin typeface="Times New Roman"/>
              </a:rPr>
              <a:t>adhoc</a:t>
            </a:r>
            <a:r>
              <a:rPr lang="EN-US" sz="2400" dirty="0">
                <a:latin typeface="Times New Roman"/>
              </a:rPr>
              <a:t> groups that develop in political discourse</a:t>
            </a:r>
          </a:p>
          <a:p>
            <a:endParaRPr lang="en-US"/>
          </a:p>
        </p:txBody>
      </p:sp>
    </p:spTree>
    <p:extLst>
      <p:ext uri="{BB962C8B-B14F-4D97-AF65-F5344CB8AC3E}">
        <p14:creationId xmlns:p14="http://schemas.microsoft.com/office/powerpoint/2010/main" val="319399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Scott, J. 'Patron-Client Politics...' Continued</a:t>
            </a:r>
          </a:p>
        </p:txBody>
      </p:sp>
      <p:sp>
        <p:nvSpPr>
          <p:cNvPr id="5" name="TextBox 4"/>
          <p:cNvSpPr txBox="1"/>
          <p:nvPr/>
        </p:nvSpPr>
        <p:spPr>
          <a:xfrm>
            <a:off x="636588" y="1428966"/>
            <a:ext cx="11055350" cy="5262979"/>
          </a:xfrm>
          <a:prstGeom prst="rect">
            <a:avLst/>
          </a:prstGeom>
        </p:spPr>
        <p:txBody>
          <a:bodyPr rtlCol="0">
            <a:spAutoFit/>
          </a:bodyPr>
          <a:lstStyle/>
          <a:p>
            <a:pPr marL="285750" indent="-285750">
              <a:buFont typeface="Arial" panose="020B0604020202020204" pitchFamily="34" charset="0"/>
              <a:buChar char="•"/>
            </a:pPr>
            <a:r>
              <a:rPr lang="EN-US" sz="2400" dirty="0">
                <a:latin typeface="Times New Roman"/>
              </a:rPr>
              <a:t>Stable P-C associations are measured in merit verse unequal exchange, face to face, and diffusion of relationship beyond impersonal bonds and absent Patron </a:t>
            </a:r>
          </a:p>
          <a:p>
            <a:pPr marL="285750" indent="-285750">
              <a:buFont typeface="Arial" panose="020B0604020202020204" pitchFamily="34" charset="0"/>
              <a:buChar char="•"/>
            </a:pPr>
            <a:r>
              <a:rPr lang="EN-US" sz="2400" dirty="0">
                <a:latin typeface="Times New Roman"/>
              </a:rPr>
              <a:t>Institutional orders could but rarely reduce need for personal relationships but can through localized power structures and incorporating them into vertical politics </a:t>
            </a:r>
          </a:p>
          <a:p>
            <a:pPr marL="285750" indent="-285750">
              <a:buFont typeface="Arial" panose="020B0604020202020204" pitchFamily="34" charset="0"/>
              <a:buChar char="•"/>
            </a:pPr>
            <a:r>
              <a:rPr lang="EN-US" sz="2400" dirty="0">
                <a:latin typeface="Times New Roman"/>
              </a:rPr>
              <a:t>Modernization framework not always supported by indigenous locals but they can if foster cooperation with </a:t>
            </a:r>
            <a:r>
              <a:rPr lang="EN-US" sz="2400" dirty="0" err="1">
                <a:latin typeface="Times New Roman"/>
              </a:rPr>
              <a:t>nonkin</a:t>
            </a:r>
            <a:r>
              <a:rPr lang="EN-US" sz="2400" dirty="0">
                <a:latin typeface="Times New Roman"/>
              </a:rPr>
              <a:t> groups and lower communal lands for P-C associations </a:t>
            </a:r>
          </a:p>
          <a:p>
            <a:pPr marL="285750" indent="-285750">
              <a:buFont typeface="Arial" panose="020B0604020202020204" pitchFamily="34" charset="0"/>
              <a:buChar char="•"/>
            </a:pPr>
            <a:r>
              <a:rPr lang="EN-US" sz="2400" dirty="0">
                <a:latin typeface="Times New Roman"/>
              </a:rPr>
              <a:t>P-C associations can then drive elections through localization of political party votes, moving from tradition ties to contemporary ties  </a:t>
            </a:r>
          </a:p>
          <a:p>
            <a:pPr marL="285750" indent="-285750">
              <a:buFont typeface="Arial" panose="020B0604020202020204" pitchFamily="34" charset="0"/>
              <a:buChar char="•"/>
            </a:pPr>
            <a:r>
              <a:rPr lang="EN-US" sz="2400" dirty="0">
                <a:latin typeface="Times New Roman"/>
              </a:rPr>
              <a:t>Change can led to less resiliency if the relationship element is not upheld; elections can raise client bargaining power through elections in return for administrative favors, grants, employment, etc. changing democratic nature </a:t>
            </a:r>
          </a:p>
          <a:p>
            <a:pPr marL="285750" indent="-285750">
              <a:buFont typeface="Arial" panose="020B0604020202020204" pitchFamily="34" charset="0"/>
              <a:buChar char="•"/>
            </a:pPr>
            <a:r>
              <a:rPr lang="EN-US" sz="2400" dirty="0">
                <a:latin typeface="Times New Roman"/>
              </a:rPr>
              <a:t>Elections are only powerful if election determines power holder, weak regime, political parties are modernists and not traditionalist and all benefit extensively </a:t>
            </a:r>
          </a:p>
        </p:txBody>
      </p:sp>
    </p:spTree>
    <p:extLst>
      <p:ext uri="{BB962C8B-B14F-4D97-AF65-F5344CB8AC3E}">
        <p14:creationId xmlns:p14="http://schemas.microsoft.com/office/powerpoint/2010/main" val="264833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Politics of Agricultural Modernization,” in Food, Politics &amp; Agricultural Development (1979)</a:t>
            </a:r>
          </a:p>
          <a:p>
            <a:endParaRPr lang="en-US"/>
          </a:p>
        </p:txBody>
      </p:sp>
      <p:sp>
        <p:nvSpPr>
          <p:cNvPr id="3" name="Content Placeholder 2"/>
          <p:cNvSpPr>
            <a:spLocks noGrp="1"/>
          </p:cNvSpPr>
          <p:nvPr>
            <p:ph idx="1"/>
          </p:nvPr>
        </p:nvSpPr>
        <p:spPr>
          <a:xfrm>
            <a:off x="838200" y="1825625"/>
            <a:ext cx="7994277" cy="4351338"/>
          </a:xfrm>
        </p:spPr>
        <p:txBody>
          <a:bodyPr vert="horz" lIns="91440" tIns="45720" rIns="91440" bIns="45720" rtlCol="0" anchor="t">
            <a:normAutofit fontScale="85000" lnSpcReduction="20000"/>
          </a:bodyPr>
          <a:lstStyle/>
          <a:p>
            <a:r>
              <a:rPr lang="EN-US" dirty="0"/>
              <a:t>Donald J. </a:t>
            </a:r>
            <a:r>
              <a:rPr lang="EN-US" dirty="0" err="1"/>
              <a:t>Puchala</a:t>
            </a:r>
            <a:r>
              <a:rPr lang="EN-US" dirty="0"/>
              <a:t> is James F. and Maude B. Byrnes Professor of International Studies in the department of political science, University of South Carolina. </a:t>
            </a:r>
            <a:endParaRPr lang="en-US" dirty="0"/>
          </a:p>
          <a:p>
            <a:r>
              <a:rPr lang="EN-US" dirty="0"/>
              <a:t>He earned a Ph.D. in the field of International Relations from Yale University in 1966. A specialist in International Relations Theory, Western European International Relations, and the politics and economics of the European Union. </a:t>
            </a:r>
          </a:p>
          <a:p>
            <a:r>
              <a:rPr lang="EN-US" dirty="0"/>
              <a:t>Dr. </a:t>
            </a:r>
            <a:r>
              <a:rPr lang="EN-US" dirty="0" err="1"/>
              <a:t>Puchala</a:t>
            </a:r>
            <a:r>
              <a:rPr lang="EN-US" dirty="0"/>
              <a:t> has been a consultant to the State Department and the Foreign Service Institute, the United States Department of Commerce, the United Nations, and various academic institutions and foundations. His many books include International Politics Today, The Ethics of Globalism, Immigration Into Western Societies, United Nations Politics, and Theory and History in International Relations.</a:t>
            </a:r>
          </a:p>
        </p:txBody>
      </p:sp>
      <p:pic>
        <p:nvPicPr>
          <p:cNvPr id="4" name="Picture 3"/>
          <p:cNvPicPr>
            <a:picLocks noChangeAspect="1"/>
          </p:cNvPicPr>
          <p:nvPr/>
        </p:nvPicPr>
        <p:blipFill>
          <a:blip r:embed="rId3"/>
          <a:stretch>
            <a:fillRect/>
          </a:stretch>
        </p:blipFill>
        <p:spPr>
          <a:xfrm>
            <a:off x="8877300" y="1419225"/>
            <a:ext cx="2875472" cy="4385094"/>
          </a:xfrm>
          <a:prstGeom prst="rect">
            <a:avLst/>
          </a:prstGeom>
        </p:spPr>
      </p:pic>
    </p:spTree>
    <p:extLst>
      <p:ext uri="{BB962C8B-B14F-4D97-AF65-F5344CB8AC3E}">
        <p14:creationId xmlns:p14="http://schemas.microsoft.com/office/powerpoint/2010/main" val="2547962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Politics of Agricultural Modernization,” in Food, Politics &amp; Agricultural Development (1979)</a:t>
            </a:r>
          </a:p>
          <a:p>
            <a:endParaRPr lang="en-US"/>
          </a:p>
        </p:txBody>
      </p:sp>
      <p:sp>
        <p:nvSpPr>
          <p:cNvPr id="3" name="Content Placeholder 2"/>
          <p:cNvSpPr>
            <a:spLocks noGrp="1"/>
          </p:cNvSpPr>
          <p:nvPr>
            <p:ph idx="1"/>
          </p:nvPr>
        </p:nvSpPr>
        <p:spPr>
          <a:xfrm>
            <a:off x="838200" y="1825625"/>
            <a:ext cx="7994277" cy="4351338"/>
          </a:xfrm>
        </p:spPr>
        <p:txBody>
          <a:bodyPr vert="horz" lIns="91440" tIns="45720" rIns="91440" bIns="45720" rtlCol="0" anchor="t">
            <a:normAutofit fontScale="92500" lnSpcReduction="10000"/>
          </a:bodyPr>
          <a:lstStyle/>
          <a:p>
            <a:r>
              <a:rPr lang="EN-US" dirty="0"/>
              <a:t>Dr. Raymond F Hopkins (b.1938) graduated from Ohio Wesleyan University in 1960 with a Bachelor of Arts degree in philosophy. He received his Master of Arts in political science in 1963 from OSU. </a:t>
            </a:r>
            <a:endParaRPr lang="en-US" dirty="0"/>
          </a:p>
          <a:p>
            <a:r>
              <a:rPr lang="EN-US" dirty="0"/>
              <a:t>Hopkins later returned to Yale University, where he received another Master of Arts and his Ph.D. in political science in 1968. </a:t>
            </a:r>
            <a:endParaRPr lang="en-US" dirty="0"/>
          </a:p>
          <a:p>
            <a:r>
              <a:rPr lang="EN-US" dirty="0"/>
              <a:t>After joining Swarthmore College in 1967, Professor Hopkins has served on a variety of committees and posts. Following work in Africa in 1965-96 he has consulted with UN and World Bank agencies on food security.</a:t>
            </a:r>
            <a:endParaRPr lang="en-US" dirty="0"/>
          </a:p>
          <a:p>
            <a:endParaRPr lang="EN-US"/>
          </a:p>
        </p:txBody>
      </p:sp>
      <p:pic>
        <p:nvPicPr>
          <p:cNvPr id="5" name="Picture 4"/>
          <p:cNvPicPr>
            <a:picLocks noChangeAspect="1"/>
          </p:cNvPicPr>
          <p:nvPr/>
        </p:nvPicPr>
        <p:blipFill>
          <a:blip r:embed="rId3"/>
          <a:stretch>
            <a:fillRect/>
          </a:stretch>
        </p:blipFill>
        <p:spPr>
          <a:xfrm>
            <a:off x="8896350" y="2038350"/>
            <a:ext cx="2875472" cy="3321170"/>
          </a:xfrm>
          <a:prstGeom prst="rect">
            <a:avLst/>
          </a:prstGeom>
        </p:spPr>
      </p:pic>
    </p:spTree>
    <p:extLst>
      <p:ext uri="{BB962C8B-B14F-4D97-AF65-F5344CB8AC3E}">
        <p14:creationId xmlns:p14="http://schemas.microsoft.com/office/powerpoint/2010/main" val="145602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Politics of Agricultural Modernization,” in Food, Politics &amp; Agricultural Development (1979) </a:t>
            </a:r>
            <a:endParaRPr lang="EN-US"/>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lang="EN-US" dirty="0"/>
              <a:t>The book is a series of comparative analysis of agricultural modernization policies: Role of govt. policies in success/failure; Forces unleashed by the Ag. sector; Ag modernization as a reflection of colonial/national politics, and as an influencer of national politics.</a:t>
            </a:r>
          </a:p>
          <a:p>
            <a:r>
              <a:rPr lang="EN-US" dirty="0"/>
              <a:t>Agricultural modernization is a crucial element of development – provides food to labor force; and enables procurement of investible resources. Central to forces that shape political/economic landscape.</a:t>
            </a:r>
          </a:p>
          <a:p>
            <a:r>
              <a:rPr lang="EN-US" dirty="0"/>
              <a:t>Policies towards agriculture influence prices, investment, planting decisions, market strategies, land ownership, import/export, and rural incomes.</a:t>
            </a:r>
          </a:p>
          <a:p>
            <a:r>
              <a:rPr lang="EN-US" dirty="0"/>
              <a:t>Rural modernization is complex – increases in production/productivity. Changes most frequently are result of technology. Labor shifts from agriculture to industry as productivity, marketing and distribution systems make it possible for a few to feed cities. </a:t>
            </a:r>
          </a:p>
          <a:p>
            <a:r>
              <a:rPr lang="EN-US" dirty="0"/>
              <a:t>Also, farmers’ participation in the cash economy increases rural wellbeing, stimulating urban industry</a:t>
            </a:r>
          </a:p>
          <a:p>
            <a:r>
              <a:rPr lang="EN-US" dirty="0"/>
              <a:t>Successful peasants become farmers – an attitudinal change – attentive to markets and open to innovation, with new expectations of socio-economic mobility and political participation, vs. traditional fatalism.</a:t>
            </a:r>
          </a:p>
        </p:txBody>
      </p:sp>
    </p:spTree>
    <p:extLst>
      <p:ext uri="{BB962C8B-B14F-4D97-AF65-F5344CB8AC3E}">
        <p14:creationId xmlns:p14="http://schemas.microsoft.com/office/powerpoint/2010/main" val="254373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Politics of Agricultural Modernization,” in Food, Politics &amp; Agricultural Development (1979) </a:t>
            </a:r>
            <a:endParaRPr lang="EN-US"/>
          </a:p>
        </p:txBody>
      </p:sp>
      <p:sp>
        <p:nvSpPr>
          <p:cNvPr id="3" name="Content Placeholder 2"/>
          <p:cNvSpPr>
            <a:spLocks noGrp="1"/>
          </p:cNvSpPr>
          <p:nvPr>
            <p:ph idx="1"/>
          </p:nvPr>
        </p:nvSpPr>
        <p:spPr>
          <a:xfrm>
            <a:off x="838200" y="1962150"/>
            <a:ext cx="10515600" cy="4351338"/>
          </a:xfrm>
        </p:spPr>
        <p:txBody>
          <a:bodyPr vert="horz" lIns="91440" tIns="45720" rIns="91440" bIns="45720" rtlCol="0" anchor="t">
            <a:normAutofit fontScale="70000" lnSpcReduction="20000"/>
          </a:bodyPr>
          <a:lstStyle/>
          <a:p>
            <a:r>
              <a:rPr lang="EN-US" dirty="0"/>
              <a:t>Complicated: Agriculture has been modernized with low govt. intervention in the US, and high intervention in Japan; Floundered with low intervention in India (1st/2nd 5 yr. plan) and with high intervention in Soviet Russia. Did well in capitalist systems like US and in socialist systems like China.</a:t>
            </a:r>
            <a:endParaRPr lang="en-US" dirty="0"/>
          </a:p>
          <a:p>
            <a:r>
              <a:rPr lang="EN-US" dirty="0"/>
              <a:t>Outcomes are shaped by “policy components” – govt. attitudes and actions towards rural sector, conscious or inadvertent. Generally, agricultural modernization is most furthered by ag. policy where modernization is </a:t>
            </a:r>
            <a:r>
              <a:rPr lang="EN-US" u="sng" dirty="0"/>
              <a:t>the</a:t>
            </a:r>
            <a:r>
              <a:rPr lang="EN-US" dirty="0"/>
              <a:t> goal. Not as generally successful when </a:t>
            </a:r>
            <a:r>
              <a:rPr lang="EN-US"/>
              <a:t>agricultural modernization</a:t>
            </a:r>
            <a:r>
              <a:rPr lang="EN-US" dirty="0"/>
              <a:t> is an ancillary to other ideological goals (e.g., nation building). </a:t>
            </a:r>
          </a:p>
          <a:p>
            <a:r>
              <a:rPr lang="EN-US" dirty="0"/>
              <a:t>Policy issues: land ownership, external control, rural v. urban bias, food vs. Nonfood (export), role of rural population in policy formation.</a:t>
            </a:r>
          </a:p>
          <a:p>
            <a:r>
              <a:rPr lang="EN-US" dirty="0"/>
              <a:t>Policy tools: land reform, border control, taxes, tariffs protection, incentives, subsidies, information, research, technology, infrastructure.</a:t>
            </a:r>
          </a:p>
          <a:p>
            <a:r>
              <a:rPr lang="EN-US" dirty="0"/>
              <a:t>Investment should compensate for scarce factors: fertilizer – land, mechanization – labor, irrigation – water; This is frequently overlooked; Investment in human resources (education, health..)</a:t>
            </a:r>
          </a:p>
          <a:p>
            <a:r>
              <a:rPr lang="EN-US" dirty="0"/>
              <a:t>Institutions: banks/finance, marketing orgs, farmers orgs, political associations, extension </a:t>
            </a:r>
            <a:r>
              <a:rPr lang="EN-US" dirty="0" err="1"/>
              <a:t>svcs</a:t>
            </a:r>
          </a:p>
        </p:txBody>
      </p:sp>
    </p:spTree>
    <p:extLst>
      <p:ext uri="{BB962C8B-B14F-4D97-AF65-F5344CB8AC3E}">
        <p14:creationId xmlns:p14="http://schemas.microsoft.com/office/powerpoint/2010/main" val="73088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65125"/>
            <a:ext cx="10515600" cy="1325563"/>
          </a:xfrm>
        </p:spPr>
        <p:txBody>
          <a:bodyPr>
            <a:normAutofit/>
          </a:bodyPr>
          <a:lstStyle/>
          <a:p>
            <a:pPr algn="ctr"/>
            <a:r>
              <a:rPr lang="EN-US" sz="1800" b="1" dirty="0"/>
              <a:t>Joseph Stiglitz is an American economist and a professor at Columbia University. He is a recipient of the Nobel Memorial Prize in Economic Sciences and the John Bates Clark Medal</a:t>
            </a:r>
            <a:br>
              <a:rPr lang="en-US" sz="1800" b="1" dirty="0"/>
            </a:br>
            <a:r>
              <a:rPr lang="EN-US" sz="1800" b="1" dirty="0"/>
              <a:t> </a:t>
            </a:r>
            <a:br>
              <a:rPr lang="en-US" sz="1800" b="1" dirty="0"/>
            </a:br>
            <a:r>
              <a:rPr lang="EN-US" sz="1800" b="1" dirty="0"/>
              <a:t>The New Development Economics 1986</a:t>
            </a:r>
          </a:p>
        </p:txBody>
      </p:sp>
      <p:pic>
        <p:nvPicPr>
          <p:cNvPr id="4" name="Content Placeholder 3"/>
          <p:cNvPicPr>
            <a:picLocks noGrp="1" noChangeAspect="1"/>
          </p:cNvPicPr>
          <p:nvPr>
            <p:ph idx="1"/>
          </p:nvPr>
        </p:nvPicPr>
        <p:blipFill>
          <a:blip r:embed="rId3"/>
          <a:stretch>
            <a:fillRect/>
          </a:stretch>
        </p:blipFill>
        <p:spPr>
          <a:xfrm>
            <a:off x="10564483" y="365125"/>
            <a:ext cx="1581150" cy="1190625"/>
          </a:xfrm>
        </p:spPr>
      </p:pic>
      <p:sp>
        <p:nvSpPr>
          <p:cNvPr id="5" name="TextBox 4"/>
          <p:cNvSpPr txBox="1"/>
          <p:nvPr/>
        </p:nvSpPr>
        <p:spPr>
          <a:xfrm>
            <a:off x="107950" y="1524000"/>
            <a:ext cx="11957050" cy="5324535"/>
          </a:xfrm>
          <a:prstGeom prst="rect">
            <a:avLst/>
          </a:prstGeom>
        </p:spPr>
        <p:txBody>
          <a:bodyPr rtlCol="0">
            <a:spAutoFit/>
          </a:bodyPr>
          <a:lstStyle/>
          <a:p>
            <a:pPr marL="342900" indent="-342900">
              <a:buFont typeface="Arial" panose="020B0604020202020204" pitchFamily="34" charset="0"/>
              <a:buChar char="•"/>
            </a:pPr>
            <a:r>
              <a:rPr lang="EN-US" sz="2000" dirty="0"/>
              <a:t>Stiglitz argues that theory of rural organization based on rational peasants in environments where information is imperfect and costly provides a simple explanation for a wide variety of phenomena in LDCs. </a:t>
            </a:r>
            <a:endParaRPr lang="en-US" sz="2000" dirty="0"/>
          </a:p>
          <a:p>
            <a:pPr marL="342900" indent="-342900">
              <a:buFont typeface="Arial" panose="020B0604020202020204" pitchFamily="34" charset="0"/>
              <a:buChar char="•"/>
            </a:pPr>
            <a:r>
              <a:rPr lang="EN-US" sz="2000" dirty="0"/>
              <a:t>It provides insights into both why sharecropping is so widespread and why it takes on the particular forms that it does</a:t>
            </a:r>
          </a:p>
          <a:p>
            <a:pPr marL="342900" indent="-342900">
              <a:buFont typeface="Arial" panose="020B0604020202020204" pitchFamily="34" charset="0"/>
              <a:buChar char="•"/>
            </a:pPr>
            <a:r>
              <a:rPr lang="EN-US" sz="2000" dirty="0"/>
              <a:t>It provides an explanation of the interlinkage of credit and land markets, and of cost sharing. </a:t>
            </a:r>
            <a:endParaRPr lang="en-US" sz="2000" dirty="0"/>
          </a:p>
          <a:p>
            <a:pPr marL="342900" indent="-342900">
              <a:buFont typeface="Arial" panose="020B0604020202020204" pitchFamily="34" charset="0"/>
              <a:buChar char="•"/>
            </a:pPr>
            <a:r>
              <a:rPr lang="EN-US" sz="2000" dirty="0"/>
              <a:t>Stiglitz argues that this theory provides a better explanation of these phenomena than do the competing theories. </a:t>
            </a:r>
            <a:endParaRPr lang="en-US" sz="2000" dirty="0"/>
          </a:p>
          <a:p>
            <a:pPr marL="342900" indent="-342900">
              <a:buFont typeface="Arial" panose="020B0604020202020204" pitchFamily="34" charset="0"/>
              <a:buChar char="•"/>
            </a:pPr>
            <a:r>
              <a:rPr lang="EN-US" sz="2000" dirty="0"/>
              <a:t>Five Tenets of his Theory: Individuals are rational. Information is costly. Institutions adapt to reflect these information and other transaction costs. Economy is not Pareto Efficient. This implies that there is a </a:t>
            </a:r>
            <a:r>
              <a:rPr lang="EN-US" sz="2000" i="1" dirty="0"/>
              <a:t>potential </a:t>
            </a:r>
            <a:r>
              <a:rPr lang="EN-US" sz="2000" dirty="0"/>
              <a:t>role for the government i.e the government could effect a Pareto improvement . </a:t>
            </a:r>
            <a:endParaRPr lang="en-US" sz="2000" dirty="0"/>
          </a:p>
          <a:p>
            <a:pPr marL="342900" indent="-342900">
              <a:buFont typeface="Arial" panose="020B0604020202020204" pitchFamily="34" charset="0"/>
              <a:buChar char="•"/>
            </a:pPr>
            <a:r>
              <a:rPr lang="EN-US" sz="2000" dirty="0"/>
              <a:t>Sharecropping thus represents a compromise between the </a:t>
            </a:r>
            <a:r>
              <a:rPr lang="EN-US" sz="2000" b="1" dirty="0"/>
              <a:t>rental system</a:t>
            </a:r>
            <a:r>
              <a:rPr lang="EN-US" sz="2000" dirty="0"/>
              <a:t> in which incentives are “correct” but all the risk is borne by the worker, and the </a:t>
            </a:r>
            <a:r>
              <a:rPr lang="EN-US" sz="2000" b="1" dirty="0"/>
              <a:t>wage system </a:t>
            </a:r>
            <a:r>
              <a:rPr lang="EN-US" sz="2000" dirty="0"/>
              <a:t>in which the landlord who is in a better position to bear risk, bears all the risk but in which effort can only be sustained through expenditures on supervision.</a:t>
            </a:r>
          </a:p>
          <a:p>
            <a:r>
              <a:rPr lang="EN-US" sz="2000" dirty="0">
                <a:latin typeface="Arial"/>
              </a:rPr>
              <a:t>•    </a:t>
            </a:r>
            <a:r>
              <a:rPr lang="EN-US" sz="2000" dirty="0"/>
              <a:t>Thus, sharecropping can be viewed as an institution which has developed in response to (a) risk aversion on the part of workers; (b) the limited ability (or desire) to force the tenant to pay back rents when he is clearly unable to do so; and (c) the limited ability to monitor the actions of the tenant (or the high costs of doing so).</a:t>
            </a:r>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4019196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747</Words>
  <Application>Microsoft Office PowerPoint</Application>
  <PresentationFormat>Widescreen</PresentationFormat>
  <Paragraphs>107</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Times New Roman</vt:lpstr>
      <vt:lpstr>office theme</vt:lpstr>
      <vt:lpstr>Week 10: Agriculture and Rural Development</vt:lpstr>
      <vt:lpstr>Golden Oldies</vt:lpstr>
      <vt:lpstr>Scott, J. 'Patron-Client Politics and Political Change in Southeast Asia' (1972)</vt:lpstr>
      <vt:lpstr>Scott, J. 'Patron-Client Politics...' Continued</vt:lpstr>
      <vt:lpstr>"The Politics of Agricultural Modernization,” in Food, Politics &amp; Agricultural Development (1979) </vt:lpstr>
      <vt:lpstr>"The Politics of Agricultural Modernization,” in Food, Politics &amp; Agricultural Development (1979) </vt:lpstr>
      <vt:lpstr>"The Politics of Agricultural Modernization,” in Food, Politics &amp; Agricultural Development (1979) </vt:lpstr>
      <vt:lpstr>"The Politics of Agricultural Modernization,” in Food, Politics &amp; Agricultural Development (1979) </vt:lpstr>
      <vt:lpstr>Joseph Stiglitz is an American economist and a professor at Columbia University. He is a recipient of the Nobel Memorial Prize in Economic Sciences and the John Bates Clark Medal   The New Development Economics 1986</vt:lpstr>
      <vt:lpstr>Literary Map</vt:lpstr>
      <vt:lpstr>50s                60s                                70s                             80s                     90s                 </vt:lpstr>
      <vt:lpstr>Major Themes</vt:lpstr>
      <vt:lpstr>Comp Question Deconstruction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Jhanson133</dc:creator>
  <cp:lastModifiedBy>Jhanson133</cp:lastModifiedBy>
  <cp:revision>138</cp:revision>
  <dcterms:created xsi:type="dcterms:W3CDTF">2013-07-15T20:26:40Z</dcterms:created>
  <dcterms:modified xsi:type="dcterms:W3CDTF">2016-11-28T16:57:15Z</dcterms:modified>
</cp:coreProperties>
</file>