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66" r:id="rId7"/>
    <p:sldId id="261" r:id="rId8"/>
    <p:sldId id="260" r:id="rId9"/>
    <p:sldId id="259" r:id="rId10"/>
    <p:sldId id="262" r:id="rId11"/>
    <p:sldId id="267" r:id="rId12"/>
    <p:sldId id="268" r:id="rId13"/>
    <p:sldId id="263" r:id="rId14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D1B-AFDB-4BF9-BB1B-498C2292076A}" type="datetimeFigureOut">
              <a:rPr lang="es-EC" smtClean="0"/>
              <a:t>15/9/2016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42BC-6E1B-4BAE-BAAD-FFA31C1DB95F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0030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D1B-AFDB-4BF9-BB1B-498C2292076A}" type="datetimeFigureOut">
              <a:rPr lang="es-EC" smtClean="0"/>
              <a:t>15/9/2016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42BC-6E1B-4BAE-BAAD-FFA31C1DB95F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646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D1B-AFDB-4BF9-BB1B-498C2292076A}" type="datetimeFigureOut">
              <a:rPr lang="es-EC" smtClean="0"/>
              <a:t>15/9/2016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42BC-6E1B-4BAE-BAAD-FFA31C1DB95F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061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D1B-AFDB-4BF9-BB1B-498C2292076A}" type="datetimeFigureOut">
              <a:rPr lang="es-EC" smtClean="0"/>
              <a:t>15/9/2016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42BC-6E1B-4BAE-BAAD-FFA31C1DB95F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256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D1B-AFDB-4BF9-BB1B-498C2292076A}" type="datetimeFigureOut">
              <a:rPr lang="es-EC" smtClean="0"/>
              <a:t>15/9/2016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42BC-6E1B-4BAE-BAAD-FFA31C1DB95F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67948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D1B-AFDB-4BF9-BB1B-498C2292076A}" type="datetimeFigureOut">
              <a:rPr lang="es-EC" smtClean="0"/>
              <a:t>15/9/2016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42BC-6E1B-4BAE-BAAD-FFA31C1DB95F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886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D1B-AFDB-4BF9-BB1B-498C2292076A}" type="datetimeFigureOut">
              <a:rPr lang="es-EC" smtClean="0"/>
              <a:t>15/9/2016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42BC-6E1B-4BAE-BAAD-FFA31C1DB95F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3899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D1B-AFDB-4BF9-BB1B-498C2292076A}" type="datetimeFigureOut">
              <a:rPr lang="es-EC" smtClean="0"/>
              <a:t>15/9/2016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42BC-6E1B-4BAE-BAAD-FFA31C1DB95F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2336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D1B-AFDB-4BF9-BB1B-498C2292076A}" type="datetimeFigureOut">
              <a:rPr lang="es-EC" smtClean="0"/>
              <a:t>15/9/2016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42BC-6E1B-4BAE-BAAD-FFA31C1DB95F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532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D1B-AFDB-4BF9-BB1B-498C2292076A}" type="datetimeFigureOut">
              <a:rPr lang="es-EC" smtClean="0"/>
              <a:t>15/9/2016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42BC-6E1B-4BAE-BAAD-FFA31C1DB95F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46084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FD1B-AFDB-4BF9-BB1B-498C2292076A}" type="datetimeFigureOut">
              <a:rPr lang="es-EC" smtClean="0"/>
              <a:t>15/9/2016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42BC-6E1B-4BAE-BAAD-FFA31C1DB95F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3161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FD1B-AFDB-4BF9-BB1B-498C2292076A}" type="datetimeFigureOut">
              <a:rPr lang="es-EC" smtClean="0"/>
              <a:t>15/9/2016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142BC-6E1B-4BAE-BAAD-FFA31C1DB95F}" type="slidenum">
              <a:rPr lang="es-EC" smtClean="0"/>
              <a:t>‹#›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0855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/>
              <a:t>Golden </a:t>
            </a:r>
            <a:r>
              <a:rPr lang="es-EC" dirty="0" err="1"/>
              <a:t>Oldies</a:t>
            </a:r>
            <a:endParaRPr lang="es-EC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7960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Valenzuela(s) - Modernization and Dependency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the modernization perspective, values, institutions, and patterns of action of traditional society are assumed to be both an expression and a cause of underdevelopment.</a:t>
            </a:r>
          </a:p>
          <a:p>
            <a:r>
              <a:rPr lang="en-US" dirty="0"/>
              <a:t>Societies are assumed to move from tradition to modernity on an evolutionary continuum, leading to a qualitative jump into modernity.</a:t>
            </a:r>
          </a:p>
          <a:p>
            <a:r>
              <a:rPr lang="en-US" dirty="0"/>
              <a:t>The dependency perspective assumes that the development of a national or regional unit can only be understood in the context of a worldwide political-economic system which emerged with the wave of European </a:t>
            </a:r>
            <a:r>
              <a:rPr lang="en-US" dirty="0" err="1"/>
              <a:t>colonizations</a:t>
            </a:r>
            <a:r>
              <a:rPr lang="en-US" dirty="0"/>
              <a:t> of the world.</a:t>
            </a:r>
          </a:p>
          <a:p>
            <a:r>
              <a:rPr lang="en-US" dirty="0"/>
              <a:t>Relationships between developing and developed countries are rooted in dependence of developing countries on developed countries.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5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60558" y="1797946"/>
            <a:ext cx="1376980" cy="646331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Neoclassical </a:t>
            </a:r>
          </a:p>
          <a:p>
            <a:pPr algn="ctr"/>
            <a:r>
              <a:rPr lang="en-US" dirty="0"/>
              <a:t>theory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34094" y="613022"/>
            <a:ext cx="2305439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Other countries</a:t>
            </a:r>
          </a:p>
          <a:p>
            <a:pPr algn="ctr"/>
            <a:r>
              <a:rPr lang="en-US" dirty="0"/>
              <a:t>(Neighboring or other)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50444" y="2803472"/>
            <a:ext cx="697820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Bates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75570" y="2926080"/>
            <a:ext cx="863849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Collier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0825" y="2861575"/>
            <a:ext cx="94562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Rapley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8250" y="2863492"/>
            <a:ext cx="1415441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Picard&amp;Buss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01050" y="3718290"/>
            <a:ext cx="1362874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Martinussen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3715" y="285482"/>
            <a:ext cx="1453475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Marshall Plan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8250" y="5315000"/>
            <a:ext cx="1813702" cy="369332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Economic growth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4706" y="5969069"/>
            <a:ext cx="1707262" cy="369332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Political systems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91841" y="5550427"/>
            <a:ext cx="918906" cy="369332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Welfare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13486" y="6310515"/>
            <a:ext cx="1565300" cy="369332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Modernization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27329" y="5969069"/>
            <a:ext cx="1790875" cy="369332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Capacity building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761093" y="5987583"/>
            <a:ext cx="1378326" cy="369332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Sustainablity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39538" y="878991"/>
            <a:ext cx="1783117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Foreign/Security </a:t>
            </a:r>
          </a:p>
          <a:p>
            <a:pPr algn="ctr"/>
            <a:r>
              <a:rPr lang="en-US" dirty="0"/>
              <a:t>policy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08058" y="285482"/>
            <a:ext cx="710451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WWII</a:t>
            </a:r>
          </a:p>
        </p:txBody>
      </p:sp>
      <p:cxnSp>
        <p:nvCxnSpPr>
          <p:cNvPr id="3" name="Straight Connector 2"/>
          <p:cNvCxnSpPr>
            <a:stCxn id="23" idx="2"/>
            <a:endCxn id="9" idx="0"/>
          </p:cNvCxnSpPr>
          <p:nvPr/>
        </p:nvCxnSpPr>
        <p:spPr>
          <a:xfrm flipH="1">
            <a:off x="2733638" y="654814"/>
            <a:ext cx="429646" cy="22067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3" idx="2"/>
            <a:endCxn id="10" idx="0"/>
          </p:cNvCxnSpPr>
          <p:nvPr/>
        </p:nvCxnSpPr>
        <p:spPr>
          <a:xfrm flipH="1">
            <a:off x="1075971" y="654814"/>
            <a:ext cx="2087313" cy="220867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2"/>
            <a:endCxn id="10" idx="0"/>
          </p:cNvCxnSpPr>
          <p:nvPr/>
        </p:nvCxnSpPr>
        <p:spPr>
          <a:xfrm flipH="1">
            <a:off x="1075971" y="654814"/>
            <a:ext cx="254482" cy="220867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2"/>
            <a:endCxn id="19" idx="0"/>
          </p:cNvCxnSpPr>
          <p:nvPr/>
        </p:nvCxnSpPr>
        <p:spPr>
          <a:xfrm>
            <a:off x="6382487" y="4087622"/>
            <a:ext cx="313649" cy="22228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2"/>
            <a:endCxn id="18" idx="0"/>
          </p:cNvCxnSpPr>
          <p:nvPr/>
        </p:nvCxnSpPr>
        <p:spPr>
          <a:xfrm flipH="1">
            <a:off x="5351294" y="4087622"/>
            <a:ext cx="1031193" cy="146280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" idx="2"/>
            <a:endCxn id="16" idx="0"/>
          </p:cNvCxnSpPr>
          <p:nvPr/>
        </p:nvCxnSpPr>
        <p:spPr>
          <a:xfrm>
            <a:off x="1075971" y="3232824"/>
            <a:ext cx="199130" cy="208217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" idx="1"/>
            <a:endCxn id="9" idx="0"/>
          </p:cNvCxnSpPr>
          <p:nvPr/>
        </p:nvCxnSpPr>
        <p:spPr>
          <a:xfrm flipH="1">
            <a:off x="2733638" y="2121112"/>
            <a:ext cx="626920" cy="74046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10" idx="0"/>
          </p:cNvCxnSpPr>
          <p:nvPr/>
        </p:nvCxnSpPr>
        <p:spPr>
          <a:xfrm flipH="1">
            <a:off x="1075971" y="1382828"/>
            <a:ext cx="2165000" cy="14806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766890" y="1971378"/>
            <a:ext cx="1897438" cy="9183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617797" y="3476151"/>
            <a:ext cx="1316322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Governance</a:t>
            </a:r>
          </a:p>
        </p:txBody>
      </p:sp>
      <p:cxnSp>
        <p:nvCxnSpPr>
          <p:cNvPr id="57" name="Straight Connector 56"/>
          <p:cNvCxnSpPr>
            <a:stCxn id="7" idx="3"/>
          </p:cNvCxnSpPr>
          <p:nvPr/>
        </p:nvCxnSpPr>
        <p:spPr>
          <a:xfrm>
            <a:off x="8048264" y="2988138"/>
            <a:ext cx="813286" cy="4738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" idx="2"/>
            <a:endCxn id="56" idx="3"/>
          </p:cNvCxnSpPr>
          <p:nvPr/>
        </p:nvCxnSpPr>
        <p:spPr>
          <a:xfrm flipH="1">
            <a:off x="9934119" y="3295412"/>
            <a:ext cx="773376" cy="36540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2"/>
            <a:endCxn id="17" idx="0"/>
          </p:cNvCxnSpPr>
          <p:nvPr/>
        </p:nvCxnSpPr>
        <p:spPr>
          <a:xfrm>
            <a:off x="1075971" y="3232824"/>
            <a:ext cx="2072366" cy="273624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404016" y="1602046"/>
            <a:ext cx="1362874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Dependency</a:t>
            </a:r>
          </a:p>
        </p:txBody>
      </p:sp>
      <p:cxnSp>
        <p:nvCxnSpPr>
          <p:cNvPr id="64" name="Straight Connector 63"/>
          <p:cNvCxnSpPr>
            <a:stCxn id="6" idx="2"/>
            <a:endCxn id="8" idx="0"/>
          </p:cNvCxnSpPr>
          <p:nvPr/>
        </p:nvCxnSpPr>
        <p:spPr>
          <a:xfrm flipH="1">
            <a:off x="10707495" y="1259353"/>
            <a:ext cx="79319" cy="166672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1" idx="2"/>
            <a:endCxn id="21" idx="0"/>
          </p:cNvCxnSpPr>
          <p:nvPr/>
        </p:nvCxnSpPr>
        <p:spPr>
          <a:xfrm>
            <a:off x="6382487" y="4087622"/>
            <a:ext cx="2240280" cy="18814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1" idx="2"/>
            <a:endCxn id="22" idx="0"/>
          </p:cNvCxnSpPr>
          <p:nvPr/>
        </p:nvCxnSpPr>
        <p:spPr>
          <a:xfrm>
            <a:off x="6382487" y="4087622"/>
            <a:ext cx="4067769" cy="18999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27329" y="237035"/>
            <a:ext cx="113422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101753" y="3660064"/>
            <a:ext cx="860492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Market</a:t>
            </a:r>
          </a:p>
        </p:txBody>
      </p:sp>
      <p:cxnSp>
        <p:nvCxnSpPr>
          <p:cNvPr id="83" name="Straight Connector 82"/>
          <p:cNvCxnSpPr>
            <a:stCxn id="75" idx="2"/>
            <a:endCxn id="8" idx="0"/>
          </p:cNvCxnSpPr>
          <p:nvPr/>
        </p:nvCxnSpPr>
        <p:spPr>
          <a:xfrm>
            <a:off x="8294440" y="606367"/>
            <a:ext cx="2413055" cy="23197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9" idx="2"/>
            <a:endCxn id="76" idx="0"/>
          </p:cNvCxnSpPr>
          <p:nvPr/>
        </p:nvCxnSpPr>
        <p:spPr>
          <a:xfrm>
            <a:off x="2733638" y="3230907"/>
            <a:ext cx="798361" cy="4291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75" idx="2"/>
            <a:endCxn id="76" idx="3"/>
          </p:cNvCxnSpPr>
          <p:nvPr/>
        </p:nvCxnSpPr>
        <p:spPr>
          <a:xfrm flipH="1">
            <a:off x="3962245" y="606367"/>
            <a:ext cx="4332195" cy="323836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75" idx="3"/>
            <a:endCxn id="6" idx="1"/>
          </p:cNvCxnSpPr>
          <p:nvPr/>
        </p:nvCxnSpPr>
        <p:spPr>
          <a:xfrm>
            <a:off x="8861550" y="421701"/>
            <a:ext cx="746896" cy="514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3" idx="3"/>
            <a:endCxn id="6" idx="1"/>
          </p:cNvCxnSpPr>
          <p:nvPr/>
        </p:nvCxnSpPr>
        <p:spPr>
          <a:xfrm flipV="1">
            <a:off x="8766890" y="936188"/>
            <a:ext cx="867204" cy="8505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6" idx="1"/>
            <a:endCxn id="20" idx="3"/>
          </p:cNvCxnSpPr>
          <p:nvPr/>
        </p:nvCxnSpPr>
        <p:spPr>
          <a:xfrm flipH="1">
            <a:off x="5022655" y="936188"/>
            <a:ext cx="4585791" cy="26596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579693" y="382190"/>
            <a:ext cx="83106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Capital</a:t>
            </a:r>
          </a:p>
        </p:txBody>
      </p:sp>
      <p:cxnSp>
        <p:nvCxnSpPr>
          <p:cNvPr id="130" name="Straight Connector 129"/>
          <p:cNvCxnSpPr>
            <a:stCxn id="129" idx="2"/>
            <a:endCxn id="7" idx="0"/>
          </p:cNvCxnSpPr>
          <p:nvPr/>
        </p:nvCxnSpPr>
        <p:spPr>
          <a:xfrm>
            <a:off x="5995224" y="751522"/>
            <a:ext cx="1704130" cy="205195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29" idx="3"/>
            <a:endCxn id="75" idx="1"/>
          </p:cNvCxnSpPr>
          <p:nvPr/>
        </p:nvCxnSpPr>
        <p:spPr>
          <a:xfrm flipV="1">
            <a:off x="6410754" y="421701"/>
            <a:ext cx="1316575" cy="1451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9" idx="2"/>
            <a:endCxn id="76" idx="3"/>
          </p:cNvCxnSpPr>
          <p:nvPr/>
        </p:nvCxnSpPr>
        <p:spPr>
          <a:xfrm flipH="1">
            <a:off x="3962245" y="751522"/>
            <a:ext cx="2032979" cy="30932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1" idx="2"/>
            <a:endCxn id="17" idx="0"/>
          </p:cNvCxnSpPr>
          <p:nvPr/>
        </p:nvCxnSpPr>
        <p:spPr>
          <a:xfrm flipH="1">
            <a:off x="3148337" y="4087622"/>
            <a:ext cx="3234150" cy="18814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1" idx="2"/>
            <a:endCxn id="16" idx="0"/>
          </p:cNvCxnSpPr>
          <p:nvPr/>
        </p:nvCxnSpPr>
        <p:spPr>
          <a:xfrm flipH="1">
            <a:off x="1275101" y="4087622"/>
            <a:ext cx="5107386" cy="122737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20" idx="3"/>
            <a:endCxn id="129" idx="2"/>
          </p:cNvCxnSpPr>
          <p:nvPr/>
        </p:nvCxnSpPr>
        <p:spPr>
          <a:xfrm flipV="1">
            <a:off x="5022655" y="751522"/>
            <a:ext cx="972569" cy="45063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1" idx="0"/>
            <a:endCxn id="63" idx="2"/>
          </p:cNvCxnSpPr>
          <p:nvPr/>
        </p:nvCxnSpPr>
        <p:spPr>
          <a:xfrm flipV="1">
            <a:off x="6382487" y="1971378"/>
            <a:ext cx="1702966" cy="17469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0" idx="2"/>
            <a:endCxn id="76" idx="0"/>
          </p:cNvCxnSpPr>
          <p:nvPr/>
        </p:nvCxnSpPr>
        <p:spPr>
          <a:xfrm>
            <a:off x="1075971" y="3232824"/>
            <a:ext cx="2456028" cy="4272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56" idx="2"/>
            <a:endCxn id="17" idx="0"/>
          </p:cNvCxnSpPr>
          <p:nvPr/>
        </p:nvCxnSpPr>
        <p:spPr>
          <a:xfrm flipH="1">
            <a:off x="3148337" y="3845483"/>
            <a:ext cx="6127621" cy="212358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0" idx="3"/>
            <a:endCxn id="9" idx="1"/>
          </p:cNvCxnSpPr>
          <p:nvPr/>
        </p:nvCxnSpPr>
        <p:spPr>
          <a:xfrm flipV="1">
            <a:off x="1783691" y="3046241"/>
            <a:ext cx="477134" cy="191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2467433" y="4262028"/>
            <a:ext cx="1367106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Government</a:t>
            </a:r>
          </a:p>
        </p:txBody>
      </p:sp>
      <p:cxnSp>
        <p:nvCxnSpPr>
          <p:cNvPr id="191" name="Straight Connector 190"/>
          <p:cNvCxnSpPr>
            <a:stCxn id="10" idx="2"/>
            <a:endCxn id="190" idx="0"/>
          </p:cNvCxnSpPr>
          <p:nvPr/>
        </p:nvCxnSpPr>
        <p:spPr>
          <a:xfrm>
            <a:off x="1075971" y="3232824"/>
            <a:ext cx="2075015" cy="102920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7" idx="0"/>
            <a:endCxn id="6" idx="2"/>
          </p:cNvCxnSpPr>
          <p:nvPr/>
        </p:nvCxnSpPr>
        <p:spPr>
          <a:xfrm flipV="1">
            <a:off x="7699354" y="1259353"/>
            <a:ext cx="3087460" cy="154411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3" idx="2"/>
            <a:endCxn id="5" idx="1"/>
          </p:cNvCxnSpPr>
          <p:nvPr/>
        </p:nvCxnSpPr>
        <p:spPr>
          <a:xfrm>
            <a:off x="1330453" y="654814"/>
            <a:ext cx="2030105" cy="146629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6" idx="3"/>
            <a:endCxn id="19" idx="0"/>
          </p:cNvCxnSpPr>
          <p:nvPr/>
        </p:nvCxnSpPr>
        <p:spPr>
          <a:xfrm>
            <a:off x="2181952" y="5499666"/>
            <a:ext cx="4514184" cy="81084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7" idx="3"/>
            <a:endCxn id="19" idx="1"/>
          </p:cNvCxnSpPr>
          <p:nvPr/>
        </p:nvCxnSpPr>
        <p:spPr>
          <a:xfrm>
            <a:off x="4001968" y="6153735"/>
            <a:ext cx="1911518" cy="34144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6" idx="3"/>
            <a:endCxn id="18" idx="1"/>
          </p:cNvCxnSpPr>
          <p:nvPr/>
        </p:nvCxnSpPr>
        <p:spPr>
          <a:xfrm>
            <a:off x="2181952" y="5499666"/>
            <a:ext cx="2709889" cy="23542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250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60558" y="1797946"/>
            <a:ext cx="1376980" cy="646331"/>
          </a:xfrm>
          <a:prstGeom prst="rect">
            <a:avLst/>
          </a:prstGeom>
          <a:noFill/>
          <a:ln w="19050">
            <a:solidFill>
              <a:schemeClr val="dk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Neoclassical </a:t>
            </a:r>
          </a:p>
          <a:p>
            <a:pPr algn="ctr"/>
            <a:r>
              <a:rPr lang="en-US" dirty="0"/>
              <a:t>theory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34094" y="613022"/>
            <a:ext cx="2305439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Other countries</a:t>
            </a:r>
          </a:p>
          <a:p>
            <a:pPr algn="ctr"/>
            <a:r>
              <a:rPr lang="en-US" dirty="0"/>
              <a:t>(Neighboring or other)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50444" y="2803472"/>
            <a:ext cx="697820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Bates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75570" y="2926080"/>
            <a:ext cx="863849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Collier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0825" y="2861575"/>
            <a:ext cx="94562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Rapley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8250" y="2863492"/>
            <a:ext cx="1415441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Picard&amp;Buss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01050" y="3718290"/>
            <a:ext cx="1362874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Martinussen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3715" y="285482"/>
            <a:ext cx="1453475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Marshall Plan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8250" y="5315000"/>
            <a:ext cx="1813702" cy="369332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Economic growth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4706" y="5969069"/>
            <a:ext cx="1707262" cy="369332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Political systems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91841" y="5550427"/>
            <a:ext cx="918906" cy="369332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Welfare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13486" y="6310515"/>
            <a:ext cx="1565300" cy="369332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Modernization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27329" y="5969069"/>
            <a:ext cx="1790875" cy="369332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Capacity building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761093" y="5987583"/>
            <a:ext cx="1378326" cy="369332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Sustainablity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39538" y="878991"/>
            <a:ext cx="1783117" cy="64633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Foreign/Security </a:t>
            </a:r>
          </a:p>
          <a:p>
            <a:pPr algn="ctr"/>
            <a:r>
              <a:rPr lang="en-US" dirty="0"/>
              <a:t>policy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08058" y="285482"/>
            <a:ext cx="710451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WWII</a:t>
            </a:r>
          </a:p>
        </p:txBody>
      </p:sp>
      <p:cxnSp>
        <p:nvCxnSpPr>
          <p:cNvPr id="3" name="Straight Connector 2"/>
          <p:cNvCxnSpPr>
            <a:stCxn id="23" idx="2"/>
            <a:endCxn id="9" idx="0"/>
          </p:cNvCxnSpPr>
          <p:nvPr/>
        </p:nvCxnSpPr>
        <p:spPr>
          <a:xfrm flipH="1">
            <a:off x="2733638" y="654814"/>
            <a:ext cx="429646" cy="22067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3" idx="2"/>
            <a:endCxn id="10" idx="0"/>
          </p:cNvCxnSpPr>
          <p:nvPr/>
        </p:nvCxnSpPr>
        <p:spPr>
          <a:xfrm flipH="1">
            <a:off x="1075971" y="654814"/>
            <a:ext cx="2087313" cy="220867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2"/>
            <a:endCxn id="10" idx="0"/>
          </p:cNvCxnSpPr>
          <p:nvPr/>
        </p:nvCxnSpPr>
        <p:spPr>
          <a:xfrm flipH="1">
            <a:off x="1075971" y="654814"/>
            <a:ext cx="254482" cy="220867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2"/>
            <a:endCxn id="19" idx="0"/>
          </p:cNvCxnSpPr>
          <p:nvPr/>
        </p:nvCxnSpPr>
        <p:spPr>
          <a:xfrm>
            <a:off x="6382487" y="4087622"/>
            <a:ext cx="313649" cy="22228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1" idx="2"/>
            <a:endCxn id="18" idx="0"/>
          </p:cNvCxnSpPr>
          <p:nvPr/>
        </p:nvCxnSpPr>
        <p:spPr>
          <a:xfrm flipH="1">
            <a:off x="5351294" y="4087622"/>
            <a:ext cx="1031193" cy="146280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" idx="2"/>
            <a:endCxn id="16" idx="0"/>
          </p:cNvCxnSpPr>
          <p:nvPr/>
        </p:nvCxnSpPr>
        <p:spPr>
          <a:xfrm>
            <a:off x="1075971" y="3232824"/>
            <a:ext cx="199130" cy="208217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" idx="1"/>
            <a:endCxn id="9" idx="0"/>
          </p:cNvCxnSpPr>
          <p:nvPr/>
        </p:nvCxnSpPr>
        <p:spPr>
          <a:xfrm flipH="1">
            <a:off x="2733638" y="2121112"/>
            <a:ext cx="626920" cy="74046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10" idx="0"/>
          </p:cNvCxnSpPr>
          <p:nvPr/>
        </p:nvCxnSpPr>
        <p:spPr>
          <a:xfrm flipH="1">
            <a:off x="1075971" y="1382828"/>
            <a:ext cx="2165000" cy="14806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766890" y="1971378"/>
            <a:ext cx="1897438" cy="9183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617797" y="3476151"/>
            <a:ext cx="1316322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Governance</a:t>
            </a:r>
          </a:p>
        </p:txBody>
      </p:sp>
      <p:cxnSp>
        <p:nvCxnSpPr>
          <p:cNvPr id="57" name="Straight Connector 56"/>
          <p:cNvCxnSpPr>
            <a:stCxn id="7" idx="3"/>
          </p:cNvCxnSpPr>
          <p:nvPr/>
        </p:nvCxnSpPr>
        <p:spPr>
          <a:xfrm>
            <a:off x="8048264" y="2988138"/>
            <a:ext cx="813286" cy="47389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" idx="2"/>
            <a:endCxn id="56" idx="3"/>
          </p:cNvCxnSpPr>
          <p:nvPr/>
        </p:nvCxnSpPr>
        <p:spPr>
          <a:xfrm flipH="1">
            <a:off x="9934119" y="3295412"/>
            <a:ext cx="773376" cy="36540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10" idx="2"/>
            <a:endCxn id="17" idx="0"/>
          </p:cNvCxnSpPr>
          <p:nvPr/>
        </p:nvCxnSpPr>
        <p:spPr>
          <a:xfrm>
            <a:off x="1075971" y="3232824"/>
            <a:ext cx="2072366" cy="273624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7404016" y="1602046"/>
            <a:ext cx="1362874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Dependency</a:t>
            </a:r>
          </a:p>
        </p:txBody>
      </p:sp>
      <p:cxnSp>
        <p:nvCxnSpPr>
          <p:cNvPr id="64" name="Straight Connector 63"/>
          <p:cNvCxnSpPr>
            <a:stCxn id="6" idx="2"/>
            <a:endCxn id="8" idx="0"/>
          </p:cNvCxnSpPr>
          <p:nvPr/>
        </p:nvCxnSpPr>
        <p:spPr>
          <a:xfrm flipH="1">
            <a:off x="10707495" y="1259353"/>
            <a:ext cx="79319" cy="166672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1" idx="2"/>
            <a:endCxn id="21" idx="0"/>
          </p:cNvCxnSpPr>
          <p:nvPr/>
        </p:nvCxnSpPr>
        <p:spPr>
          <a:xfrm>
            <a:off x="6382487" y="4087622"/>
            <a:ext cx="2240280" cy="18814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1" idx="2"/>
            <a:endCxn id="22" idx="0"/>
          </p:cNvCxnSpPr>
          <p:nvPr/>
        </p:nvCxnSpPr>
        <p:spPr>
          <a:xfrm>
            <a:off x="6382487" y="4087622"/>
            <a:ext cx="4067769" cy="189996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27329" y="237035"/>
            <a:ext cx="113422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101753" y="3660064"/>
            <a:ext cx="860492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Market</a:t>
            </a:r>
          </a:p>
        </p:txBody>
      </p:sp>
      <p:cxnSp>
        <p:nvCxnSpPr>
          <p:cNvPr id="83" name="Straight Connector 82"/>
          <p:cNvCxnSpPr>
            <a:stCxn id="75" idx="2"/>
            <a:endCxn id="8" idx="0"/>
          </p:cNvCxnSpPr>
          <p:nvPr/>
        </p:nvCxnSpPr>
        <p:spPr>
          <a:xfrm>
            <a:off x="8294440" y="606367"/>
            <a:ext cx="2413055" cy="23197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9" idx="2"/>
            <a:endCxn id="76" idx="0"/>
          </p:cNvCxnSpPr>
          <p:nvPr/>
        </p:nvCxnSpPr>
        <p:spPr>
          <a:xfrm>
            <a:off x="2733638" y="3230907"/>
            <a:ext cx="798361" cy="42915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75" idx="2"/>
            <a:endCxn id="76" idx="3"/>
          </p:cNvCxnSpPr>
          <p:nvPr/>
        </p:nvCxnSpPr>
        <p:spPr>
          <a:xfrm flipH="1">
            <a:off x="3962245" y="606367"/>
            <a:ext cx="4332195" cy="323836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75" idx="3"/>
            <a:endCxn id="6" idx="1"/>
          </p:cNvCxnSpPr>
          <p:nvPr/>
        </p:nvCxnSpPr>
        <p:spPr>
          <a:xfrm>
            <a:off x="8861550" y="421701"/>
            <a:ext cx="746896" cy="51448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63" idx="3"/>
            <a:endCxn id="6" idx="1"/>
          </p:cNvCxnSpPr>
          <p:nvPr/>
        </p:nvCxnSpPr>
        <p:spPr>
          <a:xfrm flipV="1">
            <a:off x="8766890" y="936188"/>
            <a:ext cx="867204" cy="85052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6" idx="1"/>
            <a:endCxn id="20" idx="3"/>
          </p:cNvCxnSpPr>
          <p:nvPr/>
        </p:nvCxnSpPr>
        <p:spPr>
          <a:xfrm flipH="1">
            <a:off x="5022655" y="936188"/>
            <a:ext cx="4585791" cy="26596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579693" y="382190"/>
            <a:ext cx="83106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Capital</a:t>
            </a:r>
          </a:p>
        </p:txBody>
      </p:sp>
      <p:cxnSp>
        <p:nvCxnSpPr>
          <p:cNvPr id="130" name="Straight Connector 129"/>
          <p:cNvCxnSpPr>
            <a:stCxn id="129" idx="2"/>
            <a:endCxn id="7" idx="0"/>
          </p:cNvCxnSpPr>
          <p:nvPr/>
        </p:nvCxnSpPr>
        <p:spPr>
          <a:xfrm>
            <a:off x="5995224" y="751522"/>
            <a:ext cx="1704130" cy="205195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129" idx="3"/>
            <a:endCxn id="75" idx="1"/>
          </p:cNvCxnSpPr>
          <p:nvPr/>
        </p:nvCxnSpPr>
        <p:spPr>
          <a:xfrm flipV="1">
            <a:off x="6410754" y="421701"/>
            <a:ext cx="1316575" cy="1451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9" idx="2"/>
            <a:endCxn id="76" idx="3"/>
          </p:cNvCxnSpPr>
          <p:nvPr/>
        </p:nvCxnSpPr>
        <p:spPr>
          <a:xfrm flipH="1">
            <a:off x="3962245" y="751522"/>
            <a:ext cx="2032979" cy="309320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1" idx="2"/>
            <a:endCxn id="17" idx="0"/>
          </p:cNvCxnSpPr>
          <p:nvPr/>
        </p:nvCxnSpPr>
        <p:spPr>
          <a:xfrm flipH="1">
            <a:off x="3148337" y="4087622"/>
            <a:ext cx="3234150" cy="188144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1" idx="2"/>
            <a:endCxn id="16" idx="0"/>
          </p:cNvCxnSpPr>
          <p:nvPr/>
        </p:nvCxnSpPr>
        <p:spPr>
          <a:xfrm flipH="1">
            <a:off x="1275101" y="4087622"/>
            <a:ext cx="5107386" cy="122737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20" idx="3"/>
            <a:endCxn id="129" idx="2"/>
          </p:cNvCxnSpPr>
          <p:nvPr/>
        </p:nvCxnSpPr>
        <p:spPr>
          <a:xfrm flipV="1">
            <a:off x="5022655" y="751522"/>
            <a:ext cx="972569" cy="45063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1" idx="0"/>
            <a:endCxn id="63" idx="2"/>
          </p:cNvCxnSpPr>
          <p:nvPr/>
        </p:nvCxnSpPr>
        <p:spPr>
          <a:xfrm flipV="1">
            <a:off x="6382487" y="1971378"/>
            <a:ext cx="1702966" cy="174691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0" idx="2"/>
            <a:endCxn id="76" idx="0"/>
          </p:cNvCxnSpPr>
          <p:nvPr/>
        </p:nvCxnSpPr>
        <p:spPr>
          <a:xfrm>
            <a:off x="1075971" y="3232824"/>
            <a:ext cx="2456028" cy="42724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56" idx="2"/>
            <a:endCxn id="17" idx="0"/>
          </p:cNvCxnSpPr>
          <p:nvPr/>
        </p:nvCxnSpPr>
        <p:spPr>
          <a:xfrm flipH="1">
            <a:off x="3148337" y="3845483"/>
            <a:ext cx="6127621" cy="212358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10" idx="3"/>
            <a:endCxn id="9" idx="1"/>
          </p:cNvCxnSpPr>
          <p:nvPr/>
        </p:nvCxnSpPr>
        <p:spPr>
          <a:xfrm flipV="1">
            <a:off x="1783691" y="3046241"/>
            <a:ext cx="477134" cy="191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2467433" y="4262028"/>
            <a:ext cx="1367106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Government</a:t>
            </a:r>
          </a:p>
        </p:txBody>
      </p:sp>
      <p:cxnSp>
        <p:nvCxnSpPr>
          <p:cNvPr id="191" name="Straight Connector 190"/>
          <p:cNvCxnSpPr>
            <a:stCxn id="10" idx="2"/>
            <a:endCxn id="190" idx="0"/>
          </p:cNvCxnSpPr>
          <p:nvPr/>
        </p:nvCxnSpPr>
        <p:spPr>
          <a:xfrm>
            <a:off x="1075971" y="3232824"/>
            <a:ext cx="2075015" cy="102920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7" idx="0"/>
            <a:endCxn id="6" idx="2"/>
          </p:cNvCxnSpPr>
          <p:nvPr/>
        </p:nvCxnSpPr>
        <p:spPr>
          <a:xfrm flipV="1">
            <a:off x="7699354" y="1259353"/>
            <a:ext cx="3087460" cy="154411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3" idx="2"/>
            <a:endCxn id="5" idx="1"/>
          </p:cNvCxnSpPr>
          <p:nvPr/>
        </p:nvCxnSpPr>
        <p:spPr>
          <a:xfrm>
            <a:off x="1330453" y="654814"/>
            <a:ext cx="2030105" cy="146629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6" idx="3"/>
            <a:endCxn id="19" idx="0"/>
          </p:cNvCxnSpPr>
          <p:nvPr/>
        </p:nvCxnSpPr>
        <p:spPr>
          <a:xfrm>
            <a:off x="2181952" y="5499666"/>
            <a:ext cx="4514184" cy="81084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7" idx="3"/>
            <a:endCxn id="19" idx="1"/>
          </p:cNvCxnSpPr>
          <p:nvPr/>
        </p:nvCxnSpPr>
        <p:spPr>
          <a:xfrm>
            <a:off x="4001968" y="6153735"/>
            <a:ext cx="1911518" cy="34144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6" idx="3"/>
            <a:endCxn id="18" idx="1"/>
          </p:cNvCxnSpPr>
          <p:nvPr/>
        </p:nvCxnSpPr>
        <p:spPr>
          <a:xfrm>
            <a:off x="2181952" y="5499666"/>
            <a:ext cx="2709889" cy="23542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106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469272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What is the true intent of ‘development’ and the means accomplished, and how has changed over time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Balance between promoting state-role and private sector to develop 3</a:t>
            </a:r>
            <a:r>
              <a:rPr lang="en-US" baseline="30000" dirty="0">
                <a:solidFill>
                  <a:schemeClr val="accent5">
                    <a:lumMod val="50000"/>
                  </a:schemeClr>
                </a:solidFill>
              </a:rPr>
              <a:t>rd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world countries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The question of ‘who’ defines what development is and how best completed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Differing political economic models which have driven development and financial aid before and after WWII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Is development of 3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rd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world countries really benefiting or is it a continued form of dependency (dependency theory)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How development view changes when examining it through capitalist verse socialist verses Marxist lens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How may development through forms of subsidies affect power dynamics between Western powerful nations and developing nations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Traditional economic structure existing before industrialization, and how social-economic dimensions shift with ‘development’</a:t>
            </a:r>
          </a:p>
        </p:txBody>
      </p:sp>
      <p:sp>
        <p:nvSpPr>
          <p:cNvPr id="4" name="AutoShape 2" descr="data:image/jpeg;base64,/9j/4AAQSkZJRgABAQEAZABkAAD/2wBDAAgGBgcGBQgHBwcJCQgKDBQNDAsLDBkSEw8UHRofHh0aHBwgJC4nICIsIxwcKDcpLDAxNDQ0Hyc5PTgyPC4zNDL/2wBDAQkJCQwLDBgNDRgyIRwhMjIyMjIyMjIyMjIyMjIyMjIyMjIyMjIyMjIyMjIyMjIyMjIyMjIyMjIyMjIyMjIyMjL/wAARCALuBTU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3+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rkNc+KHg3w3q82latrIt72EKZIhbSvt3AMOVQjoQeves7/hdvw8/6GH/ySuP/AI3QB6BRXn//AAu34ef9DD/5JXH/AMbo/wCF2/Dz/oYf/JK4/wDjdAHoFFef/wDC7fh5/wBDD/5JXH/xuj/hdvw8/wChh/8AJK4/+N0AegUV5/8A8Lt+Hn/Qw/8Aklcf/G6P+F2/Dz/oYf8AySuP/jdAHoFFef8A/C7fh5/0MP8A5JXH/wAbo/4Xb8PP+hh/8krj/wCN0AegUV5//wALt+Hn/Qw/+SVx/wDG6P8Ahdvw8/6GH/ySuP8A43QB6BRXn/8Awu34ef8AQw/+SVx/8bo/4Xb8PP8AoYf/ACSuP/jdAHoFFef/APC7fh5/0MP/AJJXH/xuj/hdvw8/6GH/AMkrj/43QB6BRXn/APwu34ef9DD/AOSVx/8AG6P+F2/Dz/oYf/JK4/8AjdAHoFFef/8AC7fh5/0MP/klcf8Axuj/AIXb8PP+hh/8krj/AON0AegUVDaXUF/ZwXlrKstvPGssUi9HRhkEfUGpqACiiigAooooAKKKKACiiigAorkde+J3g7wzq0ml6vrK297Gqs8QglkKgjIyUUgHBBx7is3/AIXb8PP+hh/8krj/AON0AegUV5//AMLt+Hn/AEMP/klcf/G6P+F2/Dz/AKGH/wAkrj/43QB6BRXn/wDwu34ef9DD/wCSVx/8bo/4Xb8PP+hh/wDJK4/+N0AegUV5/wD8Lt+Hn/Qw/wDklcf/ABuj/hdvw8/6GH/ySuP/AI3QB6BRXn//AAu34ef9DD/5JXH/AMbo/wCF2/Dz/oYf/JK4/wDjdAHoFFQ2l1Bf2cF5ayrLbzxrLFIvR0YZBH1BqagAooooAKKKKACiiigAooooAKKKKACiiigAooooAKKKKACiiigAooooAKKKKACiiigAooooAKKKKACiiigAooooAKKKKACiiigAooooAKKKKACiiigAooooAKKKKACiiigAooooAKKKKACiiigAoork/HslyLPRra2vbm0+16tBbSS20hR9jBsgEfh+VTOXLG5vhqHt6qp3tc6yiuS/4QT/AKmvxR/4Mf8A7Gj/AIQT/qa/FH/gx/8Asajnn/L+Jv7DC/8AP7/yVnW0VyX/AAgn/U1+KP8AwY//AGNH/CCf9TX4o/8ABj/9jRzz/l/EPYYX/n9/5KzraK5L/hBP+pr8Uf8Agx/+xo/4QT/qa/FH/gx/+xo55/y/iHsML/z+/wDJWdbRXJf8IJ/1Nfij/wAGP/2NH/CCf9TX4o/8GP8A9jRzz/l/EPYYX/n9/wCSs62iuS/4QT/qa/FH/gx/+xo/4QT/AKmvxR/4Mf8A7Gjnn/L+Iewwv/P7/wAlZ1tFcl/wgn/U1+KP/Bj/APY0f8IJ/wBTX4o/8GP/ANjRzz/l/EPYYX/n9/5KzraK5L/hBP8Aqa/FH/gx/wDsaP8AhBP+pr8Uf+DH/wCxo55/y/iHsML/AM/v/JWdbRXCa14Rk07QtQvofFPiVpba2kmQPqGVJVSRnC9OK6nw7PLdeGdKuJ3Mk0tnC7uerMUBJ/OnGbcuVqxNbDQhSVWnPmV7bNdLmlRRRWhxhRRRQAUUUUAFFFFABRRRQAUUUUAFFFFABRRRQAUUUUAFFFFABRRRQAUUUUAFFFFABRRRQAUUUUAFFFFABRRRQAUUUUAFFFFABRRRQAUUUUAFFFFABRRRQAUUUUAFFFFABRRRQAUUUUAef+Ev+SvfEX/uGf8ApO1egV5/4S/5K98Rf+4Z/wCk7V6BQAUUUUAFFFFABRRRQAUUUUAFFFFABRRRQAUUUUAFFFFABXP+O/8AknniX/sFXX/opq6Cuf8AHf8AyTzxL/2Crr/0U1AB4E/5J54a/wCwVa/+ilroK5/wJ/yTzw1/2CrX/wBFLXQUAFFFFABRRRQAUUUUAFFFFAHj/h7/AJOh8Wf9gqP/ANBta9grx/w9/wAnQ+LP+wVH/wCg2tewUAFFFFABRRRQAUUUUAFc/wCO/wDknniX/sFXX/opq6Cuf8d/8k88S/8AYKuv/RTUAHgT/knnhr/sFWv/AKKWugrn/An/ACTzw1/2CrX/ANFLXQUAFFFFABRRRQAUUUUAFFFFABRRRQAUUUUAFFFFABRRRQAUUUUAFFFFABRRRQAUUUUAFFFFABRXBf2bc+IfHPiK2l13WLOCyFsIY7K7MajfHk5GD3H6mtD/AIQT/qa/FH/gx/8AsaxVST2iejPB0adlUq2bSeze6TX4M62iuS/4QT/qa/FH/gx/+xo/4QT/AKmvxR/4Mf8A7Gnzz/l/Ej2GF/5/f+Ss62iuS/4QT/qa/FH/AIMf/saP+EE/6mvxR/4Mf/saOef8v4h7DC/8/v8AyVnW0VyX/CCf9TX4o/8ABj/9jR/wgn/U1+KP/Bj/APY0c8/5fxD2GF/5/f8AkrOtorkv+EE/6mvxR/4Mf/saP+EE/wCpr8Uf+DH/AOxo55/y/iHsML/z+/8AJWdbRXJf8IJ/1Nfij/wY/wD2NVdFtrnRviHJpP8Aa+p31o+lfacX1x5pD+bt44GOP50e0kmrxKWEozjJ06l2le1mtjt6KKK1PPCiiigAooooAKKKKACiiigAooooAKKKKACioLm+tLNS11dQQKOSZZAo/WsO5+IHg60LCbxPpAZTgqt2jEH0wCTQB0dcl47/AOZa/wCw9a/+zVmXHxr8AW7FBrvmuO0VrK2foduP1rH1Xx9p3ivU/D1np+navGiaxby/arm0MULYYrtDE53HOcY6A+lZVvgZ3Zb/AL1H5/kz1iiiitThCiiigAooooAKKKKACiiigAooooAKKKKAMnxT/wAihrX/AF4T/wDotqPC3/IoaL/14Qf+i1o8U/8AIoa1/wBeE/8A6LasL4e+MND17RLTTLG9U39haxxT20gKSAqoUsAfvLnuOORWX/L35Hd/zA/9v/odnRRRWpwhRRRQAUUUUAFFFFABRRRQAUUUUAFFFFABRRRQAUUUUAFFFFABRRRQAUUUUAFFFFABRRRQAUUUUAFFFFABRRRQAUUUUAFFFFABRRRQAUUUUAFFFFABRRRQAUUUUAFFFFABRRRQAUUUUAef+Ev+SvfEX/uGf+k7V6BXn/hL/kr3xF/7hn/pO1egUAFFFFABRRRQAUUUUAFFFFABRRRQAUUUUAFFFFABRRRQAVz/AI7/AOSeeJf+wVdf+imroK5/x3/yTzxL/wBgq6/9FNQAeBP+SeeGv+wVa/8Aopa6Cuf8Cf8AJPPDX/YKtf8A0UtdBQAUUUUAFFFFABRRRQAUUUUAeP8Ah7/k6HxZ/wBgqP8A9Bta9grx/wAPf8nQ+LP+wVH/AOg2tewUAFFFFABRRRQAUUUUAFc/47/5J54l/wCwVdf+imroK5/x3/yTzxL/ANgq6/8ARTUAHgT/AJJ54a/7BVr/AOilroK5/wACf8k88Nf9gq1/9FLXQUAFFFFABRRRQAUUUUAFFFFABRRRQAUUUUAFFFFABRRRQAUUUUAFFFFABRRRQAUUUUAFFFFAHJeH/wDkoXjH/ty/9FGutrkvD/8AyULxj/25f+ijXW1lR+H5v82d2Y/xl/gp/wDpEQooorU4QooooAKKKKACiiigArkv+avf9wH/ANr11teceJ9fl8OfEuO7h0bUtWeTRxEINPh8x1zMTuYdl4xn1IrKr09TuwP/AC8/wP8AQ9Horzn/AITnx1dE/YPhndbMcNd6lFCe/wDCR/WlN/8AFy9IMGjeGdOU9Rd3EkrDp3Q49f8APXU4T0WivOTofxVvgPtHi/R9N9RY6f53rx+8H0/z1B8O/FF2CNU+JWtSA9fsMKWvp/dJoA9GqtdajY2Klru9t7cDqZZVT+Zrg/8AhTmjz5Gp6/4l1QHqt3qRZehHYD1qza/BnwBaOHTw+kjDvNcSuPyLY/SgDWufiL4MtFLS+KNJOOojukkP5KSaxZ/jX4Bik8uPWXuJM7QkNpMxJ9jtwfzroLbwJ4Ss2VrfwzpCMvR/scZYfiRmtuG2gtl2wQRxL6IgUfpQB58fi9azAnTvCHiy/GMq8Omnafxzn9KU+PPGt0f+Jd8M79kPRry/jtz+RH9a9FooA85/tP4tXqgweH/Dum5HIvLp5iOP+mZxS/2P8V70f6R4p0PTST/y42Jmxz/00Fei0UAec/8ACvvFt2CNT+JequD2srZLYjj1UmlX4P6bK2dR8S+KdRB6pc6kSp5z2AP616LRQBwNr8FfAFqQw0ESsBjMtzK2fwLY/Sty28A+ELQqYfDGkBlOQxs42I/EjNdFRQBBb2VrZoEtraGBQMARRhR+lcz47/5lr/sPWv8A7NXW1yXjv/mWv+w9a/8As1ZVvgZ3Zb/vUfn+TOtooorU4QooooAKKKKACiiigAooooAKKKKACiiigDJ8U/8AIoa1/wBeE/8A6LauRl+H2l+KvCmgXyyS6brdvYQfZtTtDtlQ+WMBsY3L7HnrgjJrrvFP/Ioa1/14T/8AotqPC3/IoaL/ANeEH/otay/5e/I7v+YH/t/9DiLDx7rHhC+h0b4iQJEsh2Wuu24/0e4PpIAPkb8h7Acn0qKWOeJJYpFkjdQyOhyGB6EHuKhv9Ps9UsZbK/torm1lG2SKVQysPcGvNJPDXib4aytd+DjLrHh7JabQp5CZIRnOYG5Pr8vJ9mJyNThPVKK57wp410TxlZGfS7n99HxPaSjbNAfRl+vGRke9dDQAUUUUAFFFFABRRRQAUUUUAFFFFABRRRQAUUUUAFFFFABRRRQAUUUUAFFFFABRRRQAUUUUAFFFFABRRRQAUUUUAFFFFABRRRQAUUUUAFFFFABRRRQAUUUUAFFFFABRRRQAUUUUAeQxeM9A8F/F3xw3iG+ayF8NPa2JgkfzAkBDEbFPQkD/APUa3v8Ahdvw8/6GH/ySuP8A43XoFFAHn/8Awu34ef8AQw/+SVx/8bo/4Xb8PP8AoYf/ACSuP/jdegUUAef/APC7fh5/0MP/AJJXH/xuj/hdvw8/6GH/AMkrj/43XoFFAHn/APwu34ef9DD/AOSVx/8AG6P+F2/Dz/oYf/JK4/8AjdegUUAef/8AC7fh5/0MP/klcf8Axuj/AIXb8PP+hh/8krj/AON16BUF7cLZ2NxcuQFhiaQk9gBmgDhv+F2/Dz/oYf8AySuP/jdH/C7fh5/0MP8A5JXH/wAbrhvAPw+1FvAGjeKfDGpvpviRlleUSMWgvE819qSL9AOf0zgj0Hwp8RYtV1E+H/EFo2i+JYxhrOY/JP8A7UTdGB646+mQCaAK/wDwu34ef9DD/wCSVx/8bo/4Xb8PP+hh/wDJK4/+N16BRQB5/wD8Lt+Hn/Qw/wDklcf/ABuj/hdvw8/6GH/ySuP/AI3XoFFAHn//AAu34ef9DD/5JXH/AMbo/wCF2/Dz/oYf/JK4/wDjdegUUAef/wDC7fh5/wBDD/5JXH/xusfxZ8X/AAJqfg3XLCz13zLq60+4hhT7JONztGwUZKYGSR1r1iigDB8ERvF4B8ORyIyOml2ysrDBBES5BFb1FFABRRRQAUUUUAFFFFABRRRQB4VL4k0rwd+0d4l1HX7lrK0uNNjjhlMLuHYrb9Aqk4+R+emVIrtf+F2/Dz/oYf8AySuP/jdegUUAef8A/C7fh5/0MP8A5JXH/wAbo/4Xb8PP+hh/8krj/wCN16BRQB5//wALt+Hn/Qw/+SVx/wDG6P8Ahdvw8/6GH/ySuP8A43WV408VXvijUb3wj4XuHhgtEZtb1dPu2sYB3RKe7nBH5jsxW98DdM/s74W2Ehj2Peyy3LDHXLbVP/fKLQBP/wALt+Hn/Qw/+SVx/wDG6P8Ahdvw8/6GH/ySuP8A43XoFFAHn/8Awu34ef8AQw/+SVx/8brH8WfF/wACan4N1yws9d8y6utPuIYU+yTjc7RsFGSmBkkda9YooAwfBEbxeAfDkciMjppdsrKwwQREuQRW9RRQAUUUUAFFFFABRRRQAUUUUAFFFFABRRRQAUUUUAFFFFABRRRQAUUUUAFFFFABRRRQAUUUUAcl4f8A+SheMf8Aty/9FGutrkvD/wDyULxj/wBuX/oo11tZUfh+b/NndmP8Zf4Kf/pEQooorU4QooooAKKKKACiiigArkv+avf9wH/2vXW1yX/NXv8AuA/+16yq9PU7sD/y8/wP9DraKKK1OEKKKKACiiigAooooAKKKKACiiigAooooAKKKKACsrX9AtvENlFbXM1zB5M6zxS20mx0dc4IOD6mtWik0pKzLp1J0pqcHZo5L/hBP+pr8Uf+DH/7Gj/hBP8Aqa/FH/gx/wDsa62is/Yw7HX/AGliv5vwX+RyX/CCf9TX4o/8GP8A9jR/wgn/AFNfij/wY/8A2NdbRR7GHYP7SxX834L/ACOS/wCEE/6mvxR/4Mf/ALGj/hBP+pr8Uf8Agx/+xrq5JEijaSR1REBZmY4AA6kmvMdR8a6z431CbQvh8FW2jby7zX5V/dQ+oi/vt6H+nzA9jDsH9pYr+b8F/kZ/i+4tfD13Ho2meIfFer+I7jiDTrfUclc/xSHb8i4557c8DkYt/oPxD8KWVpruteIdX1PT+W1O0067dZbRP7yEkhwB14/T5h6p4Q8DaT4OtZBaK9xfz/NdX9wd007Hkksegz2H6nJrpiMjB6U1SguhMswxMmm5behwukeHNP17S4NS0vxr4kubOcZSRNR4PqD8uQR0IPIq7/wgn/U1+KP/AAY//Y1y+q6FqXwx1a58S+Frdrnw9O3mapoqf8svWaEdsdx6e2Nvoeg69p3iXR4NV0q4We1mGQw6qe6sOxHcUvYw7Ff2liv5vwX+Rif8IJ/1Nfij/wAGP/2NH/CCf9TX4o/8GP8A9jXW0Uexh2D+0sV/N+C/yOS/4QT/AKmvxR/4Mf8A7Gj/AIQT/qa/FH/gx/8Asa62ij2MOwf2liv5vwX+Rx8vw/jnheGbxP4lkikUq6Pf5VgeCCCvIrqbK0isLC3s4ARDbxLEgJydqjA/QVPRVRpxi7pGVbF1q8VGpK6QUUUVZzHFeK/h1Z65fLrWk3Umi+IouY9QtRjf7Sr/ABjt6/UcVmaN8RbzRtSi8P8AxBtY9L1FhiDUUP8Aol5jjIb+A9ODx/u5Ar0iqGsaLpviDTZdO1Wziu7SQfNHIM4PqD1B9CORQBfBBAIOQehFFeUnT/FfwsbzNK+0eI/CS/esXbN1ZL6xn+JR6foOWrvfDXirRvF2lrqGjXiXEXG9OjxH+669Qf59sigDZooooAK57xxql3o3g6/1CwlEVzEI9jlQ2MyKp4PHQmuhrkviZ/yT3VP+2X/o1KzrNqnJrszsy6EZ4ylGSunKN/vQf8I/4v8A+h4/8pMX+NH/AAj/AIv/AOh4/wDKTF/jXW0UvYx8/vf+ZX9o1u0P/BcP/kTkv+Ef8X/9Dx/5SYv8aP8AhH/F/wD0PH/lJi/xrraKPYx8/vf+Yf2jW7Q/8Fw/+ROS/wCEf8X/APQ8f+UmL/Gj/hH/ABf/ANDx/wCUmL/Gutoo9jHz+9/5h/aNbtD/AMFw/wDkTkv+Ef8AF/8A0PH/AJSYv8aP+Ef8X/8AQ8f+UmL/ABrraKPYx8/vf+Yf2jW7Q/8ABcP/AJE5L/hH/F//AEPH/lJi/wAaP+Ef8X/9Dx/5SYv8a6i5ureytpLm6nigt4lLSSyuFVB6kngCnxyJNEksTq8bqGV1OQwPQg9xR7GPn97/AMw/tGt2h/4Lh/8AInKf8I/4v/6Hj/ykxf40f8I/4v8A+h4/8pMX+NdbRR7GPn97/wAw/tGt2h/4Lh/8icl/wj/i/wD6Hj/ykxf40f8ACP8Ai/8A6Hj/AMpMX+NdbRR7GPn97/zD+0a3aH/guH/yJyX/AAj/AIv/AOh4/wDKTF/jR/wj/i//AKHj/wApMX+NdbRR7GPn97/zD+0a3aH/AILh/wDInJf8I/4v/wCh4/8AKTF/jR/wj/i//oeP/KTF/jXW0Uexj5/e/wDMP7Rrdof+C4f/ACJyX/CP+L/+h4/8pMX+NH/CP+L/APoeP/KTF/jXW0Uexj5/e/8AMP7Rrdof+C4f/InJf8I/4v8A+h4/8pMX+NH/AAj/AIv/AOh4/wDKTF/jXW0Uexj5/e/8w/tGt2h/4Lh/8icl/wAI/wCL/wDoeP8Aykxf40f8I/4v/wCh4/8AKTF/jXW0Uexj5/e/8w/tGt2h/wCC4f8AyJyX/CP+L/8AoeP/ACkxf40f8I/4v/6Hj/ykxf411tFHsY+f3v8AzD+0a3aH/guH/wAicl/wj/i//oeP/KTF/jR/wj/i/wD6Hj/ykxf411tFHsY+f3v/ADD+0a3aH/guH/yJyX/CP+L/APoeP/KTF/jR/wAI/wCL/wDoeP8Aykxf411tFHsY+f3v/MP7Rrdof+C4f/InD6rpvi/TNIvb/wD4TPzPssEk2z+y4hu2qTjOeM4rqdDu5b/w/pt5OQZri1ilcgYG5kBP6moPFP8AyKGtf9eE/wD6Lajwt/yKGi/9eEH/AKLWlGPLUsu3ds0rVXWwinJK6lbSMY6W8kjWooorY80KKKKACiiigAooooAKKKKACiiigAooooAKKKKACiiigAooooAK5zx/dGz+HniKYMVYadOFYdQShA/U10def/Gud4fhRq6R58yYwxKAMk5lTI/EZoA3vANsbP4e+HYGUqy6dAWB7EoCf1NO8V+DNG8ZacLTVbfLpzBcxHbNA3qjdu3HQ4GRW1aW62llBbJ92GNYx9AMVNQB5XB4n8R/DW4jsPGZk1TQCQlvr8KEvFzgLOoyfTnr/vHp6daXltf2kV3Zzx3FvKoaOWJgyuPUEdadcW8N1byW9xDHNBKpSSORQyup6gg8EV5leeD9e8AXc2reAibvTXbzLrw9O52n1aBuqt7fz4WgD1Giub8I+ONH8ZWjvYSNFdwkrc2M42zQMDghl9M9xx+ORXSUAFFFFABRRRQAUUUUAFFFFABRRRQAUUUUAFFFFABRRRQAV5t4u8U6l4g1tvA/gy4CagR/xM9SXlLCLuAR/wAtD046dODys3jXxdqN1q6eC/BzJJr867rq5zlNPi4y7H+9yMDqMjjJGek8IeEtP8HaImn2QLysd9zcuPnuJO7sf6dqAOS8X6Xpvw7+COsWGmRERm2MDO2N8zykRs7Hufmz9BgdBXb+GdM/sbwtpOmEYa0s4oW/3lQAn881xvxYIv28J+HgSf7T1qEyoP4oY+X/ACyp/CvR6ACis+617R7G4NveatY28ygExzXCIwz04JzUP/CU+Hv+g9pf/gZH/jU88V1Nlh60ldQdvRmtRWT/AMJT4e/6D2l/+Bkf+NH/AAlPh7/oPaX/AOBkf+NHPHuP6rX/AJH9zNaisn/hKfD3/Qe0v/wMj/xo/wCEp8Pf9B7S/wDwMj/xo549w+q1/wCR/czWorJ/4Snw9/0HtL/8DI/8aP8AhKfD3/Qe0v8A8DI/8aOePcPqtf8Akf3M1qKyf+Ep8Pf9B7S//AyP/Gj/AISnw9/0HtL/APAyP/Gjnj3D6rX/AJH9zNaisn/hKfD3/Qe0v/wMj/xo/wCEp8Pf9B7S/wDwMj/xo549w+q1/wCR/czWorJ/4Snw9/0HtL/8DI/8aP8AhKfD3/Qe0v8A8DI/8aOePcPqtf8Akf3M1qKyf+Ep8Pf9B7S//AyP/Gj/AISnw9/0HtL/APAyP/Gjnj3D6rX/AJH9zNaisn/hKfD3/Qe0v/wMj/xo/wCEp8Pf9B7S/wDwMj/xo549w+q1/wCR/czWorJ/4Snw9/0HtL/8DI/8aP8AhKfD3/Qe0v8A8DI/8aOePcPqtf8Akf3M1qKyf+Ep8Pf9B7S//AyP/Gj/AISnw9/0HtL/APAyP/Gjnj3D6rX/AJH9zNaisn/hKfD3/Qe0v/wMj/xo/wCEp8Pf9B7S/wDwMj/xo549w+q1/wCR/czWoqlZavpmpOyWGo2l0yDLLBOrlR74NXaaaeqMpQlB2krMKKKKZIUUUUAFFFFAHM6j4Ktr7WLnU4tW1iwnuQgmFldeWr7RtUkYPaoP+EE/6mvxR/4Mf/sa62gkAEk4A6k1m6MG72O2OY4mKUVLRadOhyX/AAgn/U1+KP8AwY//AGNH/CCf9TX4o/8ABj/9jVHW/itodhenTNGjuPEOsdrPTF8wD/ecZUAd8ZI7is3/AIR7x941+bxJqw8OaWx/5BulNmd19Hm7fhkH0FL2MOw/7SxX834L/IoeJtQ8OeGJ/sUvjTxXe6ox2pp9jfedMzehAXCn2JB9M1wl9L8Rb/xTpmiWWoavpUmonfFbXOpNLcRQjrLLtwFXg8YB+Uj0z7F/ZfhD4T+FrvVbXTobeO3i+aX7087Hom88kk446DPYVV+Gvh69jS98Xa+g/t/WyJGUj/j2g/giHccAZHsAeRTVKC1sTPMMTNcrl+RzHgu3vr3Vr3wt4o8SeIrTxHZZceVqBEV3D2kjyMn3H/1wO5/4QT/qa/FH/gx/+xqPx94MfxLZW9/pcxs/EWmt52n3anHzd429Vb9PpkGXwH4zXxbpUiXUIs9bsW8jUbI8GKQcZAPO04OPxGTjNL2MOw1mOJStzfgv8hP+EE/6mvxR/wCDH/7Gj/hBP+pr8Uf+DH/7Gutoo9jDsP8AtLFfzfgv8jkv+EE/6mvxR/4Mf/sau6L4SttG1STUv7R1O+u3g8jzL6480qm7dgcDuK6CimqUE7pEzzDEzi4Slo/QKKKK0OMKKKKACiiigAooooAKKKKACiiigAooooAKKKKACiiigAooooAKyfEXiXSfCulPqOsXiW8C8KDy0jf3VXqTWB4v+IVvoN2mi6TavrHiSfiHT4DnZn+KU/wrjn1+g5FHw58PbmfVk8TeN7pdV1370MGP9Gsh1Cxr0JHr688n5iAZiaV4i+Krrca4LjQ/CWQ0Wmo224vQOQZT/Cp9P/rNXpmnabZaRp8Nhp9tFbWkK7Y4olwqj/PfvVqigAooooAK8t13w7qfw81O58VeDbcz6dM3marog+6y95IQPusOeP0xxXqVFAGV4d8RaZ4q0WDVtJuBNbSj6Mjd1YdmHp/StWvMPEnhfU/Bmry+MPBEBdGO7VdEQkR3Sd3jA6SDnoPp3Ddv4Z8T6X4t0WLVNKnEkT8OjcPE3dHHYj/64yOaANiiiigAooooAKKKKACiiigArgfEvw3W41Q+IvCd6dC8RAHMsS/ubnPO2VOhye+D6kHAx31FAHn/AId+JDf2onh3xlZf2Hr2AELn/R7vtuifOOT2J9sk8D0CsnxF4Z0jxVpjafrNlHcwHlSww0bf3lbqp9xXnwn8V/CrC3X2nxL4QQHE6jN5YqP7399AO/bH8IABAPV65L4mf8k91T/tl/6NStzRNe0vxHpkeo6RexXdrJ0dDyp9GHVT7HmsP4mf8k91T/tl/wCjUrKv/Cl6M7sr/wB+o/44/mjraKKK1OEKKKKACuP+JviK98N+DJp9MIXUbqaOztXIyEeQ43fgMke+K7CuJ+Kug32veCJF0uIzX9lcR3sEQ6yMh5Ue+Ccep4oApR/Bvww9gPtv2661Yrl9Va8k88yd3B3YHPQY/Oues/F/iW2+FPiSBlnv9X0O6udOlvUlVHREQkXBLH5iOBgZJ4PPNdHF8ZvB7aaJpbueK+C4bTTbyG4En/PPbjBOeM5x71kaR4d1aP4SeMLm+s5ItW1/7bfm0xl4/MQ7Y8evHTrzigBb/WtZ1r4H6vLq+kT2ZGjxtHdS3Ecn2vcnLgKcr2OD/e9jUunfEqXSPDmjXd34Y1GLw95UFu2qu6LglQu/yvvbM9GOMj6iqkniXSdd+AeoWmnXazXFhocUV1GFIMT+XtwcjrlG/KrfxFH/ABjzNx/y42X/AKHFQB1/ibxYmg3Vjp1rYT6nq+oFhbWUDKpIUZZ2ZuFUep/xqLw94wfVtautC1TSZ9I1m3hFwbaSVZVkiJxvR14IzwfQ/jji/iHaR2PxA0HXtUvNSsNFaxeylvrCVozbybty72UEhWzj8PatfwZb+D7zxZLqOi+INS1rU4bQwtNc3Ek6RxFgdu8jGc84z68UATeHviVceKL2KLSvDF9NbJcGC9ujKqx2x3EDGeXOAGIHQMK7HWdXs9B0e71XUJfLtLWMySNjJwOwHck8Aeprjfg2MeBG4/5iF1/6NNXfixpF5rnwy1mx0+NpbkokixIMlwkiuQB3OFOB60ALovjTWNTu7I3XgzUrLTr7/UXhljk2gjIMkandGCO59RXZVxmifE7wxrk2n2WnXMs19dYBtI4HLQcfN5nGFC9Cc/TNdnQAUUUUAFFFFABRRRQAUUUUAFFFFABRRRQAUUUUAZPin/kUNa/68J//AEW1Hhb/AJFDRf8Arwg/9FrR4p/5FDWv+vCf/wBFtR4W/wCRQ0X/AK8IP/Ra1l/y9+R3f8wP/b/6GtRRRWpwhRRRQAUUUUAFFFFABRRRQAUUUUAFFFFABRRRQAUUUUAFFFFABXnPxfInsfC2mkjF74htInU91y2f1xXo1edeOibr4m/D3Ts/Kbm6umGT1jjBX+tAHotFFFABRRRQBxfi74eWniC7TWdMuZNH8RwYMOo23BbH8Mg/jXHHrjjkcHN0L4h3mmapF4c8fW0el6s3y298p/0W9A43K3RSeOD6/wAJIWvRqzdc0HS/Emlyadq9nHdWsnVXHKn1U9VPuOaANKivJ9/if4THEn2nxF4NXgOPmu9PUev99APwGP4cYPpGi65pniLTItS0m8iu7STo8Z6H0I6qfY8igDQooooAKKKKACiiigAooooAKKKKACiiigArgvHHjO/tr+Hwn4UiW78TXi53HmOxj7yyenXgH2PPAaXx342uNGmg8PeH7c33ijUFxbQKMrApyPNfsAME8+nPAq74H8EW/hCxmkkna91i9bzL+/l5eZ+uBnooJOB+NAEvgrwXY+DNINvAzXF9cHzb2+l5kuZTySSecZJwPfuSSemoooA841X/AIm3x60G0zlNG0qe+P8AvSnysfltNej15x4IB1T4oeO9aOGiimh06E5zgxriQf8AfQU16PQBw+m6Vp2p/ELxb9vsLW78v7Hs8+FZNuYjnGRxnA/Kui/4Rbw9/wBAHS//AADj/wAKyPD/APyULxj/ANuX/oo1015dxWFjcXk2fKgjaV9oydqjJx+ArClGLi211f5s9PHV6sKsYxk0uSHV/wAkSh/wi3h7/oA6X/4Bx/4Uf8It4e/6AOl/+Acf+Fczp/xTs9Ujt5bPwv4rlt7gjy7hdLJjIJxu3A4x713la8kexx/Wq/8AO/vZk/8ACLeHv+gDpf8A4Bx/4Uf8It4e/wCgDpf/AIBx/wCFa1FHJHsH1qv/ADv72ZP/AAi3h7/oA6X/AOAcf+FH/CLeHv8AoA6X/wCAcf8AhWtWXqGtfYNZ0vTv7Ovrj7eZB9ogh3RQbQD+8bPy5zx9DRyR7B9ar/zv72N/4Rbw9/0AdL/8A4/8KP8AhFvD3/QB0v8A8A4/8K1qKOSPYPrVf+d/ezJ/4Rbw9/0AdL/8A4/8KP8AhFvD3/QB0v8A8A4/8K1qgvryDTrC4vbl9lvbxNLI3oqjJP5Cjkj2D61X/nf3sof8It4e/wCgDpf/AIBx/wCFH/CLeHv+gDpf/gHH/hXMWHxGFt4N0fWNftHGoauzGy07T4WkllTOV2qTydm0k5A5Fb3hzxXb+I5LqFdN1TTrq2CmS31G1ML7Wzgjkgj5T0NHJHsH1qv/ADv72Wf+EW8Pf9AHS/8AwDj/AMKP+EW8Pf8AQB0v/wAA4/8ACtaijkj2D61X/nf3syf+EW8Pf9AHS/8AwDj/AMKP+EW8Pf8AQB0v/wAA4/8ACtaijkj2D61X/nf3syf+EW8Pf9AHS/8AwDj/AMKP+EW8Pf8AQB0v/wAA4/8ACtasvVta/sq8023/ALOvrr7dcCDzLaHesH+1Ic/Kvv8AWjkj2D61X/nf3sb/AMIt4e/6AOl/+Acf+FH/AAi3h7/oA6X/AOAcf+FWhq1g2stpAuUOoLALkwfxCMtt3fTPFXKOSPYPrVf+d/ezJ/4Rbw9/0AdL/wDAOP8Awo/4Rbw9/wBAHS//AADj/wAK1qKOSPYPrVf+d/ezirPT7LTviwYbG0gtYm0PcUgjCKT5+M4A68D8q7WuS/5q9/3Af/a9dbUUla9u50ZhJydNyd3yoKKKK1OAKKKq6jqdjpFk95qN5BaWyfelnkCKPxNAFqo57iG1t5Li4mjhhjUs8kjBVUepJ4ArziX4n3/iKd7PwBoE+qlW2NqV2DDaRn1ycFsZ6cH0zSwfC+98QSpefEDXp9ZkB3DT7ZjDZxn2C4LY/vcH1zQBLqHxXtbq9fTPBmlXXibUVO1mthstovdpTxj36H1FVh4C8UeLnE3jvxAUszz/AGNpJMUJHHDv1b6c+zV6LYadZaVZpZ6faQWtsn3YoIwij8BVmgDM0Tw9o/huyFno+nW9nDxkRJgtjuzdWPuSTWnRXAfEvxDexx2fhHw+/wDxP9bJjRgebaDnfKfTgEA+zEcigDJ4+KPxEHSTwn4bm+qXl4P0KqP84evVayfDPh6x8K+HrPRtPXEFsm3cfvSN1Zz7k5Na1ABXnfjvwxqNlqkXjnwpH/xPLNNt3aoONQgHVCB1YAcd+B3C16JRQBjeFvE+neL9At9Y0yTdDKMOh+9E46ow7Ef4EcEVs15X4jsLr4aeJpfGejQNLoV64GuWEf8AyzJPFwg9QTyPc9jlfS7C/tdU0+C/sZ0ntbhBJFKhyGU0AWaKKKACiiigAooooAKKKKACiiigAooooAKKKKACiiigAooooAKKKx/EvijSPCWkvqWs3awQjhF6vK391F6k/wD6zgc0Aa0kiQxPLK6pGgLM7HAUDqSewrzHUPGet+Ob6bRfh/iKzjby7zxBKp8uP1WEfxN7/lgENUMWkeI/ipIl14hSfRPCe4NDpSMVnvAOjTH+FT1x+XZq9NsNPs9KsYbGwtora1hXbHFEoVVH0oAw/CHgfSPBto62SNNeznddX053TTseSWb0z2/rzXS1HJcQwgmWaNAOSWYDFULjxHodpn7RrOnQ7V3HzLpFwPXk9KANOiudfx/4OTr4q0U/S/iP8mqjN8VPA0G3f4msTnpsYv8AyBxQB2FFefSfG34eoSP7fLEHHy2c/wD8RUY+NfhGZc2f9qXmX2D7PYSHJ9sgf40Aei0V50fi9aszC28H+L7gKcbo9L+U/wDj2f0o/wCFn6pMH+y/DrxU20DHn2vk5/P+maAPRa818UeEtV8O69J408ERBrx+dU0kHEd+nUso7SDk+/Uc5DTN458cSPi1+GN2y7c5m1OKPn6bT/OhPE/xNncBfh7a264zum1eJv8A0Hn9KAOn8J+LdK8Y6OuoaZKflOyaCQYkgfurjsf0NbteF3Xhz4m2XiWXxhpOjaPYXzRE3dnbXDOl5jn5k6FvoRk++c6PhTxT8SvG9g13p1/4TtvKlMdzA8U4ngbnhkOR+v48GgD2OivOm0H4p3CnzPGmlWhLf8u+mq+B7b/8+9I3gv4hzKwl+J7rn/nno0I/kwxQB6NRXnbfDnxBcb/tXxH19gwx+4Cw4/L+mKT/AIVLv/1/jvxpJxj/AJCn+KmgD0Wms6Jjeyrn1OK89X4N+H22fatT1+8KDH7/AFFj+PAH6UR/A34foAG0WSTHdrybn8mFAHbT61pVsMz6nZRDO3Mk6rz6cms6Xxz4RhZlk8UaKrKcFTfxZB+m6se3+EHgG1CiPw3bttOR5kkkn/oTHNaMXw68FxDC+FtIPOfntEb+YoAin+Jvgi3Db/E+mnb18uYP+W3OazZ/jR8PoGKN4hRjjPyWszg/iExXRweD/DFsCIPDmkRBuvl2Ma5/Ja0o7Gzhz5VpAmeu2MDNAHz9rPifwfaazJrvw61q4sNYK7p7OOwlNrdgHo6bflPPUDH0JzW7qvxSsfFHw8nsNQtZdM1y52BbORTiTY6MXXuFIzjdjkEAnGa7fxz45Ph5rfRNEthqPia/+Wzsk5CD/npJ6KME9s4PQAkctqfgZfDPw61zU9Tuf7R8SX/lPfX78nPmp8ieiDA9M4HQAAZV/wCFL0Z3ZX/v1H/HH80evUUVj614ittFvtIsXilnutUuvs8MUWMgAFnc5P3VAyfqK1OE2KKyJfFGiQeJIvD0uoxJq0qeZHbNkMy4J4OMZwDxnPFWb7WNP0y6sra8uVimvpfJtlIJ8x8ZxwOOPWgC9RRVTU9StdH0u51K+k8q1tozLK4UttUDJOByaALPlx+Z5mxd+Mbsc/nTqr6ffW+qadbahaSeZbXUSzRPtI3IwBBweRwe9WKAGhFGcKBuOTgdadgEYI4rI8NeI7PxTpJ1GxjnSETSQ4mUBtyMVPQnjIo8S+I7PwtpI1G+jneEzRw4hUFtzsFHUjjJoA1iAQQQCD1BpERI1Coqqo7KMCnUUAAGOlFFFADVRFZmVVBbqQOtOrM0PxBpniO0mutKuDPDDO9u7FGTDr1GGA9RzWnQAUUUUAFFFFABRRRQAUUUUAFFFFABRRRQAUUUUAZPin/kUNa/68J//RbUeFv+RQ0X/rwg/wDRa0eKf+RQ1r/rwn/9FtR4W/5FDRf+vCD/ANFrWX/L35Hd/wAwP/b/AOhrUUUVqcIUUUUAFFFFABRRRQAUUUUAFFFFABRRRQAUUUUAFFFFABRRRQAV51f/AOm/tA6TAVyNP0KW5B9GeQxnt6Y/P8/Ra860Ei++Oviy5xk2Gn2toDx0cCQ/qP0oA9FooooAKKKKACiiigArzfWvh7faLqkviL4fXEenai/Nzpr8Wl4B2K9EbrgjA/3ck16RRQBxvhH4hWPiO5k0m+gk0nxDb8XGm3PDZxnKE/fXHPHOOemCeyrmfF/gXSPGNvGbtXt9Qg+a11C3OyaBhyCGHUZ7H8MHmuUsvGmueBL6HRviAvnWMj+XaeIYE/dyeizAfdbrz7dwC1AHqNFMhmiuIUmgkSWKRQyOjBlYHoQR1FPoAKKKKACiiigAooooAK43x144HhtINK0qD7f4l1D5LGyXnBPHmP6IOT2zg9ACRN458bQ+E7GKC2i+265fN5Wn2C8tK5OATjooPX16VV8C+Cp9Fe413X51v/E+oc3NyeRCvaKP0Ue3XA7AUATeBfBH/CMRXGoandHUfEWoHff3z85P9xPRB+GcDgAADsKKKACmTSpbwSTSHCRqXY+gAyafXJ/E7UxpHw08QXRYqTaNApHUNJ+7GPxYUAY/wWid/ATatMu2fV7+4vpM+rPt/wDZK9ErE8H6YdG8GaLpzLte3sokcYx8+0bv1zW3QByXh/8A5KF4x/7cv/RRrY8T/wDIp6z/ANeM/wD6LNY/h/8A5KF4x/7cv/RRroNYs5NQ0S/somVZLi2kiQt0BZSBn25rKj8Pzf5s7sx/jL/BT/8ASInmvw18ReI4vBnh+yi8GXU1kIUQXwvoQpQnl9hO7A6468V6vWF4M0W58O+DdK0i7eJ7i0gEcjRElSR6EgH9K3a1OEKKKKACuK8U6pfWfxE8D2NvdSR2t5JeC4iU/LKFiBXPrg812tcvr/hy81Xxp4V1mCSBbfSXuWnV2IdhJGFXaAMHkc5IoA4q/wBTk1nxD4tTVvGV34f/ALIfy7O1t7hIQE8sMJWBGZNxPT8O4qpJq/iLTvgXp2srqt+2r3l1BL5t3JuKhpAoUYAPlkAHHJ+Y81W0XRJ/EWueKdSsbnw+IItZnKx6zp6XMyOMBm3ZBRMj5R2AreR9W+Kfw3eELYQXlvqqxGaNmFvOsMgJeM4J2kdPcUAGtW/iDwTrHhrVH8U6hqf9o6pDp9/bXO0QHzc/NGgA2YweMntz1zr/ABSnlvNJ07wrauVuvEF4lqSvVIF+aVvwUYP+9Wp428N3niSPQVs5IEOn6zbX8vmsRmOPduC4B+bnjOB71j6R/wAVJ8XdW1U/NZ+H4Bptsexnf5pWHuBhTQBN4y8I6nPc6DrXhZ7aLU9B3rb21wP3U0TqFZM9jgYB9+o60aL8R0vbfWLbVtJuNK1vSLVrq5sJWDbo1GdyOOGXpz7jrWv4jj8XpeQXPhqbSpIQhWe01BXXcc8MrpyD2weKxtE8Gapd69qniDxbNZSXt9YnTltbHd5UNuTlhublmJ/Ln14APPYfFsmoeF316TxxrMPiV42uIbG3tZPsatyUh2eWVYEYG4t1Oc+vYar4l1rxA/gvQ7K4l0e4162a7v54lxLCiRhmRNwOCSSM9RgVZ0TRfiD4W0qPQtOfQL+xtspaXd3JLHIseeA6KpBI6cGtDxV4W1rUrnQde0m7so/EOkbv9erC3uFdQJFOMsoPbrjP40AVtX0vVvCPgjxPcReJtSv0WweS1N4Vaa3kVWyRIACQflwCOMe9Q+KNZ1K0+BP9r297NHqP9mW0v2lWw+9vL3HPqcn861odI8Ta9o2s2PiqfTYIb+1a2hg08M3k7lYM7O2CzcjjGOK5G/8ABPxC1fwIfCN1qGhw2lvAsMc8XmGS5VMbFfK4QcDJAJOPc0AX/GF74gufFXgvR9I1iTT/AO1La5FzKBu4VEYsB03AbsHsTU+ujUvC1x4K0uDXNRu1n1fyp5rqQNJNGQx2uQBkD+lbF/4Xvbnxn4S1hJbcW+jwXMdwrMdzGSMKu0YweRzkipvFfhy813VvDV1ayQJHpeoi6mEjEFkCkYXAOTz3xQBw03hee8+Ol/br4k1u3Mmj/ahNBOgdA0/+qBKEeWOwxn3rptH1i90v4m6/oOq3sktpcW6anpzTNxHGPllQH0DcgdgKXX/DniSLx5F4p8Nvpkkkmnf2fPb6gzqAPM3h1KA557e3vxhfGzTprmDw/Nplx5Gsz3babDtHMkdwhSQfQDBz2z60AdH8NdQ1LXdGvvEF/cTPDqV9LLYwueIbZTtQAds4J9+K7SqmladBpGk2em2q7YLWFIYx/sqAB/KrdAHJf81e/wC4D/7Xrra5L/mr3/cB/wDa9XPEvjjw74Ri3axqcUMpGUt1+eV/TCDn8envWVL7Xqd2O/5d/wCBHQ1l654j0bw1Zfa9Z1G3s4f4TK3zOfRVHLH2ANcL/b3xA8bfLoGlDwzpT8f2hqibrlh6pF2/HIPZq1NC+FWg6beDU9WafX9YOC17qbebgj+6hyFx26ketanCZZ8deK/GB8rwNoBt7Fjj+2dXBjjI5+aNOrex59wKtad8J7K4vk1TxhqVz4m1NRx9r+W3i9kiHGPY8d8CvRKRmVRliAPUmgBsMMVvCkMMaRxIAqIigKoHYAdKfVSfVdOtgxnv7WLb97zJlXH1yazZ/GvhW2bbP4m0eNsZ2vfRA4+m6gDdorlpfiT4Kh+94o0s8Z+S5Vv5ZrOn+Mnw/t9u/wARxHd08u3lf89qHFAHUeINcsvDWhXmsahJstrWMu3qx6BR7k4A9zXHfDXQr2drvxvr6f8AE61oBo4yP+PW2/gjX0yACfoM85z5/wCJPiT4Z8aeO9OtLy6nbwtppFx5SWru1/cY4BXGQi+45+bjkEd8fjHorrm00LxLejfsH2fTSc/TJH+NAHotFecn4rzOP9H8AeMpDnA3abtH4nJxTm+IXiiXzPsfw11l9oGPtE6Q5P4g/pmgD0SivOj4w+I8mfK+GQXj+PWof8BSjWfipcbdnhTRLXK5Pn35fB9Pl/z70AegyxRzwvFKiyRupV0cZDA8EEdxXlNvJL8IPEy2U7u/gjVZv9Hlc5GmTt1QntGevP16hidNW+McoUlPBkPqD9oP58mqeq+FviX4k0ibTNZ1fw0tpcArNHDayPx2wWA5HBB4II60AepAggEHIPQiivAdNt/Hvh3xNZ+Br/xydLtmiA0q6/s+OeO4A/5ZhmwysM4CknsM8rnuf+EB8ZTK4u/ibqLbiP8Aj3sI4cD8GP6UAei0V503wtvZnZrj4heL23DGIr7yx+QGKB8H9OdibrxT4susrtxNqeRj8FFAHotQSX1pCAZbqBM9N0gGa4H/AIUj4JkKm6tL27KrgGe+lP48EVPD8Fvh9A6uvh9WYf37qZgfqC+P0oA6afxb4btV3XHiHSYRnbmS9jXn05NUpfiJ4MhBLeKdIODj5LxG/karw/DDwRbhQnhjTjtOR5kW/wD9CzmrsfgTwhEQU8LaKCDkH7BESD9dtAGVcfFzwFbB/M8SWp29fLR5Py2qc/hVCT44/D5ASutvJgZwtnNz+aCu1h0PSLcEQ6VYxg8kJboM/kKurGiZ2Iq564GKAPPv+Fy+HJDi0sNdu/l3fuNOc/zx/hzTF+LaShTB4G8ZyAjORpfb8GNejUUAedr8SNeuFjNr8OPEJL9p1WHH59PxxTR41+IM3+o+GEoG7AMusRKSPcFRivRqKAPOh4h+KVwjGPwPptqd2ALjU1fA9fl/z7UNcfGCZn8uy8IW6cbRI87N+YOP0r0WigDzr7H8Xpywk1TwnbArhTBDM/Pr8w/xoPhr4nTsDJ8QLO2G3kQaRG/P/Av8+1ehTTRW8LzTSJHFGpZ3dgFUDkkk9BXmV/4x1vx7ezaL4BP2ewjfy7zxDKh2J6rCP4mx3/kCGoA5bxVeeMdF1ODRbL4hXuueIJuE02x0yKMpnndI+SEAHPIzj0BzWnZfBPUdYNrqni7xdqk2sR4ZTbS/8e/cBHYHBB5yAOfzr0Pwj4I0fwbZvHYRNJdzndc3s53TXDdSWb69hx+OTXR0Aec/8Kht5MfaPGfjGcBtxV9U4b6/L/Wlb4K+E51YXkmrXm5st9ov3bP1xivRaKAPPV+CHw9XOdBZvreT/wBHrRh+FXgWAnZ4ZsjkY+cM/wD6ETXY0UAc4nw/8Gx42+FdGOBj5rGNv5ir9v4a0G02/ZtE02HaML5doi4HtgVqUUARRWtvAAIoIowOgRAMVLRRQAUUUUAFFFFABXnvi/wVf2+qN4w8Futr4hjGbi2P+p1BO6OOm444PH1Bww9CooA5rwX40sPGelNcW6tbXtu3lXtjLxJbSd1I9Mg4PfHYggdLXAeNfBF5NqCeLPCMiWfia1HzL0jv07xyDoT6E+wJGAV1vBfjey8X2Ui+W9lq1qdl9p0/yy27jg8HBK56H88HigDqaKKKACiiigAooooAK4fxz45l0a4g8PeHrcah4ovhiC2HKwKf+WknoB159M9KXxt43n0u4j8PeG7ddR8UXa/urdSCtuuP9ZKegA6gHr9KseBvA0PhS3nvLy4Ooa/fHffahJyzsedq56KP1x9AABfBXgiLwyk+oX8/9o+Ir7577UZBlmJx8if3UGBxxnA9AAvxM/5J7qn/AGy/9GpXW1yXxM/5J7qn/bL/ANGpWVf+FL0Z3ZX/AL9R/wAcfzR1tefSP/aPx7ghk5i0vQmliB7SSShSf++eK9Brz29X+yvjtpl2/EOsaPLZoT082JxJ/wCg4rU4TlvGHhy48RfFDXTpzmPWNP0u2vdPkHUTI5IH/AhkfiPSr2oeJoPFr/DfV4l8uSTVSs8PeKVUIdT9D+mK62x0TUYfixqutyW+NOn0yGCObevzOrkkYznp7YrlNT+Hus2vxW03VdHiV/D818NQu4/MVfs84Uq7AE5IYEHjPPpgUAX9a8Z3d9411LQLLxNpfhy10tI/OurxY3kuJXG7aiuwG1R1PXP1pumePNQvfBHjB5LqxutT0GOUJe2oDQXA8stHIBkjnByMkcUal4b1LQvHera3beGLfxFpurrE0kRaITWsqLtyBJwVbrwf5c6txp+pat8PfEVmnhaDRru7tZore0imiZpSY8KWK4VSScdT9aAKeoeKtbl0rwPp+nz29rqPiKFWlvpYd6Q7YVkbamQCxJwAeKPDOoeKv+FkanoGq+IIL+00+2jnOywWNpPMBwGIPyEHBxzkelc54q0i9u2+Hvhn7HDe31vYM1xptxM0US7YkXzDKhyCrAgYz1Nb3gu4Twv4nHhW68MW2lXWoQtdpc2t610J9nBDs43gjJxkkelAHNeArfxtceCb2bQ9UsdNtbW7unhSS2857p97EhiThF7DAJ6n0q74z8RTeKPgXpuu/Z0W5ubi2ZolOFMiy7SAT0BZTXXfDzQdS0PwTPp+o23kXTXNy4j3q3yu5KnIJHINcq3grxG3wL0nw3HZqmswXEbvE8qERgTlskg4IAIPBoA0Na1nxt4Nk0zWta1PT77Tbq7jt72xgtfLFqHOA0cmSz4/2sZ9OeNLV9c1/WvHNx4V8OXlvpqWFslxfX8tuJ2DP9yNEJA6ckn+nOVrdl4y8cnTND1Tw7FpVlBeR3GoXou0kSZYznbEo+b5jzyOOM1f1TS/EHhz4hXnijRdK/tiy1S2jhvLVJ1iljkj4V13cMMcY68mgCbw34h1y18W6p4R8Qz295d29mL60voYfK8+EnadyZIBDccVn/DjVfG/i7TdL8Q6jqVlb6YdyNapbBnugCyly2fk+YYAA6L71oeHND1u/wDF+p+L9dsk0+eayGn2ViJllaOINuJdl4yW5wOnNX/hjo2oeH/h1pGl6pb/AGe9gWQSxb1bbmR2HKkjoR3oAT4ea7e6/o2oXF+0bSQ6nc26bECjYrYHTv7111cf8OdE1HQdE1G31K38iWbVLm4Rd6tmNmyp4J6+nWuwoAKKKKACiiigAooooAKKKKACiiigAooooAKKKKAMnxT/AMihrX/XhP8A+i2o8Lf8ihov/XhB/wCi1o8U/wDIoa1/14T/APotqPC3/IoaL/14Qf8Aotay/wCXvyO7/mB/7f8A0NaiiitThCiiigAooooAKKKKACiiigAooooAKKKKACiiigAooooAKKKKACvOvhxi88X+P9VwcyauLPJz0gUr6/7Vei15z8GP9I8I6hqvUapq91eA88gsF9B/doA9GooooAKKKKACiiigAooooAKgvbK11Kyls723iuLaZdskUqhlYehBqeigDyqbw74j+GUz3vhBZdY8OElp9DlctLB3LQNyT9OT7MTkdx4W8YaN4x037ZpF0JNuBNA42ywt/dde3fnoccE1u1wnir4cpqGo/wDCQ+Gbw6J4lQEi5iH7u477Zl6MDjrg+4bAFAHd0VwHhr4iu+qr4b8YWY0bxCOE3H/R7v0aJzxz6Z9sk5A7+gAooooAK5nxr4ztPB2kpM0TXeo3LeVY2EXMlxIeAAOuBkZPuO5AMvjHxfp/gzRTf3geWaRvKtbWLmS4kPRV/qe31wDzvgnwffz6q3jTxeBL4huR/o9ueU0+I5wiDs2Dyfc9yxIBP4H8F3lrfTeK/FTR3Pii9HzY5SzjxxFH2GBwSPpk8lu8oooAKKKKACvOPjARfaZ4e8P5yNX1m3glXqTEDlj+B216PXnOvD+1vjn4WsBgrpOn3GoSD18z90PyIBoA9GooooA5Lw//AMlC8Y/9uX/oo11tcl4f/wCSheMf+3L/ANFGutrKj8Pzf5s7sx/jL/BT/wDSIhRRRWpwhRRRQAUUUUAc/qXgbwrrF817qGgafcXTHLSvANzn/aPf8a27W1t7K2jtrSCKC3jG1IokCqo9ABwKkZgqlmIAAySe1UZNc0mJrdZNUskNyAYA1wg80Hpt5+b8KAL9Mjiji3eXGqb2LNtGMk9SfelkkSKNpJHVEUZZmOAB6k1VsdX0zVC/9n6jaXez7/2edZNv1wTigC5RXFaXrurXfj/xnpRuImt9OgtWso5UASN3iZmLMBuIJAzknHaug8P3V9N4ctbrWJ9Pe7MZaaWxcmA8nlSe2MZ980AatFUINc0i6t5ri31Sylhg/wBbJHcIyx/7xBwPxq29xDHbm4eaNYFXeZGYBQuM5z0x70ASUU2ORJY1kjdXjcBlZTkMD0INOoAKKKKACqd1pVhe31ne3VpFNc2RZraR1yYiwwSvpkAVcooAKKKKAPMfGeka5rnxB+xaBrZ0e5bRgZLgJuJj84gqD1U5KnIweKw9H+B+u6NqEmoWvjaJL2Q7muZNJSeXd3IaRyQfcEV3v/NXv+4D/wC1662sqX2vU7sd/wAu/wDAjztfh74nk2fa/iTrT7Rz5EKQ5P4E/wBaavwnkZVE/j7xnJjrjUyP5g16NRWpwnnS/BvRHUC71vxJegNuP2jUicn3wBSj4H+Ay7PNpdxO7HJaW9lJP5MK9EooA4WD4N/D+3BCeHIjnr5k8r/+hOcVpR/DfwVESV8L6Uc/3rZW/mK6iigDDg8F+FbZt0HhrR4mxjcljEDj67a5X4h6kuk21l4a8M2VsniLWSYLXyogv2eL+OU4HygDOD9TztIrttc1my8PaLd6tqEvl2trGZHPc+gHqScAD1NcT8N9GvdSu7vx7r8ZXVNWXFpA3P2S0/gUe7DBP4dCTQB1nhPwzZeEPDdpo1iP3cC/PIRgyufvOfcn8hgdq2qKKACiiigAooooAKKKKAOf8Y+ErLxloEmm3ZaKUESW1yn34JR911/qO4/OsLwB4sv7me58KeJwIvEumDDNn5byL+GZPXIxn8+MkDva4zx94Ml8RW9tqujzCz8S6YfMsLscZ9Y29VPv0z6EggHZ0VyvgXxnF4w0iRpYTaatZP5GoWTAhoJRweDztJBx9COoNdVQAUUUUAFFFFABRRRQAUUUUAFFFFABWN4m8U6P4R0l9R1i7WCIcIg5eVv7qL3P8upwKwvF3xCi0a+XQtDtG1nxNMMRWMJ+WLP8UrdFA64zn6A5qp4a+Hcx1ZfE3jS7XWPEBIMSY/0eyHULGvqPXHXkc8kAyYtE8R/FSZLzxKs+i+FQwaDSEYrNdgchpiOQD6fljhj6fY2NppllDZWNvFbWsK7Y4olCqo9gKsUUAFFFFABRRRQAUUUUAFFFFABRRRQAUUUUAFFFFABRRRQAVwnjbwNc6lfw+JvDFwlh4ntB8kp4S6T/AJ5yevHAP4HsR3dFAHJeCfHNt4riuLO4t30/XbE7L7T5eGjboWX1TPf8+oz1tcT418CvrV1Br+g3X9m+J7IZt7pR8swH/LOUd1PTPbPccVL4G8dL4nW40zU7b+zfElh8t9YPxj/bT1Q5HrjI5IIJAOxooooAK4Pxx44udPvYvDHhiFb7xReD5E6paIf+WknYYHIB+p4wCeM/HF3bapH4T8KQJfeJrpcnJ/dWKH/lrKfxBA+nqA2l4L8D2fhC1mkM0l9q94fMvtQn5kmfqfoueg/PNADfA/ge28IWUssszX2s3h8y+1CXl5nPJAJ5Cg9vxNdZRRQAVyXxM/5J7qn/AGy/9GpXW1V1HTrTVrCWxvoRNbTAB4ySM4ORyORyBUVIuUHFdUdODrRoYinVltGSf3O5arP1PRLDWJLGS9hLyWNyt1burlSki5wcg8jkgg8HvWF/wrPwh/0CP/JmX/4uj/hWfhD/AKBH/kzL/wDF1N6vZff/AMA19ngf+fk//AF/8sOtorkv+FZ+EP8AoEf+TMv/AMXR/wAKz8If9Aj/AMmZf/i6L1ey+/8A4AezwP8Az8n/AOAL/wCWHW0VyX/Cs/CH/QI/8mZf/i6P+FZ+EP8AoEf+TMv/AMXRer2X3/8AAD2eB/5+T/8AAF/8sNDxB4R0fxLJbTX8Mq3Vrn7PdW87wyxZ64ZSDj2pmh+DNG0C+lv7aO4n1CVPLe8vLh55Smc7dzk4HsMVS/4Vn4Q/6BH/AJMy/wDxdH/Cs/CH/QI/8mZf/i6L1ey+/wD4AezwP/Pyf/gC/wDlh1tFcl/wrPwh/wBAj/yZl/8Ai6P+FZ+EP+gR/wCTMv8A8XRer2X3/wDAD2eB/wCfk/8AwBf/ACw62iuS/wCFZ+EP+gR/5My//F0f8Kz8If8AQI/8mZf/AIui9Xsvv/4AezwP/Pyf/gC/+WHW0VyX/Cs/CH/QI/8AJmX/AOLqrqPgbwDpFk97qVpBaWyfelmvJUUfiX6+1F6vZff/AMAPZ4H/AJ+T/wDAF/8ALDt6K8IkttJ8VSNa/D7wa11Fna2s6jPPDap7qN25/wAOR6EUvgf4ewQ/EHXND1+5/tVLOzglJBaJRJJz8oVs4A49+uKd6nZff/wBOngulSX/AIAv/kz3aiuS/wCFZ+EP+gR/5My//F0f8Kz8If8AQI/8mZf/AIuler2X3/8AAH7PA/8APyf/AIAv/lh1tFcl/wAKz8If9Aj/AMmZf/i6P+FZ+EP+gR/5My//ABdF6vZff/wA9ngf+fk//AF/8sOtorkv+FZ+EP8AoEf+TMv/AMXR/wAKz8If9Aj/AMmZf/i6L1ey+/8A4AezwP8Az8n/AOAL/wCWHW0VyX/Cs/CH/QI/8mZf/i6P+FZ+EP8AoEf+TMv/AMXRer2X3/8AAD2eB/5+T/8AAF/8sOtorkv+FZ+EP+gR/wCTMv8A8XR/wrPwh/0CP/JmX/4ui9Xsvv8A+AHs8D/z8n/4Av8A5YdbRXJf8Kz8If8AQI/8mZf/AIuj/hWfhD/oEf8AkzL/APF0Xq9l9/8AwA9ngf8An5P/AMAX/wAsOtorkv8AhWfhD/oEf+TMv/xdH/Cs/CH/AECP/JmX/wCLovV7L7/+AHs8D/z8n/4Av/lhr+Kf+RQ1r/rwn/8ARbUeFv8AkUNF/wCvCD/0WtZH/Cs/CH/QI/8AJmX/AOLrqbeCK1toreBBHDEgREHRVAwB+VEVPn5pf1+CHWqYdYdUaLb1vqkulukpElFFFanAFFFFABRRRQAUUUUAFFFFABRRRQAUUUUAFFFFABRRRQAUUUUAUNbvRp2gajfMQFtrWWYk9tqk/wBK5f4QWZsfhToMR6vC03/fcjOP0YVb+J12LL4ZeIpScbrJ4v8AvsbP/Zq0vCFm2n+C9Cs3+/Bp8EbfURqD+tAG1RRRQAUUUUAFFFFABRRRQAUUUUAFFFFAGN4l8LaP4u0p9O1m0WeE8o3R4m/vI3UH+ffIrgk1bxN8K5Ft9fM+veEwwWPVEXdcWanoJR/Eo9f/AKy16tTXRJI2jkVWRgQysMgg9jQBW0zVLHWdPhv9Nuorq0mG5JYmyD/gfUdRWf4q8VaZ4O0OXVdUlKxr8scS8vM56Io7k/p1PArzzxboTfC5bjxb4T1GDT7MuDd6Nck/Z7lj/wA8gOVf0A7egBBq/D+8t/iN40uPEHiS6i/tHTmI0/QXBAs04/ekMBvbp8w6HB4+UKAdB4O8K6lrWtr458YKf7ScE6dpzZ2afEemQf48fl356ekUUUAFFFFABRRRQAV5x4SX+1PjB421cjdHZpb6bA/phd0i/wDfSg/jXozsqIzscKoyT6CvOvgurXPg++1xwQ+tapc3xz1AL7cfmp/OgD0agnAyelYvibxXo3hHS21DWbxIIuQidXlb+6i9Sf5d8CuD/s/xX8Um36t9p8OeE2+7YocXV6vrIf4FPp+h4agDf8H6lZat438YXen3UN1blrRBLC4ZSVjYHBHuDXb1wvgnSLDQvF3irTdLtY7WzgWyWOJBwP3RyfUknkk8k13VZUvh+b/NndmF/aq/8sP/AEiIUUUVqcIUUUUAFFFFAFPVv+QNff8AXvJ/6Ca8j8I+CfDWofBH7ff2EE93cafLI97OA8kRQMF2MeUChRwMDjnvXruqKz6ReqoLMYHAAGSTtNeT+CPhjb6n8PdMS61PXdPgu4d19psVx5cUzbj1VgSuQBnGM0AUTeXPiHwt8LtH1iWRrHVJW+2hmI88RD92jHuG4+tbvjTRNL8L+KPBep+H7C20+9m1eOxlS0jEQmgkBDhlXAOAByema7TW/Beja5oFro80Mlvb2ZRrOS1fy5LZkGFZG7ED61R0nwBaWOtQaxqOraprV9aqy2r6jMHWDPBKqoA3EdzmgDB07/kpXxL/AOvKz/8ARDVyalrr4SfDnRpXZLDVNSht7za23zI97nYT6EgflXrkHhWxg1zXNWWW4M+sxRRXClhtURoUGzjIODzkmqDfD3RZfA9t4TnNzLZWoBhmMgE0bgkhwwAAYEntQBJN8PvCzQ3a22jWlm9zZyWUj2sYjzG+M5C4BPAIJGRivMV1a81b4baX4AlkK6zJqn9h3W0/MsMJ3O49hGFHvk16doHgxdF1L+0LjXdZ1a6WIwxtf3O9Y1JBO1QAMnAyTk8VzHh3w9Fe/GzxL4kFlLDBaRpbRPIhCyzsgEjrn0C7ffOaAPSoIIra3it4UCRRIERB0VQMAflUlFFABRRRQAUUUUAFFFFAHJf81e/7gP8A7Xrra5L/AJq9/wBwH/2vXW1lS+16ndjv+Xf+BBRRRWpwhRRRQAUUVw/xI8U3ekafbaJoYMniPWXNvZIvWIfxSn0Cjv689AaAMLVifif4+GhR5bwtoEok1FwPlu7odIvdV5z+P+ya9VAwMDpWD4O8LWng7wzaaPaYbyxummxgzSn7zn6np6AAdq3qACiiigAooooAKKKKACiiigAooooA858d+HNQ0vVk8eeFYd2r2ibb6zXgX9uOqkDqwAGO/A6kAV1/hnxJp3izQbfV9Ll3wTDlT96Nh1Rh2I/+v0IrXrynxBZXXwv8SS+LdHgeXw3fOP7ZsIh/qGJ4njH48j/EFQD1aioLK9ttRsoL2zmSe2nQSRSIchlIyCKnoAKKKKACiiigAoorF8T+K9H8IaU2o6xdrDEOEQcvK391F7n+XfAoA15poreB5p5EiijUs7uwVVA6kk9BXmF74v134gXs2j+AibXTEby7zxDKh2r6rAP4mx3/AJcNUcOheIvilOl74oSbR/C4YNBoyOVmugOQ0xGCB7dfTH3j6fZWVrptlFZ2VvFb20K7Y4olCqo9ABQBieEvBWj+DbF4dOiZ7mY7rm8mO6a4b1Zvrnjpz7muioooAKKKKACiiigAooooAKKKKACiiigAooooAKKKKACiiigAooooAKKKKACuN8b+BV8RGLVtJuTpniayGbPUI+Cev7uT1Q5I74z3GQeyooA4rwN46OvvPout2407xPYfLd2Tcb8f8tI/VT14zjI6ggmr428bXsGpR+EvCUa3fie6X5mPMdjGeskh6A4OQD7Eg5AbnPik0HiTxRpWg+GYWl8ZWsglF/BJsFhF1PmsAeDn7vUZ9wGt/CO60/RpLzwzqlrJY+LzI01610++S+5JEiyfxDB6fU88mgDr/BPgmy8G6bIiSNd6ndN5t9fy8yXEh5JJPIGScD+ZJNdRRRQAUUUUAFFFFABRRRQAUUUUAFFFFABRRRQAUUVU1HU7HSLJ73UryC0tk+9LM4RR+J7+1AFuqmo6nY6RZPe6leQWlsn3pZnCKPxPf2rz+T4ia14qka1+H2iNdRZ2trOoq0Nqnuo+8/4cj0Iqzp3wst7q9TVfGmpT+JdSXlUuBttYfZIhxj68HrgUAVpPiJrXiqRrX4faI11Fna2s6irQ2qe6j7z/AIcj0Iqzp3wst7q9TVfGmpT+JdSXlUuBttYfZIhxj68HrgV6BHGkUaxxoqIgCqqjAAHYCnUANjjSKNY40VEQBVVRgADsBXnfhELJ8aPiFKFOVWwTPp+55/lXo1ed+BVZ/iZ8RLlmBDXNpEAO2yJv8R+VAHolFFFABRRRQAUUUUAFFFFABRRRQAUUUUAFFFFABRRRQAUUUUAFFFFABRRRQAUUUUAFFFFABRRRQAUUUUAFFFFABRRRQAUUUUAeefGwtJ8Nbmxj/wBZfXVvboME5Yyqw6f7tegogjjVFGFUAD6V538VR9qvfBOmjBM/iG3lKnuiA7v0avRqACiiigAooooAKKKKACiiigAooooAKKKKACqGtazp/h/SLjVNTuUt7S3Xc7t+gA7kngAdTUmp6nZ6NplxqOoXCW9pboZJZH6AD+Z7ADknivMtH0y8+K2tQ+JfEFrJb+F7Vt2k6XL/AMvJ/wCe8o6Eeg6H3GS4BL4d0TUfiHrkHjDxVaeRpcHzaNpMnOAf+W0g7k4GAf5AZ6bxh8P9M8WNFerJJp2t2/Ntqdr8ssZ7A4xuX2+uCMmutAwMDpRQB5npXj7VfDGoxaB8RIUtpXO211uIf6Ndf7xxhG9eg9QowT6WrK6hlYMrDIIOQRVTVdJ0/XNOl0/U7SK6tJRh4pVyD7+xHYjkV5o+n+JvhS7TaSLjX/CAO6SwY7rmxXuYz/Eo64/ly1AHq9FZHhzxNpHivSk1HRrxLiA8MBw0bf3WXqp+v16Vr0AFFFZmveINK8M6W+o6xex2tsnG5+rH0UDlj7CgDM+Ieqf2N8PNfvRJ5brZyJG/o7jYv/jzCuD0Txq+leFtE8H+DdPGseIYrKMXG0/6NZuVy5lfoSGJ4B68ZB4PP+O/EPibx5aaTarYPo/hfV9Sgs4FuABc3e5siQjnagwD9SOWHT23w/4b0nwvpaado9lHbW68naPmc/3mbqx9zQBy/hn4bpa6mviHxVenXfERwRNKP3NtznbEnQYPQ49wBzXe0UUAcGdRufDvjnxDcy6HrF5BfC2MMlla+avyR4bJyO5/Sr//AAnf/UqeKP8AwXf/AGVdbRWKpyW0j0ZYyjUs6lK7SSvdrZJL8Ecl/wAJ3/1Knij/AMF3/wBlR/wnf/UqeKP/AAXf/ZV1tFPkn/N+BHt8L/z5/wDJmcl/wnf/AFKnij/wXf8A2VH/AAnf/UqeKP8AwXf/AGVdbRRyT/m/APb4X/nz/wCTM5L/AITv/qVPFH/gu/8AsqP+E7/6lTxR/wCC7/7Kutoo5J/zfgHt8L/z5/8AJmcl/wAJ3/1Knij/AMF3/wBlR/wnf/UqeKP/AAXf/ZV1tFHJP+b8A9vhf+fP/kzOS/4Tv/qVPFH/AILv/sqP+E7/AOpU8Uf+C7/7Kutoo5J/zfgHt8L/AM+f/Jmcl/wnf/UqeKP/AAXf/ZUf8J3/ANSp4o/8F3/2VdbRRyT/AJvwD2+F/wCfP/kzOS/4Tv8A6lTxR/4Lv/sqP+E7/wCpU8Uf+C7/AOyrraKOSf8AN+Ae3wv/AD5/8mZyX/Cd/wDUqeKP/Bd/9lR/wnf/AFKnij/wXf8A2VdbRRyT/m/APb4X/nz/AOTM5L/hO/8AqVPFH/gu/wDsqP8AhO/+pU8Uf+C7/wCyrraKOSf834B7fC/8+f8AyZnJf8J3/wBSp4o/8F3/ANlR/wAJ3/1Knij/AMF3/wBlXW0Uck/5vwD2+F/58/8AkzOS/wCE7/6lTxR/4Lv/ALKj/hO/+pU8Uf8Agu/+yrraKOSf834B7fC/8+f/ACZnEaLc3Os/EOTVv7I1OxtE0r7Nm+t/KJfzd3HJzx/Ku3ooqoQ5VuZYmuq0k1GySSS32CiiirOYKKKKAKWrarZ6HpN1qmoTCG0tYzJI57Adh6k9AO5NcH8OdKvNc1O8+IWuwlL3Ul8vTbd8n7LaD7uPduufx/iIqpr7H4l+Pk8LwMzeHNEcT6s6n5bicfdgz3A5z9G7gV6mqqihVUKqjAAGABQAtFFFABRRRQAUUUUAFFFFABRRRQAUUUUAFMmhiuIJIZo0kikUo6OMqynggjuKfRQB5LYyy/CHxMmlXTsfBWqTH7FcSMT/AGfM3JjY9kJzyfrnhjXrQORkdKoa3o1j4h0a60rUoBNaXKbHU9R6EehBwQexFcD4N1m/8H68vgHxNO0gIzoupScLdRD/AJZE9nXpj8P7u4A9NooooAKKjnnitoJJ55UihjUu8kjBVVRySSegrzC88W698Q7ybSPApay0lG8u78QSoQPdYB1Jx3/9B4YgG34r+IkOk6iNA0C0bWfEsowlnCflh/2pW/hA646+uAc1D4Z+HsqaoviXxfdrrHiE8x5H7izHZYl6cf3sfrknd8JeC9H8G6e1vpsJM0p3XF3Kd007erN/TpXQ0AFFFFABRRXPap448OaNqElhqGpCG5jALp5MjYyARyqkdCKmUoxV5OxrRoVa8uWlFyfZJv8AI6GiuS/4WZ4Q/wCgv/5LS/8AxFH/AAszwh/0F/8AyWl/+IqPb0v5l950/wBl47/nzP8A8Bf+R1tFcl/wszwh/wBBf/yWl/8AiKP+FmeEP+gv/wCS0v8A8RR7el/MvvD+y8d/z5n/AOAv/I62iuS/4WZ4Q/6C/wD5LS//ABFH/CzPCH/QX/8AJaX/AOIo9vS/mX3h/ZeO/wCfM/8AwF/5HW0VyX/CzPCH/QX/APJaX/4ij/hZnhD/AKC//ktL/wDEUe3pfzL7w/svHf8APmf/AIC/8jraK5L/AIWZ4Q/6C/8A5LS//EUf8LM8If8AQX/8lpf/AIij29L+ZfeH9l47/nzP/wABf+R1tFcl/wALM8If9Bf/AMlpf/iKP+FmeEP+gv8A+S0v/wARR7el/MvvD+y8d/z5n/4C/wDI62iuS/4WZ4Q/6C//AJLS/wDxFH/CzPCH/QX/APJaX/4ij29L+ZfeH9l47/nzP/wF/wCR1tFcl/wszwh/0F//ACWl/wDiKP8AhZnhD/oL/wDktL/8RR7el/MvvD+y8d/z5n/4C/8AI62iuS/4WZ4Q/wCgv/5LS/8AxFT2XxB8L6hew2dtqoeeZwkamCRdzHoMlQKarU39pfeKWW42Ku6Mrf4X/kdNRRRWhxBXn3i3xnfXWqnwf4M2XHiCQYuLk8xadH3dz03c8DnnrzgGPxj4x1G+1j/hC/Be2XXJR/pd51j0+PuzH+97duO+BXR+DvB2neC9H+xWW6WeU+ZdXcnMlxJ3Zj+eB2+uSQBngvwXYeDNKa3t2a5vbhvNvb6XmS5k7sT6ZJwO2e5JJh8b+B7XxfZwyJO1jrFm3mWOoRcPCw5wcdVz2/GurooA4PwZ44u7nVJPCfiuBLHxNarkYP7q+Qf8tYj+BJH19CF7yuZ8Z+CbDxjYRLM72mo2reZZX8HEtvJ2IPcZAyPbsQCMTwb41vxq7+D/ABiiW3iOAZhmXiLUI+zxnpnA5HseBggAHoNFFFABRRRQAUUUUAFFFFABRRVTUdTsdIsnvdSvILS2T70szhFH4nv7UAW6qajqdjpFk97qV5BaWyfelmcIo/E9/avP5PiJrXiqRrX4faI11Fna2s6irQ2qe6j7z/hyPQirOnfCy3ur1NV8aalP4l1JeVS4G21h9kiHGPrweuBQBWk+ImteKpGtfh9ojXUWdrazqKtDap7qPvP+HI9CKs6d8LLe6vU1XxpqU/iXUl5VLgbbWH2SIcY+vB64FegRxpFGscaKiIAqqowAB2Ap1ADY40ijWONFREAVVUYAA7AU6iigAooooAK86+GRSbxB49uURhnXpIixHXYMfzJ/OvRa86+Evzr4zmyDv8T3nT/gB/rQB6LRRRQAUUUUAFFFFABRRRQAUUUUAFFFFABRRRQAUUUUAFFFFABRRRQAUUUUAFFFFABRRRQAUUUUAFFFFABRRRQAUUUUAFFFFAHnPi7/AEv4x+ArQZKwLe3MgB6fuwFJ59Vx+NejV502bv8AaGUYJSy8O56cK7TfzIP6V6LQAUUUUAFFFFABRRRQAUUUUAFFFFABUF7e22m2M97eTpBbQIZJZXOAqjqTT7i4htLaW4uJUhgiUvJJIwVUUDJJJ6CvKFF38ZNY8wtLb+A7GbhcFH1SVT37iMH/ADu+4AFnaXXxh1lNV1GOe38FWUmbOzf5TqEgJ/eOP7o6Y/D+9XrSqFUKoAUDAA6CmwwxW8KQwxpHFGoVERcKqjgAAdBT6ACiiigAooooA8+8R/DqZNWbxL4LvF0fXussYH+jXg7rInQE+o784zyLPhT4iRarqB0DxBZtoniWMYaynPyzf7UTdGBx0z9MgZrq9W1jTtC02XUNUvIrS0iGWllbA+g9SewHJryTVrTU/jZcW/2TTk0nw1ay74tWuof9KuPXyR/Cp459gc5BWgDrfE/xHisNS/4R/wANWZ13xG+QLWA/u7ftulfooGen5lcg1X0L4cS3epx+IvHN4us6yDuht/8Al1s/RY06Ej1P1xkbjzXh+W5+Ckj6brumxT6Bcy5TX7OE71JPC3CjJ78dcdBnt7FaXdtf2kV3ZzxXFvKu6OWJwyuPUEcGgDz7xQP7W+NHg3TANyadb3OozL2wRsQ/gy16PXnHhsHVfjb4v1I5KabaW2nQt2ww8xx9Qy/r716PQAUUUUAFFFFABRRRQAUUUUAFFFFABRRRQAUUUUAFFFFABRRRQAUUUUAFFFFABRRRQAUUUUAFFFFABRRRQAVxfxH8V3OgaRBp2joZvEOryfZdPiXqCfvSH0Cg9TxkjPGa6rUdQtdJ0251C9lENrbRtLK57KBk1598PNNuvE2tXPxF1uEpNeL5Ok2z8/ZrXnB/3m5OfQkjhsUAdV4K8KW3g3wzb6VA3mzf6y6uCOZ5m+85/kPYCuhoooAKKKKACiiigAooooAKKKKACiiigAooooAKKKKACud8aeELLxnoTWFwzQXMbebaXcfD28o6MP6jv7HBHRUUAcJ4A8X3moS3PhjxIqw+J9LG2cDhbqPtMnrkEZ+ueM4HQeJ/Fmj+ENKbUNYuhEnSONfmkmb+6i9z+g7kCvOPirf2V94j0q18Lie58eWUoa3NkAfJjz8yzseApBPB6Z5wGOX/AAr0yw8UXVz4o8Q3U2peKraYwzW14m3+ziCcKkf8PQkN6g4wQ2QC1D4e8Q/E+dL7xYk2keGlYPbaJGxWW4A5DTt1H+7wfpjJ9Os7K106zis7K3it7aFdscUShVUegAqeigAooooAKKKKACuS8P8A/JQvGP8A25f+ijXW1yXh/wD5KF4x/wC3L/0UayqfFH1/RndhP4Nf/Av/AEuB1tFUNb1e20DRLzVrzf8AZrSIyyCNctgeg9a5FPi1oiQxXN/pXiDTbKUKVvLzTXWHB6HcM8HPWtThO9oqO3uIbq3juLeVJYZVDxyIwZWUjIII6ipKACiiigAooooAKKKKACisDwb4nHi/w6mrLaG1DzSxeUZN+Njlc5wOuM9K36ACiiigAooooAK5Lx3/AMy1/wBh61/9mrra5Lx3/wAy1/2HrX/2asq3wM7st/3qPz/JnW15x4r8Y6nq2ut4M8ElH1TGL/USMx6enQ8939ux469Dxb4s1TW9Xk8GeCWDaj01HUx/q9PQ8EZ/56deOo7c/d6jwj4R0zwZoqadpyEsTvnuH5knk7sx/p2rU4Q8I+D9M8HaV9j09GeWQ77m6k5luJO7Mfz46DNb9FFABRRRQAVzvjHwbpvjLSha3gMN1Cd9pexcS20nUMp64yBkd8eoBHRUUAec+EPGWo6dqo8HeNtsGsx/LZ3x4i1FOgKn+/047/XivRqwPF3hHTPGeivp2ooQwO+C4TiSCTsyn+neuV8LeLtT8P6zB4M8cMBqDcadqn/LK/QcAE9pOg56/UjcAek0UUUAFFFVNR1Ox0iye91K8gtLZPvSzOEUfie/tQBbqpqOp2OkWT3upXkFpbJ96WZwij8T39q8/k+ImteKpGtfh9ojXUWdrazqKtDap7qPvP8AhyPQirOnfCy3ur1NV8aalP4l1JeVS4G21h9kiHGPrweuBQBWk+ImteKpGtfh9ojXUWdrazqKtDap7qPvP+HI9CKs6d8LLe6vU1XxpqU/iXUl5VLgbbWH2SIcY+vB64FegRxpFGscaKiIAqqowAB2Ap1ADY40ijWONFREAVVUYAA7AU6iigAooooAKKKKACiiigArzr4NbX8L6rcrGUFzrV3LyPvZYDP6Y/CvRa86+B+9/hbYTyPueee4kY4xyZWB/lQB6LRRRQAUUUUAFFFFABRRRQAUUUUAFFFFABRRRQAUUUUAFFFFABRRRQAUUUUAFFFFABRRRQAUUUUAFFFFABRRRQAUUUUAFFFFAHnPhPF58Z/Hl1wfs0VlbIcdAYyWH5rXo1ec/CxvtepeONSJBM3iCeEEf3YwAvf0avRqACiiigAooooAKKKKACiiigApskiRRtJI6oiAszMcAAdSTTicDJ6V5PqmoXnxZ1qbw9o0kkHhGzl26nqcZwbth/yxiPdemT+PTAYAbdTXnxg1l9Ps3eDwNZTAXNwpKtqUikHYp67Ae/49cY9UtLS3sbSG0tIY4LeFAkcUa7VRRwAB6VHpum2ekadBp+n26W9pAgSKJBgKP89+9WqACiiigAooqtf6hZ6XYy3t/cxW1rEN0ksrBVUe5NAFmuL8WfEWy0C9XRtMtpNZ8RTcRada8lT6yN/AMc88456c1z83ibxN8SZJLPwYH0nQMlJteuEIkl7EQJwfXng+6kc9l4T8E6J4Ns2i0y3JuJebi7mO6advVm+vOBge1AHL6T8O7/XtQi174h3SajeKd1vpUZ/0S09tvRz0znj13cGvSQAoAAAA4AHalooAjuLeG6t5Le4hjmglUpJHIoZXU9QQeCK8xvPCGu/D65m1bwGxutLZvMu/D9xIdp9WhY8qcdv58LXqVYHjfUzo3gbXNQRgskNlKYyezlSF/wDHiKAOJ+COsWWs6f4hvluYjqF/q015LbFv3kUbbdoI9OvI47dq9VryTRvhVaXPgTw5faXPJoviWCyjlS/t+CXYbysq/wAYyxBz9ORwdXQfiJd6Zqkfhvx9bR6Xqx+WC+U4tb0D+JW6KTkcHv6E7aAPRqKKKACs7X9TOi+HNU1VYhK1laS3IjLYD7ELYz2zitGuf8d/8k88S/8AYKuv/RTUAeX6J49+MXiPR4NW0nwrodxYz7vLl37N21ip4acEcgjkVof8JD8c/wDoTND/AO/y/wDyRXQfBL/kkOhf9vH/AKUSV6BQB4//AMJD8c/+hM0P/v8AL/8AJFH/AAkPxz/6EzQ/+/y//JFewUUAeP8A/CQ/HP8A6EzQ/wDv8v8A8kUf8JD8c/8AoTND/wC/y/8AyRXsFFAHj/8AwkPxz/6EzQ/+/wAv/wAkUf8ACQ/HP/oTND/7/L/8kV7BRQB4/wD8JD8c/wDoTND/AO/y/wDyRR/wkPxz/wChM0P/AL/L/wDJFewUUAeP/wDCQ/HP/oTND/7/AC//ACRR/wAJD8c/+hM0P/v8v/yRXsFFAHj/APwkPxz/AOhM0P8A7/L/APJFH/CQ/HP/AKEzQ/8Av8v/AMkV7BRQB4//AMJD8c/+hM0P/v8AL/8AJFH/AAkPxz/6EzQ/+/y//JFewUUAeP8A/CQ/HP8A6EzQ/wDv8v8A8kUf8JD8c/8AoTND/wC/y/8AyRXsFFAHlXh/xr8QovHOjaF4x8P6ZYW+qrP5L2z5fMUe8niVxjoMHH3uvFeq15/4t/5K98Ov+4n/AOk616BQAUUUUAFFFFABRRXHfETxbN4a0WK20xPP17U5PsunQDBJc4Bcj0XIPpkgHrQBzvieR/iP43TwZauf7B0p1uNbmQkCV85SAEe45+h6FefUY40hiSKJFSNFCqijAUDoAPSuc8DeEofB3huKwEnn3khM17ckktPM33mJPJHYew9c10tABRRRQAUUUUAFFFFABRRRQAUUUUAFFFFABRRRQAUUVheKvF+jeDtLN9q90IwciKFPmkmb+6i9z09hnkigDZuLiG1t5Li4mjhgiUvJJIwVUUdSSeAK8vvPFev/ABFu5dJ8DF7DRkPl3fiGVCM+qwDgk479f93glLfw54h+Js8d/wCMEl0rw4pD22hRuVkm7hp24P8AwHg+y9T6faWlvY2kVraQRwW8ShI4olCqgHYAdKAMXwn4M0bwZpxtdLgPmSHdcXUp3Szt6s358dBk8Vy/jjw9qOiayvj3wrCG1G3XbqVko4voB16fxgDj6D0wfSKKAMrw54h0/wAU6FbavpkvmW065weGRu6sOxB4P+FateUa5aXHwr8TSeKNLheTwtqMo/teyQZ+yuTgTxjsMnkfh3G31G0ure+tIbu1mSa3mQSRyIcq6kZBB9KAJqKKKACiiigArkvD/wDyULxj/wBuX/oo11tcl4f/AOSheMf+3L/0UayqfFH1/RndhP4Nf/Av/S4B8T/+SY+Iv+vJ60vD1tDeeBtKtrmJJYJdNhSSNxkMpjAIIo8Y6NP4h8H6rpFrJHHPd27RRtKSFBPTOATj8K5ODQ/iXJocGhyal4d021SBbc3dms0s4QKFyoYKoOB1/LFanCcZoviy98L/AAbhhs7rymk1x9Ls7t0MvkRFixkC87sANgc84+laln4kTSvFGgpoPijXddivbtLS/tdRgkIVX4Eqs0a7Np6gHoa63VPhvaP4C0/w7o1wbObS5o7qxuZBuxOhJ3uO+SzZ+vTjFXdLfx/JfWyarB4dgtEb/SJLaSaR5Bj+BSAF59SaAOcMeveJPif4p0RPEd7p2kWaWjlLQgTZeLO1HIIQE5JwMnj3qtp3i7VvCdp460zU7yTVZfDiRzWdxcffkSVNyK5GM4OMnryfaooo/Eo+MnjO58OTWDPFFYrNaXwYJMDFwQ65KsuDjjB3H2re0f4fXM+leJ28TXcM2qeJOLprQHy4EVSsapu5O3PU+g9MkA4KfxVLaeG4dcsvG2t3viYKk8lhJaSfZJSSC0QTywAACQGB7e/HZeKL/XtR8eeGNK0nVptKg1KwmkuMIGZANrHAPG/HAJ6ZJq1pdl8StK0y30hG8Nzx2yLDHfzPNuKKMAtGBy2B/exWxqXhy8vPiJoniCOSAWljazwyozHeWfGMDGMfiKAMLw3Jqnh74n3fhS51q91XT59KGowSX7h5YmEvlldwAyDyfy9853hq38Q+PrS+8Tr4q1HTCbuWPTbW22/Z440baPNQj94SQc8j/Drm8N3h+KaeJ/Mg+xLoxsCm4+Z5nnb84xjbj3zntXPaZ4U8a+GG1DSfD97pH9jXVy89vcXQcz2Yc5YBANr47ZI56+lAHL+HvE154S+AH9oWxjF+99LbxSFdyo7zMC2O+BkgewqQ+Jl0XUNHudD8Xa9rtzLdxQ39ne20hjljY4Z0BjAjIPIAP/1+ksfhlcH4VyeEr6+Rbtbh7iC7iy2x/NLoxyBz6j3OK2NOb4im4tYdRi8NpAjr9puYpJmeVAfm2JgBWI9TgehoAxNS/t7XPixqHh+28QXWm6WmmwzzC2x5v3iMRkghCcjLYJ4ApmgeINT8NSePNL1PUJ9Wi8ORJd209yQZXR4Wk2Mw642gZ9z7CuntPDl5B8S9Q8RtJAbO506O1RAx8wOrEkkYxjHvVSDwXLL4o8a3d+8Lad4gt7e3RI2PmKqQtG+7IwOvGCaAMnwt4f8AEes6JpXia68ZapHqN4kd21uoQ2gjfDCPysf3TjOc55q14e8QXOj+KvF+i67eySxWX/E1tJZTki0YZZR/soRj8ai0HRPiJothZaAl9oTabZlYk1ArIZzAp4Xy8bd23jrjHqaxvjFokmpeIPDMOnXRg1DVXk0uZUHMlq2Gcn2Xk/8AAqAOu+Glxquo+EE1jWJ5ZJ9TnkvI45DkQRMf3aL/ALO0Aj/eqp8U7KfUtF0ixtrySynuNXgijuYxlomYOAw5HI69R9RXa21vFaWsNtAgSGFBHGg6KoGAPyrl/Hf/ADLX/Yetf/ZqyrfAzuy5XxMV6/kzS8KeFNL8HaHFpelxbY1+aSVuXmfu7nuT+nQcVt0UVqcIUUUUAFFFFABRRRQAVieK/Cml+MdDl0vVIt0bfNHKvDwv2dD2I/XoeK26qajqdjpFk97qV5BaWyfelmcIo/E9/agDz7w74q1Twnr0Hg3xrMJGk+XStZPCXi9Ajk9JBwOep65JBb0HUdTsdIsnvdSvILS2T70szhFH4nv7V5V4m1+T4q6ZNoXhbwz/AGlYs3OsaiGgt4WH8UfRmYcjjn1BBNc/pnh+DQfHltpvxRkn1dZUVNHv7qdpLPIABQq3Abp97I6ccg0AdrJ8RNa8VSNa/D7RGuos7W1nUVaG1T3Ufef8OR6EVZ074WW91epqvjTUp/EupLyqXA22sPskQ4x9eD1wK9AjjSKNY40VEQBVVRgADsBTqAGxxpFGscaKiIAqqowAB2Ap1FFABRRRQAUUUUAFFFFABRRRQAUUUUAQXsghsbiUgkJEzED2FcP8FIzF8I9DDKVZhO3PcGeQg/lius8STG38LavOHCGOymcMegwhOeawvhXD5Hwv8PJu3ZtA+cY+8S39aAOwooooAKKKKACiiigAooooAKKKKACiiigAooooAKKKKACiiigAooooAKKKKACiiigAooooAKKKKACiiigAooooAKKKKACkZgqlj0AyaWsfxZeHTvB2t3o5a3sJ5QPUiNiKAOT+CgaX4cxag4w9/eXNy/OeTIV/9lr0SuR+F1mLH4YeHYVUANZrNgD+/l//AGauuoAKKKKACiiigAooooAKKK8v8T+INQ8b67L4J8IXRhhi41nVkGVt06GJD3c8jj0I7NgAi1/WL74l63P4R8N3Etvodu23WdWi/jHeCI989Cf5j73o+j6PYaBpFtpemW629nbrtjjXt3JJ7knJJ7k1F4f0DTvDGiW+k6XAIrWBcD+857sx7se5rToAKKKKACiorm5gs7aS5upo4IIlLPLIwVVA7kngCvM7rxpr/jy6l0vwBF9n09G8u58QXKEIvqIVPLN7/oOGoA6Pxf8AEHS/Cskdgscupa3cD/RtMtBulc9icZ2j3PPXAODXP6f4D1nxfew6z8RLhZERt9toNu3+jwenmYPzt+f1I4HS+EfAWj+D0kmt1ku9TnybnUbpt88xJycsegz2HoM5PNdTQAyKKOCFIYY1jiRQqIgwFA6AAdBT6KKACiiigArzr40ObjwXa6In+s1rU7axU+hL7s/+OD869FrzjxiP7V+LXgfSOWjtTcalOnYbVxGx/wCBAj8aAPRY0WKNY0UKigKoHYCs/XdA0vxLpcmm6vZx3VrJ1V+qn1UjkH3FaVFAHlAfxP8ACYhZftPiHwavST713p6+/wDfQD8B/s4wfR9F1zTPEWmRalpN5Fd2knR4z0PoR1U+x5FaBGRg9K831r4e32i6pL4i+H1xHp2oP81zpj8Wl5jtt6I3Xkcf7uSaAPSK5/x3/wAk88S/9gq6/wDRTVneEPiFY+JLiTSr23k0nxBb8XGm3XD+uUJxvXHPHOO2ME6Pjv8A5J54l/7BV1/6KagDn/gl/wAkh0L/ALeP/SiSvQK8/wDgl/ySHQv+3j/0okr0CgAooooAKKKKACiiigDz/wCHHiDZ8Pp9V17VD5cN7ciS6vJs7VEpCgsx6dAB9AK3tE8eeF/Ed8bHSdYguLoKWEWGRmA7qGA3fhmvO/DGv2vhz4OS3tzpyaiX1aaKG1kwFeVpzsySCAARnOOMVY14+IR8SPAkuvLo0UxupliWwaQyBTH8wYtjK9OgoA7zWPHfhjQNQ+waprEFvdbQzRkMxQHoW2g7fxxVnWvFmheHbe3n1XU4bdLn/UdXaXvlVUEkcjkDuK43XLHW/BGp+IPFmjrY6ppF4BcalY3DbJU8tcMY35BGAflYewq5qmlahrl7ofjbwncWiX0engLZX6Hy5IJQHAyvKN7j6dAcgGjr+vW2peEINV0bxTBpltLcRqmoCATK3z7Sm09CTx7Vra/4p0PwvBHLrWpQWaykiMOSWfHXCjJP4CvNPFviVPFPwl+2/YfsNxFrENvc24YMFlWYbsMOGBJzn3rctRHN+0BqH27aZodGjOnh+yl/nK++cjI96AOri8Y+HJvD7a8ms2Z0tTta5MgChv7pzyG5HHXmmaD438N+JrmS20fVobm4jXe0QDI+31AYAkcjketZfi/W9L8N6bEbPSbG+vr7VYrWOD5FX7Y4GHkbB2kKAc4zjH1rl7g66vxq8HNrn9kLcvb3gA04uW2CMkBy/JGc44/vUAdJ4D1C8vdf8ZxXV3PPHbau0cCySFhEmwfKoPQewrt68/8Ah1/yMfjv/sNt/wCgCvQKAPP/ABb/AMle+HX/AHE//Sda9Arz/wAW/wDJXvh1/wBxP/0nWvQKACiiigAooooAr319baZYXF9eTLDbW8ZklkboqgZJrzrwDZXXi7xFcfETV4njSRTb6LayD/U2+SDJj+83P5nqCMReL55fiF4xj8CWEjDSLErc67cITzg5SAEdyRk//YkV6fDDFbwRwQxrHFGoREQYCqBgADsKAH0UUUAFFFFABRRRQAUUUUAFFFFABRRRQAUUUUAFFRXFzBZ20lzczRwwRKWkkkYKqgdSSeAK8xuvFGv/ABHupdM8Es+naGhKXXiCVCC/qsCnBJ/2v/QeCQDY8WfERdN1L/hHfDVmda8TSD5bWI/u7f8A2pW6KBnpke5GQab4W+HbWuqDxJ4svP7Z8SOARK4/c2vfbEvQY9cD2Ayc73hPwbo3g3TjaaVbkPJgz3Mp3Szt6u3fvx0GTgVv0AFFFFABRRRQBHcW8N1by29xEksEqFJI3UMrqRggg9QRXlWmzzfCPxLHol9LI/g3U5T/AGddSHIsJjyYnY9FPOCfr/eNes1na9odh4k0W60nU4RLa3CbWHcHswPYg4IPtQBo0V5n4J1y+8La2Ph/4nm3yxrnR79ul5B2Q+jr0x7Y9C3plABRRRQAV56niTSfDXxB8UHV7o2wuRaGEmJ23hYiCRtB7mvQqKznFys09jqwteFLnjUi2pK2js9097Pt2OS/4WZ4Q/6C/wD5LS//ABFH/CzPCH/QX/8AJaX/AOIrraKVqvdfd/wTT2mB/wCfc/8AwNf/ACs5L/hZnhD/AKC//ktL/wDEUf8ACzPCH/QX/wDJaX/4iutootV7r7v+CHtMD/z7n/4Gv/lZw8HjnwFbajd6hDexx3l2EFxMtrLukCDC5O3sKt/8LM8If9Bf/wAlpf8A4iutootV7r7v+CHtMD/z7n/4Gv8A5Wcl/wALM8If9Bf/AMlpf/iKP+FmeEP+gv8A+S0v/wARXW1xXjnxy3h97fRdFtv7R8T3/wAtnZLyEH/PST0UYJ5xnB6AEgtV7r7v+CHtMD/z7n/4Gv8A5WTD4oeDS5QayN4GSv2eXIH/AHzTv+FmeEP+gv8A+S0v/wARTPAvgn/hGILjUNTuf7R8RagfMv79+STx+7T0QY9s46AAAdhRap3X3f8ABEqmC605f+Br/wCQOS/4WZ4Q/wCgv/5LS/8AxFH/AAszwh/0F/8AyWl/+IrraKLVe6+7/gj9pgf+fc//AANf/Kzkv+FmeEP+gv8A+S0v/wARR/wszwh/0F//ACWl/wDiK62ii1Xuvu/4Ie0wP/Puf/ga/wDlZyX/AAszwh/0F/8AyWl/+IqnN438A3GqW+pzXkT31srJBO1pKWjDfeAOzjNdzRRar3X3f8EPaYH/AJ9z/wDA1/8AKzkv+FmeEP8AoL/+S0v/AMRXP+KfG/hzVm0NbPUlf7Nq0FzMWidBHEm7cxLKBgZya9NqG7s7bULSW0vLeK4tpV2yRSoGVx6EHg0pQqSVm193/BNKWKwlGftIU5XXeat/6QvzFtrm3vLaO5tZ4p4JBuSWJwysPUEcEVLXm0/wwvPD9xJf+ANcm0iVjvbTrkmWzlPoQclc+oyR2xSWfxQu9EuU0/4gaJNos5IRNQhUy2cx9mGSufTnA6kVseaelUVXsr601K0ju7G5hubaQZSWFw6sPYjirFABRRVPVNW0/RbF73U72Cztk6yzOFGfTnqfbrQBcqnqmrafoti97qd7BZ2ydZZnCjPpz1Pt1rzyT4i694uka1+HuhtPBkq2takpitl90X7z/wAx3UirWl/Ci1uL5NW8Z6lP4m1QcgXPy20XskQ4x7Hg9cCgCrJ8Rde8XSNa/D3Q2ngyVbWtSUxWy+6L95/5jupFXNM+Fdvc3keqeNNTn8TakvKrc/LbRH0SIcfnweuBXoMcaRRrHGioiAKqqMAAdgKdQA2ONIo1jjRURAFVVGAAOwFZ+vaDp3iXR59K1W3We1mGCD1U9mU9iOxrSooA8q0PXdS+Gmpw+GPFtw0+hyt5ela0/RR2hmPYgdCemPT7vqoORkdKoazo2n+INJuNL1S2S4tJ12vG36EHsR1BHINeb6Xq+o/Cm/t/D/iW4ku/DE7+XpmsN1tvSGb0AHQ9h7AhAD1eikVgyhlIKkZBHQ0tABRRRQAUUUUAFFFFABRRRQAUUUUAc74+bZ8O/EpP/QLuR+cTCm/D1BH8OfDYC7c6bbnH1jB/rUPxLkMXwz8RsGC5sZFyfcYx+taHg6D7N4I0C33bvK023TdjGcRqM0AbVFFFABRRRQAUUUUAFFFFABRRRQAUUUUAFFFFABRRRQAUUUUAFFFFABRRRQAUUUUAFFFFABRRRQAUUUUAFFFFABRRRQAVxXxcvfsHwr1+YZy8Cw8f9NHVP/Zq7WvOvjT/AKR4Ls9K5/4mmq2tngZ5y27/ANkoA7TQLIab4c0uwAwLa0ihA/3UA/pWjRRQAUUUUAFFFFABRRXnnjXxbqd3q48F+DtsmuTpm7u8/Jp8R6sx7Ng8DryO5FAEPi7xPqniDW28EeC5wl7j/iaaoOVsI+hUEdZDyOOR7HJXsPC/hjTPCOhQaTpUIjhjGXc/elfu7HuT/gBwBUPhHwjpngzRU07TkJYnfPcPzJPJ3Zj/AE7Vv0AFFFNkkSGJ5ZXVI0BZnY4CgdST2FADq5jxd470fwfFGl28lxqE+FttPtl3zzMTgYUdBnufwyeK5nUfH2r+LL6bRfh3bLPsYx3OuTj/AEa3P+x/fb04I74I5re8I/D3TPC80moyyy6nrs/Nxqd380rHGCFznaPYc+pOBQBzlr4O8Q/EC4i1Px7IbPS1bzLbw9bOQo9DMw5Y47e/8PK16Za2tvY2sVraQRQW8ShY4okCqgHYAcAVNRQAUUUUAFFFFABRRRQAV5xon/E2+O/iW+Jymkabb2Cen7w+afyIYfnXo9ecfCFjqFl4k8Qk7hqutTywv6wrgJ+XzCgD0eiiigAooooA5nxf4F0nxjbxm7V7bULf5rXULc7JoGHIIYdRnsfwwea878R+KvEXhPwtrPhvxtA11Dd2FxbafrlshKTO0TBElUfdc9M/zALV7S7rGjO7BVUZLE4AHrXhvjG9vfijp+vXNnI9v4P0K1uJklXg6jdJGxUj/pmpGf8A65+UA7P4Jf8AJIdC/wC3j/0okr0CvP8A4Jf8kh0L/t4/9KJK9AoAKKKKACiiigAooooAwV8GeHh4cn8PnTUbS53aSSB3Zsszbick5BzyMHjtVPT/AIc+F9Nvba+g092vLaQSRXE1zLJIpAIA3MxO3BPy9O+M11VFAHJ3/wANvCup6jPe3WnO73Enmzxi6lWKV/7zRhtpP4c96s614G8P69cwXN7ZyLPDCIEktriSAiIEkJ8jDK8nj3ro6KAMJ/Bnh5/DsOgf2bGmlwyLIkEbsoDK24HIOSc8nJ570niLwboPipreTVrLzZ7fPkzxyNFImeoDKQce3St6igDmx4B8Ljw2/h8aTF/Zry+c0e9txk/v787t3H3s57U3S/h/4a0fUrbUrSwb7fblyl1LcSSSfMu05ZmO4Y4APA7YrpqKAM/TtE07Sbm/uLK38qW/n+0XLb2bfJjGeScdOgwK0KKKAPP/ABb/AMle+HX/AHE//Sda9Arz/wAW/wDJXvh1/wBxP/0nWvQKACiiigArkviD4ubwnoK/Y4xcazfuLXTbYcmSVuAcdwMgn8B3rp7q6gsbOa7upUht4EaSWRzgIoGST7AV5t4GtZ/G/iq4+IOpxOlmm620K3k/5ZxDIaUj+83P5nqApoA6fwD4SXwf4aS0mk8/UrhjcX9ySWM0zcscnkgdB9M9Sa6iiigAooooAKKKKACiiigAooooAKKKKACiiigArC8VeL9G8HaZ9t1a52buIYEG6WZv7qL3+vQdyKwvFXxD+w6l/wAI74Ys/wC2vEjj/j3jP7q2/wBqZugx6ZHuRkU3wr8OzZ6n/wAJH4pvP7Z8SuARM/MNr/swr0GPXA9gMnIBjW3hnxB8S7mPUvGayaZ4fVg9roMbFXl7hp24P/AeD/u9/ULW1t7K1itbSCOC3iUJHFEoVUUdAAOAKlooAKKKKACiiigAooooAKKKKAOb8a+D7Txlohs5ZGtryFvNsryPh7aUdGB64yBkfyIBGV8P/GF3qzXXhzxFGLfxPpYC3MfAFwnGJk9QcjOOOQe4FdzXEeP/AAdc6wLXX/D7rbeJ9L+e0m6CZe8L+oOTjPqegJoA7eiuZ8EeMbbxlohuVjNtqFu3k31k/D28o4IIPOODg/1BA6agAooooAKKKKACiiigAoorkPHPjmHwpbwWdnbnUNfvjssdPj5Z2PG5sdFH64+pAAzxz45XwylvpmmW39o+JL/5LGwTk5/vv6IMH0zg9ACQvgbwUfDy3GravOL/AMTaj899etzj/pmnHCDAHGM4HYACPwN4HbQXuNc1qcX/AIn1D57y7bkRg/8ALKP0UcD3wOgAA7WgAooooAKKKKACiiigAooooAKKKKACorm1t722ktrqCOeCQbXilQMrD0IPBqWqeqatp+i2L3up3sFnbJ1lmcKM+nPU+3WgDhLz4WNpN1LqXgTWbjQLxzua1z5lpKf9qM5x9ecdhUMPxM1TwxKtn8Q9Dk04FtiarZKZrSU89cZZScdOT7CmyfEXXvF0jWvw90Np4MlW1rUlMVsvui/ef+Y7qRVrS/hRa3F8mreM9Sn8TaoOQLn5baL2SIcY9jweuBQBUf4ja54vle0+HmiGeANsfWdRBitkP+yv3mP6jupFW9L+FFrcXyat4z1KfxNqg5AufltovZIhxj2PB64FLqHwqt7O7k1PwXqlx4a1JuWW3+e2l9niPGPTHA9DVaP4heIPCRFv8QdBaK3B2jWdMBltm93X7yfzJ6KKAPS440ijWONFREAVVUYAA7AU6qOk6zpuu2KXulX0F5bN0khcMAfQ+h9jzV6gAooooAKKKKACqeq6VY63pdxpupWyXNncLskiccEf0I6gjkHmrlFAHk1nqWo/CPUrfRtanlvfB07+XY6lIMyWRPSKUj+H0Pp04GB6vHIksayRuro4DKynIIPQg1BqGn2eq2E1jf20dzazLtkilXKsK8tt7nUfg/qqWV/JcX3ge5k22902XfTWJ4Rv9j/I5yCAet0VHBPFcwRzwSpLDIodJI2DKynkEEdRUlABRRRQAUUUUAFFFFABRRRQBw3xjmFv8JtecgkGONOP9qVF/rXXaVF5Gj2UOzZ5dvGu30woGK4b44vs+EmrruA3vAuPX98h/pXoSLsjVM52gCgB1FFFABRRRQAUUUUAFFFFABRRRQAUUUUAFFFFABRRRQAUUUUAFFFFABRRRQAUUUUAFFFFABRRRQAUUUUAFFFFABRRRQAV5z8SgLzxT4B0rPMmsi7x6iFdx/8AQv1r0avOvEP+m/HHwfbA/wDHhY3d2w46Ovljv6j9PyAPRaKKKACiiigAoorhvHXjefSp4PDnh2MXnii/+WCIDctup6yyegAyefTJ4oAi8c+M76HUI/CPhSP7T4mvEyX/AILGI9ZXPTODwPoe4DbPgvwXYeC9Ja2t3e5vbhvNvb6XmS5k7sx9Mk4HbJ6kkmLwP4Kg8IafMZJ2vdXvW82/v5OXmf6nnaMnA+p711VABRQSACScAdSa831j4i3utajLoHw+tE1PUF+WfUn/AOPS0z3LfxnrwOPTdgigDp/FfjXRPBtks+q3P76TiC1iG6ac+iL+mTge9cZH4c8T/EuRLvxeZNG8O5DxaHA5Es46gzvwR246+ykZO/4U+HNnod82t6tdya14il5k1C6GdntGvRAOnr9BxXa0AVtP06y0mxisdPtYrW1iGEiiUKq/gKs0UUAFFFFABRRRQAUUUUAFFFFAGP4s1M6L4Q1jU1I321nLImTjLBTtH54rJ+F2mDSfhl4ftgCC9os7Z65kzIf/AEKsv40TO3w/bSoSRcave29jDj+8zhsfkhH4131vBHa20VvEu2OJAiD0AGBQBJRRRQAUUV55478Uahd6rF4H8KSE67eLm6uk5XT4D1dj2Yjp35HcrkAz/FGpXnxE8RTeCNBneHSLZh/bmpRHt/z7ofU4wfxB4BB6jxRplno3wp13TtPt0t7S30a5jijToAIm/M9yTyTzWj4U8L6d4P0CDSNNjxHGN0krD55pD952Pcn9BgDgCofHf/JPPEv/AGCrr/0U1AHP/BL/AJJDoX/bx/6USV6BXn/wS/5JDoX/AG8f+lElegUAFFFFABRRRQAUUVFcxGe1mhVtpkRlDemRjNAHCv8AEm7ube71PRvC17qehWjusl/HPGhkCffaKMnLgYPPGcVrap490nT/AA1p2tQLNfDUyiWFtbrmW4d+igHp756fXivJ/CX/AAjmj+G/7E8U+Kde0PVLJpIbiwF9LFGQXYgxqBhlYHt1OfWui8QWNj4c03wBrulQXc3hzRp3aUtG7SRxTLxKykbsA5PTuKAOqsfHl3Hr9jo/iTw3c6JNqBK2crXEc8UrAZ2Fk+63oDUOqfEaW28V6j4Z0vw7eapqlmInEcUqoroybmYs3CgZUc9SeKw/EOvab8QfEvhTTfDM/wBv+w6pFqV5cxI3l28ceeGYjGWzgD2rX8MD/i8njw4/5Zaf/wCijQBu+HvFi65rOsaRNYy2N9pjR+ZFI4Yski7lYYqXw14ni8TS6sba2eO2sL17JZ2YETsmNxUegJx71wvxOvrnwN4ms/GdjCzi7sptMuFUZzJtLwMR/vDBPoK7bwLoB8M+C9L0tx+/jhD3BPJMrfM/Pf5ifyoA6KiiigAooooA8/8AFv8AyV74df8AcT/9J1r0CvP/ABb/AMle+HX/AHE//Sda9AoAKKK5Xx/4uHhDw41xBH5+qXTi20+2Ay0szcDjuB1P4DqRQBzPja5m8deLbf4f6dK62EO25124j/hjGCsIPqxwfy9GFel21tDZ2sNrbRLFBCgjjjQYCqBgAewFcx8P/CJ8JeHyl3J9o1i9c3Oo3JOTLM3JGe4GcD8T3NdZQAUUUUAFFFFABRRRQAUUUUAFFFFABRRWD4r8YaP4N037ZqtwVZ8iC3jG6Wdv7qL37c9BnkigDZurq3srWW6u544LeJS8ksrBVRR1JJ4ArzC48TeIfiVdSad4MaTTNARilzr0qEPL2KwKefx6/wC73LXwv4g+JN1FqfjVZNO0JGD2ugROQX9GnbqT7cH/AHec+n21tBZ20dtbQxwwRKEjjjUKqgdAAOgoAx/C3hDR/B+m/Y9Jt9pb5pp5Dulnb+87dz19hngCt2iigAooooAKKKKACiiigAooooAKKKKACiiigDzXxxoGo+HdbHj/AMLQmS8hULqunrwt7AOpGP41Hf2Hphu40DXtP8TaJbatpkwltbhdy+qnurDsQeCK0q8n1a2m+E3iWTxDp0TN4Q1KUf2pZxrn7HKxwJkHZSeCB9P7uAD1iiora5hvLWK5tpUlgmQPHIhyrKRkEH0xUtABRRRQAUUVy/jfxnb+EdNj8uI3mr3beVYWEeS88h46DnaM8n8OpFADPG/ja38J2cMEEX23W75vK0+wTlpXPAJ9FB6n8Ko+BvA02j3E/iHxDcDUPFF8Mz3B5WBT/wAs4/QDpx6YHFM8D+B7nT72XxP4nmW+8UXg+d+qWiH/AJZx9hgcEj6DjJPeUAFFFFABRRRQAUUUUAFFFFABRRVPVNW0/RbF73U72Cztk6yzOFGfTnqfbrQBcqnqmrafoti97qd7BZ2ydZZnCjPpz1Pt1rzyT4i694uka1+HuhtPBkq2takpitl90X7z/wAx3UirWl/Ci1uL5NW8Z6lP4m1QcgXPy20XskQ4x7Hg9cCgCrJ8Rde8XSNa/D3Q2ngyVbWtSUxWy+6L95/5jupFWtL+FFrcXyat4z1KfxNqg5AufltovZIhxj2PB64FehxxpFGscaKiIAqqowAB2Ap1ADY40ijWONFREAVVUYAA7AU6iigApHRZEZHUMrDBUjIIpaKAPPtV+FGnC8fVPCl9ceGdVPJksT+5k9niztI9hgeoNUV8c+K/BiiLx3oZubJeP7a0kb48ccyR8Ffc8ewNen0EAggjIPUGgDN0TxBpHiOxF7o+oQXkB6tE2Sp9GHVT7EA1pVwet/CrR7y7Op6BcXHhzWB0utNOxW74eMEBhnqBjPcms3/hLvGfghNnjLR/7W01P+YxpC5ZR6yxcY9SRgDoM0AenUVkaB4n0TxTZfa9F1GC8iH3ghwyezKeVP1Fa9ABRRRQAVDd2lvfWk1pdwxz28yFJIpF3K6nggj0qaigDyRP7Q+DV+wfz77wFcSfK3Ly6W7Hp6mMn+fr9/1W0u7e+tIbu0mjnt5kDxyxtuV1PIIPpTri3hu7aW3uIkmglUpJHIoZXUjBBB6ivKJYdR+DV49xarPqHga4lzJBy0ulsx6r/ejJP+TywB63RVexvrXU7GG9sp47i1nQPHLGcqwPcVYoAKKKKACiiigAooooA87+NH7zwNBbeV5n2nUrWLaehy+enfpj8a9Erzn4v5fT/CtuH2ifxJZo2O4+f+uK9GoAKKKKACiiigAooooAKKKKACiiigAooooAKKKKACiiigAooooAKKKKACiiigAooooAKKKKACiiigAooooAKKKKACiiigArzqzH2z9oLUpxythoMdufZnl3j9M16LXnPgcC6+KfxC1HAK+faWyt7pGQw/RaAPRqKKKACiiuT8c+NY/ClnDb2lub/Xb5vKsLBOWkY/xMByFHc/h7gAh8deNm8Opb6TpEAv8AxNqJ2WNkOcZ/5aP6IME84zg9ACQ/wN4J/wCEZguL/Urn+0PEWoHzL+/bksf7ieiDj0zjoAABB4F8Ey6I1xruuyre+KNR+a7ujyIx2ij9FAAHHXHoBjtqACsXxN4s0XwhphvtZvUgj58tOskp9EXqT+g74rl9f+JEk2qP4d8E2Q1vXAdssg/49rT1Mj9Dj0B68ZzwZvDPw3js9THiDxRetrviNgD9omH7q374iToMHvj6BcmgDGGm+K/ikRJrPn+HfCjcrp8bYurxe3mn+FT6foeGr0bR9F03QNNi07SrOK0tIx8scYxz6k9SfUnk1fooAKKKKACiiigAooooAKKKKACiiigAooooA848dj+1PiV4C0TOY0uZtRmUdjEoMZPtncK9HrzjTc6t8fdauesWjaRDZ4/25W8zP5bhXo9ABRRXO+M/F9j4M0Jr+6UzTufLtbRD89xKeij+p7fkCAZ3j7xpJ4ct7fStIh+2+JdTPlWFovOCeDI/oo689cHsCRY8CeDI/COlym4n+2azev52oXzctNIewJ52jJx+J71neAfCF9Zz3HinxO4n8TakMyDqtnH2hTrjHfntjnGT3lABXP8Ajv8A5J54l/7BV1/6KaugqtqNhb6rpd3p10pa2u4XglUHBKMpUjPbgmgDiPgl/wAkh0L/ALeP/SiSvQK83sfg7Z6ZZx2dh4y8ZWlrHnZDBqYjRckk4UJgZJJ/GrH/AAqz/qffHP8A4OP/ALCgD0CivP8A/hVn/U++Of8Awcf/AGFH/CrP+p98c/8Ag4/+woA9Aorz/wD4VZ/1Pvjn/wAHH/2FH/CrP+p98c/+Dj/7CgD0CivP/wDhVn/U++Of/Bx/9hR/wqz/AKn3xz/4OP8A7CgDvmjR2VmRSy9CRyKdXn//AAqz/qffHP8A4OP/ALCj/hVn/U++Of8Awcf/AGFAHfJGkYwiKoznCjFOxzmvP/8AhVn/AFPvjn/wcf8A2FH/AAqz/qffHP8A4OP/ALCgDa8V+F5fE99oQkukj06wvReXEBQkzsg/djPoCTnPWumrz/8A4VZ/1Pvjn/wcf/YUf8Ks/wCp98c/+Dj/AOwoA9Aorz//AIVZ/wBT745/8HH/ANhR/wAKs/6n3xz/AODj/wCwoA9Aorz/AP4VZ/1Pvjn/AMHH/wBhR/wqz/qffHP/AIOP/sKADxb/AMle+HX/AHE//Sda9AridH+GllpXiKy1ufxB4i1W6shILZdTvhMke9drEDaCMj39PQV21AEc88VrbyXE8iRQxKXkkc4VVAyST2AFeZeDIJfH/i6Xx9qEbLpdqXttBt37KDh5yP7xOR/+yDT/AB3e3PjLxLB8PNJmeOEhbjXLqM/6mDgiIH+83H5jqC1ej2Vnb6dYwWVpEsNtbxrHFGvRVAwAPwoAnooooAKKKKACiiigAooooAKKKKACiobu7t7G0lurueOC3iUvJLKwVUA7knpXl9x4k8Q/E25k0/wc8uleHVJS512RCsk3YrAvB/Hg/wC70IBteKPiIbXUz4c8KWf9teJGBBiQ/ubXtumboMemR7kZGXeFfh2un6l/wkXia8/trxLIBm5kH7u2/wBmFf4QM9cD2AyRW74V8IaN4O0sWOkWojBwZZn+aSZv7zt3PX2GeAK3aACiiigAooooAKKKKACiiigAooooAKKKKACiiigAooooAKiubaG8tZba5iSWCZCkkbjKspGCCPTFS0UAeT6PczfCbxKnh3UpXbwlqUpOl3kjZFnKTkwuT0BzkE/X+9j1iszxBoGn+J9EudJ1OES2s64P95T2ZT2IPINcR4I1/UfD2tnwD4pmMl5CpbStQbhb2AdAf9tR29j6ZYA9KoormvGnjSw8GaUtxcK1ze3DeVZWMXMlzJ2UD0yRk9s9yQCAN8beNLTwbpUcrwvd6jdP5NjYRcyXEh6AAc45GT7jqSAcjwR4KvrfUpPFviyVbvxPdrgKOY7GM/8ALKMdM4OCfqBnJLN8E+D9R/tSTxh4vdLjxHdLiKEcx6fEekcfocHk+55OSW9AoAKKKKACiiigAooooAKKKp6pq2n6LYve6newWdsnWWZwoz6c9T7daALlU9U1bT9FsXvdTvYLO2TrLM4UZ9Oep9uteeSfEXXvF0jWvw90Np4MlW1rUlMVsvui/ef+Y7qRVrS/hRa3F8mreM9Sn8TaoOQLn5baL2SIcY9jweuBQBVk+IuveLpGtfh7obTwZKtrWpKYrZfdF+8/8x3UirWl/Ci1uL5NW8Z6lP4m1QcgXPy20XskQ4x7Hg9cCvQ440ijWONFREAVVUYAA7AU6gBscaRRrHGioiAKqqMAAdgKdRRQAUUUUAFFFFABRRRQAUUUUAFFFFAHD+IPhZoWr3R1LTWm0LWBkrfaa3lMT/tKMBuevQn1rI/4SLx54GTHibSx4i0pP+Ynpa4nRfWSLjPHcYA7k16fRQBh+G/F+g+LbT7RoupQ3IAy8YO2SP8A3kPI/LB7VuVxniX4Y+HvEVyNQjjl0rV1O6PUdObyZQ3qccN9Tz6EVh/2t8QvAqhdYsl8WaQn/L7Ypsu419Xj6N+H1LUAen0Vz3hjxx4e8Xwb9H1GOWUDL2z/ACTJ9UPP4jI966GgApk0MVxDJDNGkkUilXR1yrKeCCD1FPooA8lvbPUfg/qDalpMc154KnfdeWAO57Bj1kjzzt9vz7EeoabqVnq+nQahp9wlxaToHilQ5DD/AD27VZdFkRkdQysMFSMgj0ryjUtK1L4U6vNr3h63lu/CdyxfUtKj5Noe80I7D1H9MFQD1iiqOkaxp+vaXBqWl3UdzZzrlJEPB9QfQjoQeRV6gAooooAKKKKAPOvimGl1HwLbqm4t4ktpD9FyT+h/SvRa87+IJEvjn4fWpk27tSll2+uxAc/rj8a9EoAKKKKACiiigAooooAKKKKACiiigAooooAKKKKACiiigAooooAKKKKACiiigAooooAKKKKACiiigAooooAKKKKACiiigArzn4R/6RbeLNR6i88RXbo2Qcp8uO/1r0G5mW2tZp3+7Ehc/QDNcH8E4Xj+FWlSybvNuHnmct1JMr8/iAKAPQaKK53xj4x07wXo/wBtvd0s8p8u1tI+ZLiTsqj8Rk9vrgEAi8beNLTwbpccrwvd6jdP5NjYxcyXEh6AAduRk+46kgHK8DeCrqyvZvFXih1uvFF8CXOcpZoekUfXGBwT+A7kxeCPB+oPqjeM/Fz+f4iukxDB/wAs9PiPSNB2bB5PuR3JMvif4kRWWpN4f8MWba54kbj7NCf3VuemZX6DHcZ+pXOaAOo17xFpPhjTH1HWL2O1tl4Bc8uf7qjqx9hXnmfFnxVxj7T4a8IP3ztvL5D/AOgIR+Bz/EDxq6D8N5LjVU8ReN71db1scxREf6LaDssaHrj1I98Z5PoVAGXoHhzSfC+lpp2j2UdrbLyQvJdv7zE8sfc1qUUUAFFFFABRRRQAUUUUAFFFFABRRRQAUUUUAFFFZniLUxovhnVNUPP2S0lnA9SqkgfmKAOL+FB/tG58X+IWAJ1DWpY4n/vQxDCfgNxH516PXF/CXTP7K+F2gw/xS2/2kn18wlx+jAfhXX3NzDZ2stzcypFBCheSRzhVUDJJPpigCnruuWHhzRbnVtTnENpbrudu5PZQO5J4Arg/Bmh3/i3XF8feKISjEf8AEm05jlbSE9JCO7twc/j6Bael203xb8SR67qMTL4O02Y/2baSAj7dKODM4PVRzgfh/ez6zQAUUUUAFFFFABRRRQAUUUUAFFFFABRRRQAUUUUAFFFFABRRRQAUUUUAFFFFABXM+O/Fsfg7w3JeiPz76ZhBY2wGTNM3CjA5wOp9h6kV0csscELzTOscUalndjgKByST2FeX+FYpPiL42fxteI39h6Yz2+hwuDiRs4ecg+449wO6UAdJ8PPCUvhfQ5JtRk8/XdSk+1alcEglpDztyOy5I9MknvXX0UUAFFFFABRRRQAUUUUAFFFFABWB4r8ZaP4N04XWqTnfJ8sFtEN007eiL37c9BkZNc/4o+IjwaqfDXhGzGs+I2yGRT+5tB0LSt04PbI9yDgGXwn8O10vUP8AhIfEd4da8TSD5ruXlLf/AGYV6KBnGcD2C5IoAxrXwpr/AMRrqHVPHAfT9FQ+Za+H4nILejTtwScduCP9nkH0+3t4LS2jt7aGOGCJQkccahVRR0AA4AqSigAooooAKKKKACiiigAooooAKKKKACiiigAooooAKKKKACiiigAooooAK5nxx4OtvGWifZmkNtqFs3nWF4hw9vMOQQRzjIGR+PUAjpqwPF3i7TPBmivqOouSxOyC3TmSeTsqj+vagDibD4ux6P4fvLTxVbvH4p01xbPYRD5rxyPkePHGG6kjp+Kg6fgvwnqV1qjeMvGKrJr04xa23WPT4j0RR2bnk9fxJzytx4A8W6/EfHtzc/ZvF6OlxYacVHlQxLkiFs/xEHv0J56kj0jwV4wtPGehC9hja3u4W8q8s5Pv28o6qR1x6H+RyAAdJRRRQAUUUUAFFFU9U1bT9FsXvdTvYLO2TrLM4UZ9Oep9utAFyqeqatp+i2L3up3sFnbJ1lmcKM+nPU+3WvPJPiLr3i6RrX4e6G08GSra1qSmK2X3RfvP/Md1Iq1pfwotbi+TVvGepT+JtUHIFz8ttF7JEOMex4PXAoAqyfEXXvF0jWvw90Np4MlW1rUlMVsvui/ef+Y7qRVrS/hRa3F8mreM9Sn8TaoOQLn5baL2SIcY9jweuBXoccaRRrHGioiAKqqMAAdgKdQA2ONIo1jjRURAFVVGAAOwFOoooAKKKKACiiigAooooAKKKKACiiigAooooAKKKKACiiigAooooA5HxR8N/DvimUXc9s9nqakNHqFk3lTqw6HI+907g47YrnvtPxF8CKBdRL4x0ZOs0K+Xexr7rzv/AFJ7kV6fRQBzHhjx/wCHPFo8vTb9VvBnfZXH7udCOoKHrjuRke9dPXL+Kfh74c8XYl1Cy8u+XBjvrY+XOhHQhh1x2DZArmGT4i+BADC6+MdFTqj/ALu+jX2PPmfqx9qAPT6CMjB6Vynhr4i+HPFEv2S2u2tdSBKvp96vlTow6jaepHsTXV0AeVaroWpfDHV7nxL4Wt2ufDs58zVdGj6xes0I6DA6j0HpjZ6HoOvad4l0eDVdKuFntZhkMOqnurDsR3FaVeW674d1P4eanc+KvBtuZ9OmbzNV0QfdZe8kIH3WHPH6Y4oA9SorK8O+ItM8VaLBq2k3AmtpR9GRu6sOzD0/pWrQAUUUUAedeMh5nxf+HUe0HadQbn/rip/pXotedeIlWb44+DFMnNvZ3koT/eTb/n6V6LQAUUUUAFFFFABRRRQAUUUUAFFFFABRRRQAUUUUAFFFFABRRRQAUUUUAFFFFABRRRQAUUUUAFFFFABRRRQAUUUUAFFFFAHPeO7o2Xw/8Q3CttdNOn2n0YoQP1IqP4eWv2P4c+HIdpU/2fC5BGMFkDH9TWN8abs2nwn1sqQGkEUQz33SoD+ma6DVNa0vwR4TW81OYQ2tnAsaqPvOwXARR3Jx0/oM0AP8V+K9M8HaHLqmqS7UX5Yol5eZ+yKO5P6dTxXC6Jpr29xJ8R/iPdQ2tyqf6FZyn93p8Z5AA6mU+g559TgcmfEU994qg13XdNfVfEzcaH4Zg+YWCHkSTnGFfoeeRwSBxs7jSPh1e65qUev/ABCuo9Tvl+a30yP/AI9LTPbb/GenXI9d3BoApnVPFfxRbytF+0eHfCrcPqMi4urxf+mQ/hU/3v1PK13Xhjwno3hDTBY6PaLCh5kkb5pJW/vO3Un9B2AFbQAUAAAAcADtS0AFFFFABRRRQAUUUUAFFFFABRRRQAUUUUAFFFFABRRRQAV5/wDGe7kh+G15ZwMRc6jPDZwgfxMzglfxVWr0CvOPiHnU/HXgHQQRtfUX1CT28hdy/gcsKAO/sbSLT9PtrOEYit4liQeiqAB+gry7VLmb4t+JJNB06Vl8HabKP7Su4yR9ulHIhQjqo4yfx/u5ueNNb1DxZrreAfC8xjYrnWdRUZW1hPWMHu7DjH4epXvNC0Ow8OaLbaTpkAhtLddqL3J7sT3JPJNAFy2tobO1itraJIoIUCRxoMKqgYAA9MVLRRQAUUUUAFFFFABRRRQAUUUUAFFFFABRRRQAUUUUAFFFFABRRRQAUUUUAFFFc7428WW/g3wzPqkqebOSIrW3HWeZvuqP5n2BoA5T4g6hdeKtdtvh1o0xR7lRPrFyh/49rYYO3/ebjj0I7Nx6Jp9ha6Xp9vYWUKw2tvGI4o16KoGAK5X4ceFLjw7ost7qzed4g1WT7VqMxwTvPITjsoOMDjJOOMV2dABRRRQAUUUUAFFFFABRRXPeLfGmj+DdPW41KYmaU7be0iG6advRV/r0oA27u8trC0lu7yeO3t4lLSSysFVB6knpXl8/iLxF8T7h7Dwi0uk+G1Ypc65IpWSfHBWBeo+vB916GSz8J698Q7uHVvHStZaQjeZaeHonIHs056k47f8AoPIPp0EEVtBHBBEkUMahEjjUKqqOAAB0FAGP4W8JaP4O0oWGj2ojU4MsrfNJM39527nr7DsBW5RRQAUUUUAFFFFABRRRQAUUUUAFFFFABRRRQAUUUUAFFFFABRRRQAUUUUAFFFY/ifxNpnhLQ5tV1SbZCnCIOXlc9EUdyf8AEngE0AM8V+K9L8HaHLqmqS7Y1+WOJeXmfsiDuT+nU8VyXhLwjqOta2vjbxmmdSbnTtNJymnx9Rx3k/l16/dZ4U8Kap4l1yLxt42i23a86XpLcpYp1DMD1kPB56dTzgL6XQAV5n410O/8Ka6fiB4YhLyIuNZ09eFu4R1cDs6jnPtn1DemUUAZ2ha5YeI9FttW0ycTWlwu5G7g91I7EHgitGvJtSgm+EfiZ9asIpG8HapMP7QtoxkWEx4EqgdFPcfh/dFek3mu6Tp+krqt5qVrDp7IHW5eUBGBGRtPfI6Y60AaFU9U1bT9FsXvdTvYLO2TrLM4UZ9Oep9uteeSfEXXvF0jWvw90Np4MlW1rUlMVsvui/ef+Y7qRVrS/hRa3F8mreM9Sn8TaoOQLn5baL2SIcY9jweuBQBVk+IuveLpGtfh7obTwZKtrWpKYrZfdF+8/wDMd1Iq1pfwotbi+TVvGepT+JtUHIFz8ttF7JEOMex4PXAr0OONIo1jjRURAFVVGAAOwFOoAbHGkUaxxoqIgCqqjAAHYCnUUUAFFFFABRRRQAUUUUAFFFFABRRRQAUUUUAFFFFABRRRQAUUUUAFFFFABRRRQAUUUUAFFFFAHN+KfAnh3xhDjVtPRrhRiO7i+SaP0w4549Dke1cq2nfEPwMQ2lXY8W6Mn/LpeNsvI1/2ZP4/xz6Ba9OooA47w38TPDviK7/s4zS6bq6na+naghhmDegB4Y+wOcdhXY1g+JfBnh/xfbCHWtNiuCowk33ZY/8Adccj6dD3FcedB8feCGDeHdS/4SbSE/5hupuFuEX0Sbv+PA7KaAE8SeGNU8F6tL4v8EQb43O7VdFTiO6Xu8YH3XHPT8M8hu38M+J9L8W6LFqmlT+ZC/Do3DxP3Rx2I/8ArjIINYPh/wCKOgazejTL7z9F1kYD2GpJ5T7vRSeGz26E+lZfijwlqvh3XpPGngiINePzqmkg4jv06llHaQcn36jnIYA9KorC8KeLdK8Y6QuoaXKTg7JoJBiSB+6uOx/Q9q3aAPO71jN+0HpkQjB8jw/JKWz03TFf6frXolecoRL+0XIN2TF4Zxj0/wBIHH616NQAUUUUAFFFFABRRRQAUUUUAFFFFABRRRQAUUUUAFFFFABRRRQAUUUUAFFFFABRRRQAUVR1kkaFqBBwRbSc/wDATWNpfhXRbjSbOeWy3SSQI7t5rjJKgnvWkYR5eaT/AK+8zlKXNyxX9fcdPRWH/wAIfoP/AD4f+Rn/APiqP+EP0H/nw/8AIz//ABVFqfd/d/wQvU7L7/8AgG5RWH/wh+g/8+H/AJGf/wCKo/4Q/Qf+fD/yM/8A8VRan3f3f8EL1Oy+/wD4BuUVh/8ACH6D/wA+H/kZ/wD4qj/hD9B/58P/ACM//wAVRan3f3f8EL1Oy+//AIBuUVh/8IfoP/Ph/wCRn/8AiqP+EP0H/nw/8jP/APFUWp9393/BC9Tsvv8A+Acb8cdQhsPCmkC5Yi2l1m3FxtBJ8tQztgDr90V5+lj4v+NvidNXCNpPh+2JW1mlGRGM8si/xyHuw4GOoIFezaj8OvCmqxJFfaQk6I4dQ0snBH/AqtL4M8PoiomnhVUYAErgAf8AfVFqd9393/BHedtl9/8AwBnhTwVovg2yaHS7cmeXme7mO6ac+rt9ew49q6GsP/hD9B/58P8AyM//AMVR/wAIfoP/AD4f+Rn/APiqLU+7+7/givU7L7/+AblFYf8Awh+g/wDPh/5Gf/4qj/hD9B/58P8AyM//AMVRan3f3f8ABC9Tsvv/AOAblFYf/CH6D/z4f+Rn/wDiqP8AhD9B/wCfD/yM/wD8VRan3f3f8EL1Oy+//gG5RWH/AMIfoP8Az4f+Rn/+Ko/4Q/Qf+fD/AMjP/wDFUWp9393/AAQvU7L7/wDgG5RXO+H7WGw13W7S2UpbxmAom4nGUJPWuipTjyuyHCXMrsKKKKgsKKKKACisPxgSPC17g4+5/wChrR/wh+g/8+H/AJGf/wCKrRQjy80n+H/BM3KXNyxX4/8AANyisP8A4Q/Qf+fD/wAjP/8AFUf8IfoP/Ph/5Gf/AOKotT7v7v8Aghep2X3/APANyisP/hD9B/58P/Iz/wDxVH/CH6D/AM+H/kZ//iqLU+7+7/ghep2X3/8AANyvCPHGt61N8cP7O8NwCbVo9KWygduVtXkO9pjwcYRv1HXofW/+EP0H/nw/8jP/APFVXTwD4XjvJLxNIiW5lUK8odwzAdMnP+cD0otT7v7v+CF6nZff/wAAd4M8H2PgzQlsLVmmnkbzbu7f79xKerHr+A7fXJPRVh/8IfoP/Ph/5Gf/AOKo/wCEP0H/AJ8P/Iz/APxVFqfd/d/wQvU7L7/+AblFYf8Awh+g/wDPh/5Gf/4qj/hD9B/58P8AyM//AMVRan3f3f8ABC9Tsvv/AOAblFYf/CH6D/z4f+Rn/wDiqyvEfhzStN0K5u7S1MVxGUKOJXOPnA7n3qowpykopvXy/wCCTKc4pyaWnn/wDsaKKKxNgooooAKKKKACiiigAooooAKKKKACiiigAooooAKKKKAEd1jRndgqqMlicAD1ryzw6jfEnx4/iy5Unw7oztBo0brxPMPvz4PoRx/wHoVNWviLqd34g1a0+HeiTbLnUF8zVLhOfs1oPvA+7dMHsQP4ga77StMtNF0q102whENrbRiONB2A/me5Pc0AXKKKKACiiigAooooAKKgvL2106zlvL24it7aFd0ksrBVUepJrzKbXfEPxPney8LPNpHhkMUn1p1Ky3IHBWAHkD/a/l0IBq+J/iJJHqp8NeELQax4ibIcL/qLMd2lbpx6Z+uDgGbwl8O49J1A+IPEF2dZ8TSjL3ko+SD/AGYl/hA6Z4PpgHFb3hjwno/hDSl0/R7URJ1kkb5pJm/vO3c/oOwArboAKKKKACiiigAooooAKKKKACiiigAooooAKKKKACiiigAooooAKKKKACiiigAoorK8ReItM8K6LPq2rXAhtoh9WduyqO7H0/oDQA3xL4k03wnoVxq+qzeXbwjhRy0jdkUd2P8A9c8AmuI8MeGdU8X67B418ZwmIxndpGjt920XqJHHeQ8HnpwTjACt8M6BqvjjXbfxp4ugMFrCd2j6O/KwqeksgPVzwR+B4wBXqFAHL6xb32peJksLbU57KNbPzv3RPJ3kdAR7flTf+EV1X/oaL38m/wDi6vf8z3/3DP8A2rW5XTKrKCSj27I51SjNty792cr/AMIrqv8A0NF7+Tf/ABdH/CK6r/0NF7+Tf/F11VFT9Yqd/wAF/kV9Xp/02cfdeC72+tJbW78Q3M9vMhSSKRWZXU9QQX5Fcnb/AAG0yOSI3Os3V9DbgrbQXSF44FJyQq7sYz2r1yipdabd3+SGqMErL82clH4R1KKNY4/Et2iIAqqqsAAOwG+n/wDCK6r/ANDRe/k3/wAXXVUVX1ip3/Bf5C+r0/6bOV/4RXVf+hovfyb/AOLqC98O6rZ2Fxdf8JLev5MTSbfmGcAnGd/tXY1R1r/kA6j/ANe0n/oJpxxFRyS/REyoQSb/AFY/SpXn0iymlYtJJBGzMe5Kgk1bqjov/IB07/r2j/8AQRV6sZ/EzaHwoKKKKkoKKKKACiiigAooooAKKKKACiiigAooooAKKKKACiiigAooooAKKKKACiiigAooooAKKKKACiq9xf2do4S5u4IWIyBJIFJH4mof7a0r/oJ2X/f9f8apRk9kS5RXUqeIfCmheKrQW2t6bBdoPuMww6f7rjDL+Brif+EU8b+CWD+EdX/trS0/5hGrP86r6RS8Y9gcAe9eg/21pX/QTsv+/wCv+NH9taV/0E7L/v8Ar/jRyS7Bzx7nhl/4kt4PFja7osE3hrxao/4mGh6kPLh1Je+x+FLHsTgseQM9fX/BvjLTvGmj/bbLdFPEfLurST/WW8ndWH54Pf65ANctvCXiWy+yay2l3sPO0SyplCe6tnKn3BFeVXfw+m8F6yfEXw+8UWjSIp36be3KkSoP+WYbPzDgABsY67s0ckuwc8e52mk7pvjx4hk2ALBpFvFuzz8zbv8AH8q9Drxn4Y+LLPxF8Q/F2vXDfYPPgs4xb3UgUxsqFXUZ9GU+nXkDNesf21pX/QTsv+/6/wCNCjJ7IHKK6l6iqP8AbWlf9BOy/wC/6/40f21pX/QTsv8Av+v+NHJLsHPHuXqKo/21pX/QTsv+/wCv+NH9taV/0E7L/v8Ar/jRyS7Bzx7l6io4LiC6j8y3mjljzjdGwYfmKkqdigooooAKKKKACiiigAooooAKKKKACiiigAooooAKKKKACiiigCjrX/IB1H/r2k/9BNGi/wDIB07/AK9o/wD0EUa1/wAgHUf+vaT/ANBNGi/8gHTv+vaP/wBBFaf8u/mZ/wDLz5F6iiiszQKKKKACiiigAooooAKKKKACiiigAooooAKKKKACiiigDD0v/katf/7d/wD0A1uV59qPiLWdG8Z6xFpnhW71iORLdmkgnRAh2Hghqhm8e+N1fEHwwvXTHV9RjU5+gU1pV+L5L8kZ0vh+b/Nno9Feaf8ACf8Ajz/oll1/4NE/+IqWPxv4/kXcvwumA/2tZiU/kUrM0PRqK87/AOEz+IP/AES+T/wdw/8AxNH/AAmfxB/6JfJ/4O4f/iaAOo8Yf8ire/8AAP8A0Na3K8r1zxX42vNJlt7/AOHj2NrI8YluTq8UnlDevO0Lk16pWj/hr1f6Ga/iP0X6hRRRWZoFFFFABRRRQAUUUUAFFFFABWH4w/5FW9/4B/6GtblYfjD/AJFW9/4B/wChrWlH+JH1RnW/hy9GblFFFZmgUUUUAFFFFABRRRQAUUUUAFFFFABRRRQAUUUUAFYHjPxVa+DfDF1q9yA7INkEOcGaU/dQfzPoAT2rfJABJOAOpNeVaMrfE7x6fEUwLeGNClMWlow+W6uB96b3A4x/wHodwoA3/hx4VutF0241jW283xFrD/ab6RusefuxD0Cg9B39gK7aiigAooooAKKKKACud8W+NdH8G2Kz6jMXuJjttrOEbpp29FX+vTn3FYXib4hzDVW8M+DbNdY8QnIlIP8Ao9mOhaVumR/d9eDzgGx4R+HkWjXza9rt42s+JZhmS9mHyxf7MS9FA6Z/LA4oAxLLwhrvxAvYdY8eA2umI3mWfh6JztX0ac8bmx2/lytenwwxW8CQwRpFFGoVERQqqB0AA6Cn0UAFFFFABRRRQAUUUUAFFFFABRRRQAUUUUAFFFFABRRRQAUUUUAFFFFABRRRQAUUVQ1nWdP8P6TcapqlylvaQLueRv0AHcnoAOSaAGa9r2neGtHn1XVbhYLWEZLHqx7Ko7k9hXn/AId0bUviHrUPi7xVbGDSYDv0fSJOgHaaQdye2f5Yy3QtHvPidrEHizxLavb6Fbtu0fSZR/rB/wA95R3z2HT8OW9UoAKKKKAMP/me/wDuGf8AtWtysP8A5nv/ALhn/tWtytKnT0M6fX1Pm3w/a+CG+FU2qajqy2/ihVuGjaLUnW580O3l4jD9/l/h6c+9eyaZq+uaZ8PtGub/AEm91PWpIIkkt4QocuVzlyxAXpyT0JryvwHr/wAObX4dxab4jgsp9TDTiW3NiZJ2zI20Ahc5xjHPHtWpa33ifwp8IPDsV3PdaZHPfiK6umj8yaxs2ZsZBBwcY5I4BAxnFZmh3ukeN7y58RHw/rXh640nUpLZrm2Q3CTJOqnBAdeA3sf/ANfOeC/F3irUPGWv2l5oF3JbLfRo6veQkacpXkYz83r8uaydFn0y4+Mfh99J1zVNatxZ3Std3kpkTftGVjbaAcZGccDIrZ8M63p+gfFHxdpWqT/ZbzUr63kso3Rv34ZMDaQMHn/PBoA27jx5e3OoahB4c8M3WtW+mymC6uUuI4V8wfeSMNy5HfGOfwqWf4jaWPB2n+IbO3uLsajOlpaWigLI9wzFRGcnCkFWySccd+K810CLRfDt3rWkeKfE+uaFfRahNLGkV7JBDcRMcrImBgk9+9dY9n8PbL4bWlrd3F1/wj95ds8F5OJQ6zbmPmbtoKcqcMQAc9weQDttA1XVtS+0Jq+gS6TLFtKhrhJklBz91l7jHIIHUVa1shdA1EkgAWspJP8AumuH+Gur3t5rGt6fBrFxrvh+0EX2PUrlfnLkHdHvwPMx6/413Otf8gHUf+vaT/0E1UPiRM/hZm+Ddf0nX/DdnLpV/DdLFCkcojb5o2CgEMOo6d66CvNp/hjZX1nYa54evJfD+vi2jb7XZjCSnaCRJH0bPf1756Uy0+IureFruLS/iJpos97BIdZtFL2s5/2u6H/9eFFE/iYQ+FHplFRW11b3ttHc2s8c8Ei7kliYMrD1BHBqWpKCiiigAooooAKKKKACiiigAooooAKKKKACiiigAooooAKKKKACiiigAooooAKKKKACiiigDnbi1t7vxuI7mCKZBpu4LIgYA+Z1wa1P7F0r/oGWX/fhf8Ko/wDM9/8AcM/9q1uVtUlJWs+hjCKd7rqUf7F0r/oGWX/fhf8ACj+xdK/6Bll/34X/AAq9RWfPLuackexR/sXSv+gZZf8Afhf8KP7F0r/oGWX/AH4X/Cr1FHPLuHJHsZ66Do6Fimk2KljliLZBk+p4p39i6V/0DLL/AL8L/hV6ijnl3Dkj2KP9i6V/0DLL/vwv+FH9i6V/0DLL/vwv+FXqKOeXcOSPYo/2LpX/AEDLL/vwv+FH9i6V/wBAyy/78L/hV6ijnl3Dkj2MHwuiRR6rHGqoi6lMqqowABtwAK3qw/DX/MY/7Cc39K3Kut8bJpfAgooorI0CiiigAooooAKKKKACiiigAooooAKKKKACiiigAooooAo61/yAdR/69pP/AEE0aL/yAdO/69o//QRRrX/IB1H/AK9pP/QTRov/ACAdO/69o/8A0EVp/wAu/mZ/8vPkXqKKKzNAooooAKKKKACiiigAooooAKKKKACiiigAooooAKKKKAMPS/8Akatf/wC3f/0A1uVh6X/yNWv/APbv/wCgGtytKvxfJfkjOl8Pzf5sKKKKzNAooooAw/GH/Iq3v/AP/Q1rcrD8Yf8AIq3v/AP/AENa3K0f8Ner/QzX8R+i/UKKKKzNAooooAKKKKACiiigAooooAKw/GH/ACKt7/wD/wBDWtysPxh/yKt7/wAA/wDQ1rSj/Ej6ozrfw5ejNyiiiszQKKKKACiiigAooooAKKKKACiiigAooooAKKKxPF3iey8IeG7rWL05WIYiiB+aWQ/dQe5P5DJ7UAcn8R9YvdWvrTwBoEpXUtVXdfTqMi0tP42Pu3QflwWBruNF0ey0DRrTStOiEVpaxiONe/uT6knJJ7kmuU+G3hi9060u/EWvfP4i1thPdkjHkp/BEM9ABjj6D+EV3VABRRRQAUUVzni7xto/gyySXUJWkupjttrKAbpp29FX0z3PH4kAgG3fX1ppllNe31xFbWsK7pJZWCqo9ya8xk1zxH8UpntPDLTaN4VDFJ9YdSs90BwVhHUA+v54OVMlh4O1zx/ew614+H2fTo28yz8PRMdiejTH+JsdvfsMrXp8MMVvCkMMaRxRqFREUBVA4AAHQUAZPhnwto/hHSU07R7RYIhy7nl5W/vO3c/y6DArZoooAKKKKACiiigAooooAKKKKACiiigAooooAKKKKACiiigAooooAKKKKACiiigAooqrqWpWekadPqGoXCW9pAheWVzgKP8APbvQA3VdVsdE0u41LUrlLazt13ySueAP6k9AByTxXmmkaRd/FTWIPE/iCCSDwxbtv0nSZf8Al4I48+Ydwew9PbJdum6Xf/FjWIdf16GS28I2sm/S9Lfg3hHSaUeh7D0OOmS/rCqFUKoAUDAA6CgBQMDA6UUUUAFFFFAGH/zPf/cM/wDatblZeoaFDqF6t39rvLadY/K3W0uzK5zg8etV/wDhGv8AqN6z/wCBX/1q2fJJLUxXPFvQ3KCAQQRkGsP/AIRr/qN6z/4Ff/Wo/wCEa/6jes/+BX/1qnlh/N+BXNP+X8TbVFRQqqABwAB0oKqWDFQWHQ45FYn/AAjX/Ub1n/wK/wDrUf8ACNf9RvWf/Ar/AOtRyw/m/AOaf8v4m08aSY3orYORuGcUpAZSrAEHqDWJ/wAI1/1G9Z/8Cv8A61H/AAjX/Ub1n/wK/wDrUcsP5vwDmn/L+JtqoVQqgADoAOlUta/5AOo/9e0n/oJqj/wjX/Ub1n/wK/8ArU1/C6SxtHJrGsOjAqytdZBB6gjFVFQTT5vwFJzaty/iaGi/8gHTv+vaP/0EVYu7S2v7WW1vLeK4t5V2yRSoGVx6EHg063gS1torePPlxIEXJzwBgVJWUndtmkVZJHmV18PdZ8JXMmo/DrUhboxLy6JesXtZT/sE8oePX8QOK0/DnxO0/UtQGi67ay+H9fBwbK9OFkPQGN+AwPbpntnrXdVj+I/C2i+LNPNlrVhFdRDOxmGHjPqrDlT9PxpDNiivLfsHjj4cc6W8vivw4n/LnM3+m2y/7DfxgccYPYADrXX+FfHGg+Mbdn0q8H2iP/XWkw2TRHvuQ/lkZHvQB0dFFFABRRRQAUUUUAFFFFABRRRQAUUUUAFFFFABRRRQAUUUUAFFFFABRRRQAUUUUAYf/M9/9wz/ANq1uVh/8z3/ANwz/wBq1uVpU6ehnT6+oUUUVmaBRRRQAUUUUAFFFFABRRRQBh+Gv+Yx/wBhOb+lblYfhr/mMf8AYTm/pW5Wlb42Z0vgQUUUVmaBRRRQAUUUUAFFFFABRRRQAUUUUAFFFFABRRRQAUUUUAMliSaF4pFDRupVlPcHgisb/hD9B/58P/Iz/wDxVblFVGco/C7EyhGXxK5h/wDCH6D/AM+H/kZ//iqP+EP0H/nw/wDIz/8AxVblFV7ap/M/vJ9jT/lX3GH/AMIfoP8Az4f+Rn/+Ko/4Q/Qf+fD/AMjP/wDFVuUUe2qfzP7w9jT/AJV9xh/8IfoP/Ph/5Gf/AOKo/wCEP0H/AJ8P/Iz/APxVblFHtqn8z+8PY0/5V9xh/wDCH6D/AM+H/kZ//iqP+EP0H/nw/wDIz/8AxVblFHtqn8z+8PY0/wCVfceLfGvw8LDw7pA0FZLa6utUjtRsnYbyysVBJPHKivKtKXxlHpx1Nb2/l0+CRorxo4Rcy2jjqssbEMo465xjvnIr3n41kwfD/wDtBQd2n39tcjGOocDv/vVV8Z6fdeCPEJ+IGhQNLayAJrtlF/y2i7TKOm5e5/HoWJXtZ3vzMfs4WtZHI+HT4j1ez+1aRB4U8SQIMukF1Pb3A/3ldgFPXqMVt/2rPp5A1z4U63EM4Ladcm9HTr8pGPzroNR+H3hfxjDb+JNAuZNKv508631TS28stnuyjAPXno3Ymqn/AAkPjnwN8viXTf8AhItIT/mKaYmJ0X1kh6H6jAHcmn7ap/M/vF7Gn/KvuM638c/C1pRDfJd6ZcHrDfQzow+uCQPzrqNOHw91Zgun6hpty5/gjvyW/wC+d+a19F8R+GvG2nl9OvLTUYSP3kLgFlH+0jcj8RVHUfhh4I1RSLnwzp65OSbePyD+ce00e2qfzP7w9jT/AJV9xo/8IfoP/Pj/AORn/wDiqP8AhD9B/wCfD/yM/wD8VXKn4N6Pac6HrfiHRAM4Sx1BgnPqGBP60n/CI/EXTedM+IEd4g+7BqWnqQfrIMtR7ap/M/vD2NP+VfcdX/wh+g/8+H/kZ/8A4qj/AIQ/Qf8Anw/8jP8A/FVyn9rfFjS/+Pvw3oWsqO+n3hgP4+b/AEFH/C1Lyw413wH4ksSAC8kFuLiJfX5xgYo9tU/mf3h7Gn/KvuO607SLHSlkWytxEJCC/wAxbOOnUn1q7XC2Hxi8CX8nlDXEtpc4KXULxbT7lht/Wuq07XtH1dQ2m6rZXg9be4WT+RqG3J3ZaSSsjQooopDCiiigCG7tIL61e2uYxJC4wyk4z37Vk/8ACH6D/wA+H/kZ/wD4qtyirjUnHSLsRKEZayVzD/4Q/Qf+fD/yM/8A8VR/wh+g/wDPh/5Gf/4qtyin7ap/M/vF7Gn/ACr7jD/4Q/Qf+fD/AMjP/wDFUf8ACH6D/wA+H/kZ/wD4qtyij21T+Z/eHsaf8q+4w/8AhD9B/wCfD/yM/wD8VXI+K/hbNeXa6p4Y1V7C9jQKbS4JktpgMnB/iUnPUZ9gOtelUUe2qP7T+8PZU19lfceOad4g0TTL6LSfHnhx/D+oPxHdGd3s5/dZNx2/Q5A7ntXokXhTw7PCk0NokkTqGR0ncqwPQghuRWrqOm2Or2MllqNpDdWsgw8UyBlP4GvO5fh9r3hCZ7z4e6uY7cks+iai5ktm9djZyh/n3YDij21T+Z/eHsaf8q+47L/hD9B/58P/ACM//wAVR/wh+g/8+H/kZ/8A4qud0P4pWFxqC6P4ms5vDmtZx9nveIpTnGY5OhB/DPbNd9R7ap/M/vD2NP8AlX3GH/wh+g/8+H/kZ/8A4qlXwhoSsGFgMg55lc/1rboo9tU/mf3h7Gn/ACr7gooorM0CiiigAooooAKKKKACiiigAooooAKKKKACvKrD/i6HxC/tVsv4V8OylLMH7t5d95PdV4x+HqwrR+JWt3t5LaeBdAcjWNZGJ5V6Wlr/AByH0yAQPx74rs9B0Sy8OaHaaRp0fl2trGEQdyepY+5OSfc0AaNFFFABRVa/1Cz0qxmvr+5itrWFd0ksrBVUfWvMJdZ8R/FWZ7Tw60+i+EwxSfVnUrPeAcFYR/Cp6Z/PupANfxJ8Q5pNVbw14LtF1fXydssmf9Gsh3aRumR/d9eOuFNvwj8PINEvW1zWrttZ8Sz8y384yI8/wxL/AAqBx9PQcDe8NeF9I8JaSmm6NaLBCOXbq8rf3nbqT/8AqGBxWxQAUUUUAFFFFABRRRQAUUUUAFFFFABRRRQAUUUUAFFFFABRRRQAUUUUAFFFFABRRRQAUUVBe3ttptjPe3k6QW0CGSWVzgKo6k0AJfX1rpljPe3s6QWsCF5JZDhVA7mvLLGxv/i/qsWr6vDLaeDLWTdY2D/K18w/5aSf7Pt+A7kpawX/AMYtWjv72Oaz8D2ku62tm+V9SdT95/8AYz/h1yR61HGkUaxxoqIgCqqjAAHQAUACIkcaxxqqooAVVGAAOwp1FFABRRRQAUUUUAFFFFABRRRQAUUUUAFFFFABRRRQAUUUUAFFFFABXH+Kvhxo3iacaghl0zW4+YdTsW8uZWxxux97055xwCK7CigDy5PGHirwC4tvHFkdS0gHbHr1hHnaM4HnRjoenI/Dca9E0rV9P1zT47/S7yG7tZPuywtuH0PofUHkVcdFkRkdQysMFSMgj0rzrVfhi+n6hJrXgPUToGptzJbAZs7j2aPnb9QDjsM80AejUV51pPxPNjqEei+OtObw/qjcJO5zaXHuknQfQnA9c8V6IrK6hlYMrDIIOQRQAtFFFABRRRQAUUUUAFFFFABRRRQAUUUUAFFFFABRRRQAUUUUAFFFFAHO3F1b2njcSXM8UKHTdoaRwoJ8zpk1qf21pX/QTsv+/wCv+NTXFhZ3bK1zaQTMowDJGGx+dQ/2LpX/AEDLL/vwv+FauUJJXuZKM03awf21pX/QTsv+/wCv+NH9taV/0E7L/v8Ar/jR/Yulf9Ayy/78L/hR/Yulf9Ayy/78L/hS/d+Y/wB55B/bWlf9BOy/7/r/AI0f21pX/QTsv+/6/wCNcb4j8aeCPD10NPSyt9U1ZztTT9OtVmlLehwMKfYnPsawx4X8Y+Nyrahb2HhDSGOfs1pEsl5Ivu+MJ+GD6g0fu/MP3nkemjXNIYkLqtidpwcXCcH86X+2tK/6Cdl/3/X/ABrI8O+AvDnhjTTZWOnpIrN5kklz+9eR8AFiW6dB0wPatf8AsXSv+gZZf9+F/wAKF7PrcH7TpYP7a0r/AKCdl/3/AF/xo/trSv8AoJ2X/f8AX/Gj+xdK/wCgZZf9+F/wo/sXSv8AoGWX/fhf8KP3fmH7zyD+2tK/6Cdl/wB/1/xo/trSv+gnZf8Af9f8aP7F0r/oGWX/AH4X/Cj+xdK/6Bll/wB+F/wo/d+YfvPIz/C7pLHqskbK6NqUzKynIIO3BBreqOC3gtY/Lt4Y4o852xqFH5CpKVSXNJtDhHlikwoooqCwooooAKKKKACiiigAooooAKKKKACiiigAooooAKKKKACiiigAooooAKKKKACiiigAooooA4n4vWn234U6/Fz8sKy8HH3JFf8A9lrpdHnj1Tw3YXDBZYrq0jcg4YMGQH6EHNUvG9ubrwF4hgUAs+m3AXPr5bY/Wqvw4uRdfDbw5IpBA0+GPg/3VC/0oA4/TpW+E3i9dGuGf/hD9ZmJsJnOVsLg9Yieyntn69mNesVleI/D2n+KdButH1OPfbXC4yPvI3ZlPYg8/wD1q474feIdQ0/UrjwH4nl3axp6Zs7luBfW38Lg92AHPfjuQxoA0fEnww0HXrv+0rYTaPrKksmo6c3lSbvVgOG9z196xP8AhIPHngT5fEmnf8JJo6f8xPTU23Ea+skXQ/hgDuxr1CigDD8N+L9B8W2n2jRdShuQBl4wdskf+8h5H5YPatyuM8RfDHw/rt5/aUCTaTrAO5NQ01/JkDepxw3uSM+9Yv8AbfjzwN8uv2H/AAk+jp/zEdNj23Ma+skPQ/h0HJagD02isHw14z8P+LrYzaJqcNyVGXi+7In+8hwQPfGD2reoAp3+k6bqsRj1HT7S8jP8NxCsg/Jga5TUfhD4D1M7pfDtvE2MA2zPDj8EIH5iu3ooA85/4VObJi+h+M/E2nc5WI3nmwr/AMAI5/Emk/sH4p6Wv+heL9J1cD+DUrDyf1jyT+Jr0eigDzj/AISb4m6Z8uoeBrLUlH3ptN1ARj8EfLUf8LgsrL/kO+GPEmjqud01xYExDH+0Dk/XGK9HooA47Tvit4F1QZg8S2UeOCLkmD/0YBXU2l/Z6hEJbK7guYzyHhkDg/iKpaj4Y0DWDnUtF0+7bs09sjkfQkZFctd/BjwPcTm4g0qSxuM5EtncyRlT7DOB+AoA76ivOf8AhWes6fk6F8Q/EFscAKt8y3aDHorYAo+w/FvS8CDV/DutIDy15bvBIR9I8LQB6NRXnP8Awm3jvTv+Qt8ObiWNR802m3qTE/SMDP60q/Gjw5bNt1qw1vRGzj/iYae65Ptt3UAei0VzGn/EbwbqiqbXxLppLfdSWcRMf+Avg/pXSxyxzIHidXQ9GU5BoAdRRRQBma54e0jxJYNY6xp8F5bnOFkXlT6q3VT7gg1wP/CKeMvAX7zwdqJ1nR0Of7E1F/nRfSKXt3wDgf7xr1GigDi/DHxM0TxDd/2ZciXSNbQhZNNvx5cm70Unh/w5xzgV2lYXibwdoPi+zFvrNhHOVH7uYfLLEfVXHI+nQ9wa4v7D4++Hx3afM/i7QE5NtcNi+hXn7rfx4445PYKOtAHqNFcv4V8f6B4u3Q2Ny0N/HnztPul8ueMjrlT1x6jIrqKACiiigAooooAKKKKACiiigAooooAKyPE/iOx8KeHbzWdQbENumQg+9Ix4VB7k4H61r15TF/xdH4hmY/vPCfhubEY5KXt4O/oVX/OQ5oA2Php4cvbe3u/FfiBM+IdbPmzBlwbeH+CIA8gAYyPoD92u+oooAK5vxd430jwbZo987zXk522tjAN01wxOAFX0z36fjgHA8R/EK5n1Z/DPgi1XVdd+7NPn/RrIdC0jdCR6evHJ+U3/AAj8PbfQbx9b1e6fWPElxzNqE4zsyMbYl/gUDj1x6DgAGFY+DNb8d38OtePz5NjG3mWfh6Fz5cfoZj/E3t/IZWvTooo4IkiijWONFCoiDAUDoAOwp9FABRRRQAUUUUAFFFFABRRRQAUUUUAFFFFABRRRQAUUUUAFFFFABRRRQAUUUUAFFFFABRRUdxcQ2ltLcXEqQwRKXkkkYKqKBkkk9BQA27u7extJru7mjgt4ULySyNtVFHJJPpXlUIvfjHqyzSpNa+A7OXKRtlH1WRT1PcRgj9PX7huufjNqu3bPbeBLKbOeUfVZVP5iMH/O77nq9vbw2ltFb28SQwRKEjjjUKqKBgAAdBQAsMMVvCkMMaRxRqFREXCqo4AAHQU+iigAooooAKKKKACiiigAooooAKKKKACiiigAooooAKKKKACiiigAooooAKKKKACiisTxfrM/h/wte6pbRxyTQBNqyglTudV5wQe9KUlFOT6GlGlKtUjShvJpL1ehe1XSNO1zT5LDVLOG7tZPvRTLuGfUeh9xyK87fwj4r8AObjwTetqmjjLPoWoSZKDOf3Mh6d+D+O410n/Fw/8AqV//ACYo/wCLh/8AUr/+TFZ+18mdX1H/AKeQ+8b4V+I2i+J5208+bputRnbNpl8vlzKwHOAfvfhzjqBXX15f4q8DeJfGMCrqlp4YFzH/AKm8gNwk8J7FXHp1wcj2rZ0yy+Iem6Xa2X2nw/c+REsfn3L3DySYGNzN3J70e18mH1H/AKeQ+87eiuS/4uH/ANSv/wCTFH/Fw/8AqV//ACYo9r5MPqP/AE8h951tFcl/xcP/AKlf/wAmKP8Ai4f/AFK//kxR7XyYfUf+nkPvOtorkv8Ai4f/AFK//kxR/wAXD/6lf/yYo9r5MPqP/TyH3nW0VyX/ABcP/qV//Jij/i4f/Ur/APkxR7XyYfUf+nkPvOtorkv+Lh/9Sv8A+TFH/Fw/+pX/APJij2vkw+o/9PIfedbRXJf8XD/6lf8A8mKP+Lh/9Sv/AOTFHtfJh9R/6eQ+862iuS/4uH/1K/8A5MVHba14osfFGlaXrkejtDqIm2NZebuUxpu53fgKParqmP6hJp8s4tpN2T1sld/gjsaKKK1OAKKKbJIkMbSSuqRqMszHAA9SaAHUEgAknAHUmvPdS+LFjNevpnhDTrnxNqanDCzGII/d5iNoHuMj3FUx4E8VeMSZfHWvmCxbB/sbSGMcWOOJHPLe459jQBp658VdEsL1tL0WK48Q6zziz01fMAP+24yAB3xkjuKzP+EZ8d+Njv8AFGrjQNKcc6VpT5lZfSSX+eMg+gru9D8O6P4bsvsmjadb2UPG4RJguR3ZurH3JJrToAw/Dng/QPCdr5Gi6ZDbZGHlA3SP/vOeT9M4rcoooAKKKKACiiigAooooAKKKKACiiigAooooAKKKKACiiigAooooAKKKKACiiigAooooAKKKKACiiigAooooAKKKKACiiigAooooAiuYRcWk0B6SIyfmMVwfwSuDcfCXRtzbmjM0Z59JXwPyxXoNedfB5jHoWvaecj7Br13bqN2eAVP82NAHotcd8QPB8viTToL7SpfsviHTG8/TrkHHzDkxt6q2Mc/yyD2NFAHL+BPGMXjDQzPJF9m1O1c2+oWbDDQTDgjB5wcHH4jqDXUV5n440q88Ja6PiF4fgaQooTWrJOlzB/z0H+0uOvoM9jnv9I1ay1zSbXVNOnWa0uYxJG47g9j6EdCOxBFAF2iiigDjPE3wy8P+I7r+0Ujl0vWFO5NS09/JlDepxw31POOhFYP9tfEDwH8uu2P/CVaKn/MQ09Nt1Gvq8XRvw+pavUaKAMHwz408P8Ai+187RdSiuGUZeEnbLH/ALyHkfXoexNb1cf4k+Gvh7xFc/bxDJpurK29NS05vJmDepI4Y+559CKwjq3xA8CjbrFkPFmjp/y+2KbLuNfV4ujfh9S1AHptFc94Y8b+HvGFv5mj6jHLKozJbv8AJNH/ALyHn8Rx710NABRRRQAUUUUAFFFFABSMqupVgCD1BFLRQBz+o+BfCmqlmvfDumSuwwZPsyq5/wCBAA/rXNyfBXwlHIZdKOp6NOefN0++dWH/AH0Wr0SigDzj/hAPGGnDGifEjUggz8mpW6XZP/Am/wAKXzPi7pn3ofDWsxL2RpIJX/PCg16NRQB5yPiL4m0841z4b6zEo6tp0iXn6LjH51JB8avBhkWG/ub3Srggfub6zkRhn12ggfnXoVRT28F1EYriGOaM9UkUMD+BoAydO8Y+GdWdU0/X9NuJG6Rx3SF/++c5/StsHIyOlcNr3gv4au/lavpeh2kkg3gbltXYeuVKk9+a5s+A/Adpk6H43vNE64Wx1xVX8QST+tS5xW7No4etJXjFtejO08VfD7w/4uKzXtsYNQTBi1C1Pl3EZHT5h1x6HOK5f+0fHvw+41SB/Fugp/y+Wy7byBB/fT+P68+pYVT8nxDppzpfxf0q7jBysGpRwNn6yBi35YoHj7xxpf8Ax9x+DdZUf9A/V1gb8fMbH5Cjnj3H9Vr/AMj+5noHhnxjoPi+z+06LqEVxgZki+7JH/vIeR9eh7E1u184+IvFfhbVr8ahe+HtY8O+IF5XVNFmjm2seMuUZQ49f4iOM1f8OfHw6Xdrp/iKVNVtB8qalaQtFKBnH7yJgAT3O08f7RpqSexnOlOHxpr1Pf6KwLHxx4W1KzjurXxDprROMjdcqjD2KsQQfYjNWf8AhKfD3/Qe0v8A8DI/8aTnFdS44etJXUG16M1qKyf+Ep8Pf9B7S/8AwMj/AMaP+Ep8Pf8AQe0v/wADI/8AGjnj3H9Vr/yP7ma1FZP/AAlPh7/oPaX/AOBkf+NH/CU+Hv8AoPaX/wCBkf8AjRzx7h9Vr/yP7ma1FRwXEN1Ak9vNHNC4ykkbBlYeoI61n+I9fsvDHh+81nUH229rHuIHVz0VR7kkD8aoxaadmcl8Stfvj9i8G+H3xrmt5TzAcfZbf+OU9xwCB9DjkCus8OeH7HwvoFno+nptt7ZNuT1durMfcnJ/GuT+G3h++Y3njPxAmNd1rDiMj/j1t+NkQzyOACfoM8g1t+L/ABzpHg62j+2M9xfXB22thbjfNOx4AC9hnuf1OBQI3dQ1Gz0qwmvtQuYra1hXdJLK2FUV5jJq3iP4rSva6A0+ieEtxWbVHUrPegdViB+6p6Z/PutWdP8ABms+N7+HW/H+EtY28yz8PxNmKL0aY/xt7f0JWvTI40ijWONFREAVVUYAA6ACgDK8OeGNI8J6Smm6PZpbwLyxHLyN/edurH/9Q4rXoooAKKKKACiiigAooooAKKKKACiiigAooooAKKKKACiiigAooooAKKKKACiiigAooooAKKKbJIkUbSSOqIgLMzHAAHUk0AJNNFbwyTTSJHFGpZ3dsKqjkkk9BXlE0lz8ZdWa2t5JrbwNYy4mkUlH1SVT90dxGP8APONpezXvxg1d9PsJpbXwPaSYurpMq2oyA/cQ/wBwev4+mPUrGxtdMsYbKygjt7WBAkcUYwqgdhQA60tLextIbS0hjgt4UCRxRrtVFHAAHpU1FFABRRRQAUUUUAFFFFABRRRQAUUUUAFFFFABRRRQAUUUUAFFFFABRRRQAUUUUAFFFFABXJfEz/knuqf9sv8A0aldbXJfEz/knuqf9sv/AEalZV/4UvRndlf+/Uf8cfzR1tFFFanCFFFFABRRRQAUUUUAFFFFABRRRQAUUUUAFFFFABXJeIP+SheDv+33/wBFCutriPGOpWWj+MvCl/qN1Fa2kIvTJNK21V/dKBz7kgD1JrKt8PzX5o7su/jP/BU/9IkdvUN3eW1hayXV5cRW9vENzyzOERR6kngV5zJ8SdY8USNbfD/QJL6PodWv1aG1T3AOGf6cEehqSz+Fb6tdRaj481q48QXifMtr/qrSI/7KDGfrxnuK1OELr4pyaxcvYeA9FuNfuVJR7xgYrSE/7TtjP04yOhNRxfDXVvE8iXXxB1+XUFDb10qxYw2iexxhn+vB9zXo1pZ21hax2tnbxW9vENqRQoERR6ADgVNQBT0zStP0ayWz0yyt7O2XkRQRhFz64Hf3q5RRQAUUUUAFFFFABRRRQAUUUUAFFFFABRRRQAUUUUAFFFFABRRRQAUUUUAFFFFABRRRQAUUUUAFFFFABRRRQAUUUUAFFFFABRRRQAUUUUAFFFFABXnXw4ItfF/j/TBwY9XF3jJ/5bKWzz/u16LXnXhkG1+NvjeAkYu7ayuFHPRU2n9SaAPRaKKKAEZQylWAKkYIPQ15PAx+EXjAWkjEeC9bm/cu33dOuT1Unsje/QD/AGST6zWdr2h2HiTRLrSNSi8y1uU2sB1U9mB7EHBB9RQBo0V5t4A1y/0PWJfh94km36hZpv0y7bgXttzj/gSgY+gP90k+k0AFFFFABRRRQBx/if4a+HvE1wL5oZNP1ZTuj1Gwbyplb1JHDfjz6EVz41L4heAyF1W0/wCEt0VOPtlmm28jX1aP+P8ADPqWr1CigDn/AAx428P+L4C+kahHLKozJbP8k0f+8h5/Hp710Fcn4m+HPh/xPOL2WCSy1VDuj1GxfyZ1b13D73459sVzjX/xE8CkC/tl8XaKnBubVNl7GvHLJ0fHPTJPUkUAen0Vzfhbx34d8YQ50nUEa4UZktJfkmj9coeePUZHvXSUAFFFFABRRRQAUUUUAFFFFABRRRQBxV7p9lqPxYEN9aQXUS6HuCTxh1B8/GcEdeT+db//AAi3h7/oA6X/AOAcf+FZH/NXv+4D/wC166uSRIYnlkYKiKWZj0AHU1jTjF8111PTxderBU1GTS5V1Mv/AIRbw9/0AdL/APAOP/Cj/hFvD3/QB0v/AMA4/wDCk8P+KNE8VWstzomoRXkUT7JCgIKnGeQQDT9e8RaR4Y08X+tX0dnbFxGHcE5Y5IAABJPB/KtOSPY4/rVf+d/exv8Awi3h7/oA6X/4Bx/4VHJ4P8MzDEvhzSHHo1lGf/Za1ba5hvLWG6t5BJBMiyRuOjKRkH8jUtChFdBSxFaSs5t/NmJB4O8MW0Xlw+HtKRMk7RZx9/wqX/hFvD3/AEAdL/8AAOP/AArWrI0bxHZ67e6ta2sc6yaXdG1nMigBnAByuCcjnvijki+gLEVoqym7erF/4Rbw9/0AdL/8A4/8KP8AhFvD3/QB0v8A8A4/8K1qKOSPYf1qv/O/vZk/8It4e/6AOl/+Acf+FH/CLeHv+gDpf/gHH/hWlDcQ3KF4Jo5VVipKMGAI6jjuKko5I9g+tV/5397OS+Gf/JPdL/7a/wDo165acf8AC0viD9mwJPCfhyfMvGUvbwfw+hVf8eoYYwr3xsfD/wAJ9G0XT7uK31fVBMizO+0WsPmuHmYjkYGQO+ckZIxUnhnTdW8VeH7bw94WNxoXguAFJ9Uddt1qZ/jKD+FWOefTjsUqKH8KPojfNP8Afq3+OX5s6vxF8Qrq71WTwz4Gtk1TWx8s9yT/AKNYjoS7dCR6evqRtOh4Q+Htr4fupNZ1S5fV/EdxzPqNxyVz/DGP4V7fT0HA3vDvhrSfCulR6bo9olvbrycctI395j1J961q1OEKKKKACiiigAooooAKKKKACiiigAooooAKKKKACiiigAooooAKZNKkEMk0rbY41LM3oAMk0+qOtf8AIB1H/r2k/wDQTTirtIUnZNlH/hMNB/5//wDyC/8A8TR/wmGg/wDP/wD+QX/+Jq9ov/IB07/r2j/9BFXq1l7NO1n9/wDwDNe0avdfd/wTD/4TDQf+f/8A8gv/APE0f8JhoP8Az/8A/kF//ia3KKm9Ps/v/wCAO1Tuvu/4Jh/8JhoP/P8A/wDkF/8A4mj/AITDQf8An/8A/IL/APxNblFF6fZ/f/wAtU7r7v8AgmH/AMJhoP8Az/8A/kF//iaP+Ew0H/n/AP8AyC//AMTW5RRen2f3/wDAC1Tuvu/4Jh/8JhoP/P8A/wDkF/8A4mvN/FWuzeO/ET+HPtM+leFbcg3t3sYSX3Q+WmBwvufx7A+yUUXp9n9//AC1Tuvu/wCCczpuv+FdI06DT9PmS3tIECRRJA4Cj/vn9e9Wv+Ew0H/n/wD/ACC//wATW5RRen2f3/8AAC1Tuvu/4Jh/8JhoP/P/AP8AkF//AImj/hMNB/5//wDyC/8A8TW5RRen2f3/APAC1Tuvu/4Jh/8ACYaD/wA//wD5Bf8A+Jo/4TDQf+f/AP8AIL//ABNblFF6fZ/f/wAALVO6+7/gmH/wmGg/8/8A/wCQX/8AiaP+Ew0H/n//APIL/wDxNblFF6fZ/f8A8ALVO6+7/gmdp+u6bqszRWVyJZFXcV2MvHTPIFaNYf8AzPf/AHDP/atblFSKTVhwk2ncKKKKzLCiiigAooooAKKKKACiiigAooooAKKKKACiiigAooooAK5L4mf8k91T/tl/6NSutrkviZ/yT3VP+2X/AKNSsq/8KXozuyv/AH6j/jj+aOtooorU4QooooAKKKKACiiigAooooAKKKKACiiigAooooAK4zxXZ2uoeN/Cdpe28VxbSi9EkUyB0ceUOCDwa7OuS8Qf8lC8Hf8Ab7/6KFZVvh+a/NHdl38Z/wCCp/6RI6uONIo1jjRURAFVVGAAOwFOoorU4QooooAKKKKACiiigAooooAKKKKACiiigAooooAKKKKACiiigAooooAKKKKACiiigAooooAKKKKACiiigAooooAKKKKACiiigAooooAKKKKACiiigAooooAK85/49f2iO4W78N++GZZ/5gL+vvXo1edeJibT42+CZwMC7tr22c88hU3j9SKAPRaKKKACiiigDkfH/g4+K9JilsZvsuuac/2jTbscFJBztJ/utgZ+gPOMF3gHxiPFujyC6h+y6zYv9n1GzPBilHGQP7pwcfiOcV1lebePNFvfDutJ8QvDsJe7tkCarZpwLy2HU/7ygDn0A9MEA9JorP0TWrHxDotrq2mzCW0uU3o3cdiD6EHII7EGtCgAooooAKKKKACiiigDkfFHw38O+KZhdz272epqQ0eoWTeVOrDoSR97p3Bx2xXOpdfEXwIdl7APGGip/wAvFuNl7GvHVP4+/TJPcivUKKAOc8MeOvD3i6M/2VfqblR+8tJh5c8ZHXKHnjpkZHvXR1yvif4eeHvFUgurq2a21JCDHqFm3lToR0O4dce+cVzPnfETwFxcR/8ACY6In/LSMbL6Jfcc+Z+pPqKAPUKK5nwt4+8O+L0K6ZfAXaj95Zzjy54yOuUPXHqMj3rpqACiiigAooooAKKKKAOS/wCavf8AcB/9r10Gsf8AIEv/APr2k/8AQTXP/wDNXv8AuA/+166PUoXuNLu4Yl3SSQuijOMkqQKypfa9Tux3/Lv/AAI8R+GR/wCEVvvCd793T/E9gbWY9hdRMxjJ+qnaPfNaPxLP/CU6n4hT72n+F9IlZvRryZDj67U/ImtQ+BtXuPghpuimDyPEOmqt1ar5ikpOjllAYHbkgkZzjmrNn4O1eD4Q61YTwiXxHrEVxc3SB1+a4lz8u7OOBtHXHFanCatuNZPw+8O/2TqthpSCwgNzeXcXmGNfKXG1SQuc/wB41R8G+KNTm8bah4Yv9bsNdijslvbfULSNUON+xkcISuQSP8nij4j8K6zNpXgeQ6Our22jxBdQ0dpkXzW8pVDfMdjbCDwTzn3NT+FPD+rxfEu48QXHhu10TTZdI+yxQQSRkqwlDfOE43EAnjIAwM5oAi8Nav448Wavqhh1KysdL0vWJrYsbYSSXSo/+r6jaAmPm6kmsTS/FU2i+I/GOk6RAt54i1LW3SxtmOFXCDdLIeyKOffGB3x3Xw+0TUdEtvECajb+S13rl1dwDerb4nK7W4JxnB4PNcvJ8ONR1KbxRdsv9n6r/a5v9FvQ6kg7R1wSQrYwQfrjigC/4i8Vatot5oXhaTXtNtdUurdri+1i8jVI4kBx8iEhSxOQAT0H5M8P+KtVvfEmoeEv+El0zVJ3083djrFpCjCM7tpSSNW2kgkEYI4+vFfVdD8S6jf+H/GFx4ZtrrU7a1ez1LR5pojvUkkPExJXrlsE5wcV1PhZrqW/mkl8Ew6BAIsLMZYTLIcj5dsYOB3yT6cUAcj8HLDXVs724k1uF9OTU7pJbQWQDSSZwXEm75RnnGD6V6zXnvgOw8ReGdS1HQ7zQy2nTahcXcWqJcps2PyoKfe3Z4/H259CoA8H+HPwlttcMXijxNOt9AXYWdiM+WFViPnz2yCdo47knJFe7IiRxrHGqqigBVUYAA7CuU+Gf/JPdL/7a/8Ao1662s6LvTj6I7cyjy4ysv70vzYUUUVocQUUUUAFFFFABRRRQAUUUUAFFFFABRRRQAUUUUAFFFFABRRRQAVR1r/kA6j/ANe0n/oJq9VHWv8AkA6j/wBe0n/oJqofEiZ/Cw0X/kA6d/17R/8AoIrmPH/xDj8Bvpgk0ua/+2+cxEUgUxpGAzNyOeDnt0rp9F/5AOnf9e0f/oIrhvHttDe/EnwDaXCCSCc6hHIh6MrQAEfkaJ/Ewh8KPQbW6hvbOC7t3EkE8ayRuOjKwyD+RrjdD+JVrrvj288M22nyiK3WUpfGQbZTGwVgFx0ySM57VyekeK7nwh8Otf8AD8jtJrehXJ02yU/em80/6OwH0JOPRKseHdAj8L/FLw3o6EM1v4akErj+OQzZdvxYk1JR65RXiviiHwjqH9vz2lr4m1jVIGmJ1K1eZ47OYAkKrblQKhxwAcAd6k8Rajqmr/CfwFcDUZoNRvNSsY2u1PzBirrvPqc4PuaAPVdd1qz8OaJdavflxa2q75DGu5sZA4H41DrWqajbaB9v0PSjqt02xo7Xzlh3KxGTubgYBzXnPxD8AaDofws1l7VLx5YgtwJJryVy0uVUs2WwSR1GMe1Z/j/wPoWg/Ce71vTYryDUIobdkl+3ztgtJGp+UuR0Y9qAPbR05orzLx3aT6r8RfBWlrqN3ZwXcN6J2tZCjugRGK57ZxjPXBOKbomlQ+Dvi+uiaRJcR6TqGktcvaSzvKqTLJjepYkjI9+/0wAen0VwXwqmlm0/xKZZHcr4hvFG5icDK8fSuV0C31/WPgRNFo808l+15NuVZtkksQnO9Fc9CVyP070Aez0V5v4Kbw5JHq9p4WgvtG1sW22bT9QaXdC+DskKOWB5I+YdeM9axvAcWi6Xrem2Wv2OraX4y+fdcXdxK0eoPghir7ijjnOOxxigD2GivDlu7bxZ4o8S3HiDQfEesxWeoyWFnFp+RBbJHxniRf3hPJJz2qXVJ9ftfgD4iTVV1C3mtbry7KS8OLhrbzoyhcg9cEr17UAe2UV494w8MR+ENM0nxTY6jqMmupf24urua5dvtSu2GVkztC88AAYHFew0AYf/ADPf/cM/9q1uVh/8z3/3DP8A2rW5WlTp6GdPr6hRRRWZoFFFFABRRRQAUUUUAFFFFABRRRQAUUUUAFFFFABRRRQAVieLtFm8Q+F73S7eSOOacJsaTO3Kurc4+mK26KUoqScX1NKNWVGpGrDeLTXqjkv+Lh/9Sv8A+TFH/Fw/+pX/APJiutorP2Xmzq+vf9O4fccl/wAXD/6lf/yYo/4uH/1K/wD5MV1tFHsvNh9e/wCncPuOS/4uH/1K/wD5MUf8XD/6lf8A8mK1Nc8WaB4ai36zq9pZ8ZCSSDew9kHzH8BXHH4oanr4ZPBHhHUNUU5C315i2tvqC33vp8po9l5sPr3/AE7h9xu/8XD/AOpX/wDJiuf8QeOdd8LAjWNZ8HW8oGfIDXDyn/gC5b8cU/8A4Qvxx4mw3irxgbC2b72n6EnlD6GU/MfcEEV0Hh/4ceE/DLrLp2jQfaVO77TPmWXPqGbOPwxR7LzYfXv+ncPuOK0Hx/8AEbxNeRrpnhez+wMwBv7mGWGLb/eXc+WH0BPtXZf8XD/6lf8A8mK62in7PzYljWm/3cfuOS/4uH/1K/8A5MUf8XD/AOpX/wDJiutopey82P69/wBO4fccl/xcP/qV/wDyYo/4uH/1K/8A5MV1tFHsvNh9e/6dw+45L/i4f/Ur/wDkxR/xcP8A6lf/AMmK62ij2Xmw+vf9O4fccl/xcP8A6lf/AMmKjttF8UX3ijStU1yTR1h04TbFsvN3MZE287vwNdjRR7JdWx/X5JPlhFNpq6WtmrP8GFFFFanAFFFFABRRRQAUUUUAFFFFABRRRQAUUUUAFFFFABRRRQAUUUUAFFFFABRRRQAUUUUAFFFFABRRRQAUUUUAFFFFABRRRQAUUUUAFFFFABRRRQAUUUUAFFFFABXnXxHxa+MPh/qR4Merm0zgn/XKFxx/u16LXnXxhUxaHoOoDpYa9aXDfLngFh/MigD0WiiigAooooAKCMjB6UUUAeTPn4ReMPMHHgvW5/mH8OnXJ7+yN+gH+z83rIIIBByD0IqjrOkWWv6PdaVqMImtLlCkiH9CPQg4IPYgVwPgPV77wvrbfDzxFMZJoE36PetwLu3HRP8AeUA8egI7AkA9MooooAKKKKACiiigAooooAKKKKAOU8UfDvw74scXF5aG31FSDHf2jeVOhHQ7h1x75xXOK/xE8CKPNUeMdGTqyDy76Jfpz5n6sT6V6dRQBzPhjx94d8Wgppt8FvFyJLK4HlzxkdQUPXHcjI966auX8U/D3w54uxLqFl5d8uDHfWx8udCOhDDrjsGyBXLf8XF8Bf8AU5aGn/AL6Jf18zH/AAIn/ZFAHqNFcv4W+IXhzxdmLT73y75ciSxuR5c6EdQVPXHcrkCuooAKKKKAOKvdQstO+LAmvruC1ibQ9oeeQIpPn5xknrwfyrf/AOEp8Pf9B7S//AyP/GrN7pGmak6vf6daXTIMK08CuVHtkVW/4Rbw9/0AdL/8A4/8KxUZxbtY9GVbC1Yw9opXSS0tbQP+Ep8Pf9B7S/8AwMj/AMaP+Ep8Pf8AQe0v/wADI/8AGj/hFvD3/QB0v/wDj/wo/wCEW8Pf9AHS/wDwDj/wp/vfIj/Yf7/4B/wlPh7/AKD2l/8AgZH/AI0f8JT4e/6D2l/+Bkf+NH/CLeHv+gDpf/gHH/hR/wAIt4e/6AOl/wDgHH/hR+98g/2H+/8AgH/CU+Hv+g9pf/gZH/jR/wAJT4e/6D2l/wDgZH/jR/wi3h7/AKAOl/8AgHH/AIUf8It4e/6AOl/+Acf+FH73yD/Yf7/4B/wlPh7/AKD2l/8AgZH/AI0f8JT4e/6D2l/+Bkf+NH/CLeHv+gDpf/gHH/hR/wAIt4e/6AOl/wDgHH/hR+98g/2H+/8AgH/CU+Hv+g9pf/gZH/jR/wAJT4e/6D2l/wDgZH/jR/wi3h7/AKAOl/8AgHH/AIUf8It4e/6AOl/+Acf+FH73yD/Yf7/4GR8M/wDknul/9tf/AEa9dbUcFvDawJBbwxwwoMJHGoVVHoAOlSVVOPLBR7GOLrKviJ1krczb+93CiiirOcKKKKACiiigAooooAKKKKACiiigAooooAKKKKACiiigAooooAKo61/yAdR/69pP/QTV6qWsKz6JfqqlmNtIAAMknaaqHxImfwsTRf8AkA6d/wBe0f8A6CKzNa8Mf2v4q8O639r8r+xnnbyfL3ed5qBeuRtxjPQ5rN0/xvptpptrbSQXZeGFI2KouCQADj5qs/8ACf6V/wA+97/3wv8A8VW08PVcm+UxjiKSiveKmqfDix1T4j6f4ue5K/ZVUyWnl5WaVAwjkJzwV3enYVqTeGPN8f23ij7XjyNPay+zeX1y+7duz+GMfjVb/hP9K/5973/vhf8A4qj/AIT/AEr/AJ973/vhf/iqX1ar/KV9YpfzGLD8ONWsbbUdJ07xU1roN9NLK9uLNWnjEn3kWUt0Prtz/Or0nw+8zwl4Y0L+08f2HeW9153kf67ys/Lt3fLnPXJx71c/4T/Sv+fe9/74X/4qj/hP9K/5973/AL4X/wCKo+rVf5Q+sUv5jV8SaFB4l8OX+jXMjRxXkRjLp1U9QfwIBrl73wHrOsfD6/8AC+seJUuWnEKQ3S2ITykjZW5UN8xO3rkVp/8ACf6V/wA+97/3wv8A8VR/wn+lf8+97/3wv/xVH1ar/KH1il/MWdS8L/2h4w8P6/8Aa/L/ALIS4TyPLz5vmoF+9n5cYz0Ofaln8Mef49tPE/2vH2ewez+z+X97c27duzx9MVkXvxX8Madn7ZNLCf7rlA35bs1W034yeEdXlMVlPcySD+AxhGP0DEZ/Co9jO9rale1ha99Bf+FfavZatqraJ4rm03StWuGurm1S1V5Ekb75ikJ+Ut64OOKt6P4I1Dw74Li0LRvEDWtxBcvPHdm1EgKszHYyMeRg4zkHjNWv+E/0r/n3vf8Avhf/AIqj/hP9K/5973/vhf8A4qr+rVf5SfrFL+YraZ4K1KLVtR1zVfEBudaurA2ENxbWqwpax53ZVSW3Hdhsk1FF4J1vUNZ0u98S+JU1GHS5vtFtDBYrb75cYDuQx6egwKvf8J/pX/Pve/8AfC//ABVH/Cf6V/z73v8A3wv/AMVR9Wq/yh9YpfzFG48E6vp+v6hqnhbxCmmrqTiW7tLizFxE0uMGRfmBUnv6/lVnWvB+oeIPAF74c1PXzcXd2QWvjaKoXDq4AjUjj5cdc89al/4T/Sv+fe9/74X/AOKo/wCE/wBK/wCfe9/74X/4qj6tV/lD6xS/mLHi7wt/wlOgQ6X9s+zeXcQzeZ5e/PlsDjGR1x610Vcr/wAJ/pX/AD73v/fC/wDxVH/Cf6V/z73v/fC//FUfVqv8ofWKX8xe/wCZ7/7hn/tWtyuU0fVodb8XPd20cyxJYeU3mKB83mA9ifX9DXV0q0XFpPsOk1JNruFFFFYmoUUUUAFFFFABRRRQAUUUUAFFFFABRRRQAUUUUAFFFFABRVPUtV07R7Q3Wp31tZ246yXEoRfpk964W5+L2n3s7WnhHR9S8SXQbaTawtHAh/2pGHA98Ee9AHo1Z2r6/pGgW/2jVtStbKPsZ5Qpb6A8k+wrhv7K+J3ihs6lrFl4XsWH/Htp6+dcY9GkPAPup/CtHR/hJ4T0y4N5d2kus37HL3WqyfaGY+4Py/jjPvQBQf4s/wBsMYfBXhrVNffOBc+Wbe2B95HHB9iB9ab/AMI18RfE5Da/4ng0KzbrZ6Ih8wj3lblT9CRxXpEcaRRrHGioijCqowAPYU6gDjdC+FvhHQpvtMemLe3pOWu9Qbz5Gb+983APuAK7IDAwOlFFABRRRQAUUUUAFFFFABRRRQAUUUUAFFFFABRRRQAUUUUAFFFFABRRRQAUUUUAFFFFABRRRQAUUUUAFFFFABRRRQAUUUUAFFFFABRRRQAUUUUAFFFFABRRRQAUUUUAFFFFABRRRQAUUUUAFFFFABRRRQAUUUUAFeffG23Nx8JdZ2ruaMwyDj0lTJ/LNeg1y/xItxdfDXxHGwyBp80nTP3VLf0oA6O2mFxaQzjpIiv+YzUtYPgi4N14C8PTsQWfTbctj18tc/rW9QAUUUUAFFFFABXK+PfBqeMNFRIJfsur2T/aNOvBw0Mo5HI52nAz9AeoFdVRQByHw/8AGL+KNMmttRh+ya/pr+RqNqeCrjjeP9lsE/mOeCevrznx/oF9pOqw+PvDUW7VLFNt/arwL62H3gfVlA4PXgddoFdn4f16w8TaHa6vpsvmWtwm5c9VPdSOxByDQBp0UUUAFFFFABRRRQAUUUUAFFFFABRRRQBy/ij4feHPFxE2o2Wy9TBjvrY+VOhHQ7h1x2ByBXNbPiF4F/1bf8Jjoifwudl/Ev158zH4sT6V6bRQBy3hn4h+HPFchtrK8MOoLxJYXa+VOhHUbT1x32k4rqa5nxT4B8O+L0DanYgXaj93eQHy54yOmHHXHocj2rlfJ+IngLmCT/hMdET/AJZyHZfRL7HnzP1J9BQB6hRXKeF/iJ4d8WObezuzb6ipIksLtfKnQjqNp649s4rq6ACiiigAooooAKKKKACiiigAooooAKKKKACiiigAooooAKKKKACiiigAooooAKKKKACiiigAooooAKKKKACiiigAoopGZUUsxCqBkknAFAC0Vymr/EvwZoe4XviKy3qcGOB/OcH3VMkfjWF/wtW61QhfC/grXdVDfcuJoxbW7D1EjZ/UCgD0iivN9nxa1w/NLoXhu3bsqm6uE/PKH9KP+FTHU+fFPi7XdZDffg8/yLdv+2a5x+BFAHT6z478K6BvGp69YwSIMtEJQ8g/4AuW/SuZb4v2monb4X8Oa7rxJws0FqY4M+7t0/EV0Gj/AA68H6EF+weHrFXQ5WWWPzZAfZnyf1qXxR410Hwbaq+qXYWZx+5tIRvml9AqD8snA96AOa+2fFjW/wDUaZofh2Bu91MbmZfcbPlP0IrhvEYmOoHR73xn4g8W665x/ZWi7bWFfUTFcqAO/cdwOtdcbTxz8R+b55fCfht/+XeI/wCnXKf7R/5Zgjt+BDDmtq9Xwx8IfBlxdafp8cIACRRrzLdzHO1SxySSc/QZwOMUAeE3vwruF1rTtCPkJr+pESmxtCzxafb/AMUksjEljxwoOMg4JyAdyD4Qafq3iLxf4csLlra/0c2slhPI2RIHiywkA9SAcjoT07V6z8OvCt5pVtdeINfxJ4l1hvOu3I/1K/wwr6BRjI9RjkKKpRE2H7QdwnIj1LQFkPBw0iS7f0UH86AOA8JeLPiHoGoSaDcFdUv7X7+j6lJsuHQdWt5jxIMAnkk46A4zXqHh74o+Htbuzp1082j6upCvYamvkybj2UnhvYdfatDxl4I0zxnp6RXW+3vrc77O/g4lt3HIKn0yBkfyIBHAvd2txfReDPixpltNcN8um61t2R3Q/wB8YMb9M8jOQCOm4A9jorzH/hEfG3gv5/B+t/2vpqn/AJBGrtllX0jl4x7A4A96v6T8WNIlvV0vxJa3PhvVun2fUBiNvdJcbSPc4z2zQB39FIrBlDKQVIyCOhpaACiiigAooooAKKKKACiiigAooooAKKKKACiiigAooooAKKZNNFbxNLNIkcaDLO7AAD3JrhdT+L3hi1ujZaU91r+odrbSYTOT77h8pH0J+lAHe1BeXtpp1q9ze3UNtboMtLNIEVfqTwK87+1fFLxSv+jWeneE7J/+Wlw32m6x6hcbR9CAferFn8INHmuEvPE2oaj4kvV53X87eUp/2YwcAexJFAC33xf0I3jWHh61v/Ed+P8AllpsBZFP+054x7jIqt5XxT8U582bTvCNk2fljAurrHufu/iNpFeh2On2emWq2thaQWtun3YoIwij6AcVYoA4DTfhB4bguVvdZN54g1AdbjVZzL+G37uPY5rure2gtLdLe2hjhhjG1I41Cqo9ABwKlooAKKKKACiiigAooooAKKKKACiiigAooooAKKKKACiiigAooooAKKKKACiiigAooooAKKKKACiiigAooooAKKKKACiiigAooooAKKKKACiiigAooooAKKKKACiiigAooooAKKKKACiiigAooooAKKKKACiiigAooooAKKKKACiiigAqhrloL/w/qVmyhhcWssRBGc7kI7/Wr9BGRg9KAOJ+EN39t+FWgS8/LA0XI/uOyf8AstdtXnXwUBg+H/8AZ7E7tPv7m2OcdQ5Pb/er0WgAooooAKKKKACiiigArye8RvhJ4wbUoUb/AIQ3WpwLuNBxp9yeBIB2Ru+Pp2UH1iqmqaZZ61pdzpuoQLPaXKGOWNu4P8j3B7HmgC0jrIiujBlYZDA5BHrS15h4I1O88F+IP+Fe69M8kW0vod9J0nh/55E9mXsPw6bc+n0AFFFFABRRRQAVzPxCvLmw8Dalc2k8kE6CMLJExVlzIoOCOnBNdNXJfEz/AJJ7qn/bL/0alZ1tKcvRnblqUsbRT25o/mg/4QT/AKmvxR/4Mf8A7Gj/AIQT/qa/FH/gx/8Asa62il7GHYf9pYr+b8F/kcl/wgn/AFNfij/wY/8A2NH/AAgn/U1+KP8AwY//AGNdbRR7GHYP7SxX834L/I5L/hBP+pr8Uf8Agx/+xo/4QT/qa/FH/gx/+xrraKPYw7B/aWK/m/Bf5HJf8IJ/1Nfij/wY/wD2NH/CCf8AU1+KP/Bj/wDY11tFHsYdg/tLFfzfgv8AI861X4M6Brc4uNR1PW7i6UDbcSXKmRcdMMUzxWtH4BEUSRjxX4pIVQoJ1HJ4/wCA119FP2ULWsSsfiFLn5tfRf5HJf8ACCf9TX4o/wDBj/8AY0f8IJ/1Nfij/wAGP/2NdbRS9jDsV/aWK/m/Bf5HJf8ACCf9TX4o/wDBj/8AY0f8IJ/1Nfij/wAGP/2NdbRR7GHYP7SxX834L/I5L/hBP+pr8Uf+DH/7Gj/hBP8Aqa/FH/gx/wDsa62ij2MOwf2liv5vwX+RyX/CCf8AU1+KP/Bj/wDY0f8ACCf9TX4o/wDBj/8AY11tFHsYdg/tLFfzfgv8jlPActy1lrFtc3lzd/Y9VntopbmTe+xduMnv1P511dcl4E/5mX/sPXX/ALLXW0UfgQZl/vU/l+SCiiitThCiiigAooooAKKKKACiiigAooooAKKKKACiiq97qFlptu1xf3dvawL1knkCKPxJxQBYorhNS+MHgqwn+zxaodRuj92HT4mnLn0BA2k/jVP/AITzxlrBx4e+H17HG3S51iZbYL7mPqR9DQB6PUc08NtE0s8qRRqMs7sFA+pNedjw98Tta/5Cvi7T9GhPWHSLTzCR/vyYZT9CafB8GfDksiza7d6vr868h9Svnbb9AuOPY5oA0tW+LHgjR22Ta/b3Ep4Ednmck+mUBAP1NZX/AAsnX9WOPDXw/wBYulPSfUWWzT6jdncPxFdppXhrQ9CXGlaRY2Xq0ECqx+pAyfxrUoA83/s34r62T9r1zRfD8LdBYWxuJQPQ7+PxBpV+D2mXzB/Euu65r7ZyY7u8ZYgf9lVwR+dej0UAYWj+C/DOgBTpeh2Fs6jAlWEGT/vs5Y/nW7RSMwVSzEBQMknoKAFqnqmq6fothJfaneQ2lrGPmlmcKB7e59B1NcPq3xP+2X76N4G04+INUGA86HFpb57vJ0P0BwfXPFM0z4YSanfx6z4+1H+3tRXJjtMYs7fPZU/i6dSMHuCeaAKr+MvFPjyRrbwLYmw0okq+vahHgMM8+TGep9yPqF610HhX4b6N4auW1KZpdV1yQ7pdTvj5kpbGPlz9wfTnHBJrsERY0VEUKqjAUDAApaAGSyxwQvNM6xxRqWd2OAoHJJPYV5b4dik+JvjT/hLrxD/wjmkyNFo0DrxPKD81wQfQgY9wOhU5m8c391408Rx/DzRpXSDCza5eRn/Uw5yIgf7zcce46jdj0ewsLXS9Pt7CyhWG1t4xHFGvRVAwBQBYrznxifsPxd8BX/CpN9rtJG45zGNg/M16NXnPxeza2HhnVxkDTtetZpGGeI8kHp74FAHo1Zmv+H9M8T6RLpmrWqXFrJ2PVT2ZT1BHqK06KAPJ7TWNZ+E91FpfiOSbU/CbuI7LV8FpLQdo5gOoHY/l/dX0S/0vRfFWkpHfWtpqVjMokjLqHUgjhlPbg8EVeurW3vrSW1uoY57eZCkkUihldT1BB6ivLJ9N1r4RXEl/oqT6p4NZy9zp2S01gDyzxE9VHJI/Pu1AFxvh54g8JMZ/AHiBorcNuOj6oTLbH2RvvJ/M92qex+K0Wn3kem+NtIufDl852pLKPMtZT/syjj+g9a7bRNc03xFpUOp6VdJc2kwyrr2PcEdQR3Bqxe2FnqVo9pfWsN1byDDxTIHVvqDxQA+2ube8to7m1ningkG5JYnDKw9QRwRUtebXHwuudDuWvvAOu3GiSklnsJmM1nMfdTkqT684HQCmw/E3UfDk0dn8QNAm0ssdq6naAzWknocjJXPpyfXFAHpdFVNO1Ox1eyS9028gu7Z/uywuHU/iO/tVugAooooAKKKKACiiigAoorj9f+KHhHw65huNWjubvdtFpZfv5S393C8A/wC8RQB2FIzBFLMQFAySTwK82Pir4g+JiF8OeFY9HtG6XuuOVfHtEvIP/fQpV+FM+tSCbxt4o1LXM4Js42+zWo/4Ah/UYoA0tZ+LPhHSZxaw37arfMcJaaWn2h3PoCPlz7E5rLOtfEzxQoGkaFaeGrN+l1qj+ZPj1EQHyn2YfjXb6L4c0Xw7b+Ro+l2tkhADeTGAzf7zdWPuSa1KAPOIvhFaalOl14w13U/Ec6ncI5pDDbqf9mNTx+ePau50zRtM0W2+zaXp9rZQ9SlvEqAn1OByfer1FABRRRQAUUUUAFFFFABRRRQAUUUUAFFFFABRRRQAUUUUAFFFFABRRRQAUUUUAFFFFABRRRQAUUUUAFFFFABRRRQAUUUUAFFFFABRRRQAUUUUAFFFFABRRRQAUUUUAFFFFABRRRQAUUUUAFFFFABRRRQAUUUUAFFFFABRRRQAUUUUAFFFFABRRRQAUUUUAFFFFAHnPwqH2a88b2BwDF4iuZAoxwrhdv6LXo1ec+Cm+z/Fn4h2W75TJZTqvHVoiWP6ivRqACiiigAooooAKKKKACiiigDmPHPg+DxloP2XzTbahbuJ7C8UkNBMOQQRzg9/z6gVT+H3jCfxDZXGmaxH9m8R6U3kahbsANxHAkX1VuvHH4EE9nXnnxA8OX9tf2/jjwzH/wATzTUxcW69L63/AIo2HcgdO/4hcAHodFZPhrxHp/ivQLbWNNk32868qfvRsOqMOxB/x6GtagAooooAK5L4mf8AJPdU/wC2X/o1K62uS+Jn/JPdU/7Zf+jUrKv/AApejO7K/wDfqP8Ajj+aOtooorU4QooooAKKKKACiiigAooooAKKKKACiiigAooooAKKKKAOS8Cf8zL/ANh66/8AZa62uS8Cf8zL/wBh66/9lrrayo/AjuzL/epfL8kFFFFanCFFFFABRRRQAUUVlar4m0LQh/xNdYsbI4yFnnVWP0BOT+FAGrRXnUvxm8OzytBoNnq+vzrwU06ydgPqWxx7gGmDxB8UNbyNM8JabosR+7Nq12ZCR/uR8g/UH8aAPSKo6lrWl6NEJdT1K0soz0a5mWMH8yK4X/hAfF+sf8jF8Qb9Yz1t9IhW1A9t45I+oq9pvwg8FWEvny6UdQujy8+oStOzn1IJ2n8qAILz4zeEY7k2mmy32tXY48jTLRpWP0JwCPoTUA8XfELWuNE8DJp8TfcudZudmP8AeiXDj9a9As7G00+BYLK1gtoV4EcMYRR+A4qxQB5v/wAIf8QdaH/E98dCwib71totsEx9JThh+VWLP4NeEYpxc6lDeazdjrcandPKx+oGFI+or0CigClpuj6Zo8Hk6Zp1pZRf3LaFYx+QAq7RRQAUUUUAFFFFABRWR4h8T6N4V083utX8VrFztDHLyH0VRyx+lcJ/aXjj4jfLpEUvhXw6/wDy/XC/6ZcL/sJ/AD659wx6UAdJ4q+Iui+F5lsMy6jrMvEOmWS+ZM7dsgfdH15x0BrnF8JeLPiAwn8a3h0rRidyaFYSfM4zx50nf6D/AMdNdb4U8C6D4OgYaZaZupP9deznfPKT1LP79cDA9q6SgCjpOjaboOnx2GlWUNpap0jiXAz6n1PueTV6iigArkviB4wbwpoka2UQudb1CT7NptqOTJKeMkf3VyCfqBxmui1PUrTR9MudRv5lhtbaMySyN2UfzPt3rz3wFpt34s1+b4ia5C0fnKYtFtJB/wAe9v034/vNzz6EnoRgA6PwD4PXwhoJiuJftOrXjm41G7JyZpjyeTzgZwPxPUmuqoooAK4T4yWTX3wp1xFA3RpHMM9gkisf0Bru6yfFNgdU8JazYL965sZolx6shA/nQBa0m9XU9Gsb9CClzbxzKR3DKD/Wrlcf8K78aj8L/D04OQtoIP8Av2TH/wCy12FABRRRQB5lrfgvVfCWry+KPAKKC/OoaGTiG7Xu0Y6K47fp3Vur8H+NNL8Z6a1zYM0VxCdl1ZzDbLbv6MPwOD3x6ggdFXCeL/AEt/qS+JfC92NK8TxD/XDiO6X+5KO/Qc4PQZzgYAO7pk0MVxC8M0aSROCro6gqwPYg9a47wZ4/i8QXEujavatpPiW14udPl43Y/jjP8Skc+3uME9pQB55qPwosre+fVfB2pXPhrUyOfsvzW8vs8R4I9hx3waqL488UeD2WHx3oDS2ajB1rSQZIcccyJ1X3PHsK9OoIBBBGQeoNAGZoniHR/ElkLzR9Rt7yHjJifJXPZl6qfYgGtOuD1z4U6Jf3rapostx4e1jB23mmN5YJ/wBpBgEHvjBPc1zV78SPEHw51BNO8Z/2fq9qfuXunzIlzjnBeAkZ7dAAPU0Aew0V5Ra/F6/8X3c1j4D8ONeyxAGS41C4SFIweA2wHcw+hBq4fAHizxIpPjDxlOkD9dP0VfIiA9C5G5x7EfjQB0niH4h+FfC5aPVNZt0uBx9miJllz6FFyR+OBXOf8Jx4z8SNs8J+DpLW2bpqGusYU+ojHzEe4J+ldN4e8A+FvC4RtJ0W2hmXpcOvmS/99tlvwBxXSUAeaD4aa14h+fxt4vvr6NuTp+n/AOjW2P7rY5ce5APvXYaB4P8AD3heIJo2kWtocYMipmRh7ucsfxNbdFABRRRQAUUUUAFFFFABRRRQAUUUUAFFFFABRRRQAUUUUAFFFFABRRRQAUUUUAFFFFABRRRQAUUUUAFFFFABRRRQAUUUUAFFFFABRRRQAUUUUAFFFFABRRRQAUUUUAFFFFABRRRQAUUUUAFFFFABRRRQAUUUUAFFFFABRRRQAUUUUAFFFFABRRRQAUUUUAFFFFABRRRQAUUUUAFFFFAHnWnt9k/aA1eDtfaHFcnkdUkCD9M16LXnWq7bP4+6DOWwb7Rp7UDd12MZOn+entXotABRRRQAUUUUAFFFFABRRRQAUUUUAeUatHJ8KfF7+ILVH/4RHV5QupwICRZTk4EygdFPfH0/uivVIpY54UlidZI3UMjochgeQQe4qHULC11XT7iwvoVntbiMxyxt0ZSORXm/g6/uvAXiUeAdcuHksJ8yaDfS/wAaZ5gY/wB4Z4/LoVFAHqNFFFABXJfEz/knuqf9sv8A0aldbVDWtItte0e40y8MggnADGM4YYIYEH6gVFSLlBxXVHTgqsaOJp1Z7Rkm/k7l+iuS/wCEE/6mvxR/4Mf/ALGj/hBP+pr8Uf8Agx/+xqeef8v4mvsML/z+/wDJWdbRXJf8IJ/1Nfij/wAGP/2NH/CCf9TX4o/8GP8A9jRzz/l/EPYYX/n9/wCSs62iuS/4QT/qa/FH/gx/+xo/4QT/AKmvxR/4Mf8A7Gjnn/L+Iewwv/P7/wAlZ1tFcl/wgn/U1+KP/Bj/APY0f8IJ/wBTX4o/8GP/ANjRzz/l/EPYYX/n9/5KzraK5L/hBP8Aqa/FH/gx/wDsaP8AhBP+pr8Uf+DH/wCxo55/y/iHsML/AM/v/JWdbRXJf8IJ/wBTX4o/8GP/ANjR/wAIJ/1Nfij/AMGP/wBjRzz/AJfxD2GF/wCf3/krOtorkv8AhBP+pr8Uf+DH/wCxo/4QT/qa/FH/AIMf/saOef8AL+Iewwv/AD+/8lZ1tFcl/wAIJ/1Nfij/AMGP/wBjR/wgn/U1+KP/AAY//Y0c8/5fxD2GF/5/f+Ss62iuS/4QT/qa/FH/AIMf/saP+EE/6mvxR/4Mf/saOef8v4h7DC/8/v8AyVh4E/5mX/sPXX/stdbWVoOg2vhyxmt7ee4m82ZriWa5k3u7tjJJwPQVmav8RvB2hb1v/ENisiHDRRSea4PoVTJH5U6UXGCTM8bVhVrynDb/AIB1FFebj4sPqvy+FvB+u6xn7k7Q/Z7dvfzGzj8QKM/FrXB93QvDUDepN1cJ/NDWhynpFYOseNvDGgFl1TXbC3kUZMRmBk/74GW/SuVPwon1b5vFPjPXdWz9+CKUW1u3sY1z+hFb2kfDbwboew2Ph2xDocrJMnnOD6hnyRQBhH4w6dqDGPwzoGu683RZLW0KQ593blfypP7R+K+tj/RdF0Xw9Cf4r24NzL9V2fL+BFejgBVCqAAOAB2paAPN/wDhWmu6sv8AxU/j/WbsHrDp4WzjPsQuQ35CtXSvhR4I0g7odAtp5c5Ml5mck+vzkgfgBXZ0UAMihigiWKGNI41GFRFAA+gFPoooAKKKKACiiigAooooAKKKKACiiuE8RfE+wsNROieHrWXxBr5yBaWZykRBwTJJ0UDv6d8ZzQB2t1dW9jayXV3PFb28SlpJZXCqgHck8AV5zdfETV/FV1Jpvw7037UFbZLrV4pS1h9do6uf84IpLX4d6v4ruotT+ImpC6CN5kOi2bFLWE/7R6uef/rkV6Pa2tvY2sdraQRW9vEoWOKJAqoB2AHAFAHFeHfhhYWGojW/EN1L4g184Ju7wZSIg5Ajj6KB29O2M4ru6KKACiiigAoorg/iN4ovbGO08MeHiH8SayTHbgH/AI94v45jjpgA4PsTztIoAxtbd/ih43/4Ru3Zv+EX0WUSarKpwLqcH5YB6gEc/j0wpPqaIkcaxxqFRQAqqMAAdhWL4R8L2Pg/w5baPYjKxDdLKRhppD95z7k/kMDtW5QAUUUUAFBGRg9KKKAPOfgufs/g290jJzpOq3Nlz7Nu/wDZq9Grzn4f/wCg+P8A4g6QBhU1CK9H1nQs38hXo1ABRRRQAUUVn6trmlaDbfadW1G1souzTyhN3sM9T7CgDF8Z+BdP8YW8cjSPY6tbfNZ6lb8SwMDkcjGVz2z9MHmsTw1461DTdYi8KeO4o7TWG+W0v04t78dAVPRWPpxz2BIFMl+LUequYPBfh3U/EMudvnrGYLZT7yOOPxA+tZ+qeBfGvxCiji8Yanpmm6ariRbDT7cSyA+8r/dbHGVJB54oA9B1vxRoXhuHzNY1a0sxjIWWQB2H+yv3m/AVxh+KV9r2Y/BHhPUdXBJAvbkfZrb6hm6/Tg1x2l+HtL+F3ipx4x0iDUtOvZc2niGWMy+U3ZJVYkIf9oD8SM7feIZIpYI5IHR4WUMjIQVKkcEEdsUAeb/8If488TBW8T+Lxpds33rHQUMf5yt831HzCt/w/wDDXwl4acTWOjwvdZ3G5uczS59QzZwfpiusooA47xJ8M/DniO5+3+RJp2rA7k1HT38mYN6kjhj7kZ9xWF9r+I/gfP2yBPGGjp0mt18u9jXjqnR/wyT3Ir06igDl/DHxB8N+LCYdOvwl6vEllcjyp0I6jaeuO5XI966iuZ8T/D/w34tHmanp6C7GNl7B+7nQjp84647A5HtXL/2f8RvBBzp12ni7SFP/AB7XjeXeRr/sydG/HJ9BQB6dRXGeHPif4d8QXR0+SWXStWVtj6fqSeTKG9Bnhj7A59hXZ0AFFFFABRRRQAUUUUAFFFFABRRRQAUUUUAFFFFABRRRQAUUUUAFFFFABRRRQAUUUUAFFFFABRRRQAUUUUAFFFFABRRRQAUUUUAFFFFABRRRQAUUUUAFFFFABRRRQAUUUUAFFFFABRRRQAUUUUAFFFFABRRRQAUUUUAFFFFABRRRQAUUUUAFFFFABRRRQAUUUUAFFFFABRRRQAUUUUAedeOc23xQ+Hl7wEFxd27HOOZIlA/rXotec/Fg/Z5PBd8GK+T4ktVJBx8rbs/oK9GoAKKKKACiiigAooooAKKKKACiiigArnPG3hG18Z+HpNPlcwXSMJrO6T70Ew+6w9ux9vfBHR0UAcR8PfF11rMF1oWvKIPE2knyr2I8eaP4Zl9Qwx09c8Aiu3rgPiF4Yv2ubXxj4ZXb4h0oZMYHF5B/FEw7nrj8R1wR0vhXxNYeLvD1tq+nv+7lGJIyfmhkH3kb3H6jB6GgDaooooAKKKKACiiigAooooAKKKKACiiigAoqG6vLWxgae7uYbeFeWkmcIo+pNcZqXxe8E6dL5CawL+5P3YbCNpy59AVG3P40AdzRXm//AAsDxbrAx4c+H2o7D0n1eVbUD32Hlh9DQNC+KWtjOp+KtL0OM9YtKtDKxHu0nKn6E0AeiySxwxtJK6oijJZjgD8a5HVvir4I0YlbjxDayyZx5doTOc+nyAgfjisuP4NaBcyrN4g1DWdfmHOdQvWKg+wXGB7ZNdfpPhbQNCwdK0axs2xjfDAqsfq2Mn8TQBxv/CzdZ1bK+GPAOtXvpNfbbOIj1DNkH6ZFH2H4sa4P9J1bRPDsLdrOA3MwHod/y/iDXpFFAHnA+D9jqJD+J/EOua82ctFcXRSHPsi/d/A10+j+BvC2glG0zQbCCRBhZfJDSD/gbZb9a6CigAooooAKKKKACiiigAooooAKKKKACiiigAooooAKKKo6trOm6Dp8l/qt7DaWqdZJWwM+g9T7Dk0AXq5vxX460HwdAp1O7zdSf6mygG+eUnoFT36ZOB71yTeLfFnxAYweCrM6VoxO19dv4/mcZ58mPv8AU/8Ajpro/Cnw60XwtM1/iXUdZl+abU71vMmdj1wT90fTnHUmgDm/7M8b/EcZ1iWTwt4df/lxt2zeXC/7bfwA+mPYqetd34e8MaN4V08WWi2EVrFxuKjLyH1Zjyx+ta9FABRRRQAUUUUAFFFBIAJJwB1JoAyPE/iOx8J+HrvWdRfEFuuQg+9Ix+6i+5PH69K5b4c+HL8SXfjHxGn/ABP9YG7yyMfZLfjZEAeRwAT+APIJOTYg/FXxyNUkBbwjoM22zQn5b66HWQjuq9vw9WFerUAFFFFABRRRQAUUVDd3ltYWz3N5cQ28CDLSzOEVfqTwKAPPrLGn/tB6nANqrqehR3LdMs6SeWP/AB0H8q9Hrw3xV8Q9HPxY8Oaj4caXXJ7eC4tbi3sVLGTcv7tVbGG+bJJGcAV0+Pip4pDBjpvhGybpjF3dY/8AQf8A0EigD0DUdTsNItGutSvbezt14MtxKEXPpk1wt18X9MurlrPwppWpeJLwHB+xwlYUP+3Iw4Hvgj3qXT/hB4dS5W91yW+8Q34/5b6pO0gHsE6Y9jmu7trW3srdLe1giggQYSOJAqqPYDgUAedf2d8UPFDZv9TsPCti3WCyX7Rc49C5+UH/AGlI+lX9J+EXhTT7g3l9bz63fscvdatKZ2b6qfl/MZ967uigBscUcMSxRIqRqMKqjAA9AKdRRQBWv7C01Swmsb+3juLWZdkkUi5VhXlzwa38H7h5rRbjV/A7sXkgzvn0zPUqT96P/JwclvWqRlDKVYAqRgg9DQBT0nVrDXNMg1HTLqO5tJ13RyRng+x7gjuDyO9Xa8u1bwlrHgPUpvEXgOLzrKV/M1HQM/JKO7Qj+Fsdh9ACMLXZ+FPF+keMdKF9pc+SuFnt5OJYG/uuvY9eehxxQBvUUUUAFFFFAGJ4j8IaB4stRBremQ3QUfJIRtkT/dcYYfnXGDwr458FfN4U1oa5pinP9lau37xR6Ry/yBwB6GvTqKAOC0X4raNd3i6Zr9vceHNY6G11FSisfVJCApHoTjPYGu8BDAEEEHkEd6z9Z0DSfEVkbPWNPt72A5wsyZKnplT1U+4wa4P/AIV/4k8IEzeA/EDG0Uljo2qkywHvhH6p/Xu1AHptFedaf8V7e0vItL8aaVc+GtRfhXuPntpT6rKOPz4Hqa9BguIbq3juLeaOaGRQySRsGVh6gjgigCSiiigAooooAKKKKACiiigAooooAKKKKACiiigAooooAKKKKACiiigAooooAKKKKACiiigAooooAKKKKACiiigAooooAKKKKACiiigAooooAKKKKACiiigAooooAKKKKACiiigAooooAKKKKACiiigAooooAKKKKACiiigAooooAKKKKACiiigAooooAKKKKACiiigDzv42Zi+G818oO+xu7a4XBI5EgHX/AIFXoakMoYHIIyK434s2gvvhZ4giIzttvN7/AMDK/b/droPDt4NQ8MaTeg5FxZwyg887kB7/AFoA06KKKACiiigAooooAKKKKACiiigAooooAK8p1+CX4X+L28WWMbt4Z1SQJrNtGuRbyk8TqB6k8/UjuMerVDeWlvf2c1ndwpNbzoY5Y3GQ6kYINADoJ4bq3iuLeVJYZUDxyIwKupGQQR1BFSV5X4Uu7j4c+Kl8D6tOz6Nes0mg3kp6c827HpkE8e5/2gB6pQAUUUUAFFZmq+ItF0NN2q6tZWQPQXE6oT9ATk/hXHTfGbwzLK0Gh2+q69crwYtNsnfH13Y49xmgD0SivN/+Ek+Jmtj/AIlPg+x0iI9J9Yu9xI/65phlP1BoPgXxrrJDeIPiBdQxHlrbRoRbhfYSfeI+ooA7zUNW03SIfO1LULWzi/v3Eyxj8yRXGXvxk8HwTm1sLm71i8HAt9NtXlZvocBT+Bp+nfB3wXYz/abjTZNSuz96fUZ2mZz6spO0n8K7Oy06y0y3EFhZ29pCOkcESxqPwAxQBwB8ZePtaGNA8BtZxN9251q4EWPrEMN+RoPhP4i63zrXjiHTYm+9baNa449pWw4P516RRQB59a/Brwms63WqrqGt3YOfP1O7eRj9QMAj6g12WmaHpOixmPS9Ms7JD1FtAsefrgc1fooAKKKKACiiigAooooAKKKKACiiigAooooAKKKKACiiigAooooAKKKKACkd1jRndgqqMlicACuP8VfEjRvDVyumwrLquuSHbFpliPMlLYz82PuD6845ANc+ng3xT48kW58dXxsNKJDJoOnyYDDPHnSDqfYH6FelAFrU/ifJqd/Jo3gHTv7e1FcCS7zizt892f8Ai6dAcHsSeKfpPww+2X6az451E+INUGSkDjFpb57JH0P1IwfTPNdxpelafothHY6ZZw2lrGPlihQKB7+59T1NXKAEVQqhVACgYAHQUtFFABRRRQAUUUUAFFFFABXmvxC1e88QavB8PNAm2Xl8m/VLlefslr/ED/tMDjHoQP4gR0njnxdD4O8Ove+X9ovpmEFjaqMtPM3CjA5x3Pt7kVU+HnhGfw3pU97qsn2jxBqj/adRuDgneeRGMcbVyRxxnOOMAAHR6PpFloOj2uladCIbS1jEcaD07k+pJySe5JNXqKQkKCSQAOST2oAWiuJ1v4r+EdFm+zLqJ1K+J2paaav2iRm6bePlB9iQayv7e+JXijA0Xw9beHbJul3q775iPURAfK3swI96APSJZY4ImllkWONRlnc4AHua4fVfi54Wsro2WnTXGuah/Da6TCZ2b/gQ+X8iT7VSj+EkGqTrc+MvEGp+Ipgc+TJIYLZT7RoePwI+ldzpWiaVoVt9n0rTrWyiPVbeIJu9zjqfc0AcGL/4o+KVH2LTtP8AClk3/LW8b7Rc49QmNo+jAH3qe1+EGk3NzHeeKdT1LxJeJyDezkRKf9mNTwPYkivRKKAPL/iXpth4ftfB97p1nbWdvY+ILfcsESxqsbZ3cAAc4FeoVwXxntHuvhVrBiz5sHlTqQTkbZFJP5ZrtbC6W+061u0+7PEko+jAH+tAFiiiigAooooAKKKKACiiigArgPFfgK6/tY+KvBtwuneIk5ljP+ov17pIvTJ/vfnzhh39FAHH+C/Htr4oM2nXkDab4hs+LzTZuHU/3kz95enPbIz1BPYVyPjTwFZ+KhDfW876br1n81nqUHDoR0Vv7y+31x1Oczwr49u49WXwp40gTT/EKACGYcQX46Boz0yfT16YOVAB6DRRRQAUUUUAFFFFAFa/06y1Wzks9QtILq2kGHimQOp/A159N8ML7w9M954A16fSGJLNpt0xmtJT9Dkrn15PpivSqKAPNYPife+H5ks/iBoM+jyH5V1G2UzWkh+oyVJ9OT64r0Gw1Gy1WzjvNPu4bq2k+5LC4dT+IqWe3hureS3uIY5oZFKvHIoZWHoQeCK8+1D4U29neSap4K1W58Nai3LJB89tKfRojx+XA9KAPRaK8yHxA8SeESIfHvh9hargf2zpQMsB7Zdeqf1PRa7zRtf0nxFZC80fULe9gOMtC4JU9cMOqn2ODQBo0UUUAFFFFABRRRQAUUUUAFFFFABRRRQAUUUUAFFFFABRRRQAUUUUAFFFFABRRRQAUUUUAFFFFABRRRQAUUUUAFFFFABRRRQAUUUUAFFFFABRRRQAUUUUAFFFFABRRRQAUUUUAFFFFABRRRQAUUUUAFFFFABRRRQAUUUUAFFFFABRRRQAUUUUAFFFFAGJ4xtWvvBGvWiDLzadcIuBnkxtj9aofDS5F38NPDkgOcWMcf8A3wNv/stdNPEs9vJC33ZFKn6EYrgfgjIzfCjSonDB4HnjYMCCD5znBz9aAPQqKKKACiiigAooooAKKKKACiignAyelABRXNav8QvCGhbxqHiGwjdOGijl82Qf8ATLfpXOH4trqYx4W8Ka7refuTiDyLdv+2jZx+IoA9Iorzcy/FrXD+7ttC8N27f89XN1cJ7jGUP6Uf8ACrL7VTu8UeN9c1MN9+C3cWsDD0KLn9MUAXfiTL4O1Tw5c6Tr+u2NlMP3kDmZTNBKPuuqA7jjoQOoJHeuN8HfG6W70eHS5dE1TXNegBQvp0O5J0UgCVicMucjOV9+M4HoOj/DLwXoZDWXh6yMgORJcKZ2B9QXJI/Cs74g+Ery5Fn4m8MqsPiPRxugVRgXMP8AFC2OoIJx9SOM5ABUGq/FbWx/ofh/RvD8R/i1C6NxJj1Aj4H0Io/4Vx4i1c7vEnxB1edT1g0xVs0+h253D6iur8IeKrHxj4eg1Wy+Ut8k8DH5oJR95G9x+oIPet2gDitK+EvgjSXMkegwXMx5aS9JnLH1w5Iz9BXY29vBawrDbwxwxLwqRqFUfQCpKKACiiigAooooAKKKKACiiigAooooAKKKKACiiigAooooAKKKKACiiigAooooAKKKKACioLy9tdPtJLu9uIra2iG6SWZwqqPUk8CvOLj4ga34wuJNP8Ah3p3mQqSkuuXylLeM/7CkZc/h/wEg5oA7TxJ4s0TwlYG81q/itkP3EJy8h9FUcn+nfFcOLvxz8R+LFJfCfht/wDl4lH+nXKf7I/5Zgjv+ILDitrw38M9O0rUP7Z1q5m17X25a+vfmEZ7CNOQgHbqR2IHFdxQBz3hbwToXg+2aPSrMCeQfvruU75pj3LP9ecDA9q6GiigAooooAKKKKACiiigAooooAKhu7u3sbOa7upkht4EMksjnCooGSSfpWB4h8f+FvC2V1bWbaGYf8sEJkl/74XJH1PFeU+JfFeu/GCZ/DPhHSJ4NOt3WTUJr9vKDgH5UYA5VcjOASxx0GDQB1Xg60n8f+K28farC6abbFoNBtJf4VzhpyOm49v/ALFTXR+IPib4R8Ns0V5q8Mt0DtFrafvpd390hc7T/vYrnrb4Xaxq1pHB4t8WXUtoiCNdL0kC2tlQDAQ4GWXHHIBrstA8GeHPC8YXRtHtbVwMeaE3Ske7tlj+JoA5I+LfH3iVgvhnwkulWjdL7XmKH8Il+Yex+YUq/Cy71x/N8beKtR1kEgmygb7NbfQovX6jBr0migDK0Twzonhu38nRtLtbJSMMYowGb/ebq34k1q0UUAFFFFABRRRQBieMrE6l4J12yUAvPYTomf7xQ4/XFZ3wyvV1D4ZeHZkIIWyjh49YxsP6rXVsAylSMgjBrzv4KkweA5NKZiX0rUbmzbPqH3f+z0Aei0UUUAFFFFABRRRQAUUUUAFFFFABWH4q8JaT4x0htP1aAsoO6KaM7ZIX7Mjdj+h7g1uUUAeW6X4r1j4f6lB4f8dTfaNOlPl2HiDBCv6JN/dbHcntzkZavUVYMoZSCpGQR0NVdU0ux1rTZtP1K1jubSddskUgyD/ge4PUV5esmtfB2YJN9o1fwO7YWT71xpmTwD/ej/zweGAPW6KrafqNnq2nw39hcx3NrOu6OWNsqwqzQAUUUUAFFFFABRRRQAjKGUqwBUjBB6GuD1r4UaPd3japoFxceHNY6i605tiMfR4wQCPUDGe+a72igDzE+K/HHgrK+LNF/tvTE/5i2kL+8A9ZIuMe5GAPeuz8O+LtB8WWpn0XU4LoKMvGpxIn+8hwR+IrbrjPEfww8O+ILoahHFLpWrK29NQ01/JlDepxwT7kZ9xQB2dFeY/2h8RfA/GpWieLtIU4+02a+XeRrxy0fR/wz7sK6jwx4/8ADfi0bNM1BftY+/Zzjy50I6goeuPUZHvQB01FFFABRRRQAUUUUAFFFFABRRRQAUUUUAFFFFABRRRQAUUUUAFFFFABRRRQAUUUUAFFFFABRRRQAUUUUAFFFFABRRRQAUUUUAFFFFABRRRQAUUUUAFFFFABRRRQAUUUUAFFFFABRRRQAUUUUAFFFFABRRRQAUUUUAFFFFABRRRQAUUUUAFedfB/MOl+JbDAAsvEN3CoAx8oKn+ZNei1518PALTxx8QdNAxs1OO6xjH+uQt/SgD0Wiiorm6t7OBp7qeKCFeWklcKo+pNAEtFcRqvxd8EaU4iOtxXk7fcisVM5Y+gKgrn6ms7/hYnifV+PDfw+1SSM8CfVJFtFHuAc7h9DQB6RTXkSJGeR1RFGSzHAFec/wBjfFTWzm/8S6RoUJ/5Z6Zamd8ehMnQ+4NOT4N6JdyCXxFqut+IJAc4v71tin/ZC4I/OgDX1f4peCdFB+1eIrORwSNlqxnbPoQmcfjisb/haGp6sMeF/Aut6gD92e7C2kLD1DtkH9K6/SPCXh7QMHStFsbRwMeZFAocj3bqfxNbNAHm/wBl+LOtn99f6H4cgbtbxG6nX2O7KH6gigfCG31Ft/ijxPruuZ5eCW5MUBPtGvT8DXpFFAHOaN4C8KaBsOmaBYwyJ92VovMkH/A2y3610dFFABRRRQAUUUUAeV+J7Wf4b+LG8a6ZEz6Ffuseu2kY+4ScLcKPXJ5+p/vZHp1rdQX1pDd2syTW8yCSORDlXUjIIPpinXFvDd20ttcRJLBKhSSNxlXUjBBHcEV5d4bnm+GPi1fB+oyM3hzUpGfRbqRv9S5OTbsT7nj3P+0cAHqtFFFABRRRQAUUUUAFFFFABRRRQAUUUUAFFFFABRRRQAUUUUAFFFFABRRRQAUUVzHivx7oPg9ETULlpb6XAhsLYeZPKTwML2z6nA/GgDp64HX/AIn2dvqLaH4Ys5PEWvHI+z2h/dQkcEySdBg9fyJFZX9jeNviMN/iCeTwz4fccabaPm6nX/pq+PlHtj2K967/AEHw5o/hjTxY6NYQ2kA5IQfM59WY8sfck0AcRZfDnU/El5HqnxE1P+0HRg8OkWpKWcB9x1c/X6EsK9Gt7eC0t47e2hjhgiULHHGoVVA6AAcAVLRQAUUUUAFFFFABRRRQAUVla14l0Tw5B52sapa2S4JUTSAM2P7q9W+gBrim+Kl1rmY/BPhXUtaySBeTL9mtfrvbr9Dg0AelVh694y8OeGEJ1nWLW0cDd5TPukI9Qgyx/AVyB8J+P/E2G8SeLE0i1bBax0JCjY9DK3zA/wDfQrd0D4ZeEvDkouLTSY5rzO43d2TNKW/vZbO0n/ZAoAwv+Fla54iBXwV4PvbyJvu6hqJFvb+zAE5cewINH/CCeMfEi7vF3jKaCBvvafoi+SgHoZCNzD2IP1r0us/XNasfDuiXerajKIrW1jLue59FHqScAD1IoA818SaX4d+HGnWmneEdCtm8U6o/2fTmdfNmRjw0pd8lQuc9hntgHHb+CPCVv4N8ORadG5nunJmvLpvvTzN95ievsPYDvk1zfw70W91fUrn4geIYdupakm2wt2Ofsdr/AAge7Dk/XtuIr0egAooooAKKKKACiiigAooooAKKKKACvOfhzix8Z+P9H6eVqq3oHtOpb/2WvRq850z/AIl/x+1y3AIGp6NDeH3aNxEP0z+VAHo1FFFABRRRQAUUUUAFFFFABRRRQAUUUUAFNkjSWNo5EV0cFWVhkEHqCKdRQB5XqHhrWfhtfz654Lhe80SVjJf6Bk/Ke8kHXBx/D7dxgL3fhjxTpPi/R49T0e5E0LcOh4eJu6uOx/8A1jIrZrzvxP4Ev7HWH8WeBpY7LW+WubNuLfUB3DjIAY889zzkH5qAPRKK5TwZ47sPF0U1uYZLDWLT5bzTbjiSFuhI/vLnv+YFdXQAUUUUAFFFFABRRRQAUUUUAFcv4n+HvhvxYRNqFgI71SCl9bHyp0I6HcOuO27IrqKKAPMDa/EfwPg2c6eMNIU8w3DeXexrz0fnf25OSewFb3hv4meHPElz9hW4k07VQ2x9P1BPJmDegB4Y+wJPsK7GsLxJ4N8P+LbcRa1pkNyVGElxtkT/AHXHI+mcUAbtFeY/8I3488FEN4Z1ceIdKT/mGaq4EyjjiOb+WcAehrT0P4q6JqF6ul6zFceHtZ4Bs9SUxgn/AGXOAQT0zgnsKAO7ooBBAIOQehFFABRRRQAUUUUAFFFFABRRRQAUUUUAFFFFABRRRQAUUUUAFFFFABRRRQAUUUUAFFFFABRRRQAUUUUAFFFFABRRRQAUUUUAFFFFABRRRQAUUUUAFFFFABRRRQAUUUUAFFFFABWaNRu5ZZlt9P8ANSKQxlvOC5I9jWlWfpP/AC/f9fcn9KiV7pJku97B9s1H/oF/+TC0fbNR/wCgX/5MLWhRRyv+Z/h/kFn3M/7ZqP8A0C//ACYWj7ZqP/QL/wDJha0KKOV/zP8AD/ILPuZ/2zUf+gX/AOTC0fbNR/6Bf/kwtaFFHK/5n+H+QWfcz/tmo/8AQL/8mFo+2aj/ANAv/wAmFrQoo5X/ADP8P8gs+5n/AGzUf+gX/wCTC0fbNR/6Bf8A5MLWhRRyv+Z/h/kFn3M/7ZqP/QL/APJha83ubHx7onxB1/WNA8O2l1FrUdv89xdqqQNEm3LAEFs9eK9YopqLXUaXmeVSaF8VdZb/AImfiODTYG+9b6TEgOPaRjuB/OnW3wl0jzxc6xp2pa7cg5Eup6oZD+QwCPrmvU6KXK+/5f5BZ9zntL0yHRIymleFrOyU9fs5jTP1wOa0ftmo/wDQL/8AJha0KKOV/wAz/D/IVn3M/wC2aj/0C/8AyYWj7ZqP/QL/APJha0KKOV/zP8P8gs+5n/bNR/6Bf/kwtH2zUf8AoF/+TC1oUUcr/mf4f5BZ9zP+2aj/ANAv/wAmFo+2aj/0C/8AyYWtCijlf8z/AA/yCz7mf9s1H/oF/wDkwtEWoXH2yG3ubLyfN3bW80N0GT0rQrPvP+Qxpv8A21/9BpSTjrft2/yB3XU0KKKK0KCiiigArD8W+FrDxj4duNHv1wsg3RSgZaGQfddfcfqCR3rcooA4H4d+KL+aS58I+JiE8R6SArOWyLyH+GZT34xn6g9SQO+rh/iH4Su9WitfEHh9hD4m0gmS0cceev8AFC3qDzjPckcBjWv4M8WWnjHw9FqVuphmUmK6tm+9BKPvIf6exFAHQ0UUUAFFFFABRRRQAUUUUAFFFFABRRRQAUUUUAFFFFABRRTZJY4YnlldY40BZnY4CgdST2oAdWfrOuaX4e057/V76Gztk6vK2Mn0A6sfYZNcPqPxMuNZv5NH+H+m/wBtXqHbLfvlbO39y/8AH9B17E9Km0b4XxzagmteNdQfxFrA5RZhi2t/aOPofxGOhwDQBnnxP4w+IRMXhC1bQ9Dbhtavo/3ko9YY/wA+T+amum8KfDzQ/Ckj3kKS3urS8zalet5k7k9eT938OvfNdYAAAAMAdAKKACiiigAooooAKKrX+o2OlWrXWoXlvaW69ZZ5Aij8ScVwl38X9InumsvC+m6j4kvRwVsYSIlP+1Iw4HuARQB6JVHVda0vQ7U3Wq6hbWUH9+eUICfQZ6n2FcH9i+KPign7Xf6f4TsW/wCWVqoubnHoWztH1Ugj0q9pfwh8LWVz9t1KG413UD9661aYzlv+An5T+IJ96AKc3xct9Tla28G6BqfiKcHb5sURht1P+1Iw4/EY96b/AGF8SvE7Z1nX7Xw5YsObTSV3zkehlP3W91JHtXo8UMcESxQxpHGgwqIoAUegAp9AHE6J8KPCWjTm6fTzqd8x3Pd6m32iRm67uflB9wAa7VVCKFUAKBgADgUtFABRRRQAV5ROT8V/HP2ZCH8HaBPmYjlb+7H8OehRc/r/ALQxqfEbxBf3Fxa+CPDjka5qynzZl6Wdt0eQnsSMgd+uOduev8OeH7DwvoNpo+mx7Le3TaCfvO3dm9STyaANQDAwOlFFFABRRRQAUUUUAFFFFABRRRQAUUUUAFeceJcaf8b/AAZeDaPt9pd2TscchF3qP++mH516PXnXxUJs73wVqq5BttfgiZhnhJAQ36CgD0WiiigAooooAKKKKACiiigAooooAKKKKACiiigAooooA4zxn4Bh8RTRavpdy2leJbTm11CHgnH8EgH3lPTvgHuMg1fCPj6a61M+GPFdsul+JYRgIeIrxf78R79On5dwO9rnvF3g3SvGWmC11CNkniO+2u4uJbd/7yt+AyOhwPQUAdDRXmOi+MdW8G6rB4Y8fOrLIdmn66OIrkdlkP8AC44yT+P95vTgcjI6UAFFFFABRRRQAUUUUAFFFFABRRRQAVma54d0fxJZG01nTre9h52iVMlCe6t1U+4INadFAHmJ8CeKfB5MvgXXzNZKMjRtWJki+iP1X2HHuat6d8V7K3vk0rxhptz4Z1Nhx9r+a3l90lHGPc8dsmvQ6qajpljq9k9lqVnBd2z/AHopkDqfwPf3oAsQzRXEKTQyJJE4DI6MCrA9wR1p9eaS/DLUvDcz3fw/1+bTM8nS7xjNaOfQZyV+vJ9xTrf4o3Oh3K2Pj7QrjRJiQqX8IM1nMfZhkrn05wOpFAHpNFV7K+tNStI7uxuobm2kGUlhcOrfQjirFABRRRQAUUUUAFFFFABRRRQAUUUUAFFFFABRRRQAUUUUAFFFFABRRRQAUUUUAFFFFABRRRQAUUUUAFFFFABRRRQAUUUUAFFFFABRRRQAUUUUAFFFFABRRRQAVn6T/wAv3/X3J/StCs/Sf+X7/r7k/pUS+JEvdGhRRRVlBRRRQAUUUUAFFFFAFafULK2aRbi8t4mij82QSShdiZxuOTwM8ZqM6zpY07+0DqVmLH/n589fL/76zivO9T0LTtf+PZg1S3F1bQaAk4gk5jdxOwG9ejAbjweM1R8LeC9Am+KPjTT59Oim03TntZbWwkG63ieeHc7CM/Ln5QBxwOlAHpWsXtyfDd1e6Lc6eZ/JL2891J/o/wBWZe3vVm3ujDpEF1qU9rG4hVp5UfEIbAyVJ/hz0z2rxuziWy+FPxM0qDK2dhqV7DbR5yI48KQo9hz+ZrU1WCLWtf8Ahr4f1FRJpM1i91Lbv9yeSOFSgYdwOuPc0Aep2WoWWpQefY3dvdQ5x5kEgdc+mQakubm3s7d57qeOCFBlpJXCqv1J4FZ2leGdE0K8ubrSdMt7GS6VFmFunlo23OPlHyg/MeQM1xPxQki/4SXwbFdWM2q2YubiafS4IjK8wWMYk2dGCE5weue9AHe2mt6TfyrFZ6pZXMjDKrDcI5I9gDTv7Y0vzII/7Ss99wxWFfPXMhBwQozyQeOK8/8AAvh+CTx7rXia28MnSNOlhiitEurRYZTIAQ7qnWMEHB6butZnwr8MaQ3he68Qz6fHe6pHe3DQSTjeYfLkYqsefu/Nk8dSTQB6lda1pVjcpbXmp2VvcP8AdimuFRm+gJzVmS6t4ZoYZZ4klmJESM4DOQMnaO/4V5d8NPCfh/xN8PItW1rT7XU9R1Zppby7uIw8hbzGXAY8rgAdMYrl7aS8Pwa0bxEJJLmXwxq5lglJy0tskuwrn0wcfRaAPeTc263K2zTxC4dS6xFxuKjqQOuKgutUsLITfaLy3iaGPzHV5VUqpOATk8AnjPrXjetalJN8TV8c285fStJ1C10csp+QxSxt5rn6NKldJ4X0608U6l421/UbWG7tLy7+w28c8YdGitxgMAeMF+fqtAHQ+H/G1l4q8If2vYyRwXL20sv2VpVeSLaSuWA9wD07ioPAvitNR8E6Fda5qtqNTvod2JXSJpTuI+VRj07Cuc+FWj6ZB8ILXVIdOtI9QnsrlJbpIVErr5j8FsZI+VfyHpWFoPgjw9cfs/3Gpz6bDNqMmmT3P2uUbpUdA5Tax5UDaOBgfnQB7lWfef8AIY03/tr/AOg1S8FXU174F8P3VxI0k0unW7yOxyWYxqST9TUfijR7fxAkGk3bzJBdRyxu0LbXA2joeaipt81+ZMtjoaK8oufgxeW8YXQvH/iOwx0ElwZB/wCOFMVkz+BfjBpRP9leOI76NQMC5kbecezqw/8AHuaso9tor58fVfjropZ7+C5uYhwPIsre5J/CPDVAvxn8bWL+Xqh0Owk+bbHqWn3cbnB9EyB+dAH0VRXjdh8WfE92ypbaV4a1R25CWmuRwvjH92Q7v0rfTx/4vhAN98NNRVcjm0vY7jI9eAKAPRa8t8XWNz8P/FJ8eaNA8mmXJWPXrKIfeXPE6j+8M8//AGTGrg+LiR7ftngjxjbA4yzaZlVz/wACBx+FNl+NHgaSF7fU5by1WVWV4bywk+YdCCADkUAeg2V7balYwXtnMk1tOgkikQ8MpGQanrwTwR8RPDfg/wAUXGg2utLc+ErxmnsZ3V1NjIeWiYOAwQnoenQ92I9cg8ceErpwkHifR3c9FF9Hk9+mc0Ab9FQQX1pdAG3uoJge8cgb+VT0AFFFFABRRRQAUUUUAFFFFABRRRQAUVheJ/GGheD7A3etX8cAIJjiHzSyn0VRye3PQZ5IrivM8dfEY4iEvhLw25++w/065T2H/LMH8CP9oUAb/ij4laR4evBpVnHLrGvSHbHptj877sZ+cjIQfmcc4xWFF4I8S+OZEu/H1/8AZtOzuj0HT5Cqe3nODlj9D7gjpXY+FvBeheDrMwaPZLG7gedcP800x9Wc8n1xwBk4ArfoAq6dpljpFjHY6daQ2trEMJFCgVR+A7+9WqKKACimySJFG0kjqiKMszHAA9zXD6t8W/Cun3P2KyuZta1A8La6VEZ2Y+xHy/rmgDuqiubq3srd7i6niggQZeSVwqqPcngV5z/afxQ8UqP7O0qx8K2Tf8t79vPuSvqqAYU+zD8amtvhDpt5cpeeK9W1LxJdryBdzFIFP+zGp+Ue2SKAJtQ+L/hyK8aw0SO98Q6gP+WGlQGUfUv0x7jNVN/xT8U52pp3hGxb+JsXV1j6fc/PaRXf6dpen6Rai202xtrOAdI7eIIv5AVboA8+sPg/oAuUvfEFzf8AiO/X/ltqdwzqD6KgONvsc13dpZ21hbJbWdvDbwIMLFCgRV+gHAqaigAopruscbO5wqgkn0Aqj/bmnf8APx/443+FS5RW7E2luaFFZ/8Abmnf8/H/AI43+FH9uad/z8f+ON/hS9pDuhc0e5oUVn/25p3/AD8f+ON/hR/bmnf8/H/jjf4Ue0h3Qc0e5oVg+MfFVn4O8N3GrXY8xl+SCAHDTyn7qD6/oAT2q9/bmnf8/H/jjf4V5rYuPGnxEl17XUlttG0OUw6TZzRMDLKD807DHqBj8PQ5PaQ7hzR7nQ/DnwreaXb3XiHX8SeJdYbzrtj/AMsU/hhX0AGMj2A5wK7ms/8AtzTv+fj/AMcb/Cj+3NO/5+P/ABxv8KPaQ7oOaPc0KKz/AO3NO/5+P/HG/wAKP7c07/n4/wDHG/wo9pDug5o9zQorP/tzTv8An4/8cb/CrFre296GNvJv29eCMfnTU4t2TGpJ7MsUUUVQwooooAKKKKACiiigArz74127TfC3Up4h++tJIbiM4HykSqCefYmvQawPHFm2oeA9ftUXc8mnzhB6tsJH64oA2bS4S8s4LmMgpNGsikHqCMipq5j4dXgvvhx4dn3Fj9gijJPUlFCn9VNdPQAUUUUAFFFFABRRRQAUUUUAFFFFABRRRQAUUUUAFFFFAFDWdE03xDpc2m6raR3VpKMNG46e4PUEdiORXmsN/rXwhuEs9Xe41bwWzBLe/wAb5tPB6LIAMlOwI9sdlr1mo54IrmCSCeJJYZFKPHIoZWU8EEHqKAGWd5bahZxXdnPHcW0yh45YmDKwPcEVPXlF5omtfCu7l1XwvFNqXhZ233mjbiz2vrJCTzj1H556r6H4e8RaX4p0iLVNIuluLaTg44ZG7qw6gj0/pQBqUUUUAFFFFABRRRQAUUUUAFFFFABRRRQAVFc21veW0ltdQRTwSDa8UqBlYehB4IqWigDzm++FMen3kup+CNYufDl853NDH+8tZTz96M/X6DsKgX4ia/4TfyPH/h94bcEKNY0sGa2btl1+8n8z2WvTaRlDqVYAqRggjg0AUdI1zS9fsheaTf297bnjfC4bB9COoPseav1wGr/CjSZb1tU8N3dx4a1Y8/aNPOI39niyFI46DGe+aof8Jf418F5Txhon9raah/5C+kLkqvrJFxj3IwB2zQB6dRWN4e8V6F4qtDc6JqUF2g++qnDp/vIcMv4itmgAooooAKKKKACiiigAooooAKKKKACiiigAooooAKKKKACiiigAooooAKKKKACiiigAooooAKKKKACiiigAooooAKKKKACiiigAooooAKKKKACs/Sf+X7/r7k/pWhWTD9vs5blUsfOSSdpA3nKvB9qzk7NMl7o1qKz/ALZqP/QL/wDJhaPtmo/9Av8A8mFp+0Xn9zDmRoUVn/bNR/6Bf/kwtH2zUf8AoF/+TC0e0Xn9zDmRoUVn/bNR/wCgX/5MLR9s1H/oF/8AkwtHtF5/cw5kaFFZ/wBs1H/oF/8AkwtH2zUf+gX/AOTC0e0Xn9zDmRXXw3Zr4xfxMJJ/tr2IsTHuHl7A+/OMZ3Z98Y7Uad4bs9M8Sa1rkMk7XOr+R56OwKL5SFF2gDIyDzkn8KsfbNR/6Bf/AJMLR9s1H/oF/wDkwtHtF5/cw5kY3/CBaX/Y/iLTPtF35OvXEtzctvXcjSAAhPlwBxxnNP1vwNpmuaRptjLNd28ul7fsV7bS7J4SqhchsY5AGeMVrfbNR/6Bf/kwtH2zUf8AoF/+TC0e0Xn9zDmRQ8O+Fo9AmubmTVdT1O8uQqyT38+8hVzhVAACjk9B3rjvibZLdeKvDk+q2OoPoNss7S3Wmxu00crAABjH86oR6dT9K9A+2aj/ANAv/wAmFo+2aj/0C/8AyYWj2i8/uYcyPPPBqXB8dq/h2TX28MCzYXR1Yy+W02fk8oS/Nn1I4xXd+GfDdn4V0k6bZSTyQmaSbdMwLZdix6Acc1Y+2aj/ANAv/wAmFo+2aj/0C/8AyYWj2i8/uYcyOTk+Flgkl3Hpuu65pen3btJPp9nchYSW+9tBUlQe4BrpV8M6VF4Vbw3DbCLS2tmtvKQ9EYEHk9+ScnvzU/2zUf8AoF/+TC0fbNR/6Bf/AJMLR7Ref3MOZHPWfw10Sz8BXXg9ZLuSxuSzSzSOpmLFg27O3GQQuOOwrc8O6BZ+GPD9potiZGtrZSqtKQWYkliWIABJJJ6VL9s1H/oF/wDkwtH2zUf+gX/5MLR7Ref3MOZGD4e+H9l4aF1BZarqrabNHJHHp8s4aGAOcsUG3OeuMk9T1zV+y8I2Fh4HPhOKa5axNpJaGRmXzdjggnOMZ+Y9qv8A2zUf+gX/AOTC0fbNR/6Bf/kwtHtF5/cw5kP0fTIdF0Wx0q3aR4LOBLeNpCCxVFCgnAAzx6Uy8/5DGm/9tf8A0Gj7ZqP/AEC//JhajVb251K1mms/ISHfk+aGzkY7VMpJqy8uj7ibualFFFalhTZIo5kKSoroeqsMg06igDmNS+HPg3Vg4u/DenFn+88UIic/8CTBz75rAb4MeH7YltD1PXdDJOcafqDqM++7J/WvRqKAPOf+EO+IOmnOlfEI3UaniDU7BHz7GQZb8sU06p8V9NXbe+G9B1tOh+wXZgP4+bwfwFekUUAeMeJvEOnazo1zp3i34b67p7SxnN3bWaziBv76yjHQj8e4wa5z4d618N77S30bxVp+iRX1m5iivpbUQi7jHAYtgYYd92CeDyc4+iq4L4neAY/F+kx3tjBAdc08+batLGrLNjkxOG4ZT78A+xOQCjb/AAu+FevL52n2NlcqeN1nqEjLx/uvipv+FMeHYU26dqWvaaMAD7HqLLjBzxuBrG8L+DPh78QdEXUh4eTT9Thbyby3t5JIGtpl6jaCAOeRkfqCK2P+FWX2n86B488R2JH3Y7iYXMS/RDgUAL/wq2/tyTY/ELxZGcEAT3nnKOfQgCkPgv4hQbvsnxNkYclVn0iJj+JJP8qQ6Z8WtKH+i+INA1pQP+X+0aBvoPL4/M0p8Z+PtNJ/tX4ePcRKfmm02+STPusfLfnigBTpvxbtcCDXvDd8Aet3ayREjH+wPX/Pahb/AOLlr/r9G8MXoBHFtcSxkjv980L8Z/DtswXW7DW9DYnH/Ew091yfbbuP6dq39N+Ifg/Vgn2PxJprM/3UknEbn/gL4P6UAc+PGXxEtwPtXwzLgYy0Grwnv1AwfypT8TtUtji/+HfimM85+zWwnHB9RgV6HHIkqB43V0PIZTkGnUAedf8AC5dChBOoaN4i04DOTd6ay4wM/wAJNTQfGv4fTsFGveWx7SWsyj89mP1rv6858RfEXTrjUG0LwxpK+J9a7xxKGt4D0zJIeBj2+hIoA3YfiV4Knj3p4o0sDGfnuFQ/k2DXH3XxO1HxffvpPgJLaKNeJdZ1JgkaD1jjPLH6jr1GOaXRfg3Bf6mNc8a/Y7u9IGzT7GEQ2sIzkA7QC+Pf3zu610t18J/Al4CJfDVmuRj9yWi/9AIoAj8L/DbSdHvRrOo3Muu66/LajeneVP8A0zXkIB26kdM44rt687b4IeB1Yta2N3ZuQRvt72UHn6sa5LxFpvgvwrI8b/EzxTb3JbAtLPVDM4bHQqqkg/7xFAHuNBIAJJwB1Jr590y1+KmrXQ/4Ru/1+107jbdeImjRjx3QqzH6jIrY1v4T+O/ECIdW8cR364G+0kjeKBiOxEZAP1wDQB22u/FXwjoUn2c6kL+9J2raacvnyM3935flB9iRWSfEXxH8TkDQvDdvoFk/S81l8ykeoiXlT7MCD61l6H4V+IvhG38rRdL8CKoGC8cc6yuM/wATHBJ+pNbLeIvihaHEvgbT70c5a11RIx7cPzQAyP4Spq0y3HjTxHqfiGTOfs5f7PbA+0aHg/QjPpXb6RoOk6BbG30nTbWyiP3hBEE3e5I5J9zXFj4geLbfP9ofDTVYwDj/AES7S4PTPYCgfFyKMqLzwV4wtQcAs+mfKP8Ax7P6UAei0V52Pjd4IRgl3eXlk5GdlxZSg/oDWhafFrwHeAGLxLaLkZ/fK8XfH8YFAHaUVg2/jfwpdNtg8TaPI391b6PP5bq14Ly1uQDb3MMoPeNw38qAJ6KKKAK9/wD8g66/64v/ACNFh/yDrX/rin8hRf8A/IOuv+uL/wAjRYf8g61/64p/IVH2/kT9osUVzsPipW8f3HhSazaKRLFb2G4MmRMhbaQBjgg+56GqWp/ECy0z4jaX4Pkt2aW+h8w3PmYWNju2qRjknZ69xVlHX0Vz/iDxQuh6toOmJaNc3Or3ZgRQ+3y0UZeToc7Rjjjr1roKACiuY8Y+JLvw9P4djtYoJBqerw2M3mgnajhslcEfNwOuR7VR8S+JdeTxjYeF/DcWnC8ms3vZp9QDsiRhtoACEHJNAHa0VHB532eL7Rs8/YPM8vO3djnGecZqSgAooooAKz7P/kMal/2y/wDQa0Kz7P8A5DGpf9sv/QaiW8fX9GS90aFFFFWUFFFFABRRRQAUUUUAFNkjWWJ43AKOCrA9wadRQB538E3Mfw6j01yDLpt5c2kmOzCQt/7PXolec/DT/QvEvj3Ryfmh1przHos67h+i16NQAUUUUAFFFFABRRRQAUUUUAFFFFABRRRQAUUUUAFFFFABRRRQAV5t4h8D6loOry+KvAJSC/fm+0pji3vh6gdFf34/Ak7vSaKAOZ8HeONM8ZWchtw9rqFudl5p9wNs1u44IIPUZ7/yOQOmriPGPgD+2b1Nf0C8Ok+J7YfubxPuzAfwSj+IHpnB/EDFJ4O8fnV75/D3iG1Gk+J7cYktHOEnA/jiJ+8DycZPHcgZoA7iiiigAooooAKKKKACiiigAooooAKKKKACiiigAooooA4rxB8LvD2t3Y1G1SbR9XUlkv8ATH8mTce5A4b3PX3rGGq/ETwR8usWKeLNJU/8funpsu0X1aLo34fi1enUUAc34Y8e+HPF8f8AxKdRja4A+e0l+SZMdcoeTj1GR710lcr4m+HfhvxVILi9sjBqCnMd/aN5U6N2O4dSO24GubEXxH8DACKRPGOjp1WT91fRr7HnzP1YnsKAPTqK5Dwz8SvDnief7HFcvZaoDtfT75fKmVvQA8MfoT+FdfQAUUUUAFFFFABRRRQAUUUUAFFFFABRRRQAUUUUAFFFFABRRRQAUUUUAFFFFABRRRQAUUUUAFFFFABRRRQAUUUUAFFFFABRRRQAUUUUAFFFFABRRRQAUUUUAFFFFABRRRQAUUUUAFFFFABRRRQAUUUUAFFFFABRRRQAUUUUAFFFFABRRRQAUUUUAFFFFABRRRQB5h410688EeIh8QNCheS2YCPXbGP/AJbRf89gP7y+v9N2fRdN1G01fTbfULCdZ7S4jEkUi9GU/wAvp2qw6JJG0ciqyMCGVhkEHsa8p0+R/hN4xXR7h3/4Q7WpibCVzlbC4PWInsp7Z+vZzQB6xRRRQAjKrqVYAg9QRXP6j4E8J6sWa98O6ZK7fek+zKrn/gQAP610NZuueINJ8N6c1/rF/DZ2y/xSNyxxnCjqx9gCaAOMf4K+FoGL6PNq+iyn+PT791P/AI9urlfFc+s/D8pBZ/E2/u72QqINKuLJL25mJOAMk5APqcZ7ZNbv/CQ+M/iL8nhe3bw9oD9dXvUzPMvrDH2Hv+TA8VesdO8A/CuN7q/1K3XVJVLTXt9L5t3NnkkDlseyjnjOTzQBxWq6Z8YPFmkWzatZxjT2/wBdplndJaTTr/tscgA/3c/hmug0LxafBenJp8vwv1vSYF+9/Z0Yu0JHG5nGCTjHJJP1q9/ws3WPEIK+CfCF9qCHhb+/xbW3+8MnLj2yDQfA/jTxKN3ivxjJaW7cmw0NPJUexlPzEexBoAsJ8b/AZjYzarPbyqPmhls5Q4PpwpGfxrLtfivq/i+4ltfAvh6OZUba17qlwsUan18sHcw+hz7V1Wk/DDwXo0Bit/D1lMWGHku4xO7evL5xn0GBVfUvhH4E1Q5m8O20LdjaloMfghA/SgDJ/wCFc+I/Ea58aeMbueJvvafpQFvBj+6xxlx9QD711mgeCPDXhdV/sfR7W2kUY87ZulP1dst+tcx/wqb7DzoPjLxLpmDlYvtfmwr/AMAIGfxNIND+Kul4Nl4s0fWFH8GpWJg4+sWSfxNAHo9Fecf8JX8SNMGNT8BQX6qPmn0zUFAP0jbLfhS/8Lj0izONd0PxDogGAZL2wYJ+BXJP5UAejUVyem/E3wTqqg23iXTxuOAs8nkMT9JNprqIZ4bmISwSxyxno6MGB/EUASUUUUAIyqwwwBB7EVnXfh7Rb8EXmj6fcA5yJrZHznr1FaVFAHL3Hw48F3KkSeF9KAII/d2qx/8AoIFZE/wV+H1w5c6AEY/887qZR+QfH6V39FAHnX/CmdAhAGn6t4h03GAPsmosuMdOoNA+GGpW3Nh8Q/FUbcY+0XQnUc+hAFei0UAedf8ACI+ObEmWT4iSXdkhLS28ulxBpIwclN+SQSMjI6V3th/yDrX/AK4p/IUX/wDyDrr/AK4v/I0WH/IOtf8Arin8hUfb+RP2jg/Hy/2P418GeJ1+WNLxtMuT6pOMKT7BgT+NcZ4gtZdT0/xd47t13XOma7A9mR3itMIxB/une5PrivWvGPhqPxd4Xu9Ge4Ns021o7gJuMTqwZWAyO49R1qvofg620jwGPC005uonglinmKbTKZCxdsZPUse5qyjm4b2HxB8WZNVh/fWOgaKrx4/57XA35H1iH61w2i+X4q8MSa3quheLdQ169MskOpWRIitzuYIIcSABVwO3XNep/D7wKPA2jXFnJqB1G4uJQ73DRbPkVFRExk8AL696z7DwJ4g8OpNY+GfFaWWjvI0kVrc6es7W245IRtwyMk4BH580AYOuTavceGfhnJr0Txap/b1oLhZBhtw3jJ9yAD+NM1TwZoeofHZba5t52iudGe9lC3cqky+djIIYEDH8IwPau41nwlPrVr4cS51Znn0e/hvpJ3gGblowQRgEBc57Zx6VPJ4Y3/EGHxV9rx5emmw+zeX1zJv37s/hjH40AcV4lt/B2q+JNSgubPxHr+pRkCUae0zpYnbwq7WVFPGccnOc9xWFca1qd5+zJHfTXszXySpGLhmO87LsKuT3OAB+Fdx/wgusWGs6tcaF4nOn2OrXBubmFrNZZEkIwzRuW4z7g4qI/DID4WnwSmrHb53mC7aDJx5/m4K7ufTOff2oAxvGGlD4c+BL++0i7v5NZ1OSC1ub+SZpJHZmO6RVJwrYLAYxjI9Kyzp0mmaho934R8L+LLLUYruIXc17kx3UBOJBLmRgT3zgY/LHq3ifw5ZeK/D11o1+XWGcDEkZw0bAgqyn1BArF07w/wCM7e4tVvvGkdxZwOpdU0xElnUH7rOWIGehIGfpQB2NZ9n/AMhjUv8Atl/6DWhWfZ/8hjUv+2X/AKDUS3j6/oyXujQoooqygooooAKKKKACiiigAooooA850bGnfHrxJa9BqelW96PTMZEX9T+tejV5zr3/ABL/AI6+FLsA/wDEy066sWOT0jzKP1NejUAFFFFABRRRQAUUUUAFFFFABRRRQAUUUUAFFFFABRRRQAUUUUAFFFFABXNeMfBGmeMrBI7rfbX9ud9pfwHbNbv1BB9MjkfyOCOlooA810Dxvqfh3V4vCvj4JDdv8thq6jEF6o4wT0V+np1HTI3elVl+IPD2meKNHm0vVrVbi2k7HhkbsynsR6155a61rXwpvItL8SSzal4UkYJZ6vtLSWg7RzAdR0AP5f3VAPV6Kjt7iG6t47i3lSaCVQ8ckbBldTyCCOoNSUAFFFFABRRRQAUUUUAFFFFABRRRQAUUUUAFFFFABRRRQBz/AIm8E+HfF0Hl6zpkM7hdqTgbZU+jjn8OntXIjQPH/gjDeHtUHiXSUH/IO1Rwtwo9El6H8cAdADXp1FAHC6D8VdC1S7Gm6qs+gawAN1lqa+Uc/wCyxwCPToT6V3VZWu+GtF8TWRtNZ02C8iwdvmL8ye6sOVPuCK4ZvBHi3waDL4H143lig40bVyXQD0jk4K+w4HqTQB6dRXnum/FjTo75dK8WWNx4Z1T+7e8wSe6Sjgj3OB7mvQI5EljWSN1dHAZWU5BB7g0AOooooAKKKKACiiigAooooAKKKKACiiigAooooAKKKKACiiigAooooAKKKKACiiigAooooAKKKKACiiigAooooAKKKKACiiigAooooAKKKKACiiigAooooAKKKKACiiigAooooAKKKKACiiigAooooAKKKKACiiqNzfTRXgtoLXz38vzD+8C4Gcd6TklqxN2L1FZ/2zUf+gX/AOTC0fbNR/6Bf/kwtT7Ref3MXMjQorP+2aj/ANAv/wAmFo+2aj/0C/8AyYWj2i8/uYcyNCis/wC2aj/0C/8AyYWj7ZqP/QL/APJhaPaLz+5hzI0KKz/tmo/9Av8A8mFo+2aj/wBAv/yYWj2i8/uYcyNCsvxF4fsPFGg3Wj6lHvtrhNpI+8h7Mp7EHkVJ9s1H/oF/+TC0fbNR/wCgX/5MLR7Ref3MOZHE/D7xDf6fqVx4D8TzbtY09d1ncvx9utv4WBPVgBz347lWNehzTRW0DzTypFFGpZ5HYKqgdSSegrhPHnhjU/FNla3Wn2f2HXdNkE9heCdflbPKN6qcfy6jIPF6t4D+JHj2ZT4s1GGy09SCNPsHBXjuRnGe4JLYz0HSnzq1/wBGPmRreKPjXaLJLY+FPstxIpKSapeyeXaQnvt7ytjJwvXqN3SuS0eddZ1IatBo2r+P9cz8l7dx/ZtOgPpGH44PZgOmQAa7zw98KfDvh7a6+FxqFwP+W2oXKTH/AL5I2j8FzXdrc36IETSQqgYAE6gAUvaLz+5i5kcOfC3xC8TEHxD4pi0WzPWy0NCHI9DK3IP0yK2tB+F/hHw/MLmDSkur3O43d6TPKW/vZbgH3AFdB9s1H/oF/wDkwtH2zUf+gX/5MLR7Ref3MOZGhRWf9s1H/oF/+TC0fbNR/wCgX/5MLR7Ref3MOZGhRWf9s1H/AKBf/kwtH2zUf+gX/wCTC0e0Xn9zDmRoUVn/AGzUf+gX/wCTC0fbNR/6Bf8A5MLR7Ref3MOZGhQRkYPSqNtfTS3htri18hxH5g/eBsjOO1XqpST1Q07mJqXg7w1q7F9Q0DTbmQ9ZJLZC/wD31jP61y83wV8HCUzabDf6TcHP76wvZEYfTcWA/KvQ6KYzzj/hX3izThjQ/iRqqKBwmpQJd/8AjzdPypTJ8XNLJJh8N63CvQRs8Ez/AJ4QGvRqKAPOf+Fj+I9O/wCQ78ONbhAOC2nOt4Pr8uMfnU1t8aPBUsogvL65025JwYb60kRlPuQCB+degVDc2dtexGK6t4Z4z/BKgYfkaAM7TfFXh/WCF03W9Ou2xnZDcozD6gHIrXrj9R+FfgbVFxP4asY/e2Uwf+iytZH/AAp+ysR/xIfE3iPRwMbYre+JiH1Ujn6ZoA9Horzj/hG/ifphzp/jaw1NR92LU7ARjHuyZY0f8JF8UNLwNQ8F6dqqjOZdMvxEP++ZMsf89KAO/vgTp9yAMkxNgD6GqFprNhFZQRvPhljVSNjcED6Vx/8Awt61sh/xPvC3iTSABl5Z7ItEvr8wPP1xWtp3xW8C6oP3HiWyjx1FyTB/6MC1Di73TJad7o6H+3NO/wCfj/xxv8KP7c07/n4/8cb/AAqza3trfRCW0uYbiM9HhkDj8xU9Fp9193/BD3jP/tzTv+fj/wAcb/Cj+3NO/wCfj/xxv8K0KKLT7r7v+CHvGf8A25p3/Px/443+FH9uad/z8f8Ajjf4VoUUWn3X3f8ABD3jP/tzTv8An4/8cb/Cj+3NO/5+P/HG/wAK0KKLT7r7v+CHvGf/AG5p3/Px/wCON/hR/bmnf8/H/jjf4VoUUWn3X3f8EPeM/wDtzTv+fj/xxv8ACo9MmjudR1CeI7o28va2CM4U561qUUcsm02/6+8LO+oUUUVZQUUUUAFFFFABRRRQAUUUUAec/FDFlrXgXVwAGg12O2LHHCTAhv0WvRq89+Nccg+Gd3ew586wuLe5jIzwwlUZ49mNd/DKs8EcyHKSKGX6EZoAfRRRQAUUUUAFFFFABRRRQAUUUUAFFFFABRRVW+u2s4o2SLzXkkEaru28n3pNpK7E3YtUVn/bNR/6Bf8A5MLR9s1H/oF/+TC1PtF5/cxcyNCis/7ZqP8A0C//ACYWj7ZqP/QL/wDJhaPaLz+5hzI0KKz/ALZqP/QL/wDJhaPtmo/9Av8A8mFo9ovP7mHMjQorP+2aj/0C/wDyYWj7ZqP/AEC//JhaPaLz+5hzI0KhurS3vrSW1u4I57eZSkkUihldT1BB6iqv2zUf+gX/AOTC0fbNR/6Bf/kwtHtF5/cw5kebT6drPwiuJL7RY59V8GO5kudO3FptPB5Z4ieq9SR+fdq9J0TXNN8RaTDqelXSXNpMMq69j3BHUEdwaT7XqP8A0Cv/ACYWuAfwXrugeK01zwbbRWENzKo1LTJZgbeZc8uoH3GHPT9OQTnX9JhzI9QorP8Atmo/9Av/AMmFo+2aj/0C/wDyYWj2i8/uYcyNCis/7ZqP/QL/APJhaPtmo/8AQL/8mFo9ovP7mHMjQorP+2aj/wBAv/yYWj7ZqP8A0C//ACYWj2i8/uYcyNCis/7ZqP8A0C//ACYWj7ZqP/QL/wDJhaPaLz+5hzI0KKz/ALZqP/QL/wDJhaPtmo/9Av8A8mFo9ovP7mHMjQorP+2aj/0C/wDyYWmSX9/FG0j6ZhVBYn7QvAH4Ue0Xn9zDmRp0VHBKJ7eOUDAdQwB7ZGakqygooqrc6jaWcgSeXYxGQNpPH4Ck2lqxN23LVFZ/9uad/wA/H/jjf4Uf25p3/Px/443+FT7SHdC5o9zQorP/ALc07/n4/wDHG/wo/tzTv+fj/wAcb/Cj2kO6Dmj3JNU0nT9asXstTsoLy2frFMgYZ9eeh9+tefy/DXV/DMj3Xw+1+XT0Lbm0q/JmtH55Azlkz68n3Fd5/bmnf8/H/jjf4Uf25p3/AD8f+ON/hR7SHdBzR7nD2vxTk0e5Sw8eaJcaBcsQiXiqZbSY/wCy4zj1xzgdSK9BtLy11C1jurO5hubeQZSWFw6sPUEcGs+71HRL+1ktbzyri3kG14poS6MPQgjBrz688D6dpd1JqPgXxFc+Hrt23PbBWltJT/tRkcfqB2FHtId0HNHuesUV5jo/xL1ix1K30nxfoLxyTSiGLUtNUyWzknALA/Mn48+wFd9/bmnf8/H/AI43+FHtIdx8y7mhRWf/AG5p3/Px/wCON/hR/bmnf8/H/jjf4Ue0h3QuaPc0KKz/AO3NO/5+P/HG/wAKP7c07/n4/wDHG/wo9pDug5o9zQorP/tzTv8An4/8cb/Cj+3NO/5+P/HG/wAKPaQ7oOaPc0KKz/7c07/n4/8AHG/wo/tzTv8An4/8cb/Cj2kO6Dmj3NCio4Zo7iFZYm3I3Q1JV7lBRRRQAUUUUAFFFFABRRRQAUUUUAFFFFABRRRQAUUUUAFFFFABRRRQAUUUUAFFFFABRRRQAUUUUAFFFFABRRRQAUUUUAFFFFABRRRQAUUUUAFFFFABRRRQAVn/APMx/wDbp/7PWhWf/wAzH/26f+z1E+nqTLoaFFMmcxwSOOqqSPyrx7QdW+Iep/DlPGkXiaymYQzTtps+moqMsbsCvmKQckJ6d/xqyj2SiuasPG2kyeCdP8T6ncxada3UKufOf7rEcqO7HIOMDJxVnQPGPh7xQ8qaNqsF3JEMvGMq6j12sAce+KANyivNfDmqX9xo3xCkn1yW0NnrF5HBeT5mFnGqqRhT/CvJ29Kl8RfEiz8H6R4ajn1O21C7vWtvPndDHvt2BD3IUcDkZx70Aei0V5/P4+0HXta0a10Lxra27/a1862FvvN2p4EYLD5cnuPWul1/xf4f8LCL+2tUgtGl5jRss7D1CqCce+KANuisKbxn4bg0GLXJdas10yU7Y7jzMh2/ugdS3B4xng0/QPF2geKBN/Yupw3bQ48xFBV0z0JVgDj3xQBtUVxHwu1C81HQNTlvbue5kTV7qNWmkLlUD8KCegHYV0Ou+JtG8M28U2sahFaLK22MNks577VAJP4CgDWorDtPGPh6/wD7O+y6rBL/AGk0iWmM/vWT7y9OCPQ4NX7vV9PsdQsbC5ukjur5mW2iOd0pUZbH0FAF2iubg8feFbrWho8GtW0l80hiVFztZx/CHxtJ9ga560+LugS+NdR0We/tI7OERJbXGWzNKTh06djgUAei0Vg67418OeGrhLfV9Whtp3XeIsM77f7xVQSB7nirTeI9GXw+de/tGBtKCeYbpG3Jtzjt78UAalFc5D4+8KT67/YsWu2b6gTtEQbq393d93PtnNO0vx14X1vWJNJ03W7W5vkz+6jY/NjrtPRsexNAHQ0Vz+teOfDPh29Wy1XV4Le5KhzGQzFVPQttB2j3OK3YZo7iGOaF1kikUOjqchgRkEH0oApf8zH/ANun/s9aFZ3/ADMX/bp/7PWjUQ6+pMeoUUUVZQUUUUAFFFFABRRRQAUUUUAFZOpeF9A1gk6lomnXbYxuntkdh9CRkVrUUAcBdfBjwTNObi106fT7jORLZXUkZU+wyQPwFQD4b+IdNwdC+I2uQAfw6gq3i/k2APyr0aigDzjyfi7pf3Lnw1rUSj/lqkkEr/8AfOFBo/4WB4v07/kN/DfU1QYzJptwl2T/AMBXp+dej0UAeeQ/GnwgJRDqb6jo9wTjydQsnRh9doYD866fTfGfhjV2VNP8QabcSNyI0uU3/wDfOc/pWxNBDcRGKeJJYz1V1DA/ga5nUvhp4K1VWF14a04Fjlmgi8lifXcmDQB1QORkdKK85/4U1otnk6FrPiDROuFsdQYL+IbJP50n/CJ/EbTMnS/H0N8gHywanYLz9ZFyxoA9Horzj+2vitpX/H74W0XWVB+9pt6YDjHpL1/AfhQPixJYnbr3grxLppBw8q2vnQr/AMDGM/gKAPR6K4nTfi74E1M7YvEVtE3cXStDj8XAH611djqmn6pEJdPv7W7jIzvt5lkH5gmgC3RRRQAUUUUAFFFFABRRRQAUUUUAc58QLL+0Ph54httu9m0+ZlX1ZULL+oFHgC8+3/D3w9cFtzNp8KsfVlQKf1BrfnhS4t5YJBlJEKMPYjFcD8FJZD8MrK0mJ86xnntpAT0IlY4/AMBQB6FRRRQAUUUUAFFFFABRRRQAUUUUAFFFFABWfq3/AC4/9fcf9a0Kz9W/5cf+vuP+tRU+EmWxoUUUVZQUUUUAFFFFABRRRQAUUUUAFFFFABRRRQAUUUUAFFFFABRRRQAUUUUAFV7/AP5B11/1xf8AkasVXv8A/kHXX/XF/wCRpS2YnsFh/wAg61/64p/IVYqvYf8AIOtf+uKfyFWKUfhQLYKz/wDmY/8At0/9nrQrP/5mP/t0/wDZ6U+nqKXQ0KKKKsoKKKKACiiigAooooAKKKKACiiigAooooAKKKKACiiigDP0P/kDwf8AAv8A0I1oVn6H/wAgeD/gX/oRrQqKfwL0Jj8KCiiirKCiiigAooooAKKKKACiiigAooooAKKKKACiiigAooooAKKKKACiiigAooooAKKKKACiiigAooooAKKKKACiiigAooooAKKKKACiiigAooooAKKKKACs/wD5mP8A7dP/AGetCs//AJmP/t0/9nqJ9PUmXQt3P/HrN/uN/KvFPhx4Q13xJ8K9MtpPFstpoVysyPYW1kgk2ea4ZfOJJwTk9O+Ole3sodSrDIIwRVDRNE0/w7o8GlaVb/Z7K33eXHvZ9uWLHliSeST1qyjz7WdPsbD4q+BNIkhRNJtbKdbGJ+U85VAHXqwUAjPOferPipIk+NHgl7EKL94rsXezqbcJ8u/2zuxnvXZa/wCGtH8UWK2esWSXMSPvQklWjb1VlIKn6Gq3h/wXoPhiea40yyKXUw2yXE0ryysPTc5JA6cDjigDzqx/5EX4t/8AYT1L/wBFCpvEu0fDn4Zs2MDUtJJJ7DyzXoqeFNFjsNXsUs8W+sSyzXyea/715BhznOVyPTGO1F/4V0XVPDkXh+9sVm0yKNI44S7ZQIAFw2dwIA65zQBy3xMVV1TwNhQP+Kit+g9mqLw4I5vjh4ye9Cm8htbNbLf1WApl9vtuxn3NdPD4K0GCx02zFm7RabdfbLXzLiRmSbk7ixbLdTwcj2pPEPgfw94ouobrVLEvdQrsS4hmeKQL/d3IQSOTwfU0AZHifW7LQ7rR9N0TSNNvNU1G+lS2DlUiglUZkdmUEhsHkAZOTWDo39rJ8ej/AGwdMF4/h87xp2/aQJlxv3c7v6YrsZ/h/wCF59BttFOlIllbSebAI5HR43/vBwd273zzUmjeB/DugaiNR06w8q98poWuGmd3dWIJ3Fidxyo5PIxgcUAYHwi/5FzVv+w3ef8AodXvFvhrVL7XtL8Q+H7yzTV9MjkQW96paKaN+oJXlTwcEV0WkaJp2g201vptv5EU073DrvZsyOcseSevp0qhr3gzQ/El1DdajbSm5hQxpNBcSQuEJyVJRhkZ7GgDgNe1Ofxf8ObnX7XTRY674Y1RppIVYOomgIMoDD7ylST74xz1rR8OXtt46+I954khbfpWladHa2jZ482ZfMkYHsVUhTXYjSbLwz4SurLRNJRooYJGisk585iD8pJOSWPBJNZHw08Jf8Ix8PbPSr23VbmdWmvIzg/O/VT9Fwv4UAc7pzat8Lk0fQ7+Kz1TwzcXy2tndxjZcQPIxZN6dH5zyvPf0FaehBR8bvFikDJsLRgPwPNa+m/DbwrpWoQXttpzmW2bdbrNcyypAfVEZiqn8OO1WtY8D+Htd1iDVr+xLX0KhVmjmeMsoOQrbSAwz65oA8/8MDxNN4/8cyaXJoi3i6gEk/tGOVpfJC/utu1hhNtGueGL/wALfBzxnBf3FnI13cPdrFZqyxQB2TKKG5AyOnvXe654D8O+INRXUb6ydb4JsNzbTyQSMvoxRhuH1qWPwX4fi8NXHh5LDGl3JJmi81yZCSCSXzuJ4HOe1AHBfEfQ9Mh+FWg2kVlDHBFeWYREXG3cQG568gnJ71qePLK1sPEnw+a0t4oDDqot4/LQLsjKEFRjoOBxXa6n4f0vWNNh06+tvNtYXjkjj3suGQ5U5BB4xT9S0PTtXuLC4vrfzZbCcXFs29l2SAYzwRnr0ORQBxGu6brnhLXNe8Y6F9h1Gxu4kl1KwuWKSAQpgmOQZH3QflYV2+halb6zoGn6naRtFb3Vuk0cbDBVWUEDHtWJqXw48LavqU99eafI0twwe4RLqVI5mGOXRWCnoO3Peuohhit4I4IY1jijUIiIMKqgYAA7DFAHOeIvDmmeKrqTStWhaa0ktgzKsjIch8g5BHeufPwoksSW0Lxt4l04g/JG9150K/8AACBn8TXbf8zH/wBun/s9aFRDr6kx6nnH9i/FbS+bPxTousqD93UbIwcf9suv4n8aP+Es+I2mYGqeAYb5APmn0y/Xn6RtljXo9FWUecj4y6Naca7oniDRMYy99p7BOfQrk/pW3pvxM8FaqFNr4l08FjgLPL5LE/R8GurIyMHpWHqPg3wzq5ZtQ0DTbh26yPbJv/76xn9aANiGeG5iEsEscsZ6OjBgfxFSV55N8FvB4lM2mxahpFwc/vtPvZEYfTcWA/Ko/wDhX3izThjQ/iRqqKBwmpQJd/8AjzdPyoA9Horzkv8AF3Sycw+GtahXsjSQTOPxwoP50f8ACxvEmnf8h34ca1CM4Lac63gx6/LjH50AejUV59bfGnwVJKIL29utMuT1hvrSRGX6kAgfnXU6d4s8O6u23Ttd026fAOyG6RmGfUA5FAGxRRRQAUUUUAFFFFABRRRQAUUUUAFFFFAGdqOgaNrAxqek2N6P+ni3STH5iuUvvg34FvZfOXRvsk/aS0neLb7gA7c/hXeUUAecD4Yarp3Og/EDxDaEfdS8kW7jH/ADgUfYPi3pZxb6z4d1qMd7y3eCQ/hH8v616PRQB5x/wnHjnTP+Qx8ObqSNRzLpl4k5P0jAz+tOX40+GLdtms22saJJ/c1CwdSfpt3V6LTXRJEKOqsp4IYZBoA5/TvHvhLVWVbLxHpkkjnCxm4VXP0ViD+ldCrK6hlYMp5BByDXOaj8PvCGq7zeeG9Ndn+9Ilusbn/gS4P61zzfBfw3bNv0W+1vQ2zknTtQdc/XduoA9Forzj/hCvHmmY/sj4iTTxqOIdTsklz9ZOW/Sj+0fi1pX/HzoXh/WkGMCxumgc/UycfkKAPR6K84/wCFpahp52694B8R2RGNz2sIuol994wKu2Hxi8C38nlf24trMDho7uF4tp9CWG39aAO6rzn4XAWOs+OdI+UGDXZLkKOySgFf0Wu307XNJ1dN2mapZXq+ttOsn/oJNcRoH/Ev+Oni20Jx/aVha3qD2jHln9SfzoA9GooooAKKKKACiiigAooooAKKKKACiiigArP1b/lx/wCvuP8ArWhWfq3/AC4/9fcf9aip8JMtjQoooqygooooAKKKKACiiigAooooAKKKKACiiigAooooAKKKKACiiigAooooAKr3/wDyDrr/AK4v/I1Yqvf/APIOuv8Ari/8jSlsxPYLD/kHWv8A1xT+QqxVew/5B1r/ANcU/kKsUo/CgWwVn/8AMx/9un/s9aFZ/wDzMf8A26f+z0p9PUUuhoUUUVZQUUUUAFFFFABRRRQAUUUUAFFFFABRRRQAUUUUAFFFFAGfof8AyB4P+Bf+hGtCs/Q/+QPB/wAC/wDQjWhUU/gXoTH4UFFFFWUFFFFABRRRQAUUUUAFFFFABRRRQAUUUUAFFFFABRRRQAUUUUAFFFFABRRRQAUUUUAFFFFABRRRQAUUUUAFFFFABRRRQAUUUUAFFFFABRRRQAUUUUAFZtyl3FqguoLbz1MHlkeYFwd2e9aVFTKNxNXM/wC2aj/0C/8AyYWj7ZqP/QL/APJha0KKXK/5n+H+QrPuZ/2zUf8AoF/+TC0fbNR/6Bf/AJMLWhRRyv8Amf4f5BZ9zP8Atmo/9Av/AMmFo+2aj/0C/wDyYWtCijlf8z/D/ILPuZ/2zUf+gX/5MLR9s1H/AKBf/kwtaFFHK/5n+H+QWfcz/tmo/wDQL/8AJhaPtmo/9Av/AMmFrQoo5X/M/wAP8gs+5n/bNR/6Bf8A5MLR9s1H/oF/+TC1oUUcr/mf4f5BZ9zP+2aj/wBAv/yYWj7ZqP8A0C//ACYWtCijlf8AM/w/yCz7mf8AbNR/6Bf/AJMLR9s1H/oF/wDkwtaFFHK/5n+H+QWfcz/tmo/9Av8A8mFo+2aj/wBAv/yYWtCijlf8z/D/ACCz7mf9s1H/AKBf/kwtH2zUf+gX/wCTC1oUUcr/AJn+H+QWfcz/ALZqP/QL/wDJhaPtmo/9Av8A8mFrQoo5X/M/w/yCz7mbbJdy6obqe28hRB5YHmBsndntWlRRTjGw0rBRRRVDCiiigAooooAKKKKAIbm0tryIxXVvFPGeqSoGB/A1y2pfC3wPqgxceGrFPe2UwH/yGVrr6KAPOP8AhT2n2RzoPiTxHowGNsVrfkxD/gJGT9M0f8Iz8TNMOdO8c2WpKM7YdT08IMe7pljXo9FAHnH9v/FLS/8Aj/8AB2l6so6vpt/5P6SZJ/AUf8Lchsc/294S8S6Uq/fmkst8K/8AAwefwFej0UAcZpvxZ8C6p/qPEdpEehF1ug/9DAFdVZ6hZajCJrG8t7qIjIeCVXU/iDVXUvDmh6x/yE9HsLw9c3FsjkfiRXKXnwZ8D3U3nw6U9lP1EtncyRlfoM7R+VAHfUV5x/wrPW9OGdB+Iev22Bwl+VvEHsFbAFH2X4uaVxDqXhzW4hjJuYXglb1wEwo/OgD0eivOP+E78a6b/wAhn4cXrRg4MumXSXJb3CDn8zTo/jV4VhdY9Xi1bRZTnEeoWDqT/wB87qAPRaK57TvHfhPViq2XiLTJXf7sf2lVc/8AASQf0roFYMoZSCD0IoAWiiigCC9ZksLh1JDLExBHY4qha6c01pDK1/fBnRWOJuMkZ9KvX/8AyDrr/ri/8jRYf8g61/64p/IVm0nPUlq7K/8AZP8A1EL/AP7/AH/1qP7J/wCohf8A/f7/AOtWhRT9nHsHKjP/ALJ/6iF//wB/v/rUf2T/ANRC/wD+/wB/9atCij2cewcqM/8Asn/qIX//AH+/+tR/ZP8A1EL/AP7/AH/1q0KKPZx7Byoz/wCyf+ohf/8Af7/61Ur/AMJ6bqsfl6iJLxP7txtkH5MDW7RR7OPYOVHnt58FPA96259MeJx0a3kMWPwXA/SrOgfCzSPDusSapbaprM1y0H2dGuLvf5Uec7V+UcZxwc9K7minyq1h2Rn/ANk/9RC//wC/3/1qP7J/6iF//wB/v/rVoUUvZx7C5UZ/9k/9RC//AO/3/wBaj+yf+ohf/wDf7/61aFFHs49g5UZ/9k/9RC//AO/3/wBaj+yf+ohf/wDf7/61aFFHs49g5UZ/9k/9RC//AO/3/wBaj+yf+ohf/wDf7/61aFFHs49g5UZ/9k/9RC//AO/3/wBaj+yf+ohf/wDf7/61aFFHs49g5UUdHlebSoHkcu5zlick8kVerP0P/kDwf8C/9CNaFFP4EEfhQVR1OGaWKBoI/MeKdZNu4DIGe5q9RVSV1YbV1Yz/ALZqP/QL/wDJhaPtmo/9Av8A8mFrQoqeV/zP8P8AIVn3M/7ZqP8A0C//ACYWj7ZqP/QL/wDJha0KKOV/zP8AD/ILPuZ/2zUf+gX/AOTC0fbNR/6Bf/kwtaFFHK/5n+H+QWfcz/tmo/8AQL/8mFo+2aj/ANAv/wAmFrQoo5X/ADP8P8gs+5n/AGzUf+gX/wCTC0fbNR/6Bf8A5MLWhRRyv+Z/h/kFn3M/7ZqP/QL/APJhaPtmo/8AQL/8mFrQoo5X/M/w/wAgs+5n/bNR/wCgX/5MLR9s1H/oF/8AkwtaFFHK/wCZ/h/kFn3M/wC2aj/0C/8AyYWj7ZqP/QL/APJha0KKOV/zP8P8gs+5n/bNR/6Bf/kwtH2zUf8AoF/+TC1oUUcr/mf4f5BZ9zP+2aj/ANAv/wAmFo+2aj/0C/8AyYWtCijlf8z/AA/yCz7mf9s1H/oF/wDkwtH2zUf+gX/5MLWhRRyv+Z/h/kFn3M/7ZqP/AEC//JhaiuJ9RntpYf7M2+YhXPnqcZGK1aKHBv7T/D/IOV9yG1jaGzgif7yRqpx6gVNRRVJWVigrJubqGz10S3DbENttB2k87vatailKLewmrmf/AG5p3/Px/wCON/hR/bmnf8/H/jjf4VoUUrT7r7v+CL3jP/tzTv8An4/8cb/Cj+3NO/5+P/HG/wAK0KKLT7r7v+CHvGf/AG5p3/Px/wCON/hR/bmnf8/H/jjf4VoUUWn3X3f8EPeM/wDtzTv+fj/xxv8ACj+3NO/5+P8Axxv8K0KKLT7r7v8Agh7xn/25p3/Px/443+FH9uad/wA/H/jjf4VoUUWn3X3f8EPeM/8AtzTv+fj/AMcb/Cj+3NO/5+P/ABxv8K0KKLT7r7v+CHvGf/bmnf8APx/443+FH9uad/z8f+ON/hWhRRafdfd/wQ94z/7c07/n4/8AHG/wo/tzTv8An4/8cb/CtCii0+6+7/gh7xn/ANuad/z8f+ON/hR/bmnf8/H/AI43+FaFFFp9193/AAQ94z9EBGj2+Rj73/oRrQooqorlSQ0rKwUUUUxhRRRQAUUUUAFFFFABRRRQAUUUUAFFFFABRRRQAUUUUAFFFFABRRRQAUUUUAFFFFABRRRQAUUUUAFFFFABRRRQAUUUUAFFFFABRRRQAUUUUAFFFFABRRRQAUUUUAFFFFABRRRQAUUUUAFFFFABRRRQAUUUUAFFFFABRRRQAUUUUAFFFFABRRRQAUUUUAFFFFABRRRQAUUUUAFFFFABRRRQAUUUUAFFFFABRRRQAU2SNJUKSIroeCrDINOooA5nUfh34O1UP9r8N6azP9544BG5/wCBJg/rXPt8GPDtsxbRNQ1zQ2Jz/wAS/UHUfju3H9a9GooA85Hgzx9ppB0n4hyXEa9IdSsUlz7GTJb8gKQan8WtLH+laBoGsqB/y4XTQOfxk4/IV6PRQB53H8QtUmf+ztW8Ca/YTTjy/OjRZ7eMkYy0gwAB1/pXeWH/ACDrX/rin8hRf/8AIOuv+uL/AMjRYf8AIOtf+uKfyFR9v5E/aLFFFFWUFFFFABRRRQAUUUUAFFFFABRRRQAUUUUAFFFFABRRRQAUUUUAZ+h/8geD/gX/AKEa0Kz9D/5A8H/Av/QjWhUU/gXoTH4UFFFFWU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AUUUUAFFFFABRRRQBXv/APkHXX/XF/5Giw/5B1r/ANcU/kKlljWaJ4n+66lTj0NUF0hUUKt9fKoGABNgAflUO6ldIl3vc0qKz/7J/wCohf8A/f7/AOtR/ZP/AFEL/wD7/f8A1qOaXYLvsaFFZ/8AZP8A1EL/AP7/AH/1qP7J/wCohf8A/f7/AOtRzS7Bd9jQorP/ALJ/6iF//wB/v/rUf2T/ANRC/wD+/wB/9ajml2C77GhRWf8A2T/1EL//AL/f/Wo/sn/qIX//AH+/+tRzS7Bd9jQorP8A7J/6iF//AN/v/rUf2T/1EL//AL/f/Wo5pdgu+xoUVn/2T/1EL/8A7/f/AFqP7J/6iF//AN/v/rUc0uwXfY0KKz/7J/6iF/8A9/v/AK1H9k/9RC//AO/3/wBajml2C77GhRWf/ZP/AFEL/wD7/f8A1qP7J/6iF/8A9/v/AK1HNLsF32NCis/+yf8AqIX/AP3+/wDrUf2T/wBRC/8A+/3/ANajml2C77GhRWf/AGT/ANRC/wD+/wB/9aj+yf8AqIX/AP3+/wDrUc0uwXfYND/5A8H/AAL/ANCNaFQ2tslpbJBHnYnTJ565qanBWikxxVkkFFFFUM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P/9k="/>
          <p:cNvSpPr>
            <a:spLocks noChangeAspect="1" noChangeArrowheads="1"/>
          </p:cNvSpPr>
          <p:nvPr/>
        </p:nvSpPr>
        <p:spPr bwMode="auto">
          <a:xfrm>
            <a:off x="5943599" y="3276599"/>
            <a:ext cx="4207565" cy="420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6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705" y="2260186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Development Studies</a:t>
            </a:r>
          </a:p>
        </p:txBody>
      </p:sp>
    </p:spTree>
    <p:extLst>
      <p:ext uri="{BB962C8B-B14F-4D97-AF65-F5344CB8AC3E}">
        <p14:creationId xmlns:p14="http://schemas.microsoft.com/office/powerpoint/2010/main" val="44840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Ward- The Rich Nations &amp; Poor Nations, Ch. 2, 4,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Theory of ‘Developing wealth of wealth’- addressing question of why economic gap between poorer countries &amp; richer countries widening</a:t>
            </a:r>
          </a:p>
          <a:p>
            <a:r>
              <a:rPr lang="en-US" dirty="0"/>
              <a:t>Historical analysis of shifting from agrarian to industrialized nations</a:t>
            </a:r>
          </a:p>
          <a:p>
            <a:r>
              <a:rPr lang="en-US" dirty="0"/>
              <a:t>Revolutions that Developed Countries underwent more- Science and Saving, Equality, ‘Those-things’, Economic Growth</a:t>
            </a:r>
          </a:p>
          <a:p>
            <a:r>
              <a:rPr lang="en-US" dirty="0"/>
              <a:t>Importance of national saving mechanisms as way to invest in future development of economy verses culture of saving at local level</a:t>
            </a:r>
          </a:p>
        </p:txBody>
      </p:sp>
    </p:spTree>
    <p:extLst>
      <p:ext uri="{BB962C8B-B14F-4D97-AF65-F5344CB8AC3E}">
        <p14:creationId xmlns:p14="http://schemas.microsoft.com/office/powerpoint/2010/main" val="383279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>
                <a:solidFill>
                  <a:srgbClr val="0070C0"/>
                </a:solidFill>
              </a:rPr>
              <a:t>Apter-The</a:t>
            </a:r>
            <a:r>
              <a:rPr lang="es-EC" dirty="0">
                <a:solidFill>
                  <a:srgbClr val="0070C0"/>
                </a:solidFill>
              </a:rPr>
              <a:t> </a:t>
            </a:r>
            <a:r>
              <a:rPr lang="es-EC" dirty="0" err="1">
                <a:solidFill>
                  <a:srgbClr val="0070C0"/>
                </a:solidFill>
              </a:rPr>
              <a:t>Politics</a:t>
            </a:r>
            <a:r>
              <a:rPr lang="es-EC" dirty="0">
                <a:solidFill>
                  <a:srgbClr val="0070C0"/>
                </a:solidFill>
              </a:rPr>
              <a:t> of </a:t>
            </a:r>
            <a:r>
              <a:rPr lang="es-EC" dirty="0" err="1">
                <a:solidFill>
                  <a:srgbClr val="0070C0"/>
                </a:solidFill>
              </a:rPr>
              <a:t>Modernization</a:t>
            </a:r>
            <a:r>
              <a:rPr lang="es-EC" dirty="0">
                <a:solidFill>
                  <a:srgbClr val="0070C0"/>
                </a:solidFill>
              </a:rPr>
              <a:t> Ch. 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2147"/>
          </a:xfrm>
        </p:spPr>
        <p:txBody>
          <a:bodyPr>
            <a:normAutofit lnSpcReduction="10000"/>
          </a:bodyPr>
          <a:lstStyle/>
          <a:p>
            <a:r>
              <a:rPr lang="es-EC" dirty="0" err="1"/>
              <a:t>How</a:t>
            </a:r>
            <a:r>
              <a:rPr lang="es-EC" dirty="0"/>
              <a:t> do particular </a:t>
            </a:r>
            <a:r>
              <a:rPr lang="es-EC" dirty="0" err="1"/>
              <a:t>political</a:t>
            </a:r>
            <a:r>
              <a:rPr lang="es-EC" dirty="0"/>
              <a:t> </a:t>
            </a:r>
            <a:r>
              <a:rPr lang="es-EC" dirty="0" err="1"/>
              <a:t>arrangements</a:t>
            </a:r>
            <a:r>
              <a:rPr lang="es-EC" dirty="0"/>
              <a:t> </a:t>
            </a:r>
            <a:r>
              <a:rPr lang="es-EC" dirty="0" err="1"/>
              <a:t>channeling</a:t>
            </a:r>
            <a:r>
              <a:rPr lang="es-EC" dirty="0"/>
              <a:t> </a:t>
            </a:r>
            <a:r>
              <a:rPr lang="es-EC" dirty="0" err="1"/>
              <a:t>governmental</a:t>
            </a:r>
            <a:r>
              <a:rPr lang="es-EC" dirty="0"/>
              <a:t> </a:t>
            </a:r>
            <a:r>
              <a:rPr lang="es-EC" dirty="0" err="1"/>
              <a:t>authority</a:t>
            </a:r>
            <a:r>
              <a:rPr lang="es-EC" dirty="0"/>
              <a:t> </a:t>
            </a:r>
            <a:r>
              <a:rPr lang="es-EC" dirty="0" err="1"/>
              <a:t>influence</a:t>
            </a:r>
            <a:r>
              <a:rPr lang="es-EC" dirty="0"/>
              <a:t> </a:t>
            </a:r>
            <a:r>
              <a:rPr lang="es-EC" dirty="0" err="1"/>
              <a:t>modernization</a:t>
            </a:r>
            <a:r>
              <a:rPr lang="es-EC" dirty="0"/>
              <a:t>?</a:t>
            </a:r>
          </a:p>
          <a:p>
            <a:r>
              <a:rPr lang="es-EC" dirty="0" err="1"/>
              <a:t>Modernization</a:t>
            </a:r>
            <a:r>
              <a:rPr lang="es-EC" dirty="0"/>
              <a:t>=</a:t>
            </a:r>
            <a:r>
              <a:rPr lang="es-EC" dirty="0" err="1"/>
              <a:t>choice</a:t>
            </a:r>
            <a:r>
              <a:rPr lang="es-EC" dirty="0"/>
              <a:t> </a:t>
            </a:r>
            <a:r>
              <a:rPr lang="es-EC" dirty="0" err="1"/>
              <a:t>that</a:t>
            </a:r>
            <a:r>
              <a:rPr lang="es-EC" dirty="0"/>
              <a:t> </a:t>
            </a:r>
            <a:r>
              <a:rPr lang="es-EC" dirty="0" err="1"/>
              <a:t>reflects</a:t>
            </a:r>
            <a:r>
              <a:rPr lang="es-EC" dirty="0"/>
              <a:t> </a:t>
            </a:r>
            <a:r>
              <a:rPr lang="es-EC" dirty="0" err="1"/>
              <a:t>societal</a:t>
            </a:r>
            <a:r>
              <a:rPr lang="es-EC" dirty="0"/>
              <a:t> </a:t>
            </a:r>
            <a:r>
              <a:rPr lang="es-EC" dirty="0" err="1"/>
              <a:t>priorities</a:t>
            </a:r>
            <a:r>
              <a:rPr lang="es-EC" dirty="0"/>
              <a:t>. </a:t>
            </a:r>
            <a:r>
              <a:rPr lang="es-EC" dirty="0" err="1"/>
              <a:t>Polities</a:t>
            </a:r>
            <a:r>
              <a:rPr lang="es-EC" dirty="0"/>
              <a:t> </a:t>
            </a:r>
            <a:r>
              <a:rPr lang="es-EC" dirty="0" err="1"/>
              <a:t>modernize</a:t>
            </a:r>
            <a:r>
              <a:rPr lang="es-EC" dirty="0"/>
              <a:t> </a:t>
            </a:r>
            <a:r>
              <a:rPr lang="es-EC" dirty="0" err="1"/>
              <a:t>through</a:t>
            </a:r>
            <a:r>
              <a:rPr lang="es-EC" dirty="0"/>
              <a:t> </a:t>
            </a:r>
            <a:r>
              <a:rPr lang="es-EC" dirty="0" err="1"/>
              <a:t>mundane</a:t>
            </a:r>
            <a:r>
              <a:rPr lang="es-EC" dirty="0"/>
              <a:t> and </a:t>
            </a:r>
            <a:r>
              <a:rPr lang="es-EC" dirty="0" err="1"/>
              <a:t>sacred</a:t>
            </a:r>
            <a:r>
              <a:rPr lang="es-EC" dirty="0"/>
              <a:t> </a:t>
            </a:r>
            <a:r>
              <a:rPr lang="es-EC" dirty="0" err="1"/>
              <a:t>rewards</a:t>
            </a:r>
            <a:r>
              <a:rPr lang="es-EC" dirty="0"/>
              <a:t> and </a:t>
            </a:r>
            <a:r>
              <a:rPr lang="es-EC" dirty="0" err="1"/>
              <a:t>promises</a:t>
            </a:r>
            <a:r>
              <a:rPr lang="es-EC" dirty="0"/>
              <a:t>.</a:t>
            </a:r>
          </a:p>
          <a:p>
            <a:r>
              <a:rPr lang="es-EC" dirty="0"/>
              <a:t>Secular-</a:t>
            </a:r>
            <a:r>
              <a:rPr lang="es-EC" dirty="0" err="1"/>
              <a:t>Libertarian</a:t>
            </a:r>
            <a:r>
              <a:rPr lang="es-EC" dirty="0"/>
              <a:t> vs </a:t>
            </a:r>
            <a:r>
              <a:rPr lang="es-EC" dirty="0" err="1"/>
              <a:t>Sacred-Collectivity</a:t>
            </a:r>
            <a:r>
              <a:rPr lang="es-EC" dirty="0"/>
              <a:t> </a:t>
            </a:r>
            <a:r>
              <a:rPr lang="es-EC" dirty="0" err="1"/>
              <a:t>normative</a:t>
            </a:r>
            <a:r>
              <a:rPr lang="es-EC" dirty="0"/>
              <a:t> </a:t>
            </a:r>
            <a:r>
              <a:rPr lang="es-EC" dirty="0" err="1"/>
              <a:t>modernizations</a:t>
            </a:r>
            <a:r>
              <a:rPr lang="es-EC" dirty="0"/>
              <a:t>.</a:t>
            </a:r>
          </a:p>
          <a:p>
            <a:r>
              <a:rPr lang="es-EC" dirty="0" err="1"/>
              <a:t>Modernization</a:t>
            </a:r>
            <a:r>
              <a:rPr lang="es-EC" dirty="0"/>
              <a:t> </a:t>
            </a:r>
            <a:r>
              <a:rPr lang="es-EC" dirty="0" err="1"/>
              <a:t>is</a:t>
            </a:r>
            <a:r>
              <a:rPr lang="es-EC" dirty="0"/>
              <a:t> </a:t>
            </a:r>
            <a:r>
              <a:rPr lang="es-EC" dirty="0" err="1"/>
              <a:t>driven</a:t>
            </a:r>
            <a:r>
              <a:rPr lang="es-EC" dirty="0"/>
              <a:t> </a:t>
            </a:r>
            <a:r>
              <a:rPr lang="es-EC" dirty="0" err="1"/>
              <a:t>by</a:t>
            </a:r>
            <a:r>
              <a:rPr lang="es-EC" dirty="0"/>
              <a:t> </a:t>
            </a:r>
            <a:r>
              <a:rPr lang="es-EC" dirty="0" err="1"/>
              <a:t>elements</a:t>
            </a:r>
            <a:r>
              <a:rPr lang="es-EC" dirty="0"/>
              <a:t> of </a:t>
            </a:r>
            <a:r>
              <a:rPr lang="es-EC" dirty="0" err="1"/>
              <a:t>marginality</a:t>
            </a:r>
            <a:r>
              <a:rPr lang="es-EC" dirty="0"/>
              <a:t>, </a:t>
            </a:r>
            <a:r>
              <a:rPr lang="es-EC" dirty="0" err="1"/>
              <a:t>innovative</a:t>
            </a:r>
            <a:r>
              <a:rPr lang="es-EC" dirty="0"/>
              <a:t> roles, and </a:t>
            </a:r>
            <a:r>
              <a:rPr lang="es-EC" dirty="0" err="1"/>
              <a:t>mass</a:t>
            </a:r>
            <a:r>
              <a:rPr lang="es-EC" dirty="0"/>
              <a:t> media.  Roles are </a:t>
            </a:r>
            <a:r>
              <a:rPr lang="es-EC" dirty="0" err="1"/>
              <a:t>indicators</a:t>
            </a:r>
            <a:r>
              <a:rPr lang="es-EC" dirty="0"/>
              <a:t> of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ongoing</a:t>
            </a:r>
            <a:r>
              <a:rPr lang="es-EC" dirty="0"/>
              <a:t> </a:t>
            </a:r>
            <a:r>
              <a:rPr lang="es-EC" dirty="0" err="1"/>
              <a:t>processes</a:t>
            </a:r>
            <a:r>
              <a:rPr lang="es-EC" dirty="0"/>
              <a:t>.</a:t>
            </a:r>
          </a:p>
          <a:p>
            <a:r>
              <a:rPr lang="es-EC" dirty="0" err="1"/>
              <a:t>Equality</a:t>
            </a:r>
            <a:r>
              <a:rPr lang="es-EC" dirty="0"/>
              <a:t> can </a:t>
            </a:r>
            <a:r>
              <a:rPr lang="es-EC" dirty="0" err="1"/>
              <a:t>provide</a:t>
            </a:r>
            <a:r>
              <a:rPr lang="es-EC" dirty="0"/>
              <a:t> a driver as </a:t>
            </a:r>
            <a:r>
              <a:rPr lang="es-EC" dirty="0" err="1"/>
              <a:t>long</a:t>
            </a:r>
            <a:r>
              <a:rPr lang="es-EC" dirty="0"/>
              <a:t> as </a:t>
            </a:r>
            <a:r>
              <a:rPr lang="es-EC" dirty="0" err="1"/>
              <a:t>the</a:t>
            </a:r>
            <a:r>
              <a:rPr lang="es-EC" dirty="0"/>
              <a:t> </a:t>
            </a:r>
            <a:r>
              <a:rPr lang="es-EC" dirty="0" err="1"/>
              <a:t>discrepancies</a:t>
            </a:r>
            <a:r>
              <a:rPr lang="es-EC" dirty="0"/>
              <a:t> </a:t>
            </a:r>
            <a:r>
              <a:rPr lang="es-EC" dirty="0" err="1"/>
              <a:t>between</a:t>
            </a:r>
            <a:r>
              <a:rPr lang="es-EC" dirty="0"/>
              <a:t> </a:t>
            </a:r>
            <a:r>
              <a:rPr lang="es-EC" dirty="0" err="1"/>
              <a:t>lifestyles</a:t>
            </a:r>
            <a:r>
              <a:rPr lang="es-EC" dirty="0"/>
              <a:t> and </a:t>
            </a:r>
            <a:r>
              <a:rPr lang="es-EC" dirty="0" err="1"/>
              <a:t>modern</a:t>
            </a:r>
            <a:r>
              <a:rPr lang="es-EC" dirty="0"/>
              <a:t> roles are </a:t>
            </a:r>
            <a:r>
              <a:rPr lang="es-EC" dirty="0" err="1"/>
              <a:t>temporary</a:t>
            </a:r>
            <a:r>
              <a:rPr lang="es-EC" dirty="0"/>
              <a:t>.</a:t>
            </a:r>
            <a:endParaRPr lang="en-US" dirty="0"/>
          </a:p>
          <a:p>
            <a:r>
              <a:rPr lang="en-US" dirty="0"/>
              <a:t>Traditional cultures may survive as underlying societal arrangements in the form of hierarchical, pyramidal, or lineage systems.</a:t>
            </a:r>
            <a:endParaRPr lang="es-EC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5237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Emerson-From Empire to Nation (Ch. 18-20)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7008"/>
            <a:ext cx="10515600" cy="51285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is tension between improving living standards and its costs in terms of threats to established cultures, communities, and religions.</a:t>
            </a:r>
          </a:p>
          <a:p>
            <a:r>
              <a:rPr lang="en-US" dirty="0"/>
              <a:t>Despite time tempers, earlier experience of non-westerners to industrialize their societies has not been encouraging.</a:t>
            </a:r>
          </a:p>
          <a:p>
            <a:r>
              <a:rPr lang="en-US" dirty="0"/>
              <a:t>Nationalism and liberalism have both failed to provide practical answers to tension. Communism has allied itself with nationalism.</a:t>
            </a:r>
          </a:p>
          <a:p>
            <a:r>
              <a:rPr lang="en-US" dirty="0"/>
              <a:t>This alliance came as a result of anti-colonialism and the persistent racism of colonialist powers.</a:t>
            </a:r>
          </a:p>
          <a:p>
            <a:r>
              <a:rPr lang="en-US" dirty="0"/>
              <a:t>In that context, nationalism is still useful for emerging nations. Gives them a sense of independent worth denied during colonialism.</a:t>
            </a:r>
          </a:p>
          <a:p>
            <a:r>
              <a:rPr lang="en-US" dirty="0"/>
              <a:t>This has brought demands for independent and equality in the international sphere.</a:t>
            </a:r>
          </a:p>
        </p:txBody>
      </p:sp>
    </p:spTree>
    <p:extLst>
      <p:ext uri="{BB962C8B-B14F-4D97-AF65-F5344CB8AC3E}">
        <p14:creationId xmlns:p14="http://schemas.microsoft.com/office/powerpoint/2010/main" val="1485382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783" y="240596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Modernization &amp; Dependency Theory</a:t>
            </a:r>
          </a:p>
        </p:txBody>
      </p:sp>
    </p:spTree>
    <p:extLst>
      <p:ext uri="{BB962C8B-B14F-4D97-AF65-F5344CB8AC3E}">
        <p14:creationId xmlns:p14="http://schemas.microsoft.com/office/powerpoint/2010/main" val="269654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Frank- 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</a:rPr>
              <a:t>The Development of Underdevelopment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Historically, the capitalist system deeply impacted the underdeveloped world.</a:t>
            </a:r>
          </a:p>
          <a:p>
            <a:r>
              <a:rPr lang="en-US" dirty="0"/>
              <a:t>Exploitative metropolis-satellite relations penetrate and structure the economic, political, and social life of Latin American colonies and countries.</a:t>
            </a:r>
          </a:p>
          <a:p>
            <a:r>
              <a:rPr lang="en-US" dirty="0"/>
              <a:t>There is a parallel between development/underdevelopment at the international level, and backward and progressive areas domestically.</a:t>
            </a:r>
          </a:p>
          <a:p>
            <a:r>
              <a:rPr lang="en-US" dirty="0"/>
              <a:t>Development is not achieved by bringing capital, institutions, values to countries - it occurs independently of these efforts.</a:t>
            </a:r>
          </a:p>
          <a:p>
            <a:r>
              <a:rPr lang="en-US" dirty="0"/>
              <a:t>Offers five hypotheses to explain why metropoles tend to develop and the satellites </a:t>
            </a:r>
            <a:r>
              <a:rPr lang="en-US" dirty="0" err="1"/>
              <a:t>underdevelop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0358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Escobar-Making &amp; Unmaking of 3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rd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World Dev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14912"/>
          </a:xfrm>
        </p:spPr>
        <p:txBody>
          <a:bodyPr>
            <a:normAutofit/>
          </a:bodyPr>
          <a:lstStyle/>
          <a:p>
            <a:r>
              <a:rPr lang="en-US" dirty="0"/>
              <a:t>Escobar is critical of the formulaic strategies and implementation of development which he feels have caused massive problems.</a:t>
            </a:r>
          </a:p>
          <a:p>
            <a:r>
              <a:rPr lang="en-US" dirty="0"/>
              <a:t>In this ‘40s and ‘50s modernization mindset, social, cultural and political progress is achieved only through material advancement.</a:t>
            </a:r>
          </a:p>
          <a:p>
            <a:r>
              <a:rPr lang="en-US" dirty="0"/>
              <a:t>Rigid formulation of development discourse viewed poverty as a problem, with assessments based on numbers rather than people.</a:t>
            </a:r>
          </a:p>
          <a:p>
            <a:r>
              <a:rPr lang="en-US" dirty="0"/>
              <a:t>Instead of seeing development in the context of a society’s history and culture, social life was equated to a technical problem.</a:t>
            </a:r>
          </a:p>
          <a:p>
            <a:r>
              <a:rPr lang="en-US" dirty="0"/>
              <a:t>This Eurocentric development mindset treats the Third World as different and inferior, with limited humanity.</a:t>
            </a:r>
          </a:p>
        </p:txBody>
      </p:sp>
    </p:spTree>
    <p:extLst>
      <p:ext uri="{BB962C8B-B14F-4D97-AF65-F5344CB8AC3E}">
        <p14:creationId xmlns:p14="http://schemas.microsoft.com/office/powerpoint/2010/main" val="2189050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Gusfield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Misplaced Polarities in Study of Social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Tradition and Modernity are often contrasted as opposites, but can and do coexist in cultural, political and economic realities.</a:t>
            </a:r>
          </a:p>
          <a:p>
            <a:r>
              <a:rPr lang="en-US" dirty="0"/>
              <a:t>Traditional societies cannot be neatly classified as static, having a singular set of norms and values, or being homogenous.</a:t>
            </a:r>
          </a:p>
          <a:p>
            <a:r>
              <a:rPr lang="en-US" dirty="0"/>
              <a:t>Rather than a displacement of one by the other, there is a broad range of permutations and possibilities for change and continuity.</a:t>
            </a:r>
          </a:p>
          <a:p>
            <a:r>
              <a:rPr lang="en-US" dirty="0"/>
              <a:t>Societies leverage tradition to build unity and identity, to accept political structures, and agree on economic development strategies.</a:t>
            </a:r>
          </a:p>
          <a:p>
            <a:r>
              <a:rPr lang="en-US" dirty="0"/>
              <a:t>In reality, tradition and modernity can manifest themselves in a variety of mixtures and blends.</a:t>
            </a:r>
          </a:p>
        </p:txBody>
      </p:sp>
    </p:spTree>
    <p:extLst>
      <p:ext uri="{BB962C8B-B14F-4D97-AF65-F5344CB8AC3E}">
        <p14:creationId xmlns:p14="http://schemas.microsoft.com/office/powerpoint/2010/main" val="280967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935</Words>
  <Application>Microsoft Office PowerPoint</Application>
  <PresentationFormat>Widescreen</PresentationFormat>
  <Paragraphs>104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Golden Oldies</vt:lpstr>
      <vt:lpstr>Development Studies</vt:lpstr>
      <vt:lpstr>Ward- The Rich Nations &amp; Poor Nations, Ch. 2, 4, 5</vt:lpstr>
      <vt:lpstr>Apter-The Politics of Modernization Ch. 1-3</vt:lpstr>
      <vt:lpstr>Emerson-From Empire to Nation (Ch. 18-20)</vt:lpstr>
      <vt:lpstr>Modernization &amp; Dependency Theory</vt:lpstr>
      <vt:lpstr>Frank- The Development of Underdevelopment</vt:lpstr>
      <vt:lpstr>Escobar-Making &amp; Unmaking of 3rd World Dev</vt:lpstr>
      <vt:lpstr>Gusfield-Misplaced Polarities in Study of Social Change</vt:lpstr>
      <vt:lpstr>Valenzuela(s) - Modernization and Dependency</vt:lpstr>
      <vt:lpstr>PowerPoint Presentation</vt:lpstr>
      <vt:lpstr>PowerPoint Presentation</vt:lpstr>
      <vt:lpstr>Major Themes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Golden Oldies</dc:title>
  <dc:creator>Cesar Cedeño</dc:creator>
  <cp:lastModifiedBy>Jhanson133</cp:lastModifiedBy>
  <cp:revision>24</cp:revision>
  <dcterms:created xsi:type="dcterms:W3CDTF">2016-09-14T17:15:06Z</dcterms:created>
  <dcterms:modified xsi:type="dcterms:W3CDTF">2016-09-15T13:57:41Z</dcterms:modified>
</cp:coreProperties>
</file>