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8" r:id="rId4"/>
    <p:sldId id="259" r:id="rId5"/>
    <p:sldId id="260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98206-B28F-4156-B464-F903DEE3A74C}" type="datetimeFigureOut">
              <a:rPr lang="en-US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BB1BF-274F-4C8C-9941-8715F912266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B1BF-274F-4C8C-9941-8715F9122661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55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B1BF-274F-4C8C-9941-8715F9122661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5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B1BF-274F-4C8C-9941-8715F9122661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07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B1BF-274F-4C8C-9941-8715F9122661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58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B1BF-274F-4C8C-9941-8715F9122661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53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BB1BF-274F-4C8C-9941-8715F9122661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1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3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7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2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9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4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2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0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3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248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6BCCB-F180-B44F-BABB-FB0B78CE6D7C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EBF61-D104-A146-85B5-0CB48933B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9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International Development Seminar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33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865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Almond and Powell: Comparative Politics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3198"/>
            <a:ext cx="8229600" cy="3975414"/>
          </a:xfrm>
        </p:spPr>
        <p:txBody>
          <a:bodyPr>
            <a:noAutofit/>
          </a:bodyPr>
          <a:lstStyle/>
          <a:p>
            <a:r>
              <a:rPr lang="en-US" sz="2400" dirty="0"/>
              <a:t>Background</a:t>
            </a:r>
          </a:p>
          <a:p>
            <a:pPr lvl="1"/>
            <a:r>
              <a:rPr lang="en-US" sz="2400" dirty="0"/>
              <a:t>1970s</a:t>
            </a:r>
          </a:p>
          <a:p>
            <a:pPr lvl="1"/>
            <a:r>
              <a:rPr lang="en-US" altLang="zh-CN" sz="2400" dirty="0"/>
              <a:t>Influenced</a:t>
            </a:r>
            <a:r>
              <a:rPr lang="zh-CN" altLang="en-US" sz="2400" dirty="0"/>
              <a:t> </a:t>
            </a:r>
            <a:r>
              <a:rPr lang="en-US" altLang="zh-CN" sz="2400" dirty="0"/>
              <a:t>by sociological, anthropological and communications theories</a:t>
            </a:r>
            <a:endParaRPr lang="en-US" sz="2400" dirty="0"/>
          </a:p>
          <a:p>
            <a:r>
              <a:rPr lang="en-US" sz="2400" dirty="0"/>
              <a:t>Theoretical framework: structural functionalism</a:t>
            </a:r>
          </a:p>
          <a:p>
            <a:pPr lvl="1"/>
            <a:r>
              <a:rPr lang="en-US" sz="2000" dirty="0"/>
              <a:t>Apply system theory to politics (interdependence and boundary)</a:t>
            </a:r>
          </a:p>
          <a:p>
            <a:pPr lvl="1"/>
            <a:r>
              <a:rPr lang="en-US" sz="2000" dirty="0"/>
              <a:t>Actual performance and underlying propensities (culture)</a:t>
            </a:r>
          </a:p>
          <a:p>
            <a:pPr lvl="1"/>
            <a:r>
              <a:rPr lang="en-US" sz="2000" dirty="0"/>
              <a:t>A political system has the major functions/activities: conversion, capability to interact with other social systems in the environment, and maintenance and adaptation.</a:t>
            </a:r>
          </a:p>
          <a:p>
            <a:pPr lvl="1"/>
            <a:r>
              <a:rPr lang="en-US" sz="2000" dirty="0"/>
              <a:t>In order to compare different political systems, it’s important to understand their institutions (structures), as well as their respective functions.</a:t>
            </a:r>
          </a:p>
          <a:p>
            <a:pPr lvl="1"/>
            <a:r>
              <a:rPr lang="en-US" sz="2000" dirty="0"/>
              <a:t>These institutions should be analyzed in a meaningful and dynamic historical context.</a:t>
            </a:r>
          </a:p>
        </p:txBody>
      </p:sp>
    </p:spTree>
    <p:extLst>
      <p:ext uri="{BB962C8B-B14F-4D97-AF65-F5344CB8AC3E}">
        <p14:creationId xmlns:p14="http://schemas.microsoft.com/office/powerpoint/2010/main" val="331017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Lerner: The passing of traditional society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98081"/>
          </a:xfrm>
        </p:spPr>
        <p:txBody>
          <a:bodyPr>
            <a:normAutofit/>
          </a:bodyPr>
          <a:lstStyle/>
          <a:p>
            <a:r>
              <a:rPr lang="en-US" sz="2400" dirty="0"/>
              <a:t>Background</a:t>
            </a:r>
          </a:p>
          <a:p>
            <a:pPr lvl="1"/>
            <a:r>
              <a:rPr lang="en-US" sz="2400" dirty="0"/>
              <a:t>1950s</a:t>
            </a:r>
          </a:p>
          <a:p>
            <a:pPr lvl="1"/>
            <a:r>
              <a:rPr lang="en-US" sz="2400" dirty="0"/>
              <a:t>Historic shift of modes of communicating ideas and attitudes: mass media</a:t>
            </a:r>
          </a:p>
          <a:p>
            <a:pPr lvl="1"/>
            <a:r>
              <a:rPr lang="en-US" sz="2400" dirty="0"/>
              <a:t>Based on a survey study in 6 Middle East Arab countries</a:t>
            </a:r>
          </a:p>
          <a:p>
            <a:r>
              <a:rPr lang="en-US" sz="2400" dirty="0"/>
              <a:t>Theoretical framework</a:t>
            </a:r>
          </a:p>
          <a:p>
            <a:pPr lvl="1"/>
            <a:r>
              <a:rPr lang="en-US" sz="2400" dirty="0"/>
              <a:t>Major hypothesis: empathetic capacity is the predominant personal style only in modern society.</a:t>
            </a:r>
          </a:p>
          <a:p>
            <a:pPr lvl="1"/>
            <a:r>
              <a:rPr lang="en-US" sz="2400" dirty="0"/>
              <a:t>Exposure to media messages would facilitate the transition of Muslim societies from tradition to modernity.</a:t>
            </a:r>
          </a:p>
          <a:p>
            <a:pPr lvl="1"/>
            <a:r>
              <a:rPr lang="en-US" sz="2400" dirty="0"/>
              <a:t>Retrospect: Islam is capable of effectively protecting its own institutions and values.</a:t>
            </a:r>
          </a:p>
        </p:txBody>
      </p:sp>
    </p:spTree>
    <p:extLst>
      <p:ext uri="{BB962C8B-B14F-4D97-AF65-F5344CB8AC3E}">
        <p14:creationId xmlns:p14="http://schemas.microsoft.com/office/powerpoint/2010/main" val="243308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144"/>
            <a:ext cx="8229600" cy="4420791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/>
              <a:t>Definition of Modern: </a:t>
            </a:r>
          </a:p>
          <a:p>
            <a:pPr marL="742950" lvl="2" indent="-342900"/>
            <a:r>
              <a:rPr lang="en-US" dirty="0"/>
              <a:t>cosmopolitan</a:t>
            </a:r>
          </a:p>
          <a:p>
            <a:pPr marL="742950" lvl="2" indent="-342900"/>
            <a:r>
              <a:rPr lang="en-US" dirty="0"/>
              <a:t>urban</a:t>
            </a:r>
          </a:p>
          <a:p>
            <a:pPr marL="742950" lvl="2" indent="-342900"/>
            <a:r>
              <a:rPr lang="en-US" dirty="0"/>
              <a:t>literate</a:t>
            </a:r>
          </a:p>
          <a:p>
            <a:pPr marL="742950" lvl="2" indent="-342900"/>
            <a:r>
              <a:rPr lang="en-US" dirty="0"/>
              <a:t>highly specialized in their vocation</a:t>
            </a:r>
          </a:p>
          <a:p>
            <a:pPr marL="742950" lvl="2" indent="-342900"/>
            <a:r>
              <a:rPr lang="en-US" dirty="0"/>
              <a:t>more financially stable</a:t>
            </a:r>
          </a:p>
          <a:p>
            <a:pPr marL="742950" lvl="2" indent="-342900"/>
            <a:r>
              <a:rPr lang="en-US" dirty="0"/>
              <a:t>capable of understanding various world situations</a:t>
            </a:r>
          </a:p>
          <a:p>
            <a:pPr marL="742950" lvl="2" indent="-342900"/>
            <a:r>
              <a:rPr lang="en-US" dirty="0"/>
              <a:t>interdependent</a:t>
            </a:r>
          </a:p>
          <a:p>
            <a:pPr marL="742950" lvl="2" indent="-342900"/>
            <a:r>
              <a:rPr lang="en-US" dirty="0"/>
              <a:t>more secular than devout.</a:t>
            </a:r>
          </a:p>
          <a:p>
            <a:pPr marL="457200" lvl="1" indent="-457200">
              <a:buFont typeface="Arial"/>
              <a:buChar char="•"/>
            </a:pPr>
            <a:endParaRPr lang="en-US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00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charset="0"/>
              </a:rPr>
              <a:t>James Ferguson: Development and Bureaucratic Power in Lesotho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latin typeface="Calibri" charset="0"/>
              </a:rPr>
              <a:t>Lesotho Reality</a:t>
            </a:r>
          </a:p>
          <a:p>
            <a:pPr lvl="1"/>
            <a:r>
              <a:rPr lang="en-US" dirty="0">
                <a:latin typeface="Calibri" charset="0"/>
              </a:rPr>
              <a:t>70 % of average rural household income comes from wage labor in South Africa, 6 % from agricultures</a:t>
            </a:r>
          </a:p>
          <a:p>
            <a:pPr lvl="1"/>
            <a:r>
              <a:rPr lang="en-US" dirty="0">
                <a:latin typeface="Calibri" charset="0"/>
              </a:rPr>
              <a:t>The World Bank mission to Lesotho, portrayed as a nation of “farmers”, is not focused on wage labourers.</a:t>
            </a:r>
          </a:p>
          <a:p>
            <a:r>
              <a:rPr lang="en-US" dirty="0">
                <a:latin typeface="Calibri" charset="0"/>
              </a:rPr>
              <a:t>Taking Politics out of Development</a:t>
            </a:r>
          </a:p>
          <a:p>
            <a:pPr lvl="1"/>
            <a:r>
              <a:rPr lang="en-US" dirty="0">
                <a:latin typeface="Calibri" charset="0"/>
              </a:rPr>
              <a:t>The Bank doesn’t consider the political character of the state; the uses of official positions and state power by the bureaucratic elite, bureaucratic inefficiency and corruption</a:t>
            </a:r>
          </a:p>
          <a:p>
            <a:pPr lvl="1"/>
            <a:r>
              <a:rPr lang="en-US" dirty="0">
                <a:latin typeface="Calibri" charset="0"/>
              </a:rPr>
              <a:t>Bureaucracy is seen as a problem of poor organization or lack of training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9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charset="0"/>
              </a:rPr>
              <a:t>James Ferguson: Development and Bureaucratic Power in Lesotho -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latin typeface="Calibri" charset="0"/>
              </a:rPr>
              <a:t>Failure</a:t>
            </a:r>
          </a:p>
          <a:p>
            <a:pPr lvl="1"/>
            <a:r>
              <a:rPr lang="en-US" dirty="0">
                <a:latin typeface="Calibri"/>
              </a:rPr>
              <a:t>“</a:t>
            </a:r>
            <a:r>
              <a:rPr lang="en-US" dirty="0">
                <a:latin typeface="Calibri" charset="0"/>
              </a:rPr>
              <a:t>Development” officials assumed that the projects were givens and they are only in charge of implementation.</a:t>
            </a:r>
          </a:p>
          <a:p>
            <a:pPr lvl="1"/>
            <a:r>
              <a:rPr lang="en-US" dirty="0">
                <a:latin typeface="Calibri" charset="0"/>
              </a:rPr>
              <a:t>Failure of livestock development; “Development” planner wants to convince farmers to sell their grazing animals</a:t>
            </a:r>
          </a:p>
          <a:p>
            <a:pPr lvl="1"/>
            <a:r>
              <a:rPr lang="en-US" dirty="0">
                <a:latin typeface="Calibri" charset="0"/>
              </a:rPr>
              <a:t>However, there is a reluctance to convert grazing animals to cash through sale because investment in livestock constitutes a consequences of a sort of retirement fund and migrant </a:t>
            </a:r>
            <a:r>
              <a:rPr lang="en-US" dirty="0" err="1">
                <a:latin typeface="Calibri" charset="0"/>
              </a:rPr>
              <a:t>labour</a:t>
            </a:r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The Side Effects of Failure</a:t>
            </a:r>
          </a:p>
          <a:p>
            <a:pPr lvl="1"/>
            <a:r>
              <a:rPr lang="en-US" dirty="0">
                <a:latin typeface="Calibri" charset="0"/>
              </a:rPr>
              <a:t>Canadian government’s interest in rural development to find export markets for farm machinery</a:t>
            </a:r>
          </a:p>
          <a:p>
            <a:pPr lvl="1"/>
            <a:r>
              <a:rPr lang="en-US" dirty="0">
                <a:latin typeface="Calibri" charset="0"/>
              </a:rPr>
              <a:t>Development projects are a machine for reinforcing and expanding bureaucratic power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91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5025"/>
          </a:xfrm>
        </p:spPr>
        <p:txBody>
          <a:bodyPr>
            <a:normAutofit fontScale="90000"/>
          </a:bodyPr>
          <a:lstStyle/>
          <a:p>
            <a:r>
              <a:rPr lang="en-US"/>
              <a:t>Literary Map or 'Grid'</a:t>
            </a:r>
            <a:endParaRPr lang="en-US" dirty="0"/>
          </a:p>
        </p:txBody>
      </p:sp>
      <p:pic>
        <p:nvPicPr>
          <p:cNvPr id="5" name="Content Placeholder 4" descr="Literary Grid.week 3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7118" y="1046761"/>
            <a:ext cx="7440595" cy="5750914"/>
          </a:xfrm>
        </p:spPr>
      </p:pic>
    </p:spTree>
    <p:extLst>
      <p:ext uri="{BB962C8B-B14F-4D97-AF65-F5344CB8AC3E}">
        <p14:creationId xmlns:p14="http://schemas.microsoft.com/office/powerpoint/2010/main" val="2759505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5330054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The role the monopoly of coercion in economic and political development through endogenous and exogenous arrangements.</a:t>
            </a:r>
          </a:p>
          <a:p>
            <a:r>
              <a:rPr lang="en-US" dirty="0"/>
              <a:t>Historical of the evolution of colonialism into western, globalize, or modernized systems.</a:t>
            </a:r>
          </a:p>
          <a:p>
            <a:r>
              <a:rPr lang="en-US" dirty="0"/>
              <a:t>Different roles, payoffs, and definitions of modernization.</a:t>
            </a:r>
          </a:p>
          <a:p>
            <a:r>
              <a:rPr lang="en-US" dirty="0"/>
              <a:t>Was modernization imposed or accepted?</a:t>
            </a:r>
          </a:p>
          <a:p>
            <a:r>
              <a:rPr lang="en-US" dirty="0"/>
              <a:t>Traditional and /or local cultural resilience in modernization.</a:t>
            </a:r>
          </a:p>
          <a:p>
            <a:r>
              <a:rPr lang="en-US" dirty="0"/>
              <a:t>Success and failure cases in modernization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89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211</Words>
  <Application>Microsoft Office PowerPoint</Application>
  <PresentationFormat>On-screen Show (4:3)</PresentationFormat>
  <Paragraphs>28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Week 3</vt:lpstr>
      <vt:lpstr>Almond and Powell: Comparative Politics</vt:lpstr>
      <vt:lpstr>Lerner: The passing of traditional society</vt:lpstr>
      <vt:lpstr>PowerPoint Presentation</vt:lpstr>
      <vt:lpstr>James Ferguson: Development and Bureaucratic Power in Lesotho</vt:lpstr>
      <vt:lpstr>James Ferguson: Development and Bureaucratic Power in Lesotho - cont’d</vt:lpstr>
      <vt:lpstr>Literary Map or 'Grid'</vt:lpstr>
      <vt:lpstr>Major themes</vt:lpstr>
    </vt:vector>
  </TitlesOfParts>
  <Company>ICCT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Almond and Powell: Comparative Politics</dc:title>
  <dc:creator>Xiaoli Mao</dc:creator>
  <cp:lastModifiedBy>Xiaoli Mao</cp:lastModifiedBy>
  <cp:revision>38</cp:revision>
  <dcterms:created xsi:type="dcterms:W3CDTF">2016-09-17T20:42:55Z</dcterms:created>
  <dcterms:modified xsi:type="dcterms:W3CDTF">2016-09-29T15:55:04Z</dcterms:modified>
</cp:coreProperties>
</file>