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4" r:id="rId3"/>
    <p:sldId id="258" r:id="rId4"/>
    <p:sldId id="336" r:id="rId5"/>
    <p:sldId id="337" r:id="rId6"/>
    <p:sldId id="321" r:id="rId7"/>
    <p:sldId id="266" r:id="rId8"/>
    <p:sldId id="269" r:id="rId9"/>
    <p:sldId id="265" r:id="rId10"/>
    <p:sldId id="260" r:id="rId11"/>
    <p:sldId id="264" r:id="rId12"/>
    <p:sldId id="272" r:id="rId13"/>
    <p:sldId id="270" r:id="rId14"/>
    <p:sldId id="261" r:id="rId15"/>
    <p:sldId id="268" r:id="rId16"/>
    <p:sldId id="271" r:id="rId17"/>
    <p:sldId id="279" r:id="rId18"/>
    <p:sldId id="308" r:id="rId19"/>
    <p:sldId id="322" r:id="rId20"/>
    <p:sldId id="276" r:id="rId21"/>
    <p:sldId id="323" r:id="rId22"/>
    <p:sldId id="282" r:id="rId23"/>
    <p:sldId id="262" r:id="rId24"/>
    <p:sldId id="333" r:id="rId25"/>
    <p:sldId id="335" r:id="rId26"/>
    <p:sldId id="334" r:id="rId27"/>
    <p:sldId id="316" r:id="rId28"/>
    <p:sldId id="281" r:id="rId29"/>
    <p:sldId id="315" r:id="rId30"/>
    <p:sldId id="283" r:id="rId31"/>
    <p:sldId id="273" r:id="rId32"/>
    <p:sldId id="257" r:id="rId33"/>
    <p:sldId id="297" r:id="rId34"/>
    <p:sldId id="277" r:id="rId35"/>
    <p:sldId id="286" r:id="rId36"/>
    <p:sldId id="287" r:id="rId37"/>
    <p:sldId id="324" r:id="rId38"/>
    <p:sldId id="290" r:id="rId39"/>
    <p:sldId id="326" r:id="rId40"/>
    <p:sldId id="325" r:id="rId41"/>
    <p:sldId id="328" r:id="rId42"/>
    <p:sldId id="327" r:id="rId43"/>
    <p:sldId id="317" r:id="rId44"/>
    <p:sldId id="331" r:id="rId45"/>
    <p:sldId id="307" r:id="rId46"/>
    <p:sldId id="305" r:id="rId47"/>
    <p:sldId id="293" r:id="rId48"/>
    <p:sldId id="306" r:id="rId49"/>
    <p:sldId id="329" r:id="rId50"/>
    <p:sldId id="291" r:id="rId51"/>
    <p:sldId id="330" r:id="rId52"/>
    <p:sldId id="302" r:id="rId53"/>
    <p:sldId id="318" r:id="rId54"/>
    <p:sldId id="295" r:id="rId55"/>
    <p:sldId id="278" r:id="rId56"/>
    <p:sldId id="292" r:id="rId57"/>
    <p:sldId id="298" r:id="rId58"/>
    <p:sldId id="313" r:id="rId59"/>
    <p:sldId id="309" r:id="rId60"/>
    <p:sldId id="310" r:id="rId61"/>
    <p:sldId id="314" r:id="rId62"/>
    <p:sldId id="311" r:id="rId63"/>
    <p:sldId id="303" r:id="rId64"/>
    <p:sldId id="339" r:id="rId65"/>
    <p:sldId id="304" r:id="rId66"/>
    <p:sldId id="275" r:id="rId67"/>
    <p:sldId id="274" r:id="rId68"/>
    <p:sldId id="300" r:id="rId69"/>
    <p:sldId id="338" r:id="rId70"/>
    <p:sldId id="301" r:id="rId71"/>
    <p:sldId id="332" r:id="rId72"/>
    <p:sldId id="340" r:id="rId73"/>
    <p:sldId id="299" r:id="rId74"/>
    <p:sldId id="280" r:id="rId75"/>
    <p:sldId id="319" r:id="rId76"/>
    <p:sldId id="320"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064" y="-6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6EEF9C8C-E9E9-409E-83BC-3C746D0BCB1F}"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3F20E54E-CAAE-45C8-81B1-D44FD85EA58B}" type="slidenum">
              <a:rPr lang="en-US"/>
              <a:pPr>
                <a:defRPr/>
              </a:pPr>
              <a:t>‹#›</a:t>
            </a:fld>
            <a:endParaRPr lang="en-US"/>
          </a:p>
        </p:txBody>
      </p:sp>
    </p:spTree>
    <p:extLst>
      <p:ext uri="{BB962C8B-B14F-4D97-AF65-F5344CB8AC3E}">
        <p14:creationId xmlns:p14="http://schemas.microsoft.com/office/powerpoint/2010/main" val="74943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EEF9C8C-E9E9-409E-83BC-3C746D0BCB1F}"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EEF9C8C-E9E9-409E-83BC-3C746D0BCB1F}"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EEF9C8C-E9E9-409E-83BC-3C746D0BCB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FAE8E61-E6B4-4AB3-A918-388E2A291560}" type="datetimeFigureOut">
              <a:rPr lang="en-US" smtClean="0"/>
              <a:pPr/>
              <a:t>12/8/15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EEF9C8C-E9E9-409E-83BC-3C746D0BCB1F}"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FAE8E61-E6B4-4AB3-A918-388E2A291560}" type="datetimeFigureOut">
              <a:rPr lang="en-US" smtClean="0"/>
              <a:pPr/>
              <a:t>12/8/15</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EEF9C8C-E9E9-409E-83BC-3C746D0BCB1F}"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xHgU1Jw6oyw&amp;feature=relmf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drP336QXp9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 Id="rId3"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cg-JG1sOQh8"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676400"/>
            <a:ext cx="7406640" cy="1472184"/>
          </a:xfrm>
        </p:spPr>
        <p:txBody>
          <a:bodyPr>
            <a:normAutofit fontScale="90000"/>
          </a:bodyPr>
          <a:lstStyle/>
          <a:p>
            <a:pPr algn="ctr"/>
            <a:r>
              <a:rPr lang="en-US" b="1" dirty="0" smtClean="0"/>
              <a:t>South Africa: From the Iron Age </a:t>
            </a:r>
            <a:r>
              <a:rPr lang="en-US" b="1" smtClean="0"/>
              <a:t>to Apartheid and </a:t>
            </a:r>
            <a:r>
              <a:rPr lang="en-US" b="1" dirty="0" smtClean="0"/>
              <a:t>to a Post-Apartheid Government</a:t>
            </a:r>
            <a:endParaRPr lang="en-US" b="1" dirty="0"/>
          </a:p>
        </p:txBody>
      </p:sp>
      <p:sp>
        <p:nvSpPr>
          <p:cNvPr id="3" name="Subtitle 2"/>
          <p:cNvSpPr>
            <a:spLocks noGrp="1"/>
          </p:cNvSpPr>
          <p:nvPr>
            <p:ph type="subTitle" idx="1"/>
          </p:nvPr>
        </p:nvSpPr>
        <p:spPr>
          <a:xfrm>
            <a:off x="1737360" y="3810000"/>
            <a:ext cx="7406640" cy="1752600"/>
          </a:xfrm>
        </p:spPr>
        <p:txBody>
          <a:bodyPr>
            <a:normAutofit fontScale="85000" lnSpcReduction="20000"/>
          </a:bodyPr>
          <a:lstStyle/>
          <a:p>
            <a:pPr algn="ctr"/>
            <a:endParaRPr lang="en-US" dirty="0" smtClean="0">
              <a:solidFill>
                <a:srgbClr val="FF0000"/>
              </a:solidFill>
            </a:endParaRPr>
          </a:p>
          <a:p>
            <a:pPr algn="ctr"/>
            <a:r>
              <a:rPr lang="en-US" b="1" dirty="0" smtClean="0">
                <a:solidFill>
                  <a:srgbClr val="FF0000"/>
                </a:solidFill>
              </a:rPr>
              <a:t>Louis A. Picard</a:t>
            </a:r>
          </a:p>
          <a:p>
            <a:pPr algn="ctr"/>
            <a:r>
              <a:rPr lang="en-US" b="1" dirty="0" smtClean="0">
                <a:solidFill>
                  <a:srgbClr val="FF0000"/>
                </a:solidFill>
              </a:rPr>
              <a:t>Director</a:t>
            </a:r>
          </a:p>
          <a:p>
            <a:pPr algn="ctr"/>
            <a:r>
              <a:rPr lang="en-US" b="1" dirty="0" smtClean="0">
                <a:solidFill>
                  <a:srgbClr val="FF0000"/>
                </a:solidFill>
              </a:rPr>
              <a:t>Ford Institute for Human Security</a:t>
            </a:r>
          </a:p>
          <a:p>
            <a:pPr algn="ctr"/>
            <a:r>
              <a:rPr lang="en-US" b="1" dirty="0" smtClean="0">
                <a:solidFill>
                  <a:srgbClr val="FF0000"/>
                </a:solidFill>
              </a:rPr>
              <a:t>University of Pittsburgh</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 y="228600"/>
            <a:ext cx="8229600" cy="1143000"/>
          </a:xfrm>
        </p:spPr>
        <p:txBody>
          <a:bodyPr>
            <a:normAutofit fontScale="90000"/>
          </a:bodyPr>
          <a:lstStyle/>
          <a:p>
            <a:pPr fontAlgn="auto">
              <a:spcAft>
                <a:spcPts val="0"/>
              </a:spcAft>
              <a:defRPr/>
            </a:pPr>
            <a:r>
              <a:rPr lang="en-US" dirty="0" smtClean="0"/>
              <a:t>San in Southern Africa: The Indigenous Peoples Debate</a:t>
            </a:r>
            <a:endParaRPr lang="en-US" dirty="0"/>
          </a:p>
        </p:txBody>
      </p:sp>
      <p:pic>
        <p:nvPicPr>
          <p:cNvPr id="52227" name="Picture 2" descr="http://jeremylent.files.wordpress.com/2012/05/kalahari-bushm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447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914400" y="228600"/>
            <a:ext cx="8229600" cy="1143000"/>
          </a:xfrm>
        </p:spPr>
        <p:txBody>
          <a:bodyPr>
            <a:normAutofit fontScale="90000"/>
          </a:bodyPr>
          <a:lstStyle/>
          <a:p>
            <a:pPr algn="r" fontAlgn="auto">
              <a:spcAft>
                <a:spcPts val="0"/>
              </a:spcAft>
              <a:defRPr/>
            </a:pPr>
            <a:r>
              <a:rPr lang="en-US" sz="4000" dirty="0"/>
              <a:t>Jan </a:t>
            </a:r>
            <a:r>
              <a:rPr lang="en-US" sz="4000" dirty="0" smtClean="0"/>
              <a:t>van </a:t>
            </a:r>
            <a:r>
              <a:rPr lang="en-US" sz="4000" dirty="0" err="1" smtClean="0"/>
              <a:t>Riebeeck</a:t>
            </a:r>
            <a:r>
              <a:rPr lang="en-US" sz="4000" dirty="0" smtClean="0"/>
              <a:t>, San </a:t>
            </a:r>
            <a:r>
              <a:rPr lang="en-US" sz="4000" dirty="0"/>
              <a:t>and </a:t>
            </a:r>
            <a:r>
              <a:rPr lang="en-US" sz="4000" dirty="0" smtClean="0"/>
              <a:t>Bantu Speaking Peoples Arrival Myths</a:t>
            </a:r>
            <a:endParaRPr lang="en-US" sz="4000" dirty="0"/>
          </a:p>
        </p:txBody>
      </p:sp>
      <p:pic>
        <p:nvPicPr>
          <p:cNvPr id="70659" name="Picture 5" descr="jan-van-riebeeck-meeting-the-khoisan-capecolo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09725"/>
            <a:ext cx="52387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38200" y="1600200"/>
            <a:ext cx="7162800" cy="4770438"/>
          </a:xfrm>
          <a:noFill/>
        </p:spPr>
      </p:pic>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T</a:t>
            </a:r>
            <a:r>
              <a:rPr lang="en-US" sz="3600" dirty="0" smtClean="0"/>
              <a:t>he first 1820 British settlers arrived in Table Bay on 17 March 1820</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1143000" y="1600200"/>
            <a:ext cx="8229600" cy="5029200"/>
          </a:xfrm>
        </p:spPr>
        <p:txBody>
          <a:bodyPr>
            <a:normAutofit fontScale="70000" lnSpcReduction="20000"/>
          </a:bodyPr>
          <a:lstStyle/>
          <a:p>
            <a:pPr eaLnBrk="1" hangingPunct="1"/>
            <a:endParaRPr lang="en-US" dirty="0" smtClean="0"/>
          </a:p>
          <a:p>
            <a:pPr eaLnBrk="1" hangingPunct="1"/>
            <a:r>
              <a:rPr lang="en-US" b="1" dirty="0" smtClean="0"/>
              <a:t>Jan van </a:t>
            </a:r>
            <a:r>
              <a:rPr lang="en-US" b="1" dirty="0" err="1" smtClean="0"/>
              <a:t>Riebeck</a:t>
            </a:r>
            <a:r>
              <a:rPr lang="en-US" b="1" dirty="0" smtClean="0"/>
              <a:t> and the Cape- 1652</a:t>
            </a:r>
          </a:p>
          <a:p>
            <a:pPr eaLnBrk="1" hangingPunct="1"/>
            <a:endParaRPr lang="en-US" b="1" dirty="0" smtClean="0"/>
          </a:p>
          <a:p>
            <a:pPr eaLnBrk="1" hangingPunct="1"/>
            <a:r>
              <a:rPr lang="en-US" b="1" dirty="0" smtClean="0"/>
              <a:t>Britain- Cape Colony: 1815</a:t>
            </a:r>
          </a:p>
          <a:p>
            <a:pPr eaLnBrk="1" hangingPunct="1"/>
            <a:endParaRPr lang="en-US" b="1" dirty="0" smtClean="0"/>
          </a:p>
          <a:p>
            <a:pPr eaLnBrk="1" hangingPunct="1"/>
            <a:r>
              <a:rPr lang="en-US" b="1" dirty="0" smtClean="0"/>
              <a:t>Cecil John Rhodes: British South Africa Company (Bechuanaland, The </a:t>
            </a:r>
            <a:r>
              <a:rPr lang="en-US" b="1" dirty="0" err="1" smtClean="0"/>
              <a:t>Rhodesias</a:t>
            </a:r>
            <a:r>
              <a:rPr lang="en-US" b="1" dirty="0" smtClean="0"/>
              <a:t> and Nyasaland- Company Rule c. 1890 to 1923)</a:t>
            </a:r>
          </a:p>
          <a:p>
            <a:pPr eaLnBrk="1" hangingPunct="1"/>
            <a:endParaRPr lang="en-US" b="1" dirty="0" smtClean="0"/>
          </a:p>
          <a:p>
            <a:pPr eaLnBrk="1" hangingPunct="1"/>
            <a:r>
              <a:rPr lang="en-US" b="1" dirty="0" smtClean="0"/>
              <a:t>Union of South Africa, 1910</a:t>
            </a:r>
          </a:p>
          <a:p>
            <a:pPr eaLnBrk="1" hangingPunct="1"/>
            <a:endParaRPr lang="en-US" b="1" dirty="0" smtClean="0"/>
          </a:p>
          <a:p>
            <a:pPr eaLnBrk="1" hangingPunct="1"/>
            <a:r>
              <a:rPr lang="en-US" b="1" dirty="0" smtClean="0"/>
              <a:t>National Party Victory,  and Apartheid as Law, 1948</a:t>
            </a:r>
          </a:p>
          <a:p>
            <a:pPr eaLnBrk="1" hangingPunct="1"/>
            <a:endParaRPr lang="en-US" b="1" dirty="0" smtClean="0"/>
          </a:p>
          <a:p>
            <a:pPr eaLnBrk="1" hangingPunct="1"/>
            <a:r>
              <a:rPr lang="en-US" b="1" dirty="0" smtClean="0"/>
              <a:t>Declaration of Republic, 1960</a:t>
            </a:r>
          </a:p>
        </p:txBody>
      </p:sp>
      <p:sp>
        <p:nvSpPr>
          <p:cNvPr id="921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a:t>Origins of </a:t>
            </a:r>
            <a:r>
              <a:rPr lang="en-US" sz="4000" dirty="0" smtClean="0"/>
              <a:t>Colonialism</a:t>
            </a:r>
            <a:r>
              <a:rPr lang="en-US" sz="4000" dirty="0"/>
              <a:t> </a:t>
            </a:r>
            <a:r>
              <a:rPr lang="en-US" sz="4000" dirty="0" smtClean="0"/>
              <a:t>in Southern Africa- A Timeline</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1644650" y="274638"/>
            <a:ext cx="7499350" cy="1143000"/>
          </a:xfrm>
        </p:spPr>
        <p:txBody>
          <a:bodyPr>
            <a:normAutofit fontScale="90000"/>
          </a:bodyPr>
          <a:lstStyle/>
          <a:p>
            <a:pPr fontAlgn="auto">
              <a:spcAft>
                <a:spcPts val="0"/>
              </a:spcAft>
              <a:defRPr/>
            </a:pPr>
            <a:r>
              <a:rPr lang="en-US" dirty="0" smtClean="0"/>
              <a:t>Cecil Rhodes and the Imperial Dream</a:t>
            </a:r>
            <a:endParaRPr lang="en-US" dirty="0"/>
          </a:p>
        </p:txBody>
      </p:sp>
      <p:pic>
        <p:nvPicPr>
          <p:cNvPr id="55301" name="Picture 7" descr="250px-Punch_Rhodes_Coloss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6231" y="1219200"/>
            <a:ext cx="364511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95600" y="1609725"/>
            <a:ext cx="3214688" cy="5248275"/>
          </a:xfrm>
          <a:noFill/>
        </p:spPr>
      </p:pic>
      <p:sp>
        <p:nvSpPr>
          <p:cNvPr id="2" name="Title 1"/>
          <p:cNvSpPr>
            <a:spLocks noGrp="1"/>
          </p:cNvSpPr>
          <p:nvPr>
            <p:ph type="title"/>
          </p:nvPr>
        </p:nvSpPr>
        <p:spPr/>
        <p:txBody>
          <a:bodyPr/>
          <a:lstStyle/>
          <a:p>
            <a:pPr eaLnBrk="1" fontAlgn="auto" hangingPunct="1">
              <a:spcAft>
                <a:spcPts val="0"/>
              </a:spcAft>
              <a:defRPr/>
            </a:pPr>
            <a:r>
              <a:rPr lang="en-US" dirty="0" smtClean="0"/>
              <a:t>Pseudo-Scientific Racism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001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1350963" y="214313"/>
            <a:ext cx="7793037" cy="1462087"/>
          </a:xfrm>
        </p:spPr>
        <p:txBody>
          <a:bodyPr/>
          <a:lstStyle/>
          <a:p>
            <a:r>
              <a:rPr lang="en-US" b="1" dirty="0" smtClean="0"/>
              <a:t>Boer Family- c. 1900.  Another Tribe?</a:t>
            </a:r>
          </a:p>
        </p:txBody>
      </p:sp>
      <p:pic>
        <p:nvPicPr>
          <p:cNvPr id="35843" name="Picture 2" descr="http://www.sntc.org.sz/sdphotos/photos/sboerfamily1886.jpg"/>
          <p:cNvPicPr>
            <a:picLocks noChangeAspect="1" noChangeArrowheads="1"/>
          </p:cNvPicPr>
          <p:nvPr/>
        </p:nvPicPr>
        <p:blipFill>
          <a:blip r:embed="rId2" cstate="print"/>
          <a:srcRect/>
          <a:stretch>
            <a:fillRect/>
          </a:stretch>
        </p:blipFill>
        <p:spPr bwMode="auto">
          <a:xfrm>
            <a:off x="1447800" y="1882775"/>
            <a:ext cx="7086600" cy="4954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vr225.stepx.com:3388/history-of-south-africa/file/11565.jpg"/>
          <p:cNvPicPr>
            <a:picLocks noChangeAspect="1" noChangeArrowheads="1"/>
          </p:cNvPicPr>
          <p:nvPr/>
        </p:nvPicPr>
        <p:blipFill>
          <a:blip r:embed="rId2" cstate="print"/>
          <a:srcRect/>
          <a:stretch>
            <a:fillRect/>
          </a:stretch>
        </p:blipFill>
        <p:spPr bwMode="auto">
          <a:xfrm>
            <a:off x="0" y="2514600"/>
            <a:ext cx="9090025" cy="3956050"/>
          </a:xfrm>
          <a:prstGeom prst="rect">
            <a:avLst/>
          </a:prstGeom>
          <a:noFill/>
          <a:ln w="9525">
            <a:noFill/>
            <a:miter lim="800000"/>
            <a:headEnd/>
            <a:tailEnd/>
          </a:ln>
        </p:spPr>
      </p:pic>
      <p:sp>
        <p:nvSpPr>
          <p:cNvPr id="28675" name="Title 4"/>
          <p:cNvSpPr>
            <a:spLocks noGrp="1"/>
          </p:cNvSpPr>
          <p:nvPr>
            <p:ph type="title"/>
          </p:nvPr>
        </p:nvSpPr>
        <p:spPr/>
        <p:txBody>
          <a:bodyPr/>
          <a:lstStyle/>
          <a:p>
            <a:r>
              <a:rPr lang="en-US" smtClean="0"/>
              <a:t>Zulu Clan- Early 20</a:t>
            </a:r>
            <a:r>
              <a:rPr lang="en-US" baseline="30000" smtClean="0"/>
              <a:t>th</a:t>
            </a:r>
            <a:r>
              <a:rPr lang="en-US" smtClean="0"/>
              <a:t> Century</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943088" cy="1143000"/>
          </a:xfrm>
        </p:spPr>
        <p:txBody>
          <a:bodyPr>
            <a:normAutofit fontScale="90000"/>
          </a:bodyPr>
          <a:lstStyle/>
          <a:p>
            <a:r>
              <a:rPr lang="en-US" dirty="0" smtClean="0"/>
              <a:t>Colonialism in South Africa: Sub-Colonial system and </a:t>
            </a:r>
            <a:r>
              <a:rPr lang="en-US" dirty="0" err="1" smtClean="0"/>
              <a:t>Commericalism</a:t>
            </a:r>
            <a:endParaRPr lang="en-US" dirty="0"/>
          </a:p>
        </p:txBody>
      </p:sp>
      <p:pic>
        <p:nvPicPr>
          <p:cNvPr id="79874" name="Picture 2" descr="File:ApartheidSignEnglishAfrikaans.jpg"/>
          <p:cNvPicPr>
            <a:picLocks noChangeAspect="1" noChangeArrowheads="1"/>
          </p:cNvPicPr>
          <p:nvPr/>
        </p:nvPicPr>
        <p:blipFill>
          <a:blip r:embed="rId2" cstate="print"/>
          <a:srcRect/>
          <a:stretch>
            <a:fillRect/>
          </a:stretch>
        </p:blipFill>
        <p:spPr bwMode="auto">
          <a:xfrm>
            <a:off x="2209800" y="1371600"/>
            <a:ext cx="5989320" cy="548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524000" y="1219200"/>
            <a:ext cx="7086600" cy="5314950"/>
          </a:xfrm>
          <a:prstGeom prst="rect">
            <a:avLst/>
          </a:prstGeom>
          <a:noFill/>
          <a:ln w="9525">
            <a:noFill/>
            <a:miter lim="800000"/>
            <a:headEnd/>
            <a:tailEnd/>
          </a:ln>
        </p:spPr>
      </p:pic>
      <p:sp>
        <p:nvSpPr>
          <p:cNvPr id="63491" name="Title 4"/>
          <p:cNvSpPr>
            <a:spLocks noGrp="1"/>
          </p:cNvSpPr>
          <p:nvPr>
            <p:ph type="title"/>
          </p:nvPr>
        </p:nvSpPr>
        <p:spPr>
          <a:xfrm>
            <a:off x="1371600" y="214313"/>
            <a:ext cx="7572375" cy="1081087"/>
          </a:xfrm>
        </p:spPr>
        <p:txBody>
          <a:bodyPr/>
          <a:lstStyle/>
          <a:p>
            <a:r>
              <a:rPr lang="en-US" smtClean="0"/>
              <a:t>Johannesburg</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3124200" y="304800"/>
            <a:ext cx="6400800" cy="1143000"/>
          </a:xfrm>
        </p:spPr>
        <p:txBody>
          <a:bodyPr/>
          <a:lstStyle/>
          <a:p>
            <a:pPr eaLnBrk="1" hangingPunct="1"/>
            <a:r>
              <a:rPr lang="en-US" sz="3200" smtClean="0"/>
              <a:t>South African Native National Congress Leadership 1914</a:t>
            </a:r>
          </a:p>
        </p:txBody>
      </p:sp>
      <p:pic>
        <p:nvPicPr>
          <p:cNvPr id="24579" name="Picture 2" descr="http://upload.wikimedia.org/wikipedia/commons/8/84/South_african_native_national_congress.jpg"/>
          <p:cNvPicPr>
            <a:picLocks noChangeAspect="1" noChangeArrowheads="1"/>
          </p:cNvPicPr>
          <p:nvPr/>
        </p:nvPicPr>
        <p:blipFill>
          <a:blip r:embed="rId2" cstate="print"/>
          <a:srcRect/>
          <a:stretch>
            <a:fillRect/>
          </a:stretch>
        </p:blipFill>
        <p:spPr bwMode="auto">
          <a:xfrm>
            <a:off x="685800" y="1482725"/>
            <a:ext cx="7162800" cy="5375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320"/>
            <a:ext cx="8153400" cy="1143000"/>
          </a:xfrm>
        </p:spPr>
        <p:txBody>
          <a:bodyPr>
            <a:normAutofit fontScale="90000"/>
          </a:bodyPr>
          <a:lstStyle/>
          <a:p>
            <a:r>
              <a:rPr lang="en-US" dirty="0" smtClean="0"/>
              <a:t>The Role of Non-Violence: Gandhi, and the Indian Community in South Africa</a:t>
            </a:r>
            <a:endParaRPr lang="en-US" dirty="0"/>
          </a:p>
        </p:txBody>
      </p:sp>
      <p:pic>
        <p:nvPicPr>
          <p:cNvPr id="81922" name="Picture 2" descr="http://blueline2011.files.wordpress.com/2011/12/mohandas-k-gandhi-in-south-africa.jpg?w=600&amp;h=400"/>
          <p:cNvPicPr>
            <a:picLocks noChangeAspect="1" noChangeArrowheads="1"/>
          </p:cNvPicPr>
          <p:nvPr/>
        </p:nvPicPr>
        <p:blipFill>
          <a:blip r:embed="rId2" cstate="print"/>
          <a:srcRect/>
          <a:stretch>
            <a:fillRect/>
          </a:stretch>
        </p:blipFill>
        <p:spPr bwMode="auto">
          <a:xfrm>
            <a:off x="3124200" y="1600200"/>
            <a:ext cx="4425186" cy="5257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b="1" smtClean="0"/>
              <a:t>South Africa and the World</a:t>
            </a:r>
          </a:p>
        </p:txBody>
      </p:sp>
      <p:sp>
        <p:nvSpPr>
          <p:cNvPr id="60419" name="Rectangle 3"/>
          <p:cNvSpPr>
            <a:spLocks noGrp="1" noChangeArrowheads="1"/>
          </p:cNvSpPr>
          <p:nvPr>
            <p:ph type="body" idx="1"/>
          </p:nvPr>
        </p:nvSpPr>
        <p:spPr/>
        <p:txBody>
          <a:bodyPr>
            <a:normAutofit lnSpcReduction="10000"/>
          </a:bodyPr>
          <a:lstStyle/>
          <a:p>
            <a:pPr eaLnBrk="1" hangingPunct="1"/>
            <a:r>
              <a:rPr lang="en-US" b="1" smtClean="0"/>
              <a:t>Prior to WW II.  White Dominion</a:t>
            </a:r>
          </a:p>
          <a:p>
            <a:pPr eaLnBrk="1" hangingPunct="1">
              <a:buFont typeface="Wingdings" pitchFamily="2" charset="2"/>
              <a:buNone/>
            </a:pPr>
            <a:endParaRPr lang="en-US" b="1" smtClean="0"/>
          </a:p>
          <a:p>
            <a:pPr lvl="1" eaLnBrk="1" hangingPunct="1"/>
            <a:r>
              <a:rPr lang="en-US" b="1" smtClean="0"/>
              <a:t>Investment and Mines</a:t>
            </a:r>
          </a:p>
          <a:p>
            <a:pPr lvl="1" eaLnBrk="1" hangingPunct="1"/>
            <a:endParaRPr lang="en-US" b="1" smtClean="0"/>
          </a:p>
          <a:p>
            <a:pPr lvl="1" eaLnBrk="1" hangingPunct="1"/>
            <a:r>
              <a:rPr lang="en-US" b="1" smtClean="0"/>
              <a:t>World Wide Similarity of Values</a:t>
            </a:r>
          </a:p>
          <a:p>
            <a:pPr lvl="1" eaLnBrk="1" hangingPunct="1"/>
            <a:endParaRPr lang="en-US" b="1" smtClean="0"/>
          </a:p>
          <a:p>
            <a:pPr lvl="1" eaLnBrk="1" hangingPunct="1"/>
            <a:r>
              <a:rPr lang="en-US" b="1" smtClean="0"/>
              <a:t>Part of “British Empire”</a:t>
            </a:r>
          </a:p>
          <a:p>
            <a:pPr lvl="1" eaLnBrk="1" hangingPunct="1"/>
            <a:endParaRPr lang="en-US" b="1" smtClean="0"/>
          </a:p>
          <a:p>
            <a:pPr lvl="1" eaLnBrk="1" hangingPunct="1"/>
            <a:r>
              <a:rPr lang="en-US" b="1" smtClean="0"/>
              <a:t>Independent, legal, legitimate</a:t>
            </a:r>
          </a:p>
          <a:p>
            <a:pPr eaLnBrk="1" hangingPunct="1">
              <a:buFont typeface="Wingdings" pitchFamily="2" charset="2"/>
              <a:buNone/>
            </a:pPr>
            <a:r>
              <a:rPr lang="en-US" smtClean="0"/>
              <a:t>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3050"/>
            <a:ext cx="8229600" cy="1143000"/>
          </a:xfrm>
        </p:spPr>
        <p:txBody>
          <a:bodyPr/>
          <a:lstStyle/>
          <a:p>
            <a:pPr fontAlgn="auto">
              <a:spcAft>
                <a:spcPts val="0"/>
              </a:spcAft>
              <a:defRPr/>
            </a:pPr>
            <a:r>
              <a:rPr lang="en-US" dirty="0" smtClean="0"/>
              <a:t>South African Strike, 1922</a:t>
            </a:r>
            <a:endParaRPr lang="en-US" dirty="0"/>
          </a:p>
        </p:txBody>
      </p:sp>
      <p:sp>
        <p:nvSpPr>
          <p:cNvPr id="59395" name="Content Placeholder 7"/>
          <p:cNvSpPr>
            <a:spLocks noGrp="1"/>
          </p:cNvSpPr>
          <p:nvPr>
            <p:ph sz="quarter" idx="4294967295"/>
          </p:nvPr>
        </p:nvSpPr>
        <p:spPr>
          <a:xfrm>
            <a:off x="609600" y="1752600"/>
            <a:ext cx="2438400" cy="3941763"/>
          </a:xfrm>
        </p:spPr>
        <p:txBody>
          <a:bodyPr>
            <a:normAutofit lnSpcReduction="10000"/>
          </a:bodyPr>
          <a:lstStyle/>
          <a:p>
            <a:pPr>
              <a:buFont typeface="Wingdings 3" pitchFamily="18" charset="2"/>
              <a:buNone/>
            </a:pPr>
            <a:r>
              <a:rPr lang="en-US" b="1" dirty="0" smtClean="0"/>
              <a:t>“	</a:t>
            </a:r>
            <a:r>
              <a:rPr lang="en-US" b="1" i="1" dirty="0" smtClean="0"/>
              <a:t>Workers of the world</a:t>
            </a:r>
            <a:r>
              <a:rPr lang="en-US" b="1" dirty="0" smtClean="0"/>
              <a:t>, </a:t>
            </a:r>
            <a:r>
              <a:rPr lang="en-US" b="1" i="1" dirty="0" smtClean="0"/>
              <a:t>unite</a:t>
            </a:r>
            <a:r>
              <a:rPr lang="en-US" b="1" dirty="0" smtClean="0"/>
              <a:t> and fight for a </a:t>
            </a:r>
            <a:r>
              <a:rPr lang="en-US" b="1" i="1" dirty="0" smtClean="0"/>
              <a:t>white</a:t>
            </a:r>
            <a:r>
              <a:rPr lang="en-US" b="1" dirty="0" smtClean="0"/>
              <a:t> South Africa!"</a:t>
            </a:r>
          </a:p>
        </p:txBody>
      </p:sp>
      <p:pic>
        <p:nvPicPr>
          <p:cNvPr id="59396" name="Picture 2" descr="http://www.marchofthetitans.com/vol3chap16_files/1922_sac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6861" y="1676400"/>
            <a:ext cx="625713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johnedwinmason.typepad.com/.a/6a0112791cb10528a40134883e6998970c-500wi"/>
          <p:cNvPicPr>
            <a:picLocks noChangeAspect="1" noChangeArrowheads="1"/>
          </p:cNvPicPr>
          <p:nvPr/>
        </p:nvPicPr>
        <p:blipFill>
          <a:blip r:embed="rId2" cstate="print"/>
          <a:srcRect/>
          <a:stretch>
            <a:fillRect/>
          </a:stretch>
        </p:blipFill>
        <p:spPr bwMode="auto">
          <a:xfrm>
            <a:off x="0" y="0"/>
            <a:ext cx="5383045" cy="6858000"/>
          </a:xfrm>
          <a:prstGeom prst="rect">
            <a:avLst/>
          </a:prstGeom>
          <a:noFill/>
        </p:spPr>
      </p:pic>
      <p:sp>
        <p:nvSpPr>
          <p:cNvPr id="3" name="Title 2"/>
          <p:cNvSpPr>
            <a:spLocks noGrp="1"/>
          </p:cNvSpPr>
          <p:nvPr>
            <p:ph type="title"/>
          </p:nvPr>
        </p:nvSpPr>
        <p:spPr>
          <a:xfrm>
            <a:off x="1645920" y="304800"/>
            <a:ext cx="7498080" cy="1981200"/>
          </a:xfrm>
        </p:spPr>
        <p:txBody>
          <a:bodyPr>
            <a:noAutofit/>
          </a:bodyPr>
          <a:lstStyle/>
          <a:p>
            <a:pPr algn="r"/>
            <a:r>
              <a:rPr lang="en-US" sz="3200" b="1" dirty="0" smtClean="0"/>
              <a:t>Poor Whites and </a:t>
            </a:r>
            <a:br>
              <a:rPr lang="en-US" sz="3200" b="1" dirty="0" smtClean="0"/>
            </a:br>
            <a:r>
              <a:rPr lang="en-US" sz="3200" b="1" dirty="0" smtClean="0"/>
              <a:t>the</a:t>
            </a:r>
            <a:br>
              <a:rPr lang="en-US" sz="3200" b="1" dirty="0" smtClean="0"/>
            </a:br>
            <a:r>
              <a:rPr lang="en-US" sz="3200" b="1" dirty="0" smtClean="0"/>
              <a:t>Carnegie</a:t>
            </a:r>
            <a:br>
              <a:rPr lang="en-US" sz="3200" b="1" dirty="0" smtClean="0"/>
            </a:br>
            <a:r>
              <a:rPr lang="en-US" sz="3200" b="1" dirty="0" smtClean="0"/>
              <a:t> Commission, </a:t>
            </a:r>
            <a:br>
              <a:rPr lang="en-US" sz="3200" b="1" dirty="0" smtClean="0"/>
            </a:br>
            <a:r>
              <a:rPr lang="en-US" sz="3200" b="1" dirty="0" smtClean="0"/>
              <a:t>1932</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Sophiatown</a:t>
            </a:r>
            <a:r>
              <a:rPr lang="en-US" b="1" dirty="0" smtClean="0"/>
              <a:t>, Johannesburg, Transvaal</a:t>
            </a:r>
            <a:endParaRPr lang="en-US" b="1" dirty="0"/>
          </a:p>
        </p:txBody>
      </p:sp>
      <p:pic>
        <p:nvPicPr>
          <p:cNvPr id="94210" name="Picture 2" descr="http://resolver.kb.nl/resolve?urn=urn:gvn:ZAH01:100003486&amp;role=image&amp;size=variable"/>
          <p:cNvPicPr>
            <a:picLocks noChangeAspect="1" noChangeArrowheads="1"/>
          </p:cNvPicPr>
          <p:nvPr/>
        </p:nvPicPr>
        <p:blipFill>
          <a:blip r:embed="rId2" cstate="print"/>
          <a:srcRect/>
          <a:stretch>
            <a:fillRect/>
          </a:stretch>
        </p:blipFill>
        <p:spPr bwMode="auto">
          <a:xfrm>
            <a:off x="1752600" y="1434274"/>
            <a:ext cx="6553200" cy="50332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African National Congress Youth League, 1943-44</a:t>
            </a:r>
            <a:endParaRPr lang="en-US" dirty="0"/>
          </a:p>
        </p:txBody>
      </p:sp>
      <p:sp>
        <p:nvSpPr>
          <p:cNvPr id="3" name="Content Placeholder 2"/>
          <p:cNvSpPr>
            <a:spLocks noGrp="1"/>
          </p:cNvSpPr>
          <p:nvPr>
            <p:ph sz="half" idx="1"/>
          </p:nvPr>
        </p:nvSpPr>
        <p:spPr>
          <a:xfrm>
            <a:off x="838200" y="1371600"/>
            <a:ext cx="4495800" cy="4663440"/>
          </a:xfrm>
        </p:spPr>
        <p:txBody>
          <a:bodyPr/>
          <a:lstStyle/>
          <a:p>
            <a:r>
              <a:rPr lang="en-US" dirty="0" smtClean="0"/>
              <a:t>Peter </a:t>
            </a:r>
            <a:r>
              <a:rPr lang="en-US" dirty="0" err="1" smtClean="0"/>
              <a:t>Mda</a:t>
            </a:r>
            <a:r>
              <a:rPr lang="en-US" dirty="0" smtClean="0"/>
              <a:t>, Nelson Mandela, Walter </a:t>
            </a:r>
            <a:r>
              <a:rPr lang="en-US" dirty="0" err="1" smtClean="0"/>
              <a:t>Sisulu</a:t>
            </a:r>
            <a:r>
              <a:rPr lang="en-US" dirty="0" smtClean="0"/>
              <a:t> and Oliver Tambo</a:t>
            </a:r>
            <a:endParaRPr lang="en-US" dirty="0"/>
          </a:p>
        </p:txBody>
      </p:sp>
      <p:sp>
        <p:nvSpPr>
          <p:cNvPr id="4" name="Content Placeholder 3"/>
          <p:cNvSpPr>
            <a:spLocks noGrp="1"/>
          </p:cNvSpPr>
          <p:nvPr>
            <p:ph sz="half" idx="2"/>
          </p:nvPr>
        </p:nvSpPr>
        <p:spPr/>
        <p:txBody>
          <a:bodyPr/>
          <a:lstStyle/>
          <a:p>
            <a:r>
              <a:rPr lang="en-US" dirty="0" smtClean="0"/>
              <a:t>Peter </a:t>
            </a:r>
            <a:r>
              <a:rPr lang="en-US" dirty="0" err="1" smtClean="0"/>
              <a:t>Mda</a:t>
            </a:r>
            <a:endParaRPr lang="en-US" dirty="0"/>
          </a:p>
        </p:txBody>
      </p:sp>
      <p:pic>
        <p:nvPicPr>
          <p:cNvPr id="93186" name="Picture 2" descr="http://www.africamediaonline.com/thumbnail/43_1542.jpg"/>
          <p:cNvPicPr>
            <a:picLocks noChangeAspect="1" noChangeArrowheads="1"/>
          </p:cNvPicPr>
          <p:nvPr/>
        </p:nvPicPr>
        <p:blipFill>
          <a:blip r:embed="rId2" cstate="print"/>
          <a:srcRect/>
          <a:stretch>
            <a:fillRect/>
          </a:stretch>
        </p:blipFill>
        <p:spPr bwMode="auto">
          <a:xfrm>
            <a:off x="6324600" y="2286000"/>
            <a:ext cx="2409128" cy="2324100"/>
          </a:xfrm>
          <a:prstGeom prst="rect">
            <a:avLst/>
          </a:prstGeom>
          <a:noFill/>
        </p:spPr>
      </p:pic>
      <p:pic>
        <p:nvPicPr>
          <p:cNvPr id="93188" name="Picture 4" descr="http://www.sahistory.org.za/sites/default/files/images/APN154851.jpg"/>
          <p:cNvPicPr>
            <a:picLocks noChangeAspect="1" noChangeArrowheads="1"/>
          </p:cNvPicPr>
          <p:nvPr/>
        </p:nvPicPr>
        <p:blipFill>
          <a:blip r:embed="rId3" cstate="print"/>
          <a:srcRect/>
          <a:stretch>
            <a:fillRect/>
          </a:stretch>
        </p:blipFill>
        <p:spPr bwMode="auto">
          <a:xfrm>
            <a:off x="1447800" y="2819400"/>
            <a:ext cx="4352925" cy="287655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idx="1"/>
          </p:nvPr>
        </p:nvSpPr>
        <p:spPr/>
        <p:txBody>
          <a:bodyPr/>
          <a:lstStyle/>
          <a:p>
            <a:endParaRPr lang="en-US" b="1" dirty="0" smtClean="0"/>
          </a:p>
          <a:p>
            <a:endParaRPr lang="en-US" b="1" dirty="0" smtClean="0"/>
          </a:p>
          <a:p>
            <a:endParaRPr lang="en-US" b="1" dirty="0" smtClean="0"/>
          </a:p>
          <a:p>
            <a:r>
              <a:rPr lang="en-US" b="1" dirty="0" smtClean="0"/>
              <a:t>Zion Christian Church: Origins late 19</a:t>
            </a:r>
            <a:r>
              <a:rPr lang="en-US" b="1" baseline="30000" dirty="0" smtClean="0"/>
              <a:t>th</a:t>
            </a:r>
            <a:r>
              <a:rPr lang="en-US" b="1" dirty="0" smtClean="0"/>
              <a:t> Century</a:t>
            </a:r>
          </a:p>
        </p:txBody>
      </p:sp>
      <p:sp>
        <p:nvSpPr>
          <p:cNvPr id="141314" name="Rectangle 2"/>
          <p:cNvSpPr>
            <a:spLocks noGrp="1" noChangeArrowheads="1"/>
          </p:cNvSpPr>
          <p:nvPr>
            <p:ph type="title"/>
          </p:nvPr>
        </p:nvSpPr>
        <p:spPr/>
        <p:txBody>
          <a:bodyPr>
            <a:normAutofit fontScale="90000"/>
          </a:bodyPr>
          <a:lstStyle/>
          <a:p>
            <a:pPr fontAlgn="auto">
              <a:spcAft>
                <a:spcPts val="0"/>
              </a:spcAft>
              <a:defRPr/>
            </a:pPr>
            <a:r>
              <a:rPr lang="en-US" dirty="0" smtClean="0"/>
              <a:t>Missionaries and Syncretistic </a:t>
            </a:r>
            <a:r>
              <a:rPr lang="en-US" dirty="0"/>
              <a:t>Religion</a:t>
            </a:r>
          </a:p>
        </p:txBody>
      </p:sp>
      <p:pic>
        <p:nvPicPr>
          <p:cNvPr id="84996" name="Picture 5" descr="zionchr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3429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z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343400"/>
            <a:ext cx="28956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http://musikforskning.se/stmonline/vol_8/thorsen/Hedvig_Posse.jpg"/>
          <p:cNvPicPr>
            <a:picLocks noChangeAspect="1" noChangeArrowheads="1"/>
          </p:cNvPicPr>
          <p:nvPr/>
        </p:nvPicPr>
        <p:blipFill>
          <a:blip r:embed="rId4" cstate="print"/>
          <a:srcRect/>
          <a:stretch>
            <a:fillRect/>
          </a:stretch>
        </p:blipFill>
        <p:spPr bwMode="auto">
          <a:xfrm>
            <a:off x="3886200" y="990600"/>
            <a:ext cx="4213699" cy="219075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3048000" y="871538"/>
            <a:ext cx="4298950" cy="5986462"/>
          </a:xfrm>
          <a:prstGeom prst="rect">
            <a:avLst/>
          </a:prstGeom>
          <a:noFill/>
          <a:ln w="9525">
            <a:noFill/>
            <a:miter lim="800000"/>
            <a:headEnd/>
            <a:tailEnd/>
          </a:ln>
        </p:spPr>
      </p:pic>
      <p:sp>
        <p:nvSpPr>
          <p:cNvPr id="59395" name="Title 4"/>
          <p:cNvSpPr>
            <a:spLocks noGrp="1"/>
          </p:cNvSpPr>
          <p:nvPr>
            <p:ph type="title"/>
          </p:nvPr>
        </p:nvSpPr>
        <p:spPr>
          <a:xfrm>
            <a:off x="914400" y="0"/>
            <a:ext cx="8001000" cy="914400"/>
          </a:xfrm>
        </p:spPr>
        <p:txBody>
          <a:bodyPr>
            <a:normAutofit fontScale="90000"/>
          </a:bodyPr>
          <a:lstStyle/>
          <a:p>
            <a:r>
              <a:rPr lang="en-US" sz="2000" b="1" smtClean="0"/>
              <a:t>Prime Minister Winston Churchill (R) talking with Field Marshall Jan Christian Smuts (L) and Peter Fraser (C) at a Dominion Conference April, 1945</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dirty="0" smtClean="0"/>
              <a:t>South Africa: The Rhetoric</a:t>
            </a:r>
          </a:p>
        </p:txBody>
      </p:sp>
      <p:sp>
        <p:nvSpPr>
          <p:cNvPr id="64515" name="Rectangle 3"/>
          <p:cNvSpPr>
            <a:spLocks noGrp="1" noChangeArrowheads="1"/>
          </p:cNvSpPr>
          <p:nvPr>
            <p:ph type="body" idx="1"/>
          </p:nvPr>
        </p:nvSpPr>
        <p:spPr/>
        <p:txBody>
          <a:bodyPr/>
          <a:lstStyle/>
          <a:p>
            <a:pPr eaLnBrk="1" hangingPunct="1">
              <a:lnSpc>
                <a:spcPct val="90000"/>
              </a:lnSpc>
            </a:pPr>
            <a:endParaRPr lang="en-US" sz="2800" b="1" dirty="0" smtClean="0"/>
          </a:p>
          <a:p>
            <a:pPr eaLnBrk="1" hangingPunct="1">
              <a:lnSpc>
                <a:spcPct val="90000"/>
              </a:lnSpc>
            </a:pPr>
            <a:r>
              <a:rPr lang="en-US" sz="2800" b="1" dirty="0" smtClean="0"/>
              <a:t>Trusteeship vs. Assimilation: 19</a:t>
            </a:r>
            <a:r>
              <a:rPr lang="en-US" sz="2800" b="1" baseline="30000" dirty="0" smtClean="0"/>
              <a:t>th</a:t>
            </a:r>
            <a:r>
              <a:rPr lang="en-US" sz="2800" b="1" dirty="0" smtClean="0"/>
              <a:t> Century</a:t>
            </a:r>
          </a:p>
          <a:p>
            <a:pPr eaLnBrk="1" hangingPunct="1">
              <a:lnSpc>
                <a:spcPct val="90000"/>
              </a:lnSpc>
            </a:pPr>
            <a:endParaRPr lang="en-US" sz="2800" b="1" dirty="0" smtClean="0"/>
          </a:p>
          <a:p>
            <a:pPr eaLnBrk="1" hangingPunct="1">
              <a:lnSpc>
                <a:spcPct val="90000"/>
              </a:lnSpc>
            </a:pPr>
            <a:r>
              <a:rPr lang="en-US" sz="2800" b="1" dirty="0" smtClean="0"/>
              <a:t>Segregation vs. Apartheid-  "Homelands" as nations (1900-1948</a:t>
            </a:r>
          </a:p>
          <a:p>
            <a:pPr eaLnBrk="1" hangingPunct="1">
              <a:lnSpc>
                <a:spcPct val="90000"/>
              </a:lnSpc>
            </a:pPr>
            <a:endParaRPr lang="en-US" sz="2800" b="1" dirty="0" smtClean="0"/>
          </a:p>
          <a:p>
            <a:pPr eaLnBrk="1" hangingPunct="1">
              <a:lnSpc>
                <a:spcPct val="90000"/>
              </a:lnSpc>
            </a:pPr>
            <a:r>
              <a:rPr lang="en-US" sz="2800" b="1" dirty="0" smtClean="0"/>
              <a:t>Afrikaans vs. African Nationalism vs. Non-Racialism</a:t>
            </a:r>
          </a:p>
          <a:p>
            <a:pPr eaLnBrk="1" hangingPunct="1">
              <a:lnSpc>
                <a:spcPct val="90000"/>
              </a:lnSpc>
            </a:pPr>
            <a:endParaRPr lang="en-US" sz="2800" b="1" dirty="0" smtClean="0"/>
          </a:p>
          <a:p>
            <a:pPr eaLnBrk="1" hangingPunct="1">
              <a:lnSpc>
                <a:spcPct val="90000"/>
              </a:lnSpc>
            </a:pPr>
            <a:r>
              <a:rPr lang="en-US" sz="2800" b="1" dirty="0" smtClean="0"/>
              <a:t>Majority rule vs. minorities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idx="1"/>
          </p:nvPr>
        </p:nvSpPr>
        <p:spPr/>
        <p:txBody>
          <a:bodyPr/>
          <a:lstStyle/>
          <a:p>
            <a:endParaRPr lang="en-US" smtClean="0"/>
          </a:p>
        </p:txBody>
      </p:sp>
      <p:sp>
        <p:nvSpPr>
          <p:cNvPr id="3" name="Title 2"/>
          <p:cNvSpPr>
            <a:spLocks noGrp="1"/>
          </p:cNvSpPr>
          <p:nvPr>
            <p:ph type="title"/>
          </p:nvPr>
        </p:nvSpPr>
        <p:spPr>
          <a:xfrm>
            <a:off x="914400" y="152400"/>
            <a:ext cx="8476488" cy="1143000"/>
          </a:xfrm>
        </p:spPr>
        <p:txBody>
          <a:bodyPr>
            <a:noAutofit/>
          </a:bodyPr>
          <a:lstStyle/>
          <a:p>
            <a:pPr fontAlgn="auto">
              <a:spcAft>
                <a:spcPts val="0"/>
              </a:spcAft>
              <a:defRPr/>
            </a:pPr>
            <a:r>
              <a:rPr lang="en-US" sz="2800" b="1" dirty="0" smtClean="0"/>
              <a:t>Johannesburg,  August 7, 2012  and a Prompt: Remember, in South Africa, not everything is what it seems </a:t>
            </a:r>
            <a:endParaRPr lang="en-US" sz="2800" b="1" dirty="0"/>
          </a:p>
        </p:txBody>
      </p:sp>
      <p:pic>
        <p:nvPicPr>
          <p:cNvPr id="35844" name="Picture 2" descr="http://govtslaves.info/wp-content/uploads/2012/08/Snow-In-Afric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779463" y="12700"/>
            <a:ext cx="5119687" cy="6740525"/>
          </a:xfrm>
          <a:prstGeom prst="rect">
            <a:avLst/>
          </a:prstGeom>
          <a:noFill/>
          <a:ln w="9525">
            <a:noFill/>
            <a:miter lim="800000"/>
            <a:headEnd/>
            <a:tailEnd/>
          </a:ln>
        </p:spPr>
      </p:pic>
      <p:sp>
        <p:nvSpPr>
          <p:cNvPr id="61443" name="Title 4"/>
          <p:cNvSpPr>
            <a:spLocks noGrp="1"/>
          </p:cNvSpPr>
          <p:nvPr>
            <p:ph type="title"/>
          </p:nvPr>
        </p:nvSpPr>
        <p:spPr>
          <a:xfrm>
            <a:off x="7086600" y="214313"/>
            <a:ext cx="1857375" cy="1462087"/>
          </a:xfrm>
        </p:spPr>
        <p:txBody>
          <a:bodyPr/>
          <a:lstStyle/>
          <a:p>
            <a:r>
              <a:rPr lang="en-US" sz="2000" smtClean="0"/>
              <a:t>August 26, 1966</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idx="1"/>
          </p:nvPr>
        </p:nvSpPr>
        <p:spPr/>
        <p:txBody>
          <a:bodyPr/>
          <a:lstStyle/>
          <a:p>
            <a:endParaRPr lang="en-US" smtClean="0"/>
          </a:p>
          <a:p>
            <a:endParaRPr lang="en-US" b="1" smtClean="0"/>
          </a:p>
          <a:p>
            <a:r>
              <a:rPr lang="en-US" b="1" smtClean="0">
                <a:hlinkClick r:id="rId2"/>
              </a:rPr>
              <a:t>http://www.youtube.com/watch?v=xHgU1Jw6oyw&amp;feature=relmfu</a:t>
            </a:r>
            <a:endParaRPr lang="en-US" b="1" smtClean="0"/>
          </a:p>
        </p:txBody>
      </p:sp>
      <p:sp>
        <p:nvSpPr>
          <p:cNvPr id="3" name="Title 2"/>
          <p:cNvSpPr>
            <a:spLocks noGrp="1"/>
          </p:cNvSpPr>
          <p:nvPr>
            <p:ph type="title"/>
          </p:nvPr>
        </p:nvSpPr>
        <p:spPr/>
        <p:txBody>
          <a:bodyPr/>
          <a:lstStyle/>
          <a:p>
            <a:pPr>
              <a:defRPr/>
            </a:pPr>
            <a:r>
              <a:rPr lang="en-US" dirty="0" smtClean="0"/>
              <a:t>The South African Version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isitez le congo bel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44463"/>
            <a:ext cx="4019550"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http://apps.nlm.nih.gov/againsttheodds/images/JTCModelWor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67000"/>
            <a:ext cx="47053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normAutofit fontScale="90000"/>
          </a:bodyPr>
          <a:lstStyle/>
          <a:p>
            <a:pPr fontAlgn="auto">
              <a:spcAft>
                <a:spcPts val="0"/>
              </a:spcAft>
              <a:defRPr/>
            </a:pPr>
            <a:r>
              <a:rPr lang="en-US" dirty="0" smtClean="0">
                <a:solidFill>
                  <a:srgbClr val="FF0000"/>
                </a:solidFill>
              </a:rPr>
              <a:t>South Africa </a:t>
            </a:r>
            <a:br>
              <a:rPr lang="en-US" dirty="0" smtClean="0">
                <a:solidFill>
                  <a:srgbClr val="FF0000"/>
                </a:solidFill>
              </a:rPr>
            </a:br>
            <a:r>
              <a:rPr lang="en-US" dirty="0" smtClean="0">
                <a:solidFill>
                  <a:srgbClr val="FF0000"/>
                </a:solidFill>
              </a:rPr>
              <a:t>and the </a:t>
            </a:r>
            <a:br>
              <a:rPr lang="en-US" dirty="0" smtClean="0">
                <a:solidFill>
                  <a:srgbClr val="FF0000"/>
                </a:solidFill>
              </a:rPr>
            </a:br>
            <a:r>
              <a:rPr lang="en-US" dirty="0" smtClean="0">
                <a:solidFill>
                  <a:srgbClr val="FF0000"/>
                </a:solidFill>
              </a:rPr>
              <a:t>Congo, 1940s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5263" y="228600"/>
            <a:ext cx="8567737" cy="914400"/>
          </a:xfrm>
        </p:spPr>
        <p:txBody>
          <a:bodyPr>
            <a:normAutofit/>
          </a:bodyPr>
          <a:lstStyle/>
          <a:p>
            <a:pPr eaLnBrk="1" hangingPunct="1"/>
            <a:r>
              <a:rPr lang="en-US" b="1" dirty="0" smtClean="0"/>
              <a:t>South African History</a:t>
            </a:r>
          </a:p>
        </p:txBody>
      </p:sp>
      <p:sp>
        <p:nvSpPr>
          <p:cNvPr id="73731" name="Rectangle 3"/>
          <p:cNvSpPr>
            <a:spLocks noGrp="1" noChangeArrowheads="1"/>
          </p:cNvSpPr>
          <p:nvPr>
            <p:ph type="body" idx="1"/>
          </p:nvPr>
        </p:nvSpPr>
        <p:spPr/>
        <p:txBody>
          <a:bodyPr/>
          <a:lstStyle/>
          <a:p>
            <a:pPr eaLnBrk="1" hangingPunct="1">
              <a:lnSpc>
                <a:spcPct val="90000"/>
              </a:lnSpc>
            </a:pPr>
            <a:endParaRPr lang="en-US" sz="2800" b="1" smtClean="0"/>
          </a:p>
          <a:p>
            <a:pPr eaLnBrk="1" hangingPunct="1">
              <a:lnSpc>
                <a:spcPct val="90000"/>
              </a:lnSpc>
            </a:pPr>
            <a:r>
              <a:rPr lang="en-US" sz="2800" b="1" smtClean="0"/>
              <a:t>Trusteeship vs. Assimilation</a:t>
            </a:r>
          </a:p>
          <a:p>
            <a:pPr eaLnBrk="1" hangingPunct="1">
              <a:lnSpc>
                <a:spcPct val="90000"/>
              </a:lnSpc>
            </a:pPr>
            <a:endParaRPr lang="en-US" sz="2800" b="1" smtClean="0"/>
          </a:p>
          <a:p>
            <a:pPr eaLnBrk="1" hangingPunct="1">
              <a:lnSpc>
                <a:spcPct val="90000"/>
              </a:lnSpc>
            </a:pPr>
            <a:r>
              <a:rPr lang="en-US" sz="2800" b="1" smtClean="0"/>
              <a:t>Segregation vs. Apartheid-  "Homelands" as nations</a:t>
            </a:r>
          </a:p>
          <a:p>
            <a:pPr eaLnBrk="1" hangingPunct="1">
              <a:lnSpc>
                <a:spcPct val="90000"/>
              </a:lnSpc>
            </a:pPr>
            <a:endParaRPr lang="en-US" sz="2800" b="1" smtClean="0"/>
          </a:p>
          <a:p>
            <a:pPr eaLnBrk="1" hangingPunct="1">
              <a:lnSpc>
                <a:spcPct val="90000"/>
              </a:lnSpc>
            </a:pPr>
            <a:r>
              <a:rPr lang="en-US" sz="2800" b="1" smtClean="0"/>
              <a:t>Afrikaans vs. African Nationalism</a:t>
            </a:r>
          </a:p>
          <a:p>
            <a:pPr eaLnBrk="1" hangingPunct="1">
              <a:lnSpc>
                <a:spcPct val="90000"/>
              </a:lnSpc>
            </a:pPr>
            <a:endParaRPr lang="en-US" sz="2800" b="1" smtClean="0"/>
          </a:p>
          <a:p>
            <a:pPr eaLnBrk="1" hangingPunct="1">
              <a:lnSpc>
                <a:spcPct val="90000"/>
              </a:lnSpc>
            </a:pPr>
            <a:r>
              <a:rPr lang="en-US" sz="2800" b="1" smtClean="0"/>
              <a:t>Majority rule vs. minorities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blackpast.org/files/blackpast_images/Mandela_Nelson_1961.jpg"/>
          <p:cNvPicPr>
            <a:picLocks noChangeAspect="1" noChangeArrowheads="1"/>
          </p:cNvPicPr>
          <p:nvPr/>
        </p:nvPicPr>
        <p:blipFill>
          <a:blip r:embed="rId2" cstate="print"/>
          <a:srcRect/>
          <a:stretch>
            <a:fillRect/>
          </a:stretch>
        </p:blipFill>
        <p:spPr bwMode="auto">
          <a:xfrm>
            <a:off x="0" y="0"/>
            <a:ext cx="5181600" cy="6889750"/>
          </a:xfrm>
          <a:prstGeom prst="rect">
            <a:avLst/>
          </a:prstGeom>
          <a:noFill/>
          <a:ln w="9525">
            <a:noFill/>
            <a:miter lim="800000"/>
            <a:headEnd/>
            <a:tailEnd/>
          </a:ln>
        </p:spPr>
      </p:pic>
      <p:sp>
        <p:nvSpPr>
          <p:cNvPr id="3" name="Title 2"/>
          <p:cNvSpPr>
            <a:spLocks noGrp="1"/>
          </p:cNvSpPr>
          <p:nvPr>
            <p:ph type="title"/>
          </p:nvPr>
        </p:nvSpPr>
        <p:spPr>
          <a:xfrm>
            <a:off x="1435608" y="274320"/>
            <a:ext cx="7708392" cy="1143000"/>
          </a:xfrm>
        </p:spPr>
        <p:txBody>
          <a:bodyPr>
            <a:normAutofit fontScale="90000"/>
          </a:bodyPr>
          <a:lstStyle/>
          <a:p>
            <a:pPr algn="r"/>
            <a:r>
              <a:rPr lang="en-US" b="1" dirty="0" smtClean="0"/>
              <a:t>Nelson Mandela, </a:t>
            </a:r>
            <a:br>
              <a:rPr lang="en-US" b="1" dirty="0" smtClean="0"/>
            </a:br>
            <a:r>
              <a:rPr lang="en-US" b="1" dirty="0" smtClean="0"/>
              <a:t>Attorney at Law</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600200" y="625475"/>
            <a:ext cx="6924675" cy="6232525"/>
          </a:xfrm>
          <a:prstGeom prst="rect">
            <a:avLst/>
          </a:prstGeom>
          <a:noFill/>
          <a:ln w="9525">
            <a:noFill/>
            <a:miter lim="800000"/>
            <a:headEnd/>
            <a:tailEnd/>
          </a:ln>
        </p:spPr>
      </p:pic>
      <p:sp>
        <p:nvSpPr>
          <p:cNvPr id="65539" name="Title 4"/>
          <p:cNvSpPr>
            <a:spLocks noGrp="1"/>
          </p:cNvSpPr>
          <p:nvPr>
            <p:ph type="title"/>
          </p:nvPr>
        </p:nvSpPr>
        <p:spPr>
          <a:xfrm>
            <a:off x="0" y="0"/>
            <a:ext cx="9372600" cy="700088"/>
          </a:xfrm>
        </p:spPr>
        <p:txBody>
          <a:bodyPr/>
          <a:lstStyle/>
          <a:p>
            <a:r>
              <a:rPr lang="en-US" sz="3200" b="1" smtClean="0"/>
              <a:t>South Africa’s Homelands, Prior to 1994</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214313"/>
            <a:ext cx="8458200" cy="1157287"/>
          </a:xfrm>
        </p:spPr>
        <p:txBody>
          <a:bodyPr>
            <a:normAutofit fontScale="90000"/>
          </a:bodyPr>
          <a:lstStyle/>
          <a:p>
            <a:r>
              <a:rPr lang="en-US" sz="2000" b="1" smtClean="0"/>
              <a:t>Homeland Presidents: 9th October 1971: Three Chiefs of South African 'Bantustan', (from left - right), Chief Buthelezi of Kwa Zulu, Chief Kaiser Matanzima of Transkei, and Chief Lucas Mangope of Bophuthatswana</a:t>
            </a:r>
          </a:p>
        </p:txBody>
      </p:sp>
      <p:pic>
        <p:nvPicPr>
          <p:cNvPr id="66563" name="Picture 2"/>
          <p:cNvPicPr>
            <a:picLocks noGrp="1" noChangeAspect="1" noChangeArrowheads="1"/>
          </p:cNvPicPr>
          <p:nvPr>
            <p:ph idx="1"/>
          </p:nvPr>
        </p:nvPicPr>
        <p:blipFill>
          <a:blip r:embed="rId2" cstate="print"/>
          <a:srcRect/>
          <a:stretch>
            <a:fillRect/>
          </a:stretch>
        </p:blipFill>
        <p:spPr>
          <a:xfrm>
            <a:off x="2057400" y="1506538"/>
            <a:ext cx="5387975" cy="5351462"/>
          </a:xfr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normAutofit fontScale="90000"/>
          </a:bodyPr>
          <a:lstStyle/>
          <a:p>
            <a:r>
              <a:rPr lang="en-US" dirty="0" smtClean="0"/>
              <a:t>South African Politics: Prison or Exile</a:t>
            </a:r>
            <a:endParaRPr lang="en-US" dirty="0"/>
          </a:p>
        </p:txBody>
      </p:sp>
      <p:pic>
        <p:nvPicPr>
          <p:cNvPr id="82946" name="Picture 2" descr="http://static.bbc.co.uk/history/img/ic/640/images/resources/people/nelson_mandela.jpg"/>
          <p:cNvPicPr>
            <a:picLocks noChangeAspect="1" noChangeArrowheads="1"/>
          </p:cNvPicPr>
          <p:nvPr/>
        </p:nvPicPr>
        <p:blipFill>
          <a:blip r:embed="rId2" cstate="print"/>
          <a:srcRect/>
          <a:stretch>
            <a:fillRect/>
          </a:stretch>
        </p:blipFill>
        <p:spPr bwMode="auto">
          <a:xfrm>
            <a:off x="3962400" y="2286000"/>
            <a:ext cx="5181600" cy="2914651"/>
          </a:xfrm>
          <a:prstGeom prst="rect">
            <a:avLst/>
          </a:prstGeom>
          <a:noFill/>
        </p:spPr>
      </p:pic>
      <p:pic>
        <p:nvPicPr>
          <p:cNvPr id="82948" name="Picture 4" descr="http://3.bp.blogspot.com/-l42e7cFmzjE/UIuM5StNk1I/AAAAAAAAApA/jkCRPgb4ocQ/s1600/Celebrating+OR+Tambo+(24+October+2012)+copy.jpg"/>
          <p:cNvPicPr>
            <a:picLocks noChangeAspect="1" noChangeArrowheads="1"/>
          </p:cNvPicPr>
          <p:nvPr/>
        </p:nvPicPr>
        <p:blipFill>
          <a:blip r:embed="rId3" cstate="print"/>
          <a:srcRect/>
          <a:stretch>
            <a:fillRect/>
          </a:stretch>
        </p:blipFill>
        <p:spPr bwMode="auto">
          <a:xfrm>
            <a:off x="990600" y="1828800"/>
            <a:ext cx="2952750" cy="417782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b="1" smtClean="0"/>
              <a:t>South Africa and the World</a:t>
            </a:r>
          </a:p>
        </p:txBody>
      </p:sp>
      <p:sp>
        <p:nvSpPr>
          <p:cNvPr id="69635" name="Rectangle 3"/>
          <p:cNvSpPr>
            <a:spLocks noGrp="1" noChangeArrowheads="1"/>
          </p:cNvSpPr>
          <p:nvPr>
            <p:ph type="body" idx="1"/>
          </p:nvPr>
        </p:nvSpPr>
        <p:spPr>
          <a:xfrm>
            <a:off x="1143000" y="1676400"/>
            <a:ext cx="7772400" cy="5181600"/>
          </a:xfrm>
        </p:spPr>
        <p:txBody>
          <a:bodyPr>
            <a:normAutofit fontScale="85000" lnSpcReduction="20000"/>
          </a:bodyPr>
          <a:lstStyle/>
          <a:p>
            <a:pPr eaLnBrk="1" hangingPunct="1"/>
            <a:r>
              <a:rPr lang="en-US" b="1" dirty="0" smtClean="0"/>
              <a:t>Decolonization?</a:t>
            </a:r>
          </a:p>
          <a:p>
            <a:pPr lvl="1" eaLnBrk="1" hangingPunct="1"/>
            <a:endParaRPr lang="en-US" sz="2400" b="1" dirty="0" smtClean="0"/>
          </a:p>
          <a:p>
            <a:pPr lvl="1" eaLnBrk="1" hangingPunct="1"/>
            <a:r>
              <a:rPr lang="en-US" sz="2400" b="1" dirty="0" smtClean="0"/>
              <a:t>1948 and Apartheid</a:t>
            </a:r>
          </a:p>
          <a:p>
            <a:pPr lvl="1" eaLnBrk="1" hangingPunct="1"/>
            <a:endParaRPr lang="en-US" sz="2400" b="1" dirty="0" smtClean="0"/>
          </a:p>
          <a:p>
            <a:pPr lvl="1" eaLnBrk="1" hangingPunct="1"/>
            <a:r>
              <a:rPr lang="en-US" sz="2400" b="1" dirty="0" smtClean="0"/>
              <a:t>Homelands and Nationalism</a:t>
            </a:r>
          </a:p>
          <a:p>
            <a:pPr lvl="1" eaLnBrk="1" hangingPunct="1"/>
            <a:endParaRPr lang="en-US" sz="2400" b="1" dirty="0" smtClean="0"/>
          </a:p>
          <a:p>
            <a:pPr lvl="1" eaLnBrk="1" hangingPunct="1"/>
            <a:r>
              <a:rPr lang="en-US" sz="2400" b="1" dirty="0" smtClean="0"/>
              <a:t>Anti-Communism</a:t>
            </a:r>
          </a:p>
          <a:p>
            <a:pPr lvl="1" eaLnBrk="1" hangingPunct="1"/>
            <a:endParaRPr lang="en-US" sz="2400" b="1" dirty="0" smtClean="0"/>
          </a:p>
          <a:p>
            <a:pPr lvl="1" eaLnBrk="1" hangingPunct="1"/>
            <a:r>
              <a:rPr lang="en-US" sz="2400" b="1" dirty="0" smtClean="0"/>
              <a:t>White Nationalism like Black Nationalism?</a:t>
            </a:r>
          </a:p>
          <a:p>
            <a:pPr lvl="1" eaLnBrk="1" hangingPunct="1"/>
            <a:endParaRPr lang="en-US" sz="2400" b="1" dirty="0" smtClean="0"/>
          </a:p>
          <a:p>
            <a:pPr lvl="1" eaLnBrk="1" hangingPunct="1"/>
            <a:r>
              <a:rPr lang="en-US" sz="2400" b="1" dirty="0" smtClean="0"/>
              <a:t>“Polecat of the World”</a:t>
            </a:r>
          </a:p>
          <a:p>
            <a:pPr lvl="1" eaLnBrk="1" hangingPunct="1"/>
            <a:endParaRPr lang="en-US" sz="2400" b="1" dirty="0" smtClean="0"/>
          </a:p>
          <a:p>
            <a:pPr lvl="1" eaLnBrk="1" hangingPunct="1"/>
            <a:r>
              <a:rPr lang="en-US" sz="2400" b="1" dirty="0" smtClean="0"/>
              <a:t>“Rainbow Nation”</a:t>
            </a:r>
          </a:p>
          <a:p>
            <a:pPr lvl="1" eaLnBrk="1" hangingPunct="1"/>
            <a:endParaRPr lang="en-US" sz="2400" b="1" dirty="0" smtClean="0"/>
          </a:p>
          <a:p>
            <a:pPr lvl="1" eaLnBrk="1" hangingPunct="1"/>
            <a:r>
              <a:rPr lang="en-US" sz="2400" b="1" dirty="0" smtClean="0"/>
              <a:t>BRICS</a:t>
            </a:r>
          </a:p>
          <a:p>
            <a:pPr eaLnBrk="1" hangingPunct="1"/>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lstStyle/>
          <a:p>
            <a:r>
              <a:rPr lang="en-US" b="1" dirty="0" smtClean="0"/>
              <a:t>Apartheid</a:t>
            </a:r>
            <a:endParaRPr lang="en-US" b="1" dirty="0"/>
          </a:p>
        </p:txBody>
      </p:sp>
      <p:pic>
        <p:nvPicPr>
          <p:cNvPr id="83970" name="Picture 2" descr="File:South Africa-National Party-Republic Campaign Fund.jpg"/>
          <p:cNvPicPr>
            <a:picLocks noChangeAspect="1" noChangeArrowheads="1"/>
          </p:cNvPicPr>
          <p:nvPr/>
        </p:nvPicPr>
        <p:blipFill>
          <a:blip r:embed="rId2" cstate="print"/>
          <a:srcRect/>
          <a:stretch>
            <a:fillRect/>
          </a:stretch>
        </p:blipFill>
        <p:spPr bwMode="auto">
          <a:xfrm>
            <a:off x="1676400" y="1204122"/>
            <a:ext cx="7048500" cy="565387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b="1" smtClean="0"/>
              <a:t>South Africa Profile, 1985: Is South Africa Different?</a:t>
            </a:r>
          </a:p>
        </p:txBody>
      </p:sp>
      <p:sp>
        <p:nvSpPr>
          <p:cNvPr id="67587" name="Rectangle 3"/>
          <p:cNvSpPr>
            <a:spLocks noGrp="1" noChangeArrowheads="1"/>
          </p:cNvSpPr>
          <p:nvPr>
            <p:ph type="body" idx="1"/>
          </p:nvPr>
        </p:nvSpPr>
        <p:spPr/>
        <p:txBody>
          <a:bodyPr/>
          <a:lstStyle/>
          <a:p>
            <a:pPr eaLnBrk="1" hangingPunct="1">
              <a:lnSpc>
                <a:spcPct val="90000"/>
              </a:lnSpc>
            </a:pPr>
            <a:endParaRPr lang="en-US" sz="2800" b="1" dirty="0" smtClean="0"/>
          </a:p>
          <a:p>
            <a:pPr eaLnBrk="1" hangingPunct="1">
              <a:lnSpc>
                <a:spcPct val="90000"/>
              </a:lnSpc>
            </a:pPr>
            <a:r>
              <a:rPr lang="en-US" sz="2800" b="1" dirty="0" smtClean="0"/>
              <a:t>Indians   900,000 (2.7%)</a:t>
            </a:r>
          </a:p>
          <a:p>
            <a:pPr eaLnBrk="1" hangingPunct="1">
              <a:lnSpc>
                <a:spcPct val="90000"/>
              </a:lnSpc>
            </a:pPr>
            <a:endParaRPr lang="en-US" sz="2800" b="1" dirty="0" smtClean="0"/>
          </a:p>
          <a:p>
            <a:pPr eaLnBrk="1" hangingPunct="1">
              <a:lnSpc>
                <a:spcPct val="90000"/>
              </a:lnSpc>
            </a:pPr>
            <a:r>
              <a:rPr lang="en-US" sz="2800" b="1" dirty="0" smtClean="0"/>
              <a:t>Africans: 24,000,000 (72%)</a:t>
            </a:r>
          </a:p>
          <a:p>
            <a:pPr eaLnBrk="1" hangingPunct="1">
              <a:lnSpc>
                <a:spcPct val="90000"/>
              </a:lnSpc>
            </a:pPr>
            <a:endParaRPr lang="en-US" sz="2800" b="1" dirty="0" smtClean="0"/>
          </a:p>
          <a:p>
            <a:pPr eaLnBrk="1" hangingPunct="1">
              <a:lnSpc>
                <a:spcPct val="90000"/>
              </a:lnSpc>
            </a:pPr>
            <a:r>
              <a:rPr lang="en-US" sz="2800" b="1" dirty="0" smtClean="0"/>
              <a:t>Indigenous: San-</a:t>
            </a:r>
            <a:r>
              <a:rPr lang="en-US" sz="2800" b="1" dirty="0" err="1" smtClean="0"/>
              <a:t>Khoisian</a:t>
            </a:r>
            <a:r>
              <a:rPr lang="en-US" sz="2800" b="1" dirty="0" smtClean="0"/>
              <a:t>: 31,000 (less than .5%)</a:t>
            </a:r>
          </a:p>
          <a:p>
            <a:pPr eaLnBrk="1" hangingPunct="1">
              <a:lnSpc>
                <a:spcPct val="90000"/>
              </a:lnSpc>
              <a:buFont typeface="Wingdings" pitchFamily="2" charset="2"/>
              <a:buNone/>
            </a:pPr>
            <a:endParaRPr lang="en-US" sz="2800" b="1" dirty="0" smtClean="0"/>
          </a:p>
          <a:p>
            <a:pPr eaLnBrk="1" hangingPunct="1">
              <a:lnSpc>
                <a:spcPct val="90000"/>
              </a:lnSpc>
            </a:pPr>
            <a:r>
              <a:rPr lang="en-US" sz="2800" b="1" dirty="0" smtClean="0"/>
              <a:t>Others: Chinese, Japanese, Arabic (30,000- less than .5%)</a:t>
            </a:r>
          </a:p>
        </p:txBody>
      </p:sp>
    </p:spTree>
    <p:extLst>
      <p:ext uri="{BB962C8B-B14F-4D97-AF65-F5344CB8AC3E}">
        <p14:creationId xmlns:p14="http://schemas.microsoft.com/office/powerpoint/2010/main" val="41583394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Collapse of Apartheid</a:t>
            </a:r>
            <a:endParaRPr lang="en-US" dirty="0"/>
          </a:p>
        </p:txBody>
      </p:sp>
      <p:sp>
        <p:nvSpPr>
          <p:cNvPr id="3" name="Content Placeholder 2"/>
          <p:cNvSpPr>
            <a:spLocks noGrp="1"/>
          </p:cNvSpPr>
          <p:nvPr>
            <p:ph idx="1"/>
          </p:nvPr>
        </p:nvSpPr>
        <p:spPr>
          <a:xfrm>
            <a:off x="1435608" y="1447800"/>
            <a:ext cx="7498080" cy="5410200"/>
          </a:xfrm>
        </p:spPr>
        <p:txBody>
          <a:bodyPr>
            <a:normAutofit fontScale="92500" lnSpcReduction="20000"/>
          </a:bodyPr>
          <a:lstStyle/>
          <a:p>
            <a:r>
              <a:rPr lang="en-US" b="1" dirty="0" smtClean="0"/>
              <a:t>From Violence to Revolution: Unnatural rebels</a:t>
            </a:r>
          </a:p>
          <a:p>
            <a:endParaRPr lang="en-US" b="1" dirty="0" smtClean="0"/>
          </a:p>
          <a:p>
            <a:r>
              <a:rPr lang="en-US" b="1" dirty="0" smtClean="0"/>
              <a:t>ANC, Russia and SACP (End of Cold War)</a:t>
            </a:r>
          </a:p>
          <a:p>
            <a:endParaRPr lang="en-US" b="1" dirty="0" smtClean="0"/>
          </a:p>
          <a:p>
            <a:r>
              <a:rPr lang="en-US" b="1" dirty="0" smtClean="0"/>
              <a:t>Urbanization,  Ungovernable Townships and the United Democratic Front</a:t>
            </a:r>
          </a:p>
          <a:p>
            <a:endParaRPr lang="en-US" b="1" dirty="0" smtClean="0"/>
          </a:p>
          <a:p>
            <a:r>
              <a:rPr lang="en-US" b="1" dirty="0" smtClean="0"/>
              <a:t>Sanctions, Banks and International Pressures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274638"/>
            <a:ext cx="8077200" cy="1143000"/>
          </a:xfrm>
        </p:spPr>
        <p:txBody>
          <a:bodyPr>
            <a:normAutofit fontScale="90000"/>
          </a:bodyPr>
          <a:lstStyle/>
          <a:p>
            <a:r>
              <a:rPr lang="en-US" b="1" dirty="0" smtClean="0"/>
              <a:t>The South African Communist Party</a:t>
            </a:r>
            <a:endParaRPr lang="en-US" b="1" dirty="0"/>
          </a:p>
        </p:txBody>
      </p:sp>
      <p:pic>
        <p:nvPicPr>
          <p:cNvPr id="87042" name="Picture 2" descr="http://www.traditioninaction.org/History/HistImages/G_008_Mandela02.jpg"/>
          <p:cNvPicPr>
            <a:picLocks noChangeAspect="1" noChangeArrowheads="1"/>
          </p:cNvPicPr>
          <p:nvPr/>
        </p:nvPicPr>
        <p:blipFill>
          <a:blip r:embed="rId2" cstate="print"/>
          <a:srcRect/>
          <a:stretch>
            <a:fillRect/>
          </a:stretch>
        </p:blipFill>
        <p:spPr bwMode="auto">
          <a:xfrm>
            <a:off x="1447800" y="1624012"/>
            <a:ext cx="7369542" cy="46243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Rainbow Nation?</a:t>
            </a:r>
            <a:endParaRPr lang="en-US" b="1" dirty="0"/>
          </a:p>
        </p:txBody>
      </p:sp>
      <p:sp>
        <p:nvSpPr>
          <p:cNvPr id="3" name="Content Placeholder 2"/>
          <p:cNvSpPr>
            <a:spLocks noGrp="1"/>
          </p:cNvSpPr>
          <p:nvPr>
            <p:ph idx="1"/>
          </p:nvPr>
        </p:nvSpPr>
        <p:spPr/>
        <p:txBody>
          <a:bodyPr/>
          <a:lstStyle/>
          <a:p>
            <a:r>
              <a:rPr lang="en-US" b="1" dirty="0" smtClean="0"/>
              <a:t>Arch-Bishop Desmond Tutu</a:t>
            </a:r>
            <a:endParaRPr lang="en-US" b="1" dirty="0"/>
          </a:p>
        </p:txBody>
      </p:sp>
      <p:pic>
        <p:nvPicPr>
          <p:cNvPr id="86018" name="Picture 2" descr="http://upload.wikimedia.org/wikipedia/commons/thumb/e/e4/Archbishop-Tutu-medium.jpg/175px-Archbishop-Tutu-medium.jpg"/>
          <p:cNvPicPr>
            <a:picLocks noChangeAspect="1" noChangeArrowheads="1"/>
          </p:cNvPicPr>
          <p:nvPr/>
        </p:nvPicPr>
        <p:blipFill>
          <a:blip r:embed="rId2" cstate="print"/>
          <a:srcRect/>
          <a:stretch>
            <a:fillRect/>
          </a:stretch>
        </p:blipFill>
        <p:spPr bwMode="auto">
          <a:xfrm>
            <a:off x="1752600" y="2743200"/>
            <a:ext cx="1666875" cy="2505076"/>
          </a:xfrm>
          <a:prstGeom prst="rect">
            <a:avLst/>
          </a:prstGeom>
          <a:noFill/>
        </p:spPr>
      </p:pic>
      <p:pic>
        <p:nvPicPr>
          <p:cNvPr id="86020" name="Picture 4" descr="http://qu301southafrica.files.wordpress.com/2012/03/rainbow-nation.jpg"/>
          <p:cNvPicPr>
            <a:picLocks noChangeAspect="1" noChangeArrowheads="1"/>
          </p:cNvPicPr>
          <p:nvPr/>
        </p:nvPicPr>
        <p:blipFill>
          <a:blip r:embed="rId3" cstate="print"/>
          <a:srcRect/>
          <a:stretch>
            <a:fillRect/>
          </a:stretch>
        </p:blipFill>
        <p:spPr bwMode="auto">
          <a:xfrm>
            <a:off x="3429000" y="2133600"/>
            <a:ext cx="5715000" cy="31623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6238" y="762000"/>
            <a:ext cx="7497762" cy="4800600"/>
          </a:xfrm>
        </p:spPr>
        <p:txBody>
          <a:bodyPr>
            <a:normAutofit/>
          </a:bodyPr>
          <a:lstStyle/>
          <a:p>
            <a:r>
              <a:rPr lang="en-US" sz="4400" dirty="0" smtClean="0">
                <a:solidFill>
                  <a:srgbClr val="FF0000"/>
                </a:solidFill>
              </a:rPr>
              <a:t>FIFTEEN MINUTE BREAK</a:t>
            </a:r>
            <a:endParaRPr lang="en-US" sz="4400" dirty="0">
              <a:solidFill>
                <a:srgbClr val="FF0000"/>
              </a:solidFill>
            </a:endParaRPr>
          </a:p>
        </p:txBody>
      </p:sp>
      <p:pic>
        <p:nvPicPr>
          <p:cNvPr id="26626" name="Picture 2" descr="http://bethesdagreen.files.wordpress.com/2012/10/coffee.png"/>
          <p:cNvPicPr>
            <a:picLocks noChangeAspect="1" noChangeArrowheads="1"/>
          </p:cNvPicPr>
          <p:nvPr/>
        </p:nvPicPr>
        <p:blipFill>
          <a:blip r:embed="rId2" cstate="print"/>
          <a:srcRect/>
          <a:stretch>
            <a:fillRect/>
          </a:stretch>
        </p:blipFill>
        <p:spPr bwMode="auto">
          <a:xfrm>
            <a:off x="3733800" y="1524000"/>
            <a:ext cx="3867150" cy="43233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Post-Apartheid Themes</a:t>
            </a:r>
            <a:endParaRPr lang="en-US" dirty="0"/>
          </a:p>
        </p:txBody>
      </p:sp>
      <p:sp>
        <p:nvSpPr>
          <p:cNvPr id="5" name="Content Placeholder 4"/>
          <p:cNvSpPr>
            <a:spLocks noGrp="1"/>
          </p:cNvSpPr>
          <p:nvPr>
            <p:ph idx="1"/>
          </p:nvPr>
        </p:nvSpPr>
        <p:spPr>
          <a:xfrm>
            <a:off x="1219200" y="1295400"/>
            <a:ext cx="7498080" cy="5562600"/>
          </a:xfrm>
        </p:spPr>
        <p:txBody>
          <a:bodyPr>
            <a:normAutofit fontScale="85000" lnSpcReduction="10000"/>
          </a:bodyPr>
          <a:lstStyle/>
          <a:p>
            <a:r>
              <a:rPr lang="en-US" sz="3000" b="1" dirty="0" smtClean="0"/>
              <a:t>Rainbow Nation</a:t>
            </a:r>
          </a:p>
          <a:p>
            <a:endParaRPr lang="en-US" sz="3000" b="1" dirty="0" smtClean="0"/>
          </a:p>
          <a:p>
            <a:r>
              <a:rPr lang="en-US" sz="3000" b="1" dirty="0" smtClean="0"/>
              <a:t>Political Institutions and Constitutional Governance</a:t>
            </a:r>
          </a:p>
          <a:p>
            <a:endParaRPr lang="en-US" sz="3000" b="1" dirty="0" smtClean="0"/>
          </a:p>
          <a:p>
            <a:r>
              <a:rPr lang="en-US" sz="3000" b="1" dirty="0" smtClean="0"/>
              <a:t>Dominant Party</a:t>
            </a:r>
          </a:p>
          <a:p>
            <a:endParaRPr lang="en-US" sz="3000" b="1" dirty="0" smtClean="0"/>
          </a:p>
          <a:p>
            <a:r>
              <a:rPr lang="en-US" sz="3000" b="1" dirty="0" smtClean="0"/>
              <a:t>Black Empowerment and Affirmative Action</a:t>
            </a:r>
          </a:p>
          <a:p>
            <a:endParaRPr lang="en-US" sz="3000" b="1" dirty="0" smtClean="0"/>
          </a:p>
          <a:p>
            <a:r>
              <a:rPr lang="en-US" sz="3000" b="1" dirty="0" smtClean="0"/>
              <a:t>Urban Poverty and the Rural Labor Reserves</a:t>
            </a:r>
          </a:p>
          <a:p>
            <a:endParaRPr lang="en-US" sz="3000" b="1" dirty="0" smtClean="0"/>
          </a:p>
          <a:p>
            <a:r>
              <a:rPr lang="en-US" sz="3000" b="1" dirty="0" smtClean="0"/>
              <a:t>Political Crisis, Corruption and Satirical Responses</a:t>
            </a:r>
          </a:p>
          <a:p>
            <a:endParaRPr lang="en-US" b="1" dirty="0" smtClean="0"/>
          </a:p>
          <a:p>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p:txBody>
          <a:bodyPr/>
          <a:lstStyle/>
          <a:p>
            <a:r>
              <a:rPr lang="en-US" smtClean="0"/>
              <a:t>The Rainbow Nation Myth</a:t>
            </a:r>
          </a:p>
          <a:p>
            <a:endParaRPr lang="en-US" smtClean="0"/>
          </a:p>
        </p:txBody>
      </p:sp>
      <p:sp>
        <p:nvSpPr>
          <p:cNvPr id="3" name="Title 2"/>
          <p:cNvSpPr>
            <a:spLocks noGrp="1"/>
          </p:cNvSpPr>
          <p:nvPr>
            <p:ph type="title"/>
          </p:nvPr>
        </p:nvSpPr>
        <p:spPr/>
        <p:txBody>
          <a:bodyPr/>
          <a:lstStyle/>
          <a:p>
            <a:pPr fontAlgn="auto">
              <a:spcAft>
                <a:spcPts val="0"/>
              </a:spcAft>
              <a:defRPr/>
            </a:pPr>
            <a:r>
              <a:rPr lang="en-US" dirty="0" smtClean="0"/>
              <a:t>People, History and Culture</a:t>
            </a:r>
            <a:endParaRPr lang="en-US" dirty="0"/>
          </a:p>
        </p:txBody>
      </p:sp>
      <p:pic>
        <p:nvPicPr>
          <p:cNvPr id="51204" name="Picture 2" descr="http://www.paintingsilove.com/uploads/25/25628/neslon-mandela-and-the-2010-children-of-the-rainbow-n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057400"/>
            <a:ext cx="70485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0" y="122238"/>
            <a:ext cx="7543800" cy="1295400"/>
          </a:xfrm>
        </p:spPr>
        <p:txBody>
          <a:bodyPr/>
          <a:lstStyle/>
          <a:p>
            <a:r>
              <a:rPr lang="en-US" dirty="0" smtClean="0"/>
              <a:t>Democracy? </a:t>
            </a:r>
            <a:r>
              <a:rPr lang="en-US" b="1" dirty="0" smtClean="0"/>
              <a:t> 26–29 April 1994</a:t>
            </a:r>
            <a:endParaRPr lang="en-US" dirty="0" smtClean="0"/>
          </a:p>
        </p:txBody>
      </p:sp>
      <p:pic>
        <p:nvPicPr>
          <p:cNvPr id="20483" name="Picture 2" descr="http://i.telegraph.co.uk/multimedia/archive/01745/SA1994elections_1745875c.jpg"/>
          <p:cNvPicPr>
            <a:picLocks noChangeAspect="1" noChangeArrowheads="1"/>
          </p:cNvPicPr>
          <p:nvPr/>
        </p:nvPicPr>
        <p:blipFill>
          <a:blip r:embed="rId2" cstate="print"/>
          <a:srcRect/>
          <a:stretch>
            <a:fillRect/>
          </a:stretch>
        </p:blipFill>
        <p:spPr bwMode="auto">
          <a:xfrm>
            <a:off x="0" y="4114800"/>
            <a:ext cx="4381500" cy="2743200"/>
          </a:xfrm>
          <a:prstGeom prst="rect">
            <a:avLst/>
          </a:prstGeom>
          <a:noFill/>
          <a:ln w="9525">
            <a:noFill/>
            <a:miter lim="800000"/>
            <a:headEnd/>
            <a:tailEnd/>
          </a:ln>
        </p:spPr>
      </p:pic>
      <p:pic>
        <p:nvPicPr>
          <p:cNvPr id="20484" name="Picture 4" descr="http://www.tampabay.com/blogs/the-buzz-florida-politics/sites/tampabay.com.blogs.the-buzz-florida-politics/files/images/typepad-legacy-files/82197.6a00d83451b05569e20115704b8396970b-pi.jpg"/>
          <p:cNvPicPr>
            <a:picLocks noChangeAspect="1" noChangeArrowheads="1"/>
          </p:cNvPicPr>
          <p:nvPr/>
        </p:nvPicPr>
        <p:blipFill>
          <a:blip r:embed="rId3" cstate="print"/>
          <a:srcRect/>
          <a:stretch>
            <a:fillRect/>
          </a:stretch>
        </p:blipFill>
        <p:spPr bwMode="auto">
          <a:xfrm>
            <a:off x="3924300" y="1600200"/>
            <a:ext cx="5219700" cy="3476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Inauguration, May 10, 1994</a:t>
            </a:r>
          </a:p>
        </p:txBody>
      </p:sp>
      <p:pic>
        <p:nvPicPr>
          <p:cNvPr id="72707" name="Picture 2"/>
          <p:cNvPicPr>
            <a:picLocks noGrp="1" noChangeAspect="1" noChangeArrowheads="1"/>
          </p:cNvPicPr>
          <p:nvPr>
            <p:ph idx="1"/>
          </p:nvPr>
        </p:nvPicPr>
        <p:blipFill>
          <a:blip r:embed="rId2" cstate="print"/>
          <a:srcRect/>
          <a:stretch>
            <a:fillRect/>
          </a:stretch>
        </p:blipFill>
        <p:spPr>
          <a:xfrm>
            <a:off x="2209800" y="1652588"/>
            <a:ext cx="4727575" cy="5205412"/>
          </a:xfr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1644650" y="274638"/>
            <a:ext cx="7499350" cy="1143000"/>
          </a:xfrm>
        </p:spPr>
        <p:txBody>
          <a:bodyPr/>
          <a:lstStyle/>
          <a:p>
            <a:pPr eaLnBrk="1" hangingPunct="1"/>
            <a:r>
              <a:rPr lang="en-US" smtClean="0"/>
              <a:t>South Africa’s Parliament</a:t>
            </a:r>
          </a:p>
        </p:txBody>
      </p:sp>
      <p:pic>
        <p:nvPicPr>
          <p:cNvPr id="22532" name="Picture 2" descr="http://www.ambafrance-gh.org/IMG/jpg/afdusud2.jpg"/>
          <p:cNvPicPr>
            <a:picLocks noChangeAspect="1" noChangeArrowheads="1"/>
          </p:cNvPicPr>
          <p:nvPr/>
        </p:nvPicPr>
        <p:blipFill>
          <a:blip r:embed="rId2" cstate="print"/>
          <a:srcRect/>
          <a:stretch>
            <a:fillRect/>
          </a:stretch>
        </p:blipFill>
        <p:spPr bwMode="auto">
          <a:xfrm>
            <a:off x="990600" y="1804988"/>
            <a:ext cx="6915150" cy="48148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 One Party Dominant System: The African National Congress</a:t>
            </a:r>
            <a:endParaRPr lang="en-US" b="1" dirty="0"/>
          </a:p>
        </p:txBody>
      </p:sp>
      <p:sp>
        <p:nvSpPr>
          <p:cNvPr id="3" name="Content Placeholder 2"/>
          <p:cNvSpPr>
            <a:spLocks noGrp="1"/>
          </p:cNvSpPr>
          <p:nvPr>
            <p:ph sz="half" idx="1"/>
          </p:nvPr>
        </p:nvSpPr>
        <p:spPr>
          <a:xfrm>
            <a:off x="1447800" y="1676400"/>
            <a:ext cx="3657600" cy="4663440"/>
          </a:xfrm>
        </p:spPr>
        <p:txBody>
          <a:bodyPr/>
          <a:lstStyle/>
          <a:p>
            <a:r>
              <a:rPr lang="en-US" b="1" dirty="0" smtClean="0"/>
              <a:t>Freedom Charter</a:t>
            </a:r>
            <a:endParaRPr lang="en-US" b="1" dirty="0"/>
          </a:p>
        </p:txBody>
      </p:sp>
      <p:sp>
        <p:nvSpPr>
          <p:cNvPr id="4" name="Content Placeholder 3"/>
          <p:cNvSpPr>
            <a:spLocks noGrp="1"/>
          </p:cNvSpPr>
          <p:nvPr>
            <p:ph sz="half" idx="2"/>
          </p:nvPr>
        </p:nvSpPr>
        <p:spPr/>
        <p:txBody>
          <a:bodyPr/>
          <a:lstStyle/>
          <a:p>
            <a:r>
              <a:rPr lang="en-US" b="1" dirty="0" smtClean="0"/>
              <a:t>Founded in 1912</a:t>
            </a:r>
            <a:endParaRPr lang="en-US" b="1" dirty="0"/>
          </a:p>
        </p:txBody>
      </p:sp>
      <p:pic>
        <p:nvPicPr>
          <p:cNvPr id="88066" name="Picture 2" descr="http://news.bbcimg.co.uk/media/images/57743000/jpg/_57743423_jex_1282157_de27-1.jpg"/>
          <p:cNvPicPr>
            <a:picLocks noChangeAspect="1" noChangeArrowheads="1"/>
          </p:cNvPicPr>
          <p:nvPr/>
        </p:nvPicPr>
        <p:blipFill>
          <a:blip r:embed="rId2" cstate="print"/>
          <a:srcRect/>
          <a:stretch>
            <a:fillRect/>
          </a:stretch>
        </p:blipFill>
        <p:spPr bwMode="auto">
          <a:xfrm>
            <a:off x="0" y="2590800"/>
            <a:ext cx="4605867" cy="2590801"/>
          </a:xfrm>
          <a:prstGeom prst="rect">
            <a:avLst/>
          </a:prstGeom>
          <a:noFill/>
        </p:spPr>
      </p:pic>
      <p:pic>
        <p:nvPicPr>
          <p:cNvPr id="88068" name="Picture 4" descr="http://polarch.sas.ac.uk/images/poster_larger_views/anc.jpg"/>
          <p:cNvPicPr>
            <a:picLocks noChangeAspect="1" noChangeArrowheads="1"/>
          </p:cNvPicPr>
          <p:nvPr/>
        </p:nvPicPr>
        <p:blipFill>
          <a:blip r:embed="rId3" cstate="print"/>
          <a:srcRect/>
          <a:stretch>
            <a:fillRect/>
          </a:stretch>
        </p:blipFill>
        <p:spPr bwMode="auto">
          <a:xfrm>
            <a:off x="4681704" y="2514600"/>
            <a:ext cx="4462296" cy="317371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South Africa Profile, 1985</a:t>
            </a:r>
          </a:p>
        </p:txBody>
      </p:sp>
      <p:sp>
        <p:nvSpPr>
          <p:cNvPr id="68611" name="Rectangle 3"/>
          <p:cNvSpPr>
            <a:spLocks noGrp="1" noChangeArrowheads="1"/>
          </p:cNvSpPr>
          <p:nvPr>
            <p:ph type="body" idx="1"/>
          </p:nvPr>
        </p:nvSpPr>
        <p:spPr>
          <a:xfrm>
            <a:off x="1143000" y="1752600"/>
            <a:ext cx="7772400" cy="4114800"/>
          </a:xfrm>
        </p:spPr>
        <p:txBody>
          <a:bodyPr>
            <a:normAutofit fontScale="92500" lnSpcReduction="10000"/>
          </a:bodyPr>
          <a:lstStyle/>
          <a:p>
            <a:pPr eaLnBrk="1" hangingPunct="1"/>
            <a:r>
              <a:rPr lang="en-US" sz="2800" b="1" dirty="0" smtClean="0"/>
              <a:t>White: 	4,800,000 (15%)</a:t>
            </a:r>
          </a:p>
          <a:p>
            <a:pPr eaLnBrk="1" hangingPunct="1">
              <a:buFont typeface="Wingdings" pitchFamily="2" charset="2"/>
              <a:buNone/>
            </a:pPr>
            <a:r>
              <a:rPr lang="en-US" sz="2800" b="1" dirty="0" smtClean="0"/>
              <a:t>		(60% Afrikaans, 40% English and </a:t>
            </a:r>
            <a:r>
              <a:rPr lang="en-US" sz="2800" b="1" dirty="0" smtClean="0"/>
              <a:t>others</a:t>
            </a:r>
            <a:r>
              <a:rPr lang="en-US" sz="2800" b="1" dirty="0" smtClean="0"/>
              <a:t>) </a:t>
            </a:r>
          </a:p>
          <a:p>
            <a:pPr eaLnBrk="1" hangingPunct="1">
              <a:buFont typeface="Wingdings" pitchFamily="2" charset="2"/>
              <a:buNone/>
            </a:pPr>
            <a:endParaRPr lang="en-US" sz="2800" b="1" dirty="0" smtClean="0"/>
          </a:p>
          <a:p>
            <a:pPr eaLnBrk="1" hangingPunct="1">
              <a:buFont typeface="Wingdings" pitchFamily="2" charset="2"/>
              <a:buNone/>
            </a:pPr>
            <a:r>
              <a:rPr lang="en-US" sz="2800" b="1" dirty="0" smtClean="0"/>
              <a:t>		(Jewish South Africans approximately 100,000 people)</a:t>
            </a:r>
          </a:p>
          <a:p>
            <a:pPr eaLnBrk="1" hangingPunct="1"/>
            <a:endParaRPr lang="en-US" sz="2800" b="1" dirty="0" smtClean="0"/>
          </a:p>
          <a:p>
            <a:pPr eaLnBrk="1" hangingPunct="1"/>
            <a:r>
              <a:rPr lang="en-US" sz="2800" b="1" dirty="0" smtClean="0"/>
              <a:t> “</a:t>
            </a:r>
            <a:r>
              <a:rPr lang="en-US" sz="2800" b="1" dirty="0" err="1" smtClean="0"/>
              <a:t>Coloured</a:t>
            </a:r>
            <a:r>
              <a:rPr lang="en-US" sz="2800" b="1" dirty="0" smtClean="0"/>
              <a:t>:” 3,900,000 (9%)</a:t>
            </a:r>
          </a:p>
          <a:p>
            <a:pPr eaLnBrk="1" hangingPunct="1">
              <a:buFont typeface="Wingdings" pitchFamily="2" charset="2"/>
              <a:buNone/>
            </a:pPr>
            <a:r>
              <a:rPr lang="en-US" sz="2800" b="1" dirty="0" smtClean="0"/>
              <a:t>	  	(Mixed Race- 80% Afrikaans</a:t>
            </a:r>
            <a:r>
              <a:rPr lang="en-US" sz="2800" b="1" dirty="0"/>
              <a:t> </a:t>
            </a:r>
            <a:r>
              <a:rPr lang="en-US" sz="2800" b="1" dirty="0" smtClean="0"/>
              <a:t>speaking, 	20% English Speaking) </a:t>
            </a:r>
          </a:p>
        </p:txBody>
      </p:sp>
    </p:spTree>
    <p:extLst>
      <p:ext uri="{BB962C8B-B14F-4D97-AF65-F5344CB8AC3E}">
        <p14:creationId xmlns:p14="http://schemas.microsoft.com/office/powerpoint/2010/main" val="29380838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b="1" dirty="0" smtClean="0"/>
              <a:t>Post-Apartheid South Africa</a:t>
            </a:r>
          </a:p>
        </p:txBody>
      </p:sp>
      <p:sp>
        <p:nvSpPr>
          <p:cNvPr id="70659" name="Rectangle 3"/>
          <p:cNvSpPr>
            <a:spLocks noGrp="1" noChangeArrowheads="1"/>
          </p:cNvSpPr>
          <p:nvPr>
            <p:ph type="body" idx="1"/>
          </p:nvPr>
        </p:nvSpPr>
        <p:spPr/>
        <p:txBody>
          <a:bodyPr>
            <a:normAutofit/>
          </a:bodyPr>
          <a:lstStyle/>
          <a:p>
            <a:pPr eaLnBrk="1" hangingPunct="1">
              <a:lnSpc>
                <a:spcPct val="90000"/>
              </a:lnSpc>
              <a:buFont typeface="Wingdings" pitchFamily="2" charset="2"/>
              <a:buNone/>
            </a:pPr>
            <a:r>
              <a:rPr lang="en-US" b="1" dirty="0" smtClean="0"/>
              <a:t>  </a:t>
            </a:r>
          </a:p>
          <a:p>
            <a:pPr eaLnBrk="1" hangingPunct="1">
              <a:lnSpc>
                <a:spcPct val="90000"/>
              </a:lnSpc>
            </a:pPr>
            <a:r>
              <a:rPr lang="en-US" b="1" dirty="0" smtClean="0"/>
              <a:t>Multi-racialism, non-racialism vs. “</a:t>
            </a:r>
            <a:r>
              <a:rPr lang="en-US" b="1" dirty="0" err="1" smtClean="0"/>
              <a:t>Africanization</a:t>
            </a:r>
            <a:r>
              <a:rPr lang="en-US" b="1" dirty="0" smtClean="0"/>
              <a:t>”</a:t>
            </a:r>
          </a:p>
          <a:p>
            <a:pPr>
              <a:lnSpc>
                <a:spcPct val="90000"/>
              </a:lnSpc>
              <a:buNone/>
            </a:pPr>
            <a:endParaRPr lang="en-US" b="1" dirty="0" smtClean="0"/>
          </a:p>
          <a:p>
            <a:pPr>
              <a:lnSpc>
                <a:spcPct val="90000"/>
              </a:lnSpc>
            </a:pPr>
            <a:r>
              <a:rPr lang="en-US" b="1" dirty="0" smtClean="0"/>
              <a:t>Role of working class and poor whites and BEE</a:t>
            </a:r>
          </a:p>
          <a:p>
            <a:pPr>
              <a:lnSpc>
                <a:spcPct val="90000"/>
              </a:lnSpc>
            </a:pPr>
            <a:endParaRPr lang="en-US" b="1" dirty="0" smtClean="0"/>
          </a:p>
          <a:p>
            <a:pPr>
              <a:lnSpc>
                <a:spcPct val="90000"/>
              </a:lnSpc>
            </a:pPr>
            <a:r>
              <a:rPr lang="en-US" b="1" dirty="0" smtClean="0"/>
              <a:t>Debate about the State and Consumption/corruption</a:t>
            </a:r>
          </a:p>
          <a:p>
            <a:pPr eaLnBrk="1" hangingPunct="1">
              <a:lnSpc>
                <a:spcPct val="90000"/>
              </a:lnSpc>
            </a:pPr>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normAutofit fontScale="90000"/>
          </a:bodyPr>
          <a:lstStyle/>
          <a:p>
            <a:r>
              <a:rPr lang="en-US" b="1" dirty="0" smtClean="0"/>
              <a:t>Legacy of African Nationalism: Steve </a:t>
            </a:r>
            <a:r>
              <a:rPr lang="en-US" b="1" dirty="0" err="1" smtClean="0"/>
              <a:t>Biko</a:t>
            </a:r>
            <a:endParaRPr lang="en-US" b="1" dirty="0"/>
          </a:p>
        </p:txBody>
      </p:sp>
      <p:pic>
        <p:nvPicPr>
          <p:cNvPr id="89090" name="Picture 2" descr="http://openrevolt16.files.wordpress.com/2012/01/biko31.jpg"/>
          <p:cNvPicPr>
            <a:picLocks noChangeAspect="1" noChangeArrowheads="1"/>
          </p:cNvPicPr>
          <p:nvPr/>
        </p:nvPicPr>
        <p:blipFill>
          <a:blip r:embed="rId2" cstate="print"/>
          <a:srcRect/>
          <a:stretch>
            <a:fillRect/>
          </a:stretch>
        </p:blipFill>
        <p:spPr bwMode="auto">
          <a:xfrm>
            <a:off x="1905000" y="1428750"/>
            <a:ext cx="6375400" cy="47815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990600" y="274320"/>
            <a:ext cx="7943088" cy="1143000"/>
          </a:xfrm>
        </p:spPr>
        <p:txBody>
          <a:bodyPr>
            <a:normAutofit fontScale="90000"/>
          </a:bodyPr>
          <a:lstStyle/>
          <a:p>
            <a:r>
              <a:rPr lang="en-US" dirty="0" smtClean="0"/>
              <a:t>“African Capitalism” in South Africa</a:t>
            </a:r>
          </a:p>
        </p:txBody>
      </p:sp>
      <p:sp>
        <p:nvSpPr>
          <p:cNvPr id="33795" name="Content Placeholder 4"/>
          <p:cNvSpPr>
            <a:spLocks noGrp="1"/>
          </p:cNvSpPr>
          <p:nvPr>
            <p:ph sz="half" idx="1"/>
          </p:nvPr>
        </p:nvSpPr>
        <p:spPr/>
        <p:txBody>
          <a:bodyPr/>
          <a:lstStyle/>
          <a:p>
            <a:r>
              <a:rPr lang="en-US" b="1" dirty="0" smtClean="0"/>
              <a:t>BEE</a:t>
            </a:r>
          </a:p>
        </p:txBody>
      </p:sp>
      <p:sp>
        <p:nvSpPr>
          <p:cNvPr id="33796" name="Content Placeholder 5"/>
          <p:cNvSpPr>
            <a:spLocks noGrp="1"/>
          </p:cNvSpPr>
          <p:nvPr>
            <p:ph sz="half" idx="2"/>
          </p:nvPr>
        </p:nvSpPr>
        <p:spPr/>
        <p:txBody>
          <a:bodyPr/>
          <a:lstStyle/>
          <a:p>
            <a:r>
              <a:rPr lang="en-US" b="1" dirty="0" smtClean="0"/>
              <a:t>The Stereotype?</a:t>
            </a:r>
          </a:p>
        </p:txBody>
      </p:sp>
      <p:pic>
        <p:nvPicPr>
          <p:cNvPr id="33797" name="Picture 2" descr="http://vocfm.co.za/blogs/munadia/wp-content/uploads/2009/08/bee1.jpg"/>
          <p:cNvPicPr>
            <a:picLocks noChangeAspect="1" noChangeArrowheads="1"/>
          </p:cNvPicPr>
          <p:nvPr/>
        </p:nvPicPr>
        <p:blipFill>
          <a:blip r:embed="rId2" cstate="print"/>
          <a:srcRect/>
          <a:stretch>
            <a:fillRect/>
          </a:stretch>
        </p:blipFill>
        <p:spPr bwMode="auto">
          <a:xfrm>
            <a:off x="381000" y="2438400"/>
            <a:ext cx="3829050" cy="2867025"/>
          </a:xfrm>
          <a:prstGeom prst="rect">
            <a:avLst/>
          </a:prstGeom>
          <a:noFill/>
          <a:ln w="9525">
            <a:noFill/>
            <a:miter lim="800000"/>
            <a:headEnd/>
            <a:tailEnd/>
          </a:ln>
        </p:spPr>
      </p:pic>
      <p:pic>
        <p:nvPicPr>
          <p:cNvPr id="33798" name="Picture 6" descr="http://cdn.lightgalleries.net/4bd5ec04e0461/images/Last_PAP_InTransition032-2.jpg"/>
          <p:cNvPicPr>
            <a:picLocks noChangeAspect="1" noChangeArrowheads="1"/>
          </p:cNvPicPr>
          <p:nvPr/>
        </p:nvPicPr>
        <p:blipFill>
          <a:blip r:embed="rId3" cstate="print"/>
          <a:srcRect/>
          <a:stretch>
            <a:fillRect/>
          </a:stretch>
        </p:blipFill>
        <p:spPr bwMode="auto">
          <a:xfrm>
            <a:off x="4495800" y="2362200"/>
            <a:ext cx="4421188" cy="2905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hangingPunct="1"/>
            <a:r>
              <a:rPr lang="en-US" b="1" smtClean="0"/>
              <a:t>South Africa: The Dependency Issues</a:t>
            </a:r>
          </a:p>
        </p:txBody>
      </p:sp>
      <p:sp>
        <p:nvSpPr>
          <p:cNvPr id="75779" name="Rectangle 3"/>
          <p:cNvSpPr>
            <a:spLocks noGrp="1" noChangeArrowheads="1"/>
          </p:cNvSpPr>
          <p:nvPr>
            <p:ph type="body" idx="1"/>
          </p:nvPr>
        </p:nvSpPr>
        <p:spPr/>
        <p:txBody>
          <a:bodyPr>
            <a:normAutofit/>
          </a:bodyPr>
          <a:lstStyle/>
          <a:p>
            <a:pPr eaLnBrk="1" hangingPunct="1">
              <a:lnSpc>
                <a:spcPct val="90000"/>
              </a:lnSpc>
              <a:buFont typeface="Wingdings" pitchFamily="2" charset="2"/>
              <a:buNone/>
            </a:pPr>
            <a:r>
              <a:rPr lang="en-US" b="1" dirty="0" smtClean="0"/>
              <a:t>  </a:t>
            </a:r>
          </a:p>
          <a:p>
            <a:pPr eaLnBrk="1" hangingPunct="1">
              <a:lnSpc>
                <a:spcPct val="90000"/>
              </a:lnSpc>
            </a:pPr>
            <a:r>
              <a:rPr lang="en-US" b="1" dirty="0" smtClean="0"/>
              <a:t>Role of working class and poor whites</a:t>
            </a:r>
          </a:p>
          <a:p>
            <a:pPr eaLnBrk="1" hangingPunct="1">
              <a:lnSpc>
                <a:spcPct val="90000"/>
              </a:lnSpc>
              <a:buFont typeface="Wingdings" pitchFamily="2" charset="2"/>
              <a:buNone/>
            </a:pPr>
            <a:endParaRPr lang="en-US" b="1" dirty="0" smtClean="0"/>
          </a:p>
          <a:p>
            <a:pPr eaLnBrk="1" hangingPunct="1">
              <a:lnSpc>
                <a:spcPct val="90000"/>
              </a:lnSpc>
            </a:pPr>
            <a:r>
              <a:rPr lang="en-US" b="1" dirty="0" smtClean="0"/>
              <a:t>Mining and labor reserve- "peasant based proletariat</a:t>
            </a:r>
          </a:p>
          <a:p>
            <a:pPr eaLnBrk="1" hangingPunct="1">
              <a:lnSpc>
                <a:spcPct val="90000"/>
              </a:lnSpc>
            </a:pPr>
            <a:endParaRPr lang="en-US" b="1" dirty="0" smtClean="0"/>
          </a:p>
          <a:p>
            <a:pPr eaLnBrk="1" hangingPunct="1">
              <a:lnSpc>
                <a:spcPct val="90000"/>
              </a:lnSpc>
            </a:pPr>
            <a:r>
              <a:rPr lang="en-US" b="1" dirty="0" smtClean="0"/>
              <a:t>Multi-racialism, non-racialism vs. “</a:t>
            </a:r>
            <a:r>
              <a:rPr lang="en-US" b="1" dirty="0" err="1" smtClean="0"/>
              <a:t>Africanization</a:t>
            </a:r>
            <a:r>
              <a:rPr lang="en-US" b="1" dirty="0" smtClean="0"/>
              <a: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990600" y="274638"/>
            <a:ext cx="8153400" cy="1143000"/>
          </a:xfrm>
        </p:spPr>
        <p:txBody>
          <a:bodyPr>
            <a:normAutofit fontScale="90000"/>
          </a:bodyPr>
          <a:lstStyle/>
          <a:p>
            <a:pPr eaLnBrk="1" hangingPunct="1"/>
            <a:r>
              <a:rPr lang="en-US" sz="3200" b="1" dirty="0" smtClean="0"/>
              <a:t>“</a:t>
            </a:r>
            <a:r>
              <a:rPr lang="en-US" sz="3200" b="1" dirty="0" err="1" smtClean="0"/>
              <a:t>Peasantariat</a:t>
            </a:r>
            <a:r>
              <a:rPr lang="en-US" sz="3200" b="1" dirty="0" smtClean="0"/>
              <a:t>” Families, the Labor Reserve and Mining- South African Mines and City Lights</a:t>
            </a:r>
          </a:p>
        </p:txBody>
      </p:sp>
      <p:pic>
        <p:nvPicPr>
          <p:cNvPr id="74755" name="Picture 2"/>
          <p:cNvPicPr>
            <a:picLocks noGrp="1" noChangeAspect="1" noChangeArrowheads="1"/>
          </p:cNvPicPr>
          <p:nvPr>
            <p:ph idx="4294967295"/>
          </p:nvPr>
        </p:nvPicPr>
        <p:blipFill>
          <a:blip r:embed="rId2" cstate="print"/>
          <a:srcRect/>
          <a:stretch>
            <a:fillRect/>
          </a:stretch>
        </p:blipFill>
        <p:spPr>
          <a:xfrm>
            <a:off x="0" y="2057400"/>
            <a:ext cx="4533900" cy="3400425"/>
          </a:xfrm>
          <a:noFill/>
        </p:spPr>
      </p:pic>
      <p:pic>
        <p:nvPicPr>
          <p:cNvPr id="74756" name="Picture 3"/>
          <p:cNvPicPr>
            <a:picLocks noChangeAspect="1" noChangeArrowheads="1"/>
          </p:cNvPicPr>
          <p:nvPr/>
        </p:nvPicPr>
        <p:blipFill>
          <a:blip r:embed="rId3" cstate="print"/>
          <a:srcRect/>
          <a:stretch>
            <a:fillRect/>
          </a:stretch>
        </p:blipFill>
        <p:spPr bwMode="auto">
          <a:xfrm>
            <a:off x="4600575" y="2286000"/>
            <a:ext cx="4543425" cy="304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b="1" smtClean="0"/>
              <a:t>Race, Nationalism and Ethnicity</a:t>
            </a:r>
          </a:p>
        </p:txBody>
      </p:sp>
      <p:sp>
        <p:nvSpPr>
          <p:cNvPr id="16387" name="Rectangle 3"/>
          <p:cNvSpPr>
            <a:spLocks noGrp="1" noChangeArrowheads="1"/>
          </p:cNvSpPr>
          <p:nvPr>
            <p:ph type="body" idx="1"/>
          </p:nvPr>
        </p:nvSpPr>
        <p:spPr>
          <a:xfrm>
            <a:off x="1371600" y="1752600"/>
            <a:ext cx="7772400" cy="5105400"/>
          </a:xfrm>
        </p:spPr>
        <p:txBody>
          <a:bodyPr/>
          <a:lstStyle/>
          <a:p>
            <a:pPr eaLnBrk="1" hangingPunct="1"/>
            <a:r>
              <a:rPr lang="en-US" b="1" dirty="0" smtClean="0"/>
              <a:t>So called “Cape </a:t>
            </a:r>
            <a:r>
              <a:rPr lang="en-US" b="1" dirty="0" err="1" smtClean="0"/>
              <a:t>Coloureds</a:t>
            </a:r>
            <a:r>
              <a:rPr lang="en-US" b="1" dirty="0" smtClean="0"/>
              <a:t>” and the National Party in 1994</a:t>
            </a:r>
          </a:p>
        </p:txBody>
      </p:sp>
      <p:pic>
        <p:nvPicPr>
          <p:cNvPr id="16388" name="Picture 5" descr="http://www.corbisimages.com/images/67/FA83766D-BE88-4761-8CED-C36D4597A30B/AAKA002152.jpg"/>
          <p:cNvPicPr>
            <a:picLocks noChangeAspect="1" noChangeArrowheads="1"/>
          </p:cNvPicPr>
          <p:nvPr/>
        </p:nvPicPr>
        <p:blipFill>
          <a:blip r:embed="rId2" cstate="print"/>
          <a:srcRect/>
          <a:stretch>
            <a:fillRect/>
          </a:stretch>
        </p:blipFill>
        <p:spPr bwMode="auto">
          <a:xfrm>
            <a:off x="2819400" y="2781300"/>
            <a:ext cx="6096000" cy="4076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rmAutofit fontScale="90000"/>
          </a:bodyPr>
          <a:lstStyle/>
          <a:p>
            <a:pPr eaLnBrk="1" hangingPunct="1"/>
            <a:r>
              <a:rPr lang="en-US" b="1" dirty="0" smtClean="0"/>
              <a:t>“So-Called </a:t>
            </a:r>
            <a:r>
              <a:rPr lang="en-US" b="1" dirty="0" err="1" smtClean="0"/>
              <a:t>Coloured</a:t>
            </a:r>
            <a:r>
              <a:rPr lang="en-US" b="1" dirty="0" smtClean="0"/>
              <a:t>” South Africans</a:t>
            </a:r>
          </a:p>
        </p:txBody>
      </p:sp>
      <p:pic>
        <p:nvPicPr>
          <p:cNvPr id="71683" name="Picture 2"/>
          <p:cNvPicPr>
            <a:picLocks noGrp="1" noChangeAspect="1" noChangeArrowheads="1"/>
          </p:cNvPicPr>
          <p:nvPr>
            <p:ph idx="1"/>
          </p:nvPr>
        </p:nvPicPr>
        <p:blipFill>
          <a:blip r:embed="rId2" cstate="print"/>
          <a:srcRect/>
          <a:stretch>
            <a:fillRect/>
          </a:stretch>
        </p:blipFill>
        <p:spPr>
          <a:xfrm>
            <a:off x="152400" y="1433513"/>
            <a:ext cx="8610600" cy="5424487"/>
          </a:xfrm>
          <a:noFill/>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0" y="381000"/>
            <a:ext cx="7172325" cy="4781550"/>
          </a:xfrm>
          <a:prstGeom prst="rect">
            <a:avLst/>
          </a:prstGeom>
          <a:noFill/>
          <a:ln w="9525">
            <a:noFill/>
            <a:miter lim="800000"/>
            <a:headEnd/>
            <a:tailEnd/>
          </a:ln>
        </p:spPr>
      </p:pic>
      <p:sp>
        <p:nvSpPr>
          <p:cNvPr id="2" name="Title 1"/>
          <p:cNvSpPr>
            <a:spLocks noGrp="1"/>
          </p:cNvSpPr>
          <p:nvPr>
            <p:ph type="title"/>
          </p:nvPr>
        </p:nvSpPr>
        <p:spPr>
          <a:xfrm>
            <a:off x="914400" y="5257800"/>
            <a:ext cx="8534400" cy="1143000"/>
          </a:xfrm>
        </p:spPr>
        <p:txBody>
          <a:bodyPr/>
          <a:lstStyle/>
          <a:p>
            <a:pPr eaLnBrk="1" hangingPunct="1">
              <a:defRPr/>
            </a:pPr>
            <a:r>
              <a:rPr lang="en-US" sz="2800" b="1" dirty="0" smtClean="0"/>
              <a:t>The Labor Debate: South African Public Service on Strike</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52400" y="0"/>
            <a:ext cx="8991600" cy="1600200"/>
          </a:xfrm>
        </p:spPr>
        <p:txBody>
          <a:bodyPr>
            <a:normAutofit/>
          </a:bodyPr>
          <a:lstStyle/>
          <a:p>
            <a:pPr eaLnBrk="1" hangingPunct="1"/>
            <a:r>
              <a:rPr lang="en-US" sz="1800" b="1" dirty="0" smtClean="0"/>
              <a:t>Renowned international social activist </a:t>
            </a:r>
            <a:r>
              <a:rPr lang="en-US" sz="1800" b="1" dirty="0" err="1" smtClean="0"/>
              <a:t>Graça</a:t>
            </a:r>
            <a:r>
              <a:rPr lang="en-US" sz="1800" b="1" dirty="0" smtClean="0"/>
              <a:t> </a:t>
            </a:r>
            <a:r>
              <a:rPr lang="en-US" sz="1800" b="1" dirty="0" err="1" smtClean="0"/>
              <a:t>Machel</a:t>
            </a:r>
            <a:r>
              <a:rPr lang="en-US" sz="1800" b="1" dirty="0" smtClean="0"/>
              <a:t> Mandela , with </a:t>
            </a:r>
            <a:r>
              <a:rPr lang="en-US" sz="1800" b="1" dirty="0" err="1" smtClean="0"/>
              <a:t>Kuseni</a:t>
            </a:r>
            <a:r>
              <a:rPr lang="en-US" sz="1800" b="1" dirty="0" smtClean="0"/>
              <a:t> </a:t>
            </a:r>
            <a:r>
              <a:rPr lang="en-US" sz="1800" b="1" dirty="0" err="1" smtClean="0"/>
              <a:t>Dlamini</a:t>
            </a:r>
            <a:r>
              <a:rPr lang="en-US" sz="1800" b="1" dirty="0" smtClean="0"/>
              <a:t>, CEO of Old Mutual South Africa and Emerging Markets, attended the Old Mutual Staff volunteerism awards dinner.  Accompanying them is Anthony Petersen (left), Amos </a:t>
            </a:r>
            <a:r>
              <a:rPr lang="en-US" sz="1800" b="1" dirty="0" err="1" smtClean="0"/>
              <a:t>Hadebe</a:t>
            </a:r>
            <a:r>
              <a:rPr lang="en-US" sz="1800" b="1" dirty="0" smtClean="0"/>
              <a:t> (back left) and Dr </a:t>
            </a:r>
            <a:r>
              <a:rPr lang="en-US" sz="1800" b="1" dirty="0" err="1" smtClean="0"/>
              <a:t>Pandelani</a:t>
            </a:r>
            <a:r>
              <a:rPr lang="en-US" sz="1800" b="1" dirty="0" smtClean="0"/>
              <a:t> </a:t>
            </a:r>
            <a:r>
              <a:rPr lang="en-US" sz="1800" b="1" dirty="0" err="1" smtClean="0"/>
              <a:t>Mathoma</a:t>
            </a:r>
            <a:r>
              <a:rPr lang="en-US" sz="1800" b="1" dirty="0" smtClean="0"/>
              <a:t>, Managing Director Old Mutual. (GSPIA PhD 2001).</a:t>
            </a:r>
          </a:p>
        </p:txBody>
      </p:sp>
      <p:pic>
        <p:nvPicPr>
          <p:cNvPr id="15363" name="Picture 3" descr="C:\Users\Owner\Downloads\KuseniGraca.jpg"/>
          <p:cNvPicPr>
            <a:picLocks noChangeAspect="1" noChangeArrowheads="1"/>
          </p:cNvPicPr>
          <p:nvPr/>
        </p:nvPicPr>
        <p:blipFill>
          <a:blip r:embed="rId2" cstate="print"/>
          <a:srcRect/>
          <a:stretch>
            <a:fillRect/>
          </a:stretch>
        </p:blipFill>
        <p:spPr bwMode="auto">
          <a:xfrm>
            <a:off x="2071688" y="1600200"/>
            <a:ext cx="5014912" cy="5257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blog.foreignpolicy.com/files/images/080520_sa_81151186.jpg"/>
          <p:cNvPicPr>
            <a:picLocks noChangeAspect="1" noChangeArrowheads="1"/>
          </p:cNvPicPr>
          <p:nvPr/>
        </p:nvPicPr>
        <p:blipFill>
          <a:blip r:embed="rId2" cstate="print"/>
          <a:srcRect/>
          <a:stretch>
            <a:fillRect/>
          </a:stretch>
        </p:blipFill>
        <p:spPr bwMode="auto">
          <a:xfrm>
            <a:off x="228600" y="1066800"/>
            <a:ext cx="8686800" cy="5791200"/>
          </a:xfrm>
          <a:prstGeom prst="rect">
            <a:avLst/>
          </a:prstGeom>
          <a:noFill/>
          <a:ln w="9525">
            <a:noFill/>
            <a:miter lim="800000"/>
            <a:headEnd/>
            <a:tailEnd/>
          </a:ln>
        </p:spPr>
      </p:pic>
      <p:sp>
        <p:nvSpPr>
          <p:cNvPr id="69635" name="Title 4"/>
          <p:cNvSpPr>
            <a:spLocks noGrp="1"/>
          </p:cNvSpPr>
          <p:nvPr>
            <p:ph type="title"/>
          </p:nvPr>
        </p:nvSpPr>
        <p:spPr>
          <a:xfrm>
            <a:off x="457200" y="122238"/>
            <a:ext cx="7543800" cy="868362"/>
          </a:xfrm>
        </p:spPr>
        <p:txBody>
          <a:bodyPr/>
          <a:lstStyle/>
          <a:p>
            <a:r>
              <a:rPr lang="en-US" dirty="0" smtClean="0"/>
              <a:t>South Africa </a:t>
            </a:r>
            <a:r>
              <a:rPr lang="en-US" dirty="0" smtClean="0"/>
              <a:t>2008 Xenophobia</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Themes</a:t>
            </a:r>
            <a:endParaRPr lang="en-US" dirty="0"/>
          </a:p>
        </p:txBody>
      </p:sp>
      <p:sp>
        <p:nvSpPr>
          <p:cNvPr id="3" name="Content Placeholder 2"/>
          <p:cNvSpPr>
            <a:spLocks noGrp="1"/>
          </p:cNvSpPr>
          <p:nvPr>
            <p:ph idx="1"/>
          </p:nvPr>
        </p:nvSpPr>
        <p:spPr>
          <a:xfrm>
            <a:off x="1447800" y="1676400"/>
            <a:ext cx="7498080" cy="4800600"/>
          </a:xfrm>
        </p:spPr>
        <p:txBody>
          <a:bodyPr>
            <a:normAutofit fontScale="92500" lnSpcReduction="20000"/>
          </a:bodyPr>
          <a:lstStyle/>
          <a:p>
            <a:r>
              <a:rPr lang="en-US" dirty="0" smtClean="0"/>
              <a:t> </a:t>
            </a:r>
            <a:r>
              <a:rPr lang="en-US" b="1" dirty="0" smtClean="0"/>
              <a:t>Origins and </a:t>
            </a:r>
            <a:r>
              <a:rPr lang="en-US" b="1" dirty="0" err="1" smtClean="0"/>
              <a:t>Indigenuity</a:t>
            </a:r>
            <a:endParaRPr lang="en-US" b="1" dirty="0" smtClean="0"/>
          </a:p>
          <a:p>
            <a:endParaRPr lang="en-US" b="1" dirty="0" smtClean="0"/>
          </a:p>
          <a:p>
            <a:r>
              <a:rPr lang="en-US" b="1" dirty="0" smtClean="0"/>
              <a:t>Settlers or Citizens</a:t>
            </a:r>
          </a:p>
          <a:p>
            <a:endParaRPr lang="en-US" b="1" dirty="0" smtClean="0"/>
          </a:p>
          <a:p>
            <a:r>
              <a:rPr lang="en-US" b="1" dirty="0" smtClean="0"/>
              <a:t>Imperialism:  From Assimilation to Segregation</a:t>
            </a:r>
          </a:p>
          <a:p>
            <a:endParaRPr lang="en-US" b="1" dirty="0" smtClean="0"/>
          </a:p>
          <a:p>
            <a:r>
              <a:rPr lang="en-US" b="1" dirty="0" smtClean="0"/>
              <a:t>Afrikaner Nationalism and Apartheid</a:t>
            </a:r>
          </a:p>
          <a:p>
            <a:endParaRPr lang="en-US" b="1" dirty="0" smtClean="0"/>
          </a:p>
          <a:p>
            <a:r>
              <a:rPr lang="en-US" b="1" dirty="0" smtClean="0"/>
              <a:t>Nationalism and Liberation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cache4.asset-cache.net/xc/51314418.jpg?v=1&amp;c=IWSAsset&amp;k=2&amp;d=77BFBA49EF878921F7C3FC3F69D929FD7FDB8999BC7C4B6BB6420D4B8C40F7744DE288B804103C67B01E70F2B3269972"/>
          <p:cNvPicPr>
            <a:picLocks noChangeAspect="1" noChangeArrowheads="1"/>
          </p:cNvPicPr>
          <p:nvPr/>
        </p:nvPicPr>
        <p:blipFill>
          <a:blip r:embed="rId2" cstate="print"/>
          <a:srcRect/>
          <a:stretch>
            <a:fillRect/>
          </a:stretch>
        </p:blipFill>
        <p:spPr bwMode="auto">
          <a:xfrm>
            <a:off x="0" y="304800"/>
            <a:ext cx="9144000" cy="6080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pPr eaLnBrk="1" hangingPunct="1"/>
            <a:r>
              <a:rPr lang="en-US" b="1" dirty="0" smtClean="0"/>
              <a:t>South African Cartoon Attacking Privatization</a:t>
            </a:r>
          </a:p>
        </p:txBody>
      </p:sp>
      <p:sp>
        <p:nvSpPr>
          <p:cNvPr id="27651" name="Content Placeholder 2"/>
          <p:cNvSpPr>
            <a:spLocks noGrp="1"/>
          </p:cNvSpPr>
          <p:nvPr>
            <p:ph idx="1"/>
          </p:nvPr>
        </p:nvSpPr>
        <p:spPr/>
        <p:txBody>
          <a:bodyPr/>
          <a:lstStyle/>
          <a:p>
            <a:pPr eaLnBrk="1" hangingPunct="1"/>
            <a:endParaRPr lang="en-US" smtClean="0"/>
          </a:p>
        </p:txBody>
      </p:sp>
      <p:pic>
        <p:nvPicPr>
          <p:cNvPr id="27652" name="Picture 2" descr="http://www.herinst.org/BusinessManagedDemocracy/government/privatisation/images/SA-Water-Privatization.jpg"/>
          <p:cNvPicPr>
            <a:picLocks noChangeAspect="1" noChangeArrowheads="1"/>
          </p:cNvPicPr>
          <p:nvPr/>
        </p:nvPicPr>
        <p:blipFill>
          <a:blip r:embed="rId2" cstate="print"/>
          <a:srcRect/>
          <a:stretch>
            <a:fillRect/>
          </a:stretch>
        </p:blipFill>
        <p:spPr bwMode="auto">
          <a:xfrm>
            <a:off x="1095375" y="1676400"/>
            <a:ext cx="6448425" cy="4686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blackcommentator.com/283/283_images/283_cartoon_proudly_xenophobic_namate_large.jpg"/>
          <p:cNvPicPr>
            <a:picLocks noChangeAspect="1" noChangeArrowheads="1"/>
          </p:cNvPicPr>
          <p:nvPr/>
        </p:nvPicPr>
        <p:blipFill>
          <a:blip r:embed="rId2" cstate="print"/>
          <a:srcRect/>
          <a:stretch>
            <a:fillRect/>
          </a:stretch>
        </p:blipFill>
        <p:spPr bwMode="auto">
          <a:xfrm>
            <a:off x="0" y="688975"/>
            <a:ext cx="7953375" cy="5864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r>
              <a:rPr lang="en-US" dirty="0" smtClean="0"/>
              <a:t>Debates about Corruption and Socialism:  2012</a:t>
            </a:r>
          </a:p>
        </p:txBody>
      </p:sp>
      <p:sp>
        <p:nvSpPr>
          <p:cNvPr id="50179" name="Content Placeholder 2"/>
          <p:cNvSpPr>
            <a:spLocks noGrp="1"/>
          </p:cNvSpPr>
          <p:nvPr>
            <p:ph idx="1"/>
          </p:nvPr>
        </p:nvSpPr>
        <p:spPr/>
        <p:txBody>
          <a:bodyPr>
            <a:normAutofit lnSpcReduction="10000"/>
          </a:bodyPr>
          <a:lstStyle/>
          <a:p>
            <a:endParaRPr lang="en-US" sz="6000" dirty="0" smtClean="0">
              <a:hlinkClick r:id="rId2"/>
            </a:endParaRPr>
          </a:p>
          <a:p>
            <a:r>
              <a:rPr lang="en-US" sz="6000" dirty="0" smtClean="0">
                <a:hlinkClick r:id="rId2"/>
              </a:rPr>
              <a:t>Julius </a:t>
            </a:r>
            <a:r>
              <a:rPr lang="en-US" sz="6000" dirty="0" smtClean="0">
                <a:hlinkClick r:id="rId2"/>
              </a:rPr>
              <a:t>Malema</a:t>
            </a:r>
            <a:endParaRPr lang="en-US" sz="6000" dirty="0" smtClean="0"/>
          </a:p>
          <a:p>
            <a:endParaRPr lang="en-US" sz="6000" dirty="0"/>
          </a:p>
          <a:p>
            <a:pPr marL="82296" indent="0">
              <a:buNone/>
            </a:pPr>
            <a:r>
              <a:rPr lang="en-US" sz="6000" dirty="0" smtClean="0"/>
              <a:t>And the </a:t>
            </a:r>
            <a:r>
              <a:rPr lang="en-US" sz="6000" dirty="0" err="1" smtClean="0"/>
              <a:t>Marika</a:t>
            </a:r>
            <a:r>
              <a:rPr lang="en-US" sz="6000" dirty="0" err="1" smtClean="0"/>
              <a:t>na</a:t>
            </a:r>
            <a:r>
              <a:rPr lang="en-US" sz="6000" dirty="0" smtClean="0"/>
              <a:t> Massacre  (2012)</a:t>
            </a:r>
            <a:endParaRPr lang="en-US" sz="6000" dirty="0" smtClean="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Freedom Fighters</a:t>
            </a:r>
            <a:endParaRPr lang="en-US" dirty="0"/>
          </a:p>
        </p:txBody>
      </p:sp>
      <p:sp>
        <p:nvSpPr>
          <p:cNvPr id="3" name="Content Placeholder 2"/>
          <p:cNvSpPr>
            <a:spLocks noGrp="1"/>
          </p:cNvSpPr>
          <p:nvPr>
            <p:ph idx="1"/>
          </p:nvPr>
        </p:nvSpPr>
        <p:spPr/>
        <p:txBody>
          <a:bodyPr/>
          <a:lstStyle/>
          <a:p>
            <a:r>
              <a:rPr lang="en-US" dirty="0" smtClean="0"/>
              <a:t>Julius </a:t>
            </a:r>
            <a:r>
              <a:rPr lang="en-US" dirty="0" err="1" smtClean="0"/>
              <a:t>Malema</a:t>
            </a:r>
            <a:r>
              <a:rPr lang="en-US" dirty="0" smtClean="0"/>
              <a:t> and the Red Overalls</a:t>
            </a:r>
            <a:endParaRPr lang="en-US" dirty="0"/>
          </a:p>
        </p:txBody>
      </p:sp>
      <p:pic>
        <p:nvPicPr>
          <p:cNvPr id="4" name="Picture 3" descr="imag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0"/>
            <a:ext cx="4508500" cy="180340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114800"/>
            <a:ext cx="3683000" cy="2209800"/>
          </a:xfrm>
          <a:prstGeom prst="rect">
            <a:avLst/>
          </a:prstGeom>
        </p:spPr>
      </p:pic>
    </p:spTree>
    <p:extLst>
      <p:ext uri="{BB962C8B-B14F-4D97-AF65-F5344CB8AC3E}">
        <p14:creationId xmlns:p14="http://schemas.microsoft.com/office/powerpoint/2010/main" val="9737314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1644650" y="0"/>
            <a:ext cx="7499350" cy="1143000"/>
          </a:xfrm>
        </p:spPr>
        <p:txBody>
          <a:bodyPr>
            <a:normAutofit fontScale="90000"/>
          </a:bodyPr>
          <a:lstStyle/>
          <a:p>
            <a:r>
              <a:rPr lang="en-US" dirty="0" smtClean="0"/>
              <a:t>South African Political Poster: Still some spark?</a:t>
            </a:r>
          </a:p>
        </p:txBody>
      </p:sp>
      <p:pic>
        <p:nvPicPr>
          <p:cNvPr id="13316" name="Picture 2" descr="http://2.bp.blogspot.com/--AOCkQKR1BQ/TZC8hq051DI/AAAAAAAAAF4/xRXz612L2Ug/s320/633492466918483890-apathy.jpg"/>
          <p:cNvPicPr>
            <a:picLocks noChangeAspect="1" noChangeArrowheads="1"/>
          </p:cNvPicPr>
          <p:nvPr/>
        </p:nvPicPr>
        <p:blipFill>
          <a:blip r:embed="rId2" cstate="print"/>
          <a:srcRect/>
          <a:stretch>
            <a:fillRect/>
          </a:stretch>
        </p:blipFill>
        <p:spPr bwMode="auto">
          <a:xfrm>
            <a:off x="1981200" y="1415248"/>
            <a:ext cx="6497718" cy="54427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1143000"/>
          </a:xfrm>
        </p:spPr>
        <p:txBody>
          <a:bodyPr>
            <a:normAutofit fontScale="90000"/>
          </a:bodyPr>
          <a:lstStyle/>
          <a:p>
            <a:pPr eaLnBrk="1" hangingPunct="1">
              <a:defRPr/>
            </a:pPr>
            <a:r>
              <a:rPr lang="en-US" dirty="0" smtClean="0"/>
              <a:t>Jacob Zuma, President of South Africa, 2009-Present  </a:t>
            </a:r>
            <a:r>
              <a:rPr lang="en-US" dirty="0" smtClean="0"/>
              <a:t>(</a:t>
            </a:r>
            <a:r>
              <a:rPr lang="en-US" dirty="0" smtClean="0"/>
              <a:t>Now a Zulu Ethnic Group?</a:t>
            </a:r>
            <a:r>
              <a:rPr lang="en-US" dirty="0" smtClean="0"/>
              <a:t>)</a:t>
            </a:r>
            <a:endParaRPr lang="en-US" dirty="0"/>
          </a:p>
        </p:txBody>
      </p:sp>
      <p:pic>
        <p:nvPicPr>
          <p:cNvPr id="70659" name="Picture 2"/>
          <p:cNvPicPr>
            <a:picLocks noGrp="1" noChangeAspect="1" noChangeArrowheads="1"/>
          </p:cNvPicPr>
          <p:nvPr>
            <p:ph type="dgm" idx="1"/>
          </p:nvPr>
        </p:nvPicPr>
        <p:blipFill>
          <a:blip r:embed="rId2" cstate="print">
            <a:extLst>
              <a:ext uri="{28A0092B-C50C-407E-A947-70E740481C1C}">
                <a14:useLocalDpi xmlns:a14="http://schemas.microsoft.com/office/drawing/2010/main" val="0"/>
              </a:ext>
            </a:extLst>
          </a:blip>
          <a:srcRect/>
          <a:stretch>
            <a:fillRect/>
          </a:stretch>
        </p:blipFill>
        <p:spPr>
          <a:xfrm>
            <a:off x="1524000" y="1576388"/>
            <a:ext cx="6477000" cy="4857750"/>
          </a:xfrm>
          <a:noFill/>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Goodwill </a:t>
            </a:r>
            <a:r>
              <a:rPr lang="en-US" dirty="0" err="1" smtClean="0"/>
              <a:t>Zwelethini</a:t>
            </a:r>
            <a:r>
              <a:rPr lang="en-US" dirty="0" smtClean="0"/>
              <a:t> – King of Zulu South Africa. Born: 14 July 1948.</a:t>
            </a:r>
            <a:endParaRPr lang="en-US" dirty="0"/>
          </a:p>
        </p:txBody>
      </p:sp>
      <p:pic>
        <p:nvPicPr>
          <p:cNvPr id="69635" name="Picture 2"/>
          <p:cNvPicPr>
            <a:picLocks noGrp="1" noChangeAspect="1" noChangeArrowheads="1"/>
          </p:cNvPicPr>
          <p:nvPr>
            <p:ph type="dgm" idx="1"/>
          </p:nvPr>
        </p:nvPicPr>
        <p:blipFill>
          <a:blip r:embed="rId2" cstate="print">
            <a:extLst>
              <a:ext uri="{28A0092B-C50C-407E-A947-70E740481C1C}">
                <a14:useLocalDpi xmlns:a14="http://schemas.microsoft.com/office/drawing/2010/main" val="0"/>
              </a:ext>
            </a:extLst>
          </a:blip>
          <a:srcRect/>
          <a:stretch>
            <a:fillRect/>
          </a:stretch>
        </p:blipFill>
        <p:spPr>
          <a:xfrm>
            <a:off x="2282825" y="1600200"/>
            <a:ext cx="5108575" cy="5049838"/>
          </a:xfrm>
          <a:noFill/>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38" y="5805488"/>
            <a:ext cx="8183562" cy="1052512"/>
          </a:xfrm>
        </p:spPr>
        <p:txBody>
          <a:bodyPr>
            <a:normAutofit/>
          </a:bodyPr>
          <a:lstStyle/>
          <a:p>
            <a:pPr eaLnBrk="1" hangingPunct="1">
              <a:defRPr/>
            </a:pPr>
            <a:r>
              <a:rPr lang="en-US" dirty="0" smtClean="0"/>
              <a:t>Democratic Alliance South Africa</a:t>
            </a:r>
            <a:endParaRPr lang="en-US" dirty="0"/>
          </a:p>
        </p:txBody>
      </p:sp>
      <p:sp>
        <p:nvSpPr>
          <p:cNvPr id="34819" name="Content Placeholder 2"/>
          <p:cNvSpPr>
            <a:spLocks noGrp="1"/>
          </p:cNvSpPr>
          <p:nvPr>
            <p:ph idx="1"/>
          </p:nvPr>
        </p:nvSpPr>
        <p:spPr>
          <a:xfrm>
            <a:off x="503238" y="530225"/>
            <a:ext cx="8183562" cy="4187825"/>
          </a:xfrm>
        </p:spPr>
        <p:txBody>
          <a:bodyPr/>
          <a:lstStyle/>
          <a:p>
            <a:pPr eaLnBrk="1" hangingPunct="1"/>
            <a:r>
              <a:rPr lang="en-US" b="1" dirty="0" smtClean="0"/>
              <a:t>Helen </a:t>
            </a:r>
            <a:r>
              <a:rPr lang="en-US" b="1" dirty="0" err="1" smtClean="0"/>
              <a:t>Zille</a:t>
            </a:r>
            <a:r>
              <a:rPr lang="en-US" b="1" dirty="0" smtClean="0"/>
              <a:t>, </a:t>
            </a:r>
            <a:r>
              <a:rPr lang="en-US" b="1" dirty="0" smtClean="0"/>
              <a:t>Cape Leader</a:t>
            </a:r>
            <a:endParaRPr lang="en-US" b="1" dirty="0" smtClean="0"/>
          </a:p>
        </p:txBody>
      </p:sp>
      <p:pic>
        <p:nvPicPr>
          <p:cNvPr id="34820" name="Picture 2"/>
          <p:cNvPicPr>
            <a:picLocks noChangeAspect="1" noChangeArrowheads="1"/>
          </p:cNvPicPr>
          <p:nvPr/>
        </p:nvPicPr>
        <p:blipFill>
          <a:blip r:embed="rId2" cstate="print"/>
          <a:srcRect/>
          <a:stretch>
            <a:fillRect/>
          </a:stretch>
        </p:blipFill>
        <p:spPr bwMode="auto">
          <a:xfrm>
            <a:off x="1100138" y="1214438"/>
            <a:ext cx="6942137" cy="442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Democratic Alliance: Now Under African Leadership</a:t>
            </a:r>
            <a:r>
              <a:rPr lang="en-US" dirty="0" smtClean="0">
                <a:effectLst/>
              </a:rPr>
              <a:t>: </a:t>
            </a:r>
            <a:r>
              <a:rPr lang="en-US" dirty="0" err="1">
                <a:effectLst/>
              </a:rPr>
              <a:t>Mmusi</a:t>
            </a:r>
            <a:r>
              <a:rPr lang="en-US" dirty="0">
                <a:effectLst/>
              </a:rPr>
              <a:t> </a:t>
            </a:r>
            <a:r>
              <a:rPr lang="en-US" dirty="0" err="1">
                <a:effectLst/>
              </a:rPr>
              <a:t>Maimane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6459012-3x2-940x6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828800"/>
            <a:ext cx="7314957" cy="4879232"/>
          </a:xfrm>
          <a:prstGeom prst="rect">
            <a:avLst/>
          </a:prstGeom>
        </p:spPr>
      </p:pic>
    </p:spTree>
    <p:extLst>
      <p:ext uri="{BB962C8B-B14F-4D97-AF65-F5344CB8AC3E}">
        <p14:creationId xmlns:p14="http://schemas.microsoft.com/office/powerpoint/2010/main" val="11005251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idx="1"/>
          </p:nvPr>
        </p:nvSpPr>
        <p:spPr/>
        <p:txBody>
          <a:bodyPr>
            <a:normAutofit lnSpcReduction="10000"/>
          </a:bodyPr>
          <a:lstStyle/>
          <a:p>
            <a:pPr>
              <a:lnSpc>
                <a:spcPct val="90000"/>
              </a:lnSpc>
            </a:pPr>
            <a:r>
              <a:rPr lang="en-US" sz="2800" b="1" dirty="0" err="1" smtClean="0"/>
              <a:t>Khoisian</a:t>
            </a:r>
            <a:r>
              <a:rPr lang="en-US" sz="2800" b="1" dirty="0" smtClean="0"/>
              <a:t> 200 BC-1600</a:t>
            </a:r>
          </a:p>
          <a:p>
            <a:pPr>
              <a:lnSpc>
                <a:spcPct val="90000"/>
              </a:lnSpc>
            </a:pPr>
            <a:r>
              <a:rPr lang="en-US" sz="2800" b="1" dirty="0" smtClean="0"/>
              <a:t>Iron Age Pre-Bantu c.200AD</a:t>
            </a:r>
          </a:p>
          <a:p>
            <a:pPr>
              <a:lnSpc>
                <a:spcPct val="90000"/>
              </a:lnSpc>
            </a:pPr>
            <a:r>
              <a:rPr lang="en-US" sz="2800" b="1" dirty="0" err="1" smtClean="0"/>
              <a:t>Bunyoro</a:t>
            </a:r>
            <a:r>
              <a:rPr lang="en-US" sz="2800" b="1" dirty="0" smtClean="0"/>
              <a:t> from 1300</a:t>
            </a:r>
          </a:p>
          <a:p>
            <a:pPr>
              <a:lnSpc>
                <a:spcPct val="90000"/>
              </a:lnSpc>
            </a:pPr>
            <a:r>
              <a:rPr lang="en-US" sz="2800" b="1" dirty="0" smtClean="0"/>
              <a:t>Buganda from 1500-1800</a:t>
            </a:r>
          </a:p>
          <a:p>
            <a:pPr>
              <a:lnSpc>
                <a:spcPct val="90000"/>
              </a:lnSpc>
            </a:pPr>
            <a:r>
              <a:rPr lang="en-US" sz="2800" b="1" dirty="0" smtClean="0"/>
              <a:t>Mwonomotopa1500-1800</a:t>
            </a:r>
          </a:p>
          <a:p>
            <a:pPr>
              <a:lnSpc>
                <a:spcPct val="90000"/>
              </a:lnSpc>
            </a:pPr>
            <a:r>
              <a:rPr lang="en-US" sz="2800" b="1" dirty="0" smtClean="0"/>
              <a:t>Portugal 1600-1975</a:t>
            </a:r>
          </a:p>
          <a:p>
            <a:pPr>
              <a:lnSpc>
                <a:spcPct val="90000"/>
              </a:lnSpc>
            </a:pPr>
            <a:r>
              <a:rPr lang="en-US" sz="2800" b="1" dirty="0" err="1" smtClean="0"/>
              <a:t>Khosa</a:t>
            </a:r>
            <a:r>
              <a:rPr lang="en-US" sz="2800" b="1" dirty="0" smtClean="0"/>
              <a:t> Kingdoms: c. 1750</a:t>
            </a:r>
          </a:p>
          <a:p>
            <a:pPr>
              <a:lnSpc>
                <a:spcPct val="90000"/>
              </a:lnSpc>
            </a:pPr>
            <a:r>
              <a:rPr lang="en-US" sz="2800" b="1" dirty="0" err="1" smtClean="0"/>
              <a:t>Luba</a:t>
            </a:r>
            <a:r>
              <a:rPr lang="en-US" sz="2800" b="1" dirty="0" smtClean="0"/>
              <a:t>/</a:t>
            </a:r>
            <a:r>
              <a:rPr lang="en-US" sz="2800" b="1" dirty="0" err="1" smtClean="0"/>
              <a:t>Lunda</a:t>
            </a:r>
            <a:r>
              <a:rPr lang="en-US" sz="2800" b="1" dirty="0" smtClean="0"/>
              <a:t> 1500-1800</a:t>
            </a:r>
          </a:p>
          <a:p>
            <a:pPr>
              <a:lnSpc>
                <a:spcPct val="90000"/>
              </a:lnSpc>
            </a:pPr>
            <a:r>
              <a:rPr lang="en-US" sz="2800" b="1" dirty="0" smtClean="0"/>
              <a:t>Zulu Empire and Breakup 1700-1850</a:t>
            </a:r>
          </a:p>
          <a:p>
            <a:pPr>
              <a:lnSpc>
                <a:spcPct val="90000"/>
              </a:lnSpc>
            </a:pPr>
            <a:r>
              <a:rPr lang="en-US" sz="2800" b="1" dirty="0" smtClean="0"/>
              <a:t>Afrikaners 1652</a:t>
            </a:r>
          </a:p>
          <a:p>
            <a:pPr>
              <a:lnSpc>
                <a:spcPct val="90000"/>
              </a:lnSpc>
            </a:pPr>
            <a:r>
              <a:rPr lang="en-US" sz="2800" b="1" dirty="0" smtClean="0"/>
              <a:t>British 1820</a:t>
            </a:r>
          </a:p>
          <a:p>
            <a:pPr>
              <a:lnSpc>
                <a:spcPct val="90000"/>
              </a:lnSpc>
              <a:buFontTx/>
              <a:buNone/>
            </a:pPr>
            <a:endParaRPr lang="en-US" sz="2800" dirty="0" smtClean="0"/>
          </a:p>
          <a:p>
            <a:pPr>
              <a:lnSpc>
                <a:spcPct val="90000"/>
              </a:lnSpc>
              <a:buFontTx/>
              <a:buNone/>
            </a:pPr>
            <a:endParaRPr lang="en-US" sz="2800" dirty="0" smtClean="0"/>
          </a:p>
        </p:txBody>
      </p:sp>
      <p:sp>
        <p:nvSpPr>
          <p:cNvPr id="49154" name="Rectangle 2"/>
          <p:cNvSpPr>
            <a:spLocks noGrp="1" noChangeArrowheads="1"/>
          </p:cNvSpPr>
          <p:nvPr>
            <p:ph type="title"/>
          </p:nvPr>
        </p:nvSpPr>
        <p:spPr>
          <a:xfrm>
            <a:off x="1447800" y="0"/>
            <a:ext cx="7498080" cy="1143000"/>
          </a:xfrm>
        </p:spPr>
        <p:txBody>
          <a:bodyPr>
            <a:normAutofit fontScale="90000"/>
          </a:bodyPr>
          <a:lstStyle/>
          <a:p>
            <a:pPr fontAlgn="auto">
              <a:spcAft>
                <a:spcPts val="0"/>
              </a:spcAft>
              <a:defRPr/>
            </a:pPr>
            <a:r>
              <a:rPr lang="en-US" dirty="0"/>
              <a:t>Eastern and Southern </a:t>
            </a:r>
            <a:r>
              <a:rPr lang="en-US" dirty="0" smtClean="0"/>
              <a:t>Africa: A Time Line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4294967295"/>
          </p:nvPr>
        </p:nvSpPr>
        <p:spPr>
          <a:xfrm>
            <a:off x="960438" y="530225"/>
            <a:ext cx="8183562" cy="4187825"/>
          </a:xfrm>
        </p:spPr>
        <p:txBody>
          <a:bodyPr/>
          <a:lstStyle/>
          <a:p>
            <a:pPr eaLnBrk="1" hangingPunct="1"/>
            <a:r>
              <a:rPr lang="en-US" b="1" dirty="0" smtClean="0"/>
              <a:t>The Cartoon Debates</a:t>
            </a:r>
          </a:p>
        </p:txBody>
      </p:sp>
      <p:pic>
        <p:nvPicPr>
          <p:cNvPr id="48132" name="Picture 2"/>
          <p:cNvPicPr>
            <a:picLocks noChangeAspect="1" noChangeArrowheads="1"/>
          </p:cNvPicPr>
          <p:nvPr/>
        </p:nvPicPr>
        <p:blipFill>
          <a:blip r:embed="rId2" cstate="print"/>
          <a:srcRect/>
          <a:stretch>
            <a:fillRect/>
          </a:stretch>
        </p:blipFill>
        <p:spPr bwMode="auto">
          <a:xfrm>
            <a:off x="1676400" y="1524000"/>
            <a:ext cx="6700667" cy="4575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http://africaanswerman.com/wp-content/uploads/2009/11/Zapiro.Corruption.jpg"/>
          <p:cNvPicPr>
            <a:picLocks noChangeAspect="1" noChangeArrowheads="1"/>
          </p:cNvPicPr>
          <p:nvPr/>
        </p:nvPicPr>
        <p:blipFill>
          <a:blip r:embed="rId2" cstate="print"/>
          <a:srcRect/>
          <a:stretch>
            <a:fillRect/>
          </a:stretch>
        </p:blipFill>
        <p:spPr bwMode="auto">
          <a:xfrm>
            <a:off x="3461426" y="2057400"/>
            <a:ext cx="5222942" cy="3609976"/>
          </a:xfrm>
          <a:prstGeom prst="rect">
            <a:avLst/>
          </a:prstGeom>
          <a:noFill/>
        </p:spPr>
      </p:pic>
      <p:pic>
        <p:nvPicPr>
          <p:cNvPr id="90118" name="Picture 6" descr="http://ponderingpanda.com/wp-content/uploads/2012/04/Corruption-in-SA-Full-Report.jpg"/>
          <p:cNvPicPr>
            <a:picLocks noChangeAspect="1" noChangeArrowheads="1"/>
          </p:cNvPicPr>
          <p:nvPr/>
        </p:nvPicPr>
        <p:blipFill>
          <a:blip r:embed="rId3" cstate="print"/>
          <a:srcRect/>
          <a:stretch>
            <a:fillRect/>
          </a:stretch>
        </p:blipFill>
        <p:spPr bwMode="auto">
          <a:xfrm>
            <a:off x="0" y="0"/>
            <a:ext cx="3196962" cy="6858000"/>
          </a:xfrm>
          <a:prstGeom prst="rect">
            <a:avLst/>
          </a:prstGeom>
          <a:noFill/>
        </p:spPr>
      </p:pic>
      <p:sp>
        <p:nvSpPr>
          <p:cNvPr id="5" name="Title 4"/>
          <p:cNvSpPr>
            <a:spLocks noGrp="1"/>
          </p:cNvSpPr>
          <p:nvPr>
            <p:ph type="title"/>
          </p:nvPr>
        </p:nvSpPr>
        <p:spPr>
          <a:xfrm>
            <a:off x="1435608" y="274320"/>
            <a:ext cx="7708392" cy="1143000"/>
          </a:xfrm>
        </p:spPr>
        <p:txBody>
          <a:bodyPr/>
          <a:lstStyle/>
          <a:p>
            <a:pPr algn="r"/>
            <a:r>
              <a:rPr lang="en-US" dirty="0" smtClean="0"/>
              <a:t>Corruption in South Africa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Most Offensive</a:t>
            </a:r>
            <a:endParaRPr lang="en-US" dirty="0"/>
          </a:p>
        </p:txBody>
      </p:sp>
      <p:pic>
        <p:nvPicPr>
          <p:cNvPr id="3" name="Picture 2" descr="Zapirom_080911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3" y="1371600"/>
            <a:ext cx="7848600" cy="5381897"/>
          </a:xfrm>
          <a:prstGeom prst="rect">
            <a:avLst/>
          </a:prstGeom>
        </p:spPr>
      </p:pic>
    </p:spTree>
    <p:extLst>
      <p:ext uri="{BB962C8B-B14F-4D97-AF65-F5344CB8AC3E}">
        <p14:creationId xmlns:p14="http://schemas.microsoft.com/office/powerpoint/2010/main" val="1059057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eaLnBrk="1" hangingPunct="1">
              <a:defRPr/>
            </a:pPr>
            <a:r>
              <a:rPr lang="en-US" b="1" dirty="0" smtClean="0"/>
              <a:t>Village Meetings in Rural Southern Africa</a:t>
            </a:r>
            <a:endParaRPr lang="en-US" b="1" dirty="0"/>
          </a:p>
        </p:txBody>
      </p:sp>
      <p:sp>
        <p:nvSpPr>
          <p:cNvPr id="20483" name="Content Placeholder 2"/>
          <p:cNvSpPr>
            <a:spLocks noGrp="1"/>
          </p:cNvSpPr>
          <p:nvPr>
            <p:ph idx="1"/>
          </p:nvPr>
        </p:nvSpPr>
        <p:spPr>
          <a:xfrm>
            <a:off x="503238" y="530225"/>
            <a:ext cx="8183562" cy="4187825"/>
          </a:xfrm>
        </p:spPr>
        <p:txBody>
          <a:bodyPr/>
          <a:lstStyle/>
          <a:p>
            <a:pPr eaLnBrk="1" hangingPunct="1"/>
            <a:r>
              <a:rPr lang="en-US" b="1" smtClean="0"/>
              <a:t>Kgotla</a:t>
            </a:r>
          </a:p>
        </p:txBody>
      </p:sp>
      <p:pic>
        <p:nvPicPr>
          <p:cNvPr id="20484" name="Picture 2"/>
          <p:cNvPicPr>
            <a:picLocks noChangeAspect="1" noChangeArrowheads="1"/>
          </p:cNvPicPr>
          <p:nvPr/>
        </p:nvPicPr>
        <p:blipFill>
          <a:blip r:embed="rId2" cstate="print"/>
          <a:srcRect/>
          <a:stretch>
            <a:fillRect/>
          </a:stretch>
        </p:blipFill>
        <p:spPr bwMode="auto">
          <a:xfrm>
            <a:off x="381000" y="1828800"/>
            <a:ext cx="4090988" cy="2895600"/>
          </a:xfrm>
          <a:prstGeom prst="rect">
            <a:avLst/>
          </a:prstGeom>
          <a:noFill/>
          <a:ln w="9525">
            <a:noFill/>
            <a:miter lim="800000"/>
            <a:headEnd/>
            <a:tailEnd/>
          </a:ln>
        </p:spPr>
      </p:pic>
      <p:pic>
        <p:nvPicPr>
          <p:cNvPr id="20485" name="Picture 3"/>
          <p:cNvPicPr>
            <a:picLocks noChangeAspect="1" noChangeArrowheads="1"/>
          </p:cNvPicPr>
          <p:nvPr/>
        </p:nvPicPr>
        <p:blipFill>
          <a:blip r:embed="rId3" cstate="print"/>
          <a:srcRect/>
          <a:stretch>
            <a:fillRect/>
          </a:stretch>
        </p:blipFill>
        <p:spPr bwMode="auto">
          <a:xfrm>
            <a:off x="4648200" y="1828800"/>
            <a:ext cx="3878263" cy="2990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914400" y="274638"/>
            <a:ext cx="8229600" cy="1143000"/>
          </a:xfrm>
        </p:spPr>
        <p:txBody>
          <a:bodyPr>
            <a:normAutofit fontScale="90000"/>
          </a:bodyPr>
          <a:lstStyle/>
          <a:p>
            <a:r>
              <a:rPr lang="en-US" b="1" dirty="0" smtClean="0"/>
              <a:t>The Importance of Satire: A Prompt:  Is Political Democracy Important?</a:t>
            </a:r>
          </a:p>
        </p:txBody>
      </p:sp>
      <p:sp>
        <p:nvSpPr>
          <p:cNvPr id="60419" name="Content Placeholder 2"/>
          <p:cNvSpPr>
            <a:spLocks noGrp="1"/>
          </p:cNvSpPr>
          <p:nvPr>
            <p:ph idx="4294967295"/>
          </p:nvPr>
        </p:nvSpPr>
        <p:spPr>
          <a:xfrm>
            <a:off x="1644650" y="1447800"/>
            <a:ext cx="7499350" cy="4800600"/>
          </a:xfrm>
        </p:spPr>
        <p:txBody>
          <a:bodyPr>
            <a:normAutofit fontScale="92500" lnSpcReduction="10000"/>
          </a:bodyPr>
          <a:lstStyle/>
          <a:p>
            <a:endParaRPr lang="en-US" dirty="0" smtClean="0"/>
          </a:p>
          <a:p>
            <a:r>
              <a:rPr lang="en-US" b="1" dirty="0" smtClean="0">
                <a:hlinkClick r:id="rId2"/>
              </a:rPr>
              <a:t>Helen Zille</a:t>
            </a:r>
            <a:r>
              <a:rPr lang="en-US" b="1" dirty="0" smtClean="0"/>
              <a:t> </a:t>
            </a:r>
            <a:endParaRPr lang="en-US" b="1" dirty="0" smtClean="0"/>
          </a:p>
          <a:p>
            <a:endParaRPr lang="en-US" b="1" dirty="0">
              <a:solidFill>
                <a:srgbClr val="FF0000"/>
              </a:solidFill>
            </a:endParaRPr>
          </a:p>
          <a:p>
            <a:r>
              <a:rPr lang="en-US" b="1" dirty="0" smtClean="0">
                <a:solidFill>
                  <a:srgbClr val="FF0000"/>
                </a:solidFill>
              </a:rPr>
              <a:t>Still the Premier of Cape Province</a:t>
            </a:r>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Cast of Characters:</a:t>
            </a:r>
          </a:p>
          <a:p>
            <a:endParaRPr lang="en-US" b="1" dirty="0" smtClean="0">
              <a:solidFill>
                <a:srgbClr val="FF0000"/>
              </a:solidFill>
            </a:endParaRPr>
          </a:p>
          <a:p>
            <a:pPr lvl="1"/>
            <a:r>
              <a:rPr lang="en-US" b="1" dirty="0" smtClean="0">
                <a:solidFill>
                  <a:srgbClr val="FF0000"/>
                </a:solidFill>
              </a:rPr>
              <a:t>Tim </a:t>
            </a:r>
            <a:r>
              <a:rPr lang="en-US" b="1" dirty="0" err="1" smtClean="0">
                <a:solidFill>
                  <a:srgbClr val="FF0000"/>
                </a:solidFill>
              </a:rPr>
              <a:t>Modise</a:t>
            </a:r>
            <a:r>
              <a:rPr lang="en-US" b="1" dirty="0" smtClean="0">
                <a:solidFill>
                  <a:srgbClr val="FF0000"/>
                </a:solidFill>
              </a:rPr>
              <a:t> TV Personality</a:t>
            </a:r>
          </a:p>
          <a:p>
            <a:pPr lvl="1"/>
            <a:r>
              <a:rPr lang="en-US" b="1" dirty="0" smtClean="0">
                <a:solidFill>
                  <a:srgbClr val="FF0000"/>
                </a:solidFill>
              </a:rPr>
              <a:t>Jacob </a:t>
            </a:r>
            <a:r>
              <a:rPr lang="en-US" b="1" dirty="0" err="1" smtClean="0">
                <a:solidFill>
                  <a:srgbClr val="FF0000"/>
                </a:solidFill>
              </a:rPr>
              <a:t>Zuma</a:t>
            </a:r>
            <a:r>
              <a:rPr lang="en-US" b="1" dirty="0" smtClean="0">
                <a:solidFill>
                  <a:srgbClr val="FF0000"/>
                </a:solidFill>
              </a:rPr>
              <a:t>, President of SA</a:t>
            </a:r>
          </a:p>
          <a:p>
            <a:pPr lvl="1"/>
            <a:r>
              <a:rPr lang="en-US" b="1" dirty="0" smtClean="0">
                <a:solidFill>
                  <a:srgbClr val="FF0000"/>
                </a:solidFill>
              </a:rPr>
              <a:t>Julius </a:t>
            </a:r>
            <a:r>
              <a:rPr lang="en-US" b="1" dirty="0" err="1" smtClean="0">
                <a:solidFill>
                  <a:srgbClr val="FF0000"/>
                </a:solidFill>
              </a:rPr>
              <a:t>Malema</a:t>
            </a:r>
            <a:r>
              <a:rPr lang="en-US" b="1" dirty="0" smtClean="0">
                <a:solidFill>
                  <a:srgbClr val="FF0000"/>
                </a:solidFill>
              </a:rPr>
              <a:t>, Nationalist Leader</a:t>
            </a:r>
          </a:p>
          <a:p>
            <a:pPr lvl="1"/>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idx="1"/>
          </p:nvPr>
        </p:nvSpPr>
        <p:spPr/>
        <p:txBody>
          <a:bodyPr/>
          <a:lstStyle/>
          <a:p>
            <a:endParaRPr lang="en-US" smtClean="0"/>
          </a:p>
        </p:txBody>
      </p:sp>
      <p:sp>
        <p:nvSpPr>
          <p:cNvPr id="3" name="Title 2"/>
          <p:cNvSpPr>
            <a:spLocks noGrp="1"/>
          </p:cNvSpPr>
          <p:nvPr>
            <p:ph type="title"/>
          </p:nvPr>
        </p:nvSpPr>
        <p:spPr>
          <a:xfrm>
            <a:off x="1066800" y="0"/>
            <a:ext cx="8476488" cy="1143000"/>
          </a:xfrm>
        </p:spPr>
        <p:txBody>
          <a:bodyPr>
            <a:noAutofit/>
          </a:bodyPr>
          <a:lstStyle/>
          <a:p>
            <a:pPr fontAlgn="auto">
              <a:spcAft>
                <a:spcPts val="0"/>
              </a:spcAft>
              <a:defRPr/>
            </a:pPr>
            <a:r>
              <a:rPr lang="en-US" sz="2800" b="1" dirty="0" smtClean="0"/>
              <a:t>Prompt: Not Everything is what it seems </a:t>
            </a:r>
            <a:endParaRPr lang="en-US" sz="2800" b="1" dirty="0"/>
          </a:p>
        </p:txBody>
      </p:sp>
      <p:pic>
        <p:nvPicPr>
          <p:cNvPr id="35844" name="Picture 2" descr="http://govtslaves.info/wp-content/uploads/2012/08/Snow-In-Afric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Prompt:  Is Political Democracy Important?</a:t>
            </a:r>
            <a:endParaRPr lang="en-US" dirty="0"/>
          </a:p>
        </p:txBody>
      </p:sp>
      <p:sp>
        <p:nvSpPr>
          <p:cNvPr id="3" name="Content Placeholder 2"/>
          <p:cNvSpPr>
            <a:spLocks noGrp="1"/>
          </p:cNvSpPr>
          <p:nvPr>
            <p:ph idx="1"/>
          </p:nvPr>
        </p:nvSpPr>
        <p:spPr/>
        <p:txBody>
          <a:bodyPr/>
          <a:lstStyle/>
          <a:p>
            <a:endParaRPr lang="en-US" dirty="0"/>
          </a:p>
        </p:txBody>
      </p:sp>
      <p:pic>
        <p:nvPicPr>
          <p:cNvPr id="75778" name="Picture 2" descr="http://www.wnyc.org/i/620/350/80/photologue/photos/m_100819mg.jpg"/>
          <p:cNvPicPr>
            <a:picLocks noChangeAspect="1" noChangeArrowheads="1"/>
          </p:cNvPicPr>
          <p:nvPr/>
        </p:nvPicPr>
        <p:blipFill>
          <a:blip r:embed="rId2" cstate="print"/>
          <a:srcRect/>
          <a:stretch>
            <a:fillRect/>
          </a:stretch>
        </p:blipFill>
        <p:spPr bwMode="auto">
          <a:xfrm>
            <a:off x="2057400" y="1447800"/>
            <a:ext cx="6096000" cy="442655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52400"/>
            <a:ext cx="8229600" cy="1295400"/>
          </a:xfrm>
        </p:spPr>
        <p:txBody>
          <a:bodyPr>
            <a:normAutofit fontScale="90000"/>
          </a:bodyPr>
          <a:lstStyle/>
          <a:p>
            <a:r>
              <a:rPr lang="en-US" sz="4000" b="1" dirty="0" smtClean="0"/>
              <a:t>Iron Age Sites in Eastern and Southern Africa</a:t>
            </a:r>
            <a:endParaRPr lang="en-US" sz="4000" b="1" dirty="0"/>
          </a:p>
        </p:txBody>
      </p:sp>
      <p:pic>
        <p:nvPicPr>
          <p:cNvPr id="1026" name="Picture 2" descr="File:East and southern africa early iron age.png"/>
          <p:cNvPicPr>
            <a:picLocks noChangeAspect="1" noChangeArrowheads="1"/>
          </p:cNvPicPr>
          <p:nvPr/>
        </p:nvPicPr>
        <p:blipFill>
          <a:blip r:embed="rId2" cstate="print"/>
          <a:srcRect/>
          <a:stretch>
            <a:fillRect/>
          </a:stretch>
        </p:blipFill>
        <p:spPr bwMode="auto">
          <a:xfrm>
            <a:off x="3124200" y="1143000"/>
            <a:ext cx="4933950" cy="5715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bantu-homes-ugan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896</TotalTime>
  <Words>1151</Words>
  <Application>Microsoft Macintosh PowerPoint</Application>
  <PresentationFormat>On-screen Show (4:3)</PresentationFormat>
  <Paragraphs>229</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Solstice</vt:lpstr>
      <vt:lpstr>South Africa: From the Iron Age to Apartheid and to a Post-Apartheid Government</vt:lpstr>
      <vt:lpstr>Johannesburg</vt:lpstr>
      <vt:lpstr>Johannesburg,  August 7, 2012  and a Prompt: Remember, in South Africa, not everything is what it seems </vt:lpstr>
      <vt:lpstr>South Africa Profile, 1985: Is South Africa Different?</vt:lpstr>
      <vt:lpstr>South Africa Profile, 1985</vt:lpstr>
      <vt:lpstr>Historical Themes</vt:lpstr>
      <vt:lpstr>Eastern and Southern Africa: A Time Line</vt:lpstr>
      <vt:lpstr>Iron Age Sites in Eastern and Southern Africa</vt:lpstr>
      <vt:lpstr>PowerPoint Presentation</vt:lpstr>
      <vt:lpstr>San in Southern Africa: The Indigenous Peoples Debate</vt:lpstr>
      <vt:lpstr>Jan van Riebeeck, San and Bantu Speaking Peoples Arrival Myths</vt:lpstr>
      <vt:lpstr>The first 1820 British settlers arrived in Table Bay on 17 March 1820</vt:lpstr>
      <vt:lpstr>Origins of Colonialism in Southern Africa- A Timeline</vt:lpstr>
      <vt:lpstr>Cecil Rhodes and the Imperial Dream</vt:lpstr>
      <vt:lpstr>Pseudo-Scientific Racism</vt:lpstr>
      <vt:lpstr>PowerPoint Presentation</vt:lpstr>
      <vt:lpstr>Boer Family- c. 1900.  Another Tribe?</vt:lpstr>
      <vt:lpstr>Zulu Clan- Early 20th Century</vt:lpstr>
      <vt:lpstr>Colonialism in South Africa: Sub-Colonial system and Commericalism</vt:lpstr>
      <vt:lpstr>South African Native National Congress Leadership 1914</vt:lpstr>
      <vt:lpstr>The Role of Non-Violence: Gandhi, and the Indian Community in South Africa</vt:lpstr>
      <vt:lpstr>South Africa and the World</vt:lpstr>
      <vt:lpstr>South African Strike, 1922</vt:lpstr>
      <vt:lpstr>Poor Whites and  the Carnegie  Commission,  1932</vt:lpstr>
      <vt:lpstr>Sophiatown, Johannesburg, Transvaal</vt:lpstr>
      <vt:lpstr>African National Congress Youth League, 1943-44</vt:lpstr>
      <vt:lpstr>Missionaries and Syncretistic Religion</vt:lpstr>
      <vt:lpstr>Prime Minister Winston Churchill (R) talking with Field Marshall Jan Christian Smuts (L) and Peter Fraser (C) at a Dominion Conference April, 1945</vt:lpstr>
      <vt:lpstr>South Africa: The Rhetoric</vt:lpstr>
      <vt:lpstr>August 26, 1966</vt:lpstr>
      <vt:lpstr>The South African Version</vt:lpstr>
      <vt:lpstr>South Africa  and the  Congo, 1940s</vt:lpstr>
      <vt:lpstr>South African History</vt:lpstr>
      <vt:lpstr>Nelson Mandela,  Attorney at Law</vt:lpstr>
      <vt:lpstr>South Africa’s Homelands, Prior to 1994</vt:lpstr>
      <vt:lpstr>Homeland Presidents: 9th October 1971: Three Chiefs of South African 'Bantustan', (from left - right), Chief Buthelezi of Kwa Zulu, Chief Kaiser Matanzima of Transkei, and Chief Lucas Mangope of Bophuthatswana</vt:lpstr>
      <vt:lpstr>South African Politics: Prison or Exile</vt:lpstr>
      <vt:lpstr>South Africa and the World</vt:lpstr>
      <vt:lpstr>Apartheid</vt:lpstr>
      <vt:lpstr>The Collapse of Apartheid</vt:lpstr>
      <vt:lpstr>The South African Communist Party</vt:lpstr>
      <vt:lpstr>A Rainbow Nation?</vt:lpstr>
      <vt:lpstr>PowerPoint Presentation</vt:lpstr>
      <vt:lpstr>Post-Apartheid Themes</vt:lpstr>
      <vt:lpstr>People, History and Culture</vt:lpstr>
      <vt:lpstr>Democracy?  26–29 April 1994</vt:lpstr>
      <vt:lpstr>Inauguration, May 10, 1994</vt:lpstr>
      <vt:lpstr>South Africa’s Parliament</vt:lpstr>
      <vt:lpstr>A One Party Dominant System: The African National Congress</vt:lpstr>
      <vt:lpstr>Post-Apartheid South Africa</vt:lpstr>
      <vt:lpstr>Legacy of African Nationalism: Steve Biko</vt:lpstr>
      <vt:lpstr>“African Capitalism” in South Africa</vt:lpstr>
      <vt:lpstr>South Africa: The Dependency Issues</vt:lpstr>
      <vt:lpstr>“Peasantariat” Families, the Labor Reserve and Mining- South African Mines and City Lights</vt:lpstr>
      <vt:lpstr>Race, Nationalism and Ethnicity</vt:lpstr>
      <vt:lpstr>“So-Called Coloured” South Africans</vt:lpstr>
      <vt:lpstr>The Labor Debate: South African Public Service on Strike</vt:lpstr>
      <vt:lpstr>Renowned international social activist Graça Machel Mandela , with Kuseni Dlamini, CEO of Old Mutual South Africa and Emerging Markets, attended the Old Mutual Staff volunteerism awards dinner.  Accompanying them is Anthony Petersen (left), Amos Hadebe (back left) and Dr Pandelani Mathoma, Managing Director Old Mutual. (GSPIA PhD 2001).</vt:lpstr>
      <vt:lpstr>South Africa 2008 Xenophobia</vt:lpstr>
      <vt:lpstr>PowerPoint Presentation</vt:lpstr>
      <vt:lpstr>South African Cartoon Attacking Privatization</vt:lpstr>
      <vt:lpstr>PowerPoint Presentation</vt:lpstr>
      <vt:lpstr>Debates about Corruption and Socialism:  2012</vt:lpstr>
      <vt:lpstr>Economic Freedom Fighters</vt:lpstr>
      <vt:lpstr>South African Political Poster: Still some spark?</vt:lpstr>
      <vt:lpstr>Jacob Zuma, President of South Africa, 2009-Present  (Now a Zulu Ethnic Group?)</vt:lpstr>
      <vt:lpstr>Goodwill Zwelethini – King of Zulu South Africa. Born: 14 July 1948.</vt:lpstr>
      <vt:lpstr>Democratic Alliance South Africa</vt:lpstr>
      <vt:lpstr>Democratic Alliance: Now Under African Leadership: Mmusi Maimane</vt:lpstr>
      <vt:lpstr>PowerPoint Presentation</vt:lpstr>
      <vt:lpstr>Corruption in South Africa</vt:lpstr>
      <vt:lpstr>The Most Offensive</vt:lpstr>
      <vt:lpstr>Village Meetings in Rural Southern Africa</vt:lpstr>
      <vt:lpstr>The Importance of Satire: A Prompt:  Is Political Democracy Important?</vt:lpstr>
      <vt:lpstr>Prompt: Not Everything is what it seems </vt:lpstr>
      <vt:lpstr>Prompt:  Is Political Democracy Important?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Pauline Greenlick</cp:lastModifiedBy>
  <cp:revision>47</cp:revision>
  <dcterms:created xsi:type="dcterms:W3CDTF">2013-03-13T07:29:51Z</dcterms:created>
  <dcterms:modified xsi:type="dcterms:W3CDTF">2015-12-08T20:45:44Z</dcterms:modified>
</cp:coreProperties>
</file>