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4" r:id="rId1"/>
  </p:sldMasterIdLst>
  <p:notesMasterIdLst>
    <p:notesMasterId r:id="rId67"/>
  </p:notesMasterIdLst>
  <p:sldIdLst>
    <p:sldId id="316" r:id="rId2"/>
    <p:sldId id="308" r:id="rId3"/>
    <p:sldId id="317" r:id="rId4"/>
    <p:sldId id="365" r:id="rId5"/>
    <p:sldId id="322" r:id="rId6"/>
    <p:sldId id="334" r:id="rId7"/>
    <p:sldId id="318" r:id="rId8"/>
    <p:sldId id="323" r:id="rId9"/>
    <p:sldId id="335" r:id="rId10"/>
    <p:sldId id="319" r:id="rId11"/>
    <p:sldId id="339" r:id="rId12"/>
    <p:sldId id="336" r:id="rId13"/>
    <p:sldId id="364" r:id="rId14"/>
    <p:sldId id="262" r:id="rId15"/>
    <p:sldId id="294" r:id="rId16"/>
    <p:sldId id="337" r:id="rId17"/>
    <p:sldId id="309" r:id="rId18"/>
    <p:sldId id="289" r:id="rId19"/>
    <p:sldId id="263" r:id="rId20"/>
    <p:sldId id="320" r:id="rId21"/>
    <p:sldId id="338" r:id="rId22"/>
    <p:sldId id="315" r:id="rId23"/>
    <p:sldId id="321" r:id="rId24"/>
    <p:sldId id="295" r:id="rId25"/>
    <p:sldId id="296" r:id="rId26"/>
    <p:sldId id="366" r:id="rId27"/>
    <p:sldId id="324" r:id="rId28"/>
    <p:sldId id="325" r:id="rId29"/>
    <p:sldId id="326" r:id="rId30"/>
    <p:sldId id="327" r:id="rId31"/>
    <p:sldId id="328" r:id="rId32"/>
    <p:sldId id="264" r:id="rId33"/>
    <p:sldId id="329" r:id="rId34"/>
    <p:sldId id="367" r:id="rId35"/>
    <p:sldId id="330" r:id="rId36"/>
    <p:sldId id="331" r:id="rId37"/>
    <p:sldId id="332" r:id="rId38"/>
    <p:sldId id="265" r:id="rId39"/>
    <p:sldId id="333" r:id="rId40"/>
    <p:sldId id="266" r:id="rId41"/>
    <p:sldId id="379" r:id="rId42"/>
    <p:sldId id="267" r:id="rId43"/>
    <p:sldId id="274" r:id="rId44"/>
    <p:sldId id="340" r:id="rId45"/>
    <p:sldId id="300" r:id="rId46"/>
    <p:sldId id="368" r:id="rId47"/>
    <p:sldId id="291" r:id="rId48"/>
    <p:sldId id="301" r:id="rId49"/>
    <p:sldId id="275" r:id="rId50"/>
    <p:sldId id="303" r:id="rId51"/>
    <p:sldId id="276" r:id="rId52"/>
    <p:sldId id="369" r:id="rId53"/>
    <p:sldId id="377" r:id="rId54"/>
    <p:sldId id="378" r:id="rId55"/>
    <p:sldId id="277" r:id="rId56"/>
    <p:sldId id="278" r:id="rId57"/>
    <p:sldId id="279" r:id="rId58"/>
    <p:sldId id="280" r:id="rId59"/>
    <p:sldId id="281" r:id="rId60"/>
    <p:sldId id="268" r:id="rId61"/>
    <p:sldId id="304" r:id="rId62"/>
    <p:sldId id="380" r:id="rId63"/>
    <p:sldId id="381" r:id="rId64"/>
    <p:sldId id="382" r:id="rId65"/>
    <p:sldId id="363" r:id="rId6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14" autoAdjust="0"/>
  </p:normalViewPr>
  <p:slideViewPr>
    <p:cSldViewPr>
      <p:cViewPr>
        <p:scale>
          <a:sx n="106" d="100"/>
          <a:sy n="106" d="100"/>
        </p:scale>
        <p:origin x="126" y="9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3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F6A0D82-F49F-446D-8359-56E35AC11E6E}" type="slidenum">
              <a:rPr lang="en-US"/>
              <a:pPr>
                <a:defRPr/>
              </a:pPr>
              <a:t>‹#›</a:t>
            </a:fld>
            <a:endParaRPr lang="en-US"/>
          </a:p>
        </p:txBody>
      </p:sp>
    </p:spTree>
    <p:extLst>
      <p:ext uri="{BB962C8B-B14F-4D97-AF65-F5344CB8AC3E}">
        <p14:creationId xmlns:p14="http://schemas.microsoft.com/office/powerpoint/2010/main" val="1525458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C8ABB6B-DAEC-48E6-8D1C-EA4D6BE610B9}" type="slidenum">
              <a:rPr lang="en-US" sz="1200"/>
              <a:pPr algn="r" eaLnBrk="1" hangingPunct="1"/>
              <a:t>8</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05614599-D1AB-4585-A740-3C07C668EA2A}" type="slidenum">
              <a:rPr lang="en-US" sz="1200"/>
              <a:pPr algn="r" eaLnBrk="1" hangingPunct="1"/>
              <a:t>36</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2316CFF-F343-4300-94F4-13C2EF6470E0}" type="slidenum">
              <a:rPr lang="en-US" smtClean="0"/>
              <a:pPr/>
              <a:t>38</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52B6FDE-451C-4FA2-AE63-2BE35A51EF0E}" type="slidenum">
              <a:rPr lang="en-US" smtClean="0"/>
              <a:pPr/>
              <a:t>40</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EAB2C27-6E15-4ACE-A879-D295DC2309B2}" type="slidenum">
              <a:rPr lang="en-US" smtClean="0"/>
              <a:pPr/>
              <a:t>42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70A458B-75F5-4CF3-8014-81BE3DB28107}" type="slidenum">
              <a:rPr lang="en-US" smtClean="0"/>
              <a:pPr/>
              <a:t>43</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5E76FBD-2C3E-48A9-8F7C-28F7FC9C5A4E}" type="slidenum">
              <a:rPr lang="en-US" smtClean="0"/>
              <a:pPr/>
              <a:t>45</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1D1A64B-CCDD-4853-BB32-C67D2890662F}" type="slidenum">
              <a:rPr lang="en-US" smtClean="0"/>
              <a:pPr/>
              <a:t>47</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077E28C-5FEB-47F2-A728-4DC12AD14B67}" type="slidenum">
              <a:rPr lang="en-US" smtClean="0"/>
              <a:pPr/>
              <a:t>49</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6D7825F-20EB-42ED-8EA0-00F820EE4CCA}" type="slidenum">
              <a:rPr lang="en-US" smtClean="0"/>
              <a:pPr/>
              <a:t>51</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347F1C4-1718-4967-B2D3-3B1A6F476FDA}" type="slidenum">
              <a:rPr lang="en-US" smtClean="0"/>
              <a:pPr/>
              <a:t>55</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82EF0FA-128F-4E64-A4B8-FE527664FF2B}" type="slidenum">
              <a:rPr lang="en-US" smtClean="0"/>
              <a:pPr/>
              <a:t>14</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F86484A-28C0-49D3-8CE4-617A056318BC}" type="slidenum">
              <a:rPr lang="en-US" smtClean="0"/>
              <a:pPr/>
              <a:t>56</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265FD2E-12B4-4447-A4BF-0BA1C1F9C101}" type="slidenum">
              <a:rPr lang="en-US" smtClean="0"/>
              <a:pPr/>
              <a:t>57</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884D14B-E00E-4352-8219-FBF9946F9B95}" type="slidenum">
              <a:rPr lang="en-US" smtClean="0"/>
              <a:pPr/>
              <a:t>58</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E6AF206-33BE-4476-8C21-77716BE46F36}" type="slidenum">
              <a:rPr lang="en-US" smtClean="0"/>
              <a:pPr/>
              <a:t>59</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BCE4615-A246-40F4-B956-B76F7BDEFB61}" type="slidenum">
              <a:rPr lang="en-US" smtClean="0"/>
              <a:pPr/>
              <a:t>60</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ahoma" pitchFamily="34" charset="0"/>
                <a:ea typeface="MS PGothic" pitchFamily="34" charset="-128"/>
              </a:defRPr>
            </a:lvl1pPr>
            <a:lvl2pPr marL="729057" indent="-280406">
              <a:defRPr sz="2700">
                <a:solidFill>
                  <a:schemeClr val="tx1"/>
                </a:solidFill>
                <a:latin typeface="Tahoma" pitchFamily="34" charset="0"/>
                <a:ea typeface="MS PGothic" pitchFamily="34" charset="-128"/>
              </a:defRPr>
            </a:lvl2pPr>
            <a:lvl3pPr marL="1121626" indent="-224325">
              <a:defRPr sz="2700">
                <a:solidFill>
                  <a:schemeClr val="tx1"/>
                </a:solidFill>
                <a:latin typeface="Tahoma" pitchFamily="34" charset="0"/>
                <a:ea typeface="MS PGothic" pitchFamily="34" charset="-128"/>
              </a:defRPr>
            </a:lvl3pPr>
            <a:lvl4pPr marL="1570276" indent="-224325">
              <a:defRPr sz="2700">
                <a:solidFill>
                  <a:schemeClr val="tx1"/>
                </a:solidFill>
                <a:latin typeface="Tahoma" pitchFamily="34" charset="0"/>
                <a:ea typeface="MS PGothic" pitchFamily="34" charset="-128"/>
              </a:defRPr>
            </a:lvl4pPr>
            <a:lvl5pPr marL="2018927" indent="-224325">
              <a:defRPr sz="2700">
                <a:solidFill>
                  <a:schemeClr val="tx1"/>
                </a:solidFill>
                <a:latin typeface="Tahoma" pitchFamily="34" charset="0"/>
                <a:ea typeface="MS PGothic" pitchFamily="34" charset="-128"/>
              </a:defRPr>
            </a:lvl5pPr>
            <a:lvl6pPr marL="2467577" indent="-224325" eaLnBrk="0" fontAlgn="base" hangingPunct="0">
              <a:spcBef>
                <a:spcPct val="0"/>
              </a:spcBef>
              <a:spcAft>
                <a:spcPct val="0"/>
              </a:spcAft>
              <a:defRPr sz="2700">
                <a:solidFill>
                  <a:schemeClr val="tx1"/>
                </a:solidFill>
                <a:latin typeface="Tahoma" pitchFamily="34" charset="0"/>
                <a:ea typeface="MS PGothic" pitchFamily="34" charset="-128"/>
              </a:defRPr>
            </a:lvl6pPr>
            <a:lvl7pPr marL="2916227" indent="-224325" eaLnBrk="0" fontAlgn="base" hangingPunct="0">
              <a:spcBef>
                <a:spcPct val="0"/>
              </a:spcBef>
              <a:spcAft>
                <a:spcPct val="0"/>
              </a:spcAft>
              <a:defRPr sz="2700">
                <a:solidFill>
                  <a:schemeClr val="tx1"/>
                </a:solidFill>
                <a:latin typeface="Tahoma" pitchFamily="34" charset="0"/>
                <a:ea typeface="MS PGothic" pitchFamily="34" charset="-128"/>
              </a:defRPr>
            </a:lvl7pPr>
            <a:lvl8pPr marL="3364878" indent="-224325" eaLnBrk="0" fontAlgn="base" hangingPunct="0">
              <a:spcBef>
                <a:spcPct val="0"/>
              </a:spcBef>
              <a:spcAft>
                <a:spcPct val="0"/>
              </a:spcAft>
              <a:defRPr sz="2700">
                <a:solidFill>
                  <a:schemeClr val="tx1"/>
                </a:solidFill>
                <a:latin typeface="Tahoma" pitchFamily="34" charset="0"/>
                <a:ea typeface="MS PGothic" pitchFamily="34" charset="-128"/>
              </a:defRPr>
            </a:lvl8pPr>
            <a:lvl9pPr marL="3813528" indent="-224325" eaLnBrk="0" fontAlgn="base" hangingPunct="0">
              <a:spcBef>
                <a:spcPct val="0"/>
              </a:spcBef>
              <a:spcAft>
                <a:spcPct val="0"/>
              </a:spcAft>
              <a:defRPr sz="2700">
                <a:solidFill>
                  <a:schemeClr val="tx1"/>
                </a:solidFill>
                <a:latin typeface="Tahoma" pitchFamily="34" charset="0"/>
                <a:ea typeface="MS PGothic" pitchFamily="34" charset="-128"/>
              </a:defRPr>
            </a:lvl9pPr>
          </a:lstStyle>
          <a:p>
            <a:fld id="{3FC4E4D8-3870-4A0C-8FB2-1CFF8852480A}" type="slidenum">
              <a:rPr lang="en-US" sz="1200">
                <a:latin typeface="Times New Roman" pitchFamily="18" charset="0"/>
              </a:rPr>
              <a:pPr/>
              <a:t>62</a:t>
            </a:fld>
            <a:endParaRPr lang="en-US" sz="120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377EB16-784F-4CD1-BA2E-6C7819DE19D5}" type="slidenum">
              <a:rPr lang="en-US" smtClean="0"/>
              <a:pPr/>
              <a:t>18</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A203A32-79B6-465A-95E5-BE278BA46D3E}" type="slidenum">
              <a:rPr lang="en-US" smtClean="0"/>
              <a:pPr/>
              <a:t>19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C2106621-9D9A-488A-A7B1-2CF69CFCD996}" type="slidenum">
              <a:rPr lang="en-US" sz="1200"/>
              <a:pPr algn="r" eaLnBrk="1" hangingPunct="1"/>
              <a:t>29</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0A67EEC5-C16D-4604-9182-7CF158EB1320}" type="slidenum">
              <a:rPr lang="en-US" sz="1200"/>
              <a:pPr algn="r" eaLnBrk="1" hangingPunct="1"/>
              <a:t>30</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DAD3AB0-C4AE-4D39-8102-AA929FDF6960}" type="slidenum">
              <a:rPr lang="en-US" smtClean="0"/>
              <a:pPr/>
              <a:t>32</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3F87C03-AABF-4E63-97B1-37A0B89BABAC}" type="slidenum">
              <a:rPr lang="en-US" sz="1200"/>
              <a:pPr algn="r" eaLnBrk="1" hangingPunct="1"/>
              <a:t>33</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950D9644-D144-4044-8F92-CB6D444C8A42}" type="slidenum">
              <a:rPr lang="en-US" sz="1200"/>
              <a:pPr algn="r" eaLnBrk="1" hangingPunct="1"/>
              <a:t>35</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48EEE233-104C-402E-B6AE-07603FFFE5C1}" type="datetimeFigureOut">
              <a:rPr lang="en-US"/>
              <a:pPr>
                <a:defRPr/>
              </a:pPr>
              <a:t>3/27/2013</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DA5D4FA-3753-4AEC-9B8A-18F4F2736C0C}" type="slidenum">
              <a:rPr lang="en-US"/>
              <a:pPr>
                <a:defRPr/>
              </a:pPr>
              <a:t>‹#›</a:t>
            </a:fld>
            <a:endParaRPr lang="en-US"/>
          </a:p>
        </p:txBody>
      </p:sp>
    </p:spTree>
    <p:extLst>
      <p:ext uri="{BB962C8B-B14F-4D97-AF65-F5344CB8AC3E}">
        <p14:creationId xmlns:p14="http://schemas.microsoft.com/office/powerpoint/2010/main" val="1706269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113AD760-E057-401B-A64B-DC71E93FA097}" type="datetimeFigureOut">
              <a:rPr lang="en-US"/>
              <a:pPr>
                <a:defRPr/>
              </a:pPr>
              <a:t>3/27/2013</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3083242E-32E0-4B78-9819-BF7136B9CA1D}" type="slidenum">
              <a:rPr lang="en-US"/>
              <a:pPr>
                <a:defRPr/>
              </a:pPr>
              <a:t>‹#›</a:t>
            </a:fld>
            <a:endParaRPr lang="en-US"/>
          </a:p>
        </p:txBody>
      </p:sp>
    </p:spTree>
    <p:extLst>
      <p:ext uri="{BB962C8B-B14F-4D97-AF65-F5344CB8AC3E}">
        <p14:creationId xmlns:p14="http://schemas.microsoft.com/office/powerpoint/2010/main" val="316157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34BB225A-AA87-4B59-AECF-26A2D1D74186}" type="datetimeFigureOut">
              <a:rPr lang="en-US"/>
              <a:pPr>
                <a:defRPr/>
              </a:pPr>
              <a:t>3/27/2013</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9E10D1F8-CD3E-4BDD-8452-BA78664D8BA0}" type="slidenum">
              <a:rPr lang="en-US"/>
              <a:pPr>
                <a:defRPr/>
              </a:pPr>
              <a:t>‹#›</a:t>
            </a:fld>
            <a:endParaRPr lang="en-US"/>
          </a:p>
        </p:txBody>
      </p:sp>
    </p:spTree>
    <p:extLst>
      <p:ext uri="{BB962C8B-B14F-4D97-AF65-F5344CB8AC3E}">
        <p14:creationId xmlns:p14="http://schemas.microsoft.com/office/powerpoint/2010/main" val="13638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extLst/>
          </a:lstStyle>
          <a:p>
            <a:pPr>
              <a:defRPr/>
            </a:pPr>
            <a:fld id="{6E119698-6516-4440-8A8A-BA9637B1EEA3}" type="datetimeFigureOut">
              <a:rPr lang="en-US"/>
              <a:pPr>
                <a:defRPr/>
              </a:pPr>
              <a:t>3/27/2013</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A65F615D-3DAC-4DDC-8C64-264F0855CF2F}" type="slidenum">
              <a:rPr lang="en-US"/>
              <a:pPr>
                <a:defRPr/>
              </a:pPr>
              <a:t>‹#›</a:t>
            </a:fld>
            <a:endParaRPr lang="en-US"/>
          </a:p>
        </p:txBody>
      </p:sp>
    </p:spTree>
    <p:extLst>
      <p:ext uri="{BB962C8B-B14F-4D97-AF65-F5344CB8AC3E}">
        <p14:creationId xmlns:p14="http://schemas.microsoft.com/office/powerpoint/2010/main" val="1602633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76EDF78D-7724-4731-90A5-54820EE5DE18}" type="datetimeFigureOut">
              <a:rPr lang="en-US"/>
              <a:pPr>
                <a:defRPr/>
              </a:pPr>
              <a:t>3/27/2013</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DEDCA79E-EF51-4049-949B-B1D3E01B93D3}" type="slidenum">
              <a:rPr lang="en-US"/>
              <a:pPr>
                <a:defRPr/>
              </a:pPr>
              <a:t>‹#›</a:t>
            </a:fld>
            <a:endParaRPr lang="en-US"/>
          </a:p>
        </p:txBody>
      </p:sp>
    </p:spTree>
    <p:extLst>
      <p:ext uri="{BB962C8B-B14F-4D97-AF65-F5344CB8AC3E}">
        <p14:creationId xmlns:p14="http://schemas.microsoft.com/office/powerpoint/2010/main" val="11463567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3691BA96-1D18-425C-BF24-5E1DB0BFFE76}" type="datetimeFigureOut">
              <a:rPr lang="en-US"/>
              <a:pPr>
                <a:defRPr/>
              </a:pPr>
              <a:t>3/27/2013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BEA866A-8FF5-439E-96BE-1C949C7D58FE}" type="slidenum">
              <a:rPr lang="en-US"/>
              <a:pPr>
                <a:defRPr/>
              </a:pPr>
              <a:t>‹#›</a:t>
            </a:fld>
            <a:endParaRPr lang="en-US"/>
          </a:p>
        </p:txBody>
      </p:sp>
    </p:spTree>
    <p:extLst>
      <p:ext uri="{BB962C8B-B14F-4D97-AF65-F5344CB8AC3E}">
        <p14:creationId xmlns:p14="http://schemas.microsoft.com/office/powerpoint/2010/main" val="275215527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D914CD33-D9F0-4EE2-B375-6EA8B7DD6E5D}" type="datetimeFigureOut">
              <a:rPr lang="en-US"/>
              <a:pPr>
                <a:defRPr/>
              </a:pPr>
              <a:t>3/27/2013</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4FED3D5F-81CF-40B7-93ED-4FC0A0E39E59}" type="slidenum">
              <a:rPr lang="en-US"/>
              <a:pPr>
                <a:defRPr/>
              </a:pPr>
              <a:t>‹#›</a:t>
            </a:fld>
            <a:endParaRPr lang="en-US"/>
          </a:p>
        </p:txBody>
      </p:sp>
    </p:spTree>
    <p:extLst>
      <p:ext uri="{BB962C8B-B14F-4D97-AF65-F5344CB8AC3E}">
        <p14:creationId xmlns:p14="http://schemas.microsoft.com/office/powerpoint/2010/main" val="158730428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652BBF3C-81A1-46A1-8969-4BDD24E63DAE}" type="datetimeFigureOut">
              <a:rPr lang="en-US"/>
              <a:pPr>
                <a:defRPr/>
              </a:pPr>
              <a:t>3/27/2013</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5796575F-A17A-4EB5-9B85-A3C106383409}" type="slidenum">
              <a:rPr lang="en-US"/>
              <a:pPr>
                <a:defRPr/>
              </a:pPr>
              <a:t>‹#›</a:t>
            </a:fld>
            <a:endParaRPr lang="en-US"/>
          </a:p>
        </p:txBody>
      </p:sp>
    </p:spTree>
    <p:extLst>
      <p:ext uri="{BB962C8B-B14F-4D97-AF65-F5344CB8AC3E}">
        <p14:creationId xmlns:p14="http://schemas.microsoft.com/office/powerpoint/2010/main" val="381380293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958890A8-91C7-45F3-A980-F313CCFCB62B}" type="datetimeFigureOut">
              <a:rPr lang="en-US"/>
              <a:pPr>
                <a:defRPr/>
              </a:pPr>
              <a:t>3/27/2013</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1C1DB947-18AD-43E2-8620-C145AAC72687}" type="slidenum">
              <a:rPr lang="en-US"/>
              <a:pPr>
                <a:defRPr/>
              </a:pPr>
              <a:t>‹#›</a:t>
            </a:fld>
            <a:endParaRPr lang="en-US"/>
          </a:p>
        </p:txBody>
      </p:sp>
    </p:spTree>
    <p:extLst>
      <p:ext uri="{BB962C8B-B14F-4D97-AF65-F5344CB8AC3E}">
        <p14:creationId xmlns:p14="http://schemas.microsoft.com/office/powerpoint/2010/main" val="1823796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E598A2D-C354-4308-A190-9B1EEF28DD3B}" type="datetimeFigureOut">
              <a:rPr lang="en-US"/>
              <a:pPr>
                <a:defRPr/>
              </a:pPr>
              <a:t>3/27/2013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075A606E-0C54-4F24-AF4B-75B14B30FEBD}" type="slidenum">
              <a:rPr lang="en-US"/>
              <a:pPr>
                <a:defRPr/>
              </a:pPr>
              <a:t>‹#›</a:t>
            </a:fld>
            <a:endParaRPr lang="en-US"/>
          </a:p>
        </p:txBody>
      </p:sp>
    </p:spTree>
    <p:extLst>
      <p:ext uri="{BB962C8B-B14F-4D97-AF65-F5344CB8AC3E}">
        <p14:creationId xmlns:p14="http://schemas.microsoft.com/office/powerpoint/2010/main" val="201442217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A65C3C62-830F-4F0C-B982-B19716102CB5}" type="datetimeFigureOut">
              <a:rPr lang="en-US"/>
              <a:pPr>
                <a:defRPr/>
              </a:pPr>
              <a:t>3/27/2013</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7A965F76-27BF-45E9-AA9D-9CA8E6FF0EEF}" type="slidenum">
              <a:rPr lang="en-US"/>
              <a:pPr>
                <a:defRPr/>
              </a:pPr>
              <a:t>‹#›</a:t>
            </a:fld>
            <a:endParaRPr lang="en-US"/>
          </a:p>
        </p:txBody>
      </p:sp>
    </p:spTree>
    <p:extLst>
      <p:ext uri="{BB962C8B-B14F-4D97-AF65-F5344CB8AC3E}">
        <p14:creationId xmlns:p14="http://schemas.microsoft.com/office/powerpoint/2010/main" val="55483545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charset="0"/>
              </a:defRPr>
            </a:lvl1pPr>
            <a:extLst/>
          </a:lstStyle>
          <a:p>
            <a:pPr>
              <a:defRPr/>
            </a:pPr>
            <a:fld id="{D013E0D2-C7E5-4055-A7AF-82CF0A0DD8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youtube.com/watch?v=pUt7Lr3lubc&amp;feature=related"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1469" TargetMode="External"/><Relationship Id="rId2" Type="http://schemas.openxmlformats.org/officeDocument/2006/relationships/hyperlink" Target="http://en.wikipedia.org/wiki/May_3"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en.wikipedia.org/wiki/1527" TargetMode="External"/><Relationship Id="rId4" Type="http://schemas.openxmlformats.org/officeDocument/2006/relationships/hyperlink" Target="http://en.wikipedia.org/wiki/June_21"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www.youtube.com/watch?v=3AiyFF9qOls" TargetMode="External"/><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p:txBody>
          <a:bodyPr>
            <a:normAutofit fontScale="90000"/>
          </a:bodyPr>
          <a:lstStyle/>
          <a:p>
            <a:pPr eaLnBrk="1" fontAlgn="auto" hangingPunct="1">
              <a:spcAft>
                <a:spcPts val="0"/>
              </a:spcAft>
              <a:defRPr/>
            </a:pPr>
            <a:r>
              <a:rPr lang="en-US" sz="4000" dirty="0" smtClean="0">
                <a:solidFill>
                  <a:srgbClr val="00B050"/>
                </a:solidFill>
              </a:rPr>
              <a:t>PIA 2501</a:t>
            </a:r>
            <a:br>
              <a:rPr lang="en-US" sz="4000" dirty="0" smtClean="0">
                <a:solidFill>
                  <a:srgbClr val="00B050"/>
                </a:solidFill>
              </a:rPr>
            </a:br>
            <a:r>
              <a:rPr lang="en-US" sz="4000" dirty="0" smtClean="0">
                <a:solidFill>
                  <a:srgbClr val="00B050"/>
                </a:solidFill>
              </a:rPr>
              <a:t>Development Policy and Management</a:t>
            </a:r>
          </a:p>
        </p:txBody>
      </p:sp>
      <p:sp>
        <p:nvSpPr>
          <p:cNvPr id="13315" name="Rectangle 3"/>
          <p:cNvSpPr>
            <a:spLocks noGrp="1" noChangeArrowheads="1"/>
          </p:cNvSpPr>
          <p:nvPr>
            <p:ph type="subTitle" idx="1"/>
          </p:nvPr>
        </p:nvSpPr>
        <p:spPr>
          <a:xfrm>
            <a:off x="685800" y="3611563"/>
            <a:ext cx="7772400" cy="1200150"/>
          </a:xfrm>
        </p:spPr>
        <p:txBody>
          <a:bodyPr/>
          <a:lstStyle/>
          <a:p>
            <a:pPr marR="0" eaLnBrk="1" hangingPunct="1">
              <a:lnSpc>
                <a:spcPct val="70000"/>
              </a:lnSpc>
            </a:pPr>
            <a:endParaRPr lang="en-US" sz="2000" b="1" smtClean="0"/>
          </a:p>
          <a:p>
            <a:pPr marR="0" eaLnBrk="1" hangingPunct="1">
              <a:lnSpc>
                <a:spcPct val="70000"/>
              </a:lnSpc>
            </a:pPr>
            <a:r>
              <a:rPr lang="en-US" sz="3700" b="1" smtClean="0">
                <a:solidFill>
                  <a:srgbClr val="FF0000"/>
                </a:solidFill>
              </a:rPr>
              <a:t>The New Orthodoxy</a:t>
            </a:r>
          </a:p>
          <a:p>
            <a:pPr marR="0" eaLnBrk="1" hangingPunct="1">
              <a:lnSpc>
                <a:spcPct val="70000"/>
              </a:lnSpc>
            </a:pPr>
            <a:r>
              <a:rPr lang="en-US" sz="3700" b="1" smtClean="0">
                <a:solidFill>
                  <a:srgbClr val="FF0000"/>
                </a:solidFill>
              </a:rPr>
              <a:t>In Foreign Aid</a:t>
            </a:r>
          </a:p>
          <a:p>
            <a:pPr marR="0" eaLnBrk="1" hangingPunct="1">
              <a:lnSpc>
                <a:spcPct val="70000"/>
              </a:lnSpc>
            </a:pPr>
            <a:endParaRPr lang="en-US" sz="19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838200" y="2362200"/>
            <a:ext cx="7693025" cy="4495800"/>
          </a:xfrm>
        </p:spPr>
        <p:txBody>
          <a:bodyPr/>
          <a:lstStyle/>
          <a:p>
            <a:pPr eaLnBrk="1" hangingPunct="1">
              <a:lnSpc>
                <a:spcPct val="90000"/>
              </a:lnSpc>
              <a:buFont typeface="Wingdings" pitchFamily="2" charset="2"/>
              <a:buNone/>
            </a:pPr>
            <a:r>
              <a:rPr lang="en-US" sz="2800" smtClean="0"/>
              <a:t>	</a:t>
            </a:r>
            <a:r>
              <a:rPr lang="en-US" sz="2800" b="1" smtClean="0"/>
              <a:t>Post-World War One:  Refugees and Food Crisis</a:t>
            </a:r>
          </a:p>
          <a:p>
            <a:pPr eaLnBrk="1" hangingPunct="1">
              <a:lnSpc>
                <a:spcPct val="90000"/>
              </a:lnSpc>
              <a:buFont typeface="Wingdings" pitchFamily="2" charset="2"/>
              <a:buNone/>
            </a:pPr>
            <a:endParaRPr lang="en-US" sz="2800" b="1" smtClean="0"/>
          </a:p>
          <a:p>
            <a:pPr eaLnBrk="1" hangingPunct="1">
              <a:lnSpc>
                <a:spcPct val="90000"/>
              </a:lnSpc>
              <a:buFont typeface="Wingdings" pitchFamily="2" charset="2"/>
              <a:buNone/>
            </a:pPr>
            <a:r>
              <a:rPr lang="en-US" sz="2800" b="1" smtClean="0"/>
              <a:t>	Roosevelt and Good Neighbor Policy</a:t>
            </a:r>
          </a:p>
          <a:p>
            <a:pPr eaLnBrk="1" hangingPunct="1">
              <a:lnSpc>
                <a:spcPct val="90000"/>
              </a:lnSpc>
              <a:buFont typeface="Wingdings" pitchFamily="2" charset="2"/>
              <a:buNone/>
            </a:pPr>
            <a:endParaRPr lang="en-US" sz="2800" b="1" smtClean="0"/>
          </a:p>
          <a:p>
            <a:pPr eaLnBrk="1" hangingPunct="1">
              <a:lnSpc>
                <a:spcPct val="90000"/>
              </a:lnSpc>
              <a:buFont typeface="Wingdings" pitchFamily="2" charset="2"/>
              <a:buNone/>
            </a:pPr>
            <a:r>
              <a:rPr lang="en-US" sz="2800" b="1" smtClean="0"/>
              <a:t>	World War II and Defense Assistance Pacts</a:t>
            </a:r>
          </a:p>
          <a:p>
            <a:pPr eaLnBrk="1" hangingPunct="1">
              <a:lnSpc>
                <a:spcPct val="90000"/>
              </a:lnSpc>
              <a:buFont typeface="Wingdings" pitchFamily="2" charset="2"/>
              <a:buNone/>
            </a:pPr>
            <a:endParaRPr lang="en-US" sz="2800" b="1" smtClean="0"/>
          </a:p>
          <a:p>
            <a:pPr eaLnBrk="1" hangingPunct="1">
              <a:lnSpc>
                <a:spcPct val="90000"/>
              </a:lnSpc>
              <a:buFont typeface="Wingdings" pitchFamily="2" charset="2"/>
              <a:buNone/>
            </a:pPr>
            <a:r>
              <a:rPr lang="en-US" sz="2800" smtClean="0"/>
              <a:t>	</a:t>
            </a:r>
          </a:p>
          <a:p>
            <a:pPr eaLnBrk="1" hangingPunct="1">
              <a:lnSpc>
                <a:spcPct val="90000"/>
              </a:lnSpc>
            </a:pPr>
            <a:endParaRPr lang="en-US" sz="2800" smtClean="0"/>
          </a:p>
        </p:txBody>
      </p:sp>
      <p:sp>
        <p:nvSpPr>
          <p:cNvPr id="128002" name="Rectangle 2"/>
          <p:cNvSpPr>
            <a:spLocks noGrp="1" noChangeArrowheads="1"/>
          </p:cNvSpPr>
          <p:nvPr>
            <p:ph type="title"/>
          </p:nvPr>
        </p:nvSpPr>
        <p:spPr/>
        <p:txBody>
          <a:bodyPr/>
          <a:lstStyle/>
          <a:p>
            <a:pPr eaLnBrk="1" fontAlgn="auto" hangingPunct="1">
              <a:spcAft>
                <a:spcPts val="0"/>
              </a:spcAft>
              <a:defRPr/>
            </a:pPr>
            <a:r>
              <a:rPr lang="en-US" sz="5400" smtClean="0"/>
              <a:t>Events-2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8925" y="1481138"/>
            <a:ext cx="6026150" cy="4525962"/>
          </a:xfrm>
        </p:spPr>
      </p:pic>
      <p:sp>
        <p:nvSpPr>
          <p:cNvPr id="16179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“American Red Cross Worker with French Refugee Family”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600200"/>
            <a:ext cx="4686300" cy="5257800"/>
          </a:xfrm>
        </p:spPr>
      </p:pic>
      <p:pic>
        <p:nvPicPr>
          <p:cNvPr id="24579"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95863" y="1506538"/>
            <a:ext cx="3343275" cy="4475162"/>
          </a:xfrm>
        </p:spPr>
      </p:pic>
      <p:sp>
        <p:nvSpPr>
          <p:cNvPr id="155650" name="Rectangle 2"/>
          <p:cNvSpPr>
            <a:spLocks noGrp="1" noChangeArrowheads="1"/>
          </p:cNvSpPr>
          <p:nvPr>
            <p:ph type="title"/>
          </p:nvPr>
        </p:nvSpPr>
        <p:spPr/>
        <p:txBody>
          <a:bodyPr/>
          <a:lstStyle/>
          <a:p>
            <a:pPr eaLnBrk="1" fontAlgn="auto" hangingPunct="1">
              <a:spcAft>
                <a:spcPts val="0"/>
              </a:spcAft>
              <a:defRPr/>
            </a:pPr>
            <a:r>
              <a:rPr lang="en-US" smtClean="0"/>
              <a:t>Good Neighbors?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sz="half" idx="1"/>
          </p:nvPr>
        </p:nvSpPr>
        <p:spPr>
          <a:xfrm>
            <a:off x="457200" y="1481138"/>
            <a:ext cx="4038600" cy="4525962"/>
          </a:xfrm>
        </p:spPr>
        <p:txBody>
          <a:bodyPr/>
          <a:lstStyle/>
          <a:p>
            <a:pPr eaLnBrk="1" hangingPunct="1"/>
            <a:r>
              <a:rPr lang="en-US" smtClean="0">
                <a:solidFill>
                  <a:srgbClr val="FF0000"/>
                </a:solidFill>
                <a:hlinkClick r:id="rId2"/>
              </a:rPr>
              <a:t>Origins of Modern Foreign Aid</a:t>
            </a:r>
            <a:endParaRPr lang="en-US" smtClean="0">
              <a:solidFill>
                <a:srgbClr val="FF0000"/>
              </a:solidFill>
            </a:endParaRPr>
          </a:p>
          <a:p>
            <a:pPr eaLnBrk="1" hangingPunct="1"/>
            <a:endParaRPr lang="en-US" smtClean="0">
              <a:solidFill>
                <a:srgbClr val="FF0000"/>
              </a:solidFill>
            </a:endParaRPr>
          </a:p>
          <a:p>
            <a:pPr eaLnBrk="1" hangingPunct="1"/>
            <a:r>
              <a:rPr lang="en-US" sz="4000" smtClean="0">
                <a:solidFill>
                  <a:srgbClr val="FF0000"/>
                </a:solidFill>
              </a:rPr>
              <a:t>VIDEO</a:t>
            </a:r>
          </a:p>
          <a:p>
            <a:pPr eaLnBrk="1" hangingPunct="1"/>
            <a:endParaRPr lang="en-US" sz="4000" smtClean="0">
              <a:solidFill>
                <a:srgbClr val="FF0000"/>
              </a:solidFill>
            </a:endParaRPr>
          </a:p>
          <a:p>
            <a:pPr eaLnBrk="1" hangingPunct="1"/>
            <a:r>
              <a:rPr lang="en-US" sz="4000" smtClean="0">
                <a:solidFill>
                  <a:srgbClr val="FF0000"/>
                </a:solidFill>
              </a:rPr>
              <a:t>“America was wealthy and confident”</a:t>
            </a:r>
          </a:p>
        </p:txBody>
      </p:sp>
      <p:sp>
        <p:nvSpPr>
          <p:cNvPr id="25603" name="Content Placeholder 2"/>
          <p:cNvSpPr>
            <a:spLocks noGrp="1"/>
          </p:cNvSpPr>
          <p:nvPr>
            <p:ph sz="half" idx="2"/>
          </p:nvPr>
        </p:nvSpPr>
        <p:spPr>
          <a:xfrm>
            <a:off x="4724400" y="1143000"/>
            <a:ext cx="4038600" cy="4525963"/>
          </a:xfrm>
        </p:spPr>
        <p:txBody>
          <a:bodyPr/>
          <a:lstStyle/>
          <a:p>
            <a:pPr eaLnBrk="1" hangingPunct="1"/>
            <a:r>
              <a:rPr lang="en-US" smtClean="0">
                <a:solidFill>
                  <a:srgbClr val="FFFF00"/>
                </a:solidFill>
              </a:rPr>
              <a:t>George C. Marshall</a:t>
            </a:r>
          </a:p>
        </p:txBody>
      </p:sp>
      <p:sp>
        <p:nvSpPr>
          <p:cNvPr id="4" name="Title 3"/>
          <p:cNvSpPr>
            <a:spLocks noGrp="1"/>
          </p:cNvSpPr>
          <p:nvPr>
            <p:ph type="title"/>
          </p:nvPr>
        </p:nvSpPr>
        <p:spPr/>
        <p:txBody>
          <a:bodyPr/>
          <a:lstStyle/>
          <a:p>
            <a:pPr eaLnBrk="1" fontAlgn="auto" hangingPunct="1">
              <a:spcAft>
                <a:spcPts val="0"/>
              </a:spcAft>
              <a:defRPr/>
            </a:pPr>
            <a:r>
              <a:rPr lang="en-US" dirty="0" smtClean="0"/>
              <a:t>The Marshall Plan</a:t>
            </a:r>
            <a:endParaRPr lang="en-US" dirty="0"/>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38325"/>
            <a:ext cx="38100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sz="half" idx="1"/>
          </p:nvPr>
        </p:nvSpPr>
        <p:spPr>
          <a:xfrm>
            <a:off x="0" y="1600200"/>
            <a:ext cx="4572000" cy="4530725"/>
          </a:xfrm>
        </p:spPr>
        <p:txBody>
          <a:bodyPr/>
          <a:lstStyle/>
          <a:p>
            <a:pPr lvl="2" eaLnBrk="1" hangingPunct="1">
              <a:lnSpc>
                <a:spcPct val="80000"/>
              </a:lnSpc>
              <a:buFont typeface="Wingdings" pitchFamily="2" charset="2"/>
              <a:buNone/>
            </a:pPr>
            <a:endParaRPr lang="en-US" sz="600" smtClean="0"/>
          </a:p>
          <a:p>
            <a:pPr eaLnBrk="1" hangingPunct="1">
              <a:lnSpc>
                <a:spcPct val="80000"/>
              </a:lnSpc>
            </a:pPr>
            <a:endParaRPr lang="en-US" sz="2600" b="1" smtClean="0"/>
          </a:p>
          <a:p>
            <a:pPr eaLnBrk="1" hangingPunct="1">
              <a:lnSpc>
                <a:spcPct val="80000"/>
              </a:lnSpc>
            </a:pPr>
            <a:r>
              <a:rPr lang="en-US" sz="2600" b="1" smtClean="0"/>
              <a:t>Lend Lease- 1941</a:t>
            </a:r>
          </a:p>
          <a:p>
            <a:pPr eaLnBrk="1" hangingPunct="1">
              <a:lnSpc>
                <a:spcPct val="80000"/>
              </a:lnSpc>
            </a:pPr>
            <a:endParaRPr lang="en-US" sz="2600" b="1" smtClean="0"/>
          </a:p>
          <a:p>
            <a:pPr eaLnBrk="1" hangingPunct="1">
              <a:lnSpc>
                <a:spcPct val="80000"/>
              </a:lnSpc>
            </a:pPr>
            <a:r>
              <a:rPr lang="en-US" sz="2600" b="1" smtClean="0"/>
              <a:t>Marshall Plan- 1948</a:t>
            </a:r>
          </a:p>
          <a:p>
            <a:pPr eaLnBrk="1" hangingPunct="1">
              <a:lnSpc>
                <a:spcPct val="80000"/>
              </a:lnSpc>
            </a:pPr>
            <a:endParaRPr lang="en-US" sz="2600" b="1" smtClean="0"/>
          </a:p>
          <a:p>
            <a:pPr eaLnBrk="1" hangingPunct="1">
              <a:lnSpc>
                <a:spcPct val="80000"/>
              </a:lnSpc>
            </a:pPr>
            <a:r>
              <a:rPr lang="en-US" sz="2600" b="1" smtClean="0"/>
              <a:t>Point Four-1951</a:t>
            </a:r>
          </a:p>
          <a:p>
            <a:pPr eaLnBrk="1" hangingPunct="1">
              <a:lnSpc>
                <a:spcPct val="80000"/>
              </a:lnSpc>
            </a:pPr>
            <a:endParaRPr lang="en-US" sz="2600" b="1" smtClean="0"/>
          </a:p>
          <a:p>
            <a:pPr eaLnBrk="1" hangingPunct="1">
              <a:lnSpc>
                <a:spcPct val="80000"/>
              </a:lnSpc>
            </a:pPr>
            <a:r>
              <a:rPr lang="en-US" sz="2600" b="1" smtClean="0"/>
              <a:t>Creation of USAID 1961</a:t>
            </a:r>
          </a:p>
          <a:p>
            <a:pPr eaLnBrk="1" hangingPunct="1">
              <a:lnSpc>
                <a:spcPct val="80000"/>
              </a:lnSpc>
            </a:pPr>
            <a:endParaRPr lang="en-US" sz="2600" b="1" smtClean="0"/>
          </a:p>
          <a:p>
            <a:pPr eaLnBrk="1" hangingPunct="1">
              <a:lnSpc>
                <a:spcPct val="80000"/>
              </a:lnSpc>
            </a:pPr>
            <a:r>
              <a:rPr lang="en-US" sz="2600" b="1" smtClean="0"/>
              <a:t>Redefinition of Foreign Aid, 2001</a:t>
            </a:r>
          </a:p>
        </p:txBody>
      </p:sp>
      <p:sp>
        <p:nvSpPr>
          <p:cNvPr id="26627" name="Rectangle 5"/>
          <p:cNvSpPr>
            <a:spLocks noGrp="1" noChangeArrowheads="1"/>
          </p:cNvSpPr>
          <p:nvPr>
            <p:ph sz="half" idx="2"/>
          </p:nvPr>
        </p:nvSpPr>
        <p:spPr>
          <a:xfrm>
            <a:off x="4191000" y="1600200"/>
            <a:ext cx="4038600" cy="5257800"/>
          </a:xfrm>
        </p:spPr>
        <p:txBody>
          <a:bodyPr/>
          <a:lstStyle/>
          <a:p>
            <a:pPr lvl="2" eaLnBrk="1" hangingPunct="1">
              <a:lnSpc>
                <a:spcPct val="80000"/>
              </a:lnSpc>
              <a:buFont typeface="Wingdings" pitchFamily="2" charset="2"/>
              <a:buNone/>
            </a:pPr>
            <a:r>
              <a:rPr lang="en-US" b="1" smtClean="0"/>
              <a:t>	The </a:t>
            </a:r>
            <a:r>
              <a:rPr lang="en-US" b="1" u="sng" smtClean="0"/>
              <a:t>goal of foreign aid </a:t>
            </a:r>
            <a:r>
              <a:rPr lang="en-US" b="1" smtClean="0"/>
              <a:t>was the reduction of material poverty through economic growth and the delivery of social services, the promotion of good governance and support for social institutions (Education and Health)</a:t>
            </a:r>
          </a:p>
          <a:p>
            <a:pPr eaLnBrk="1" hangingPunct="1">
              <a:lnSpc>
                <a:spcPct val="90000"/>
              </a:lnSpc>
            </a:pPr>
            <a:endParaRPr lang="en-US" sz="2000" smtClean="0"/>
          </a:p>
        </p:txBody>
      </p:sp>
      <p:sp>
        <p:nvSpPr>
          <p:cNvPr id="13314" name="AutoShape 2"/>
          <p:cNvSpPr>
            <a:spLocks noGrp="1" noChangeArrowheads="1"/>
          </p:cNvSpPr>
          <p:nvPr>
            <p:ph type="title"/>
          </p:nvPr>
        </p:nvSpPr>
        <p:spPr>
          <a:xfrm>
            <a:off x="2276650" y="435911"/>
            <a:ext cx="8004174" cy="1110584"/>
          </a:xfrm>
        </p:spPr>
        <p:txBody>
          <a:bodyPr>
            <a:normAutofit fontScale="90000"/>
          </a:bodyPr>
          <a:lstStyle/>
          <a:p>
            <a:pPr eaLnBrk="1" fontAlgn="auto" hangingPunct="1">
              <a:spcAft>
                <a:spcPts val="0"/>
              </a:spcAft>
              <a:defRPr/>
            </a:pPr>
            <a:r>
              <a:rPr lang="en-US" sz="4000"/>
              <a:t>The Problem- 1950</a:t>
            </a:r>
            <a:br>
              <a:rPr lang="en-US" sz="4000"/>
            </a:br>
            <a:endParaRPr lang="en-US" sz="4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4294967295"/>
          </p:nvPr>
        </p:nvSpPr>
        <p:spPr>
          <a:xfrm>
            <a:off x="0" y="1600200"/>
            <a:ext cx="8229600" cy="4530725"/>
          </a:xfrm>
        </p:spPr>
        <p:txBody>
          <a:bodyPr/>
          <a:lstStyle/>
          <a:p>
            <a:pPr lvl="2" eaLnBrk="1" hangingPunct="1">
              <a:lnSpc>
                <a:spcPct val="80000"/>
              </a:lnSpc>
              <a:buFont typeface="Wingdings" pitchFamily="2" charset="2"/>
              <a:buNone/>
            </a:pPr>
            <a:endParaRPr lang="en-US" sz="3000" b="1" smtClean="0"/>
          </a:p>
          <a:p>
            <a:pPr lvl="2" eaLnBrk="1" hangingPunct="1">
              <a:lnSpc>
                <a:spcPct val="80000"/>
              </a:lnSpc>
            </a:pPr>
            <a:r>
              <a:rPr lang="en-US" sz="3000" b="1" smtClean="0"/>
              <a:t>It was assumed that this would be done through </a:t>
            </a:r>
            <a:r>
              <a:rPr lang="en-US" sz="3000" b="1" u="sng" smtClean="0"/>
              <a:t>democratically selected, accountable institutions</a:t>
            </a:r>
            <a:r>
              <a:rPr lang="en-US" sz="3000" b="1" smtClean="0"/>
              <a:t>, and reversing negative environmental trends through strategies of sustainable development. </a:t>
            </a:r>
          </a:p>
          <a:p>
            <a:pPr lvl="2" eaLnBrk="1" hangingPunct="1">
              <a:lnSpc>
                <a:spcPct val="80000"/>
              </a:lnSpc>
            </a:pPr>
            <a:endParaRPr lang="en-US" sz="3000" b="1" smtClean="0"/>
          </a:p>
          <a:p>
            <a:pPr lvl="2" eaLnBrk="1" hangingPunct="1">
              <a:lnSpc>
                <a:spcPct val="80000"/>
              </a:lnSpc>
            </a:pPr>
            <a:r>
              <a:rPr lang="en-US" sz="3000" b="1" smtClean="0"/>
              <a:t>But there was also the cold war.</a:t>
            </a:r>
          </a:p>
        </p:txBody>
      </p:sp>
      <p:sp>
        <p:nvSpPr>
          <p:cNvPr id="3" name="Title 2"/>
          <p:cNvSpPr>
            <a:spLocks noGrp="1"/>
          </p:cNvSpPr>
          <p:nvPr>
            <p:ph type="title" idx="4294967295"/>
          </p:nvPr>
        </p:nvSpPr>
        <p:spPr>
          <a:xfrm>
            <a:off x="0" y="274638"/>
            <a:ext cx="8229600" cy="1143000"/>
          </a:xfrm>
        </p:spPr>
        <p:txBody>
          <a:bodyPr rtlCol="0"/>
          <a:lstStyle/>
          <a:p>
            <a:pPr eaLnBrk="1" fontAlgn="auto" hangingPunct="1">
              <a:spcAft>
                <a:spcPts val="0"/>
              </a:spcAft>
              <a:defRPr/>
            </a:pPr>
            <a:r>
              <a:rPr lang="en-US" dirty="0"/>
              <a:t>The Assumption- 1950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
            <a:ext cx="5006975" cy="629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62113" y="4876800"/>
            <a:ext cx="7481887" cy="457200"/>
          </a:xfrm>
        </p:spPr>
        <p:txBody>
          <a:bodyPr anchor="t">
            <a:noAutofit/>
            <a:sp3d prstMaterial="softEdge">
              <a:bevelT w="0" h="0"/>
            </a:sp3d>
          </a:bodyPr>
          <a:lstStyle/>
          <a:p>
            <a:pPr algn="r" eaLnBrk="1" fontAlgn="auto" hangingPunct="1">
              <a:spcAft>
                <a:spcPts val="0"/>
              </a:spcAft>
              <a:defRPr/>
            </a:pPr>
            <a:r>
              <a:rPr lang="en-US" sz="2500" dirty="0">
                <a:solidFill>
                  <a:schemeClr val="tx1"/>
                </a:solidFill>
                <a:effectLst/>
              </a:rPr>
              <a:t>Harry Truman and Joseph Stalin</a:t>
            </a:r>
          </a:p>
        </p:txBody>
      </p:sp>
      <p:sp>
        <p:nvSpPr>
          <p:cNvPr id="29699" name="Text Placeholder 2"/>
          <p:cNvSpPr>
            <a:spLocks noGrp="1"/>
          </p:cNvSpPr>
          <p:nvPr>
            <p:ph type="body" idx="4294967295"/>
          </p:nvPr>
        </p:nvSpPr>
        <p:spPr>
          <a:xfrm>
            <a:off x="5168900" y="5354638"/>
            <a:ext cx="3975100" cy="914400"/>
          </a:xfrm>
        </p:spPr>
        <p:txBody>
          <a:bodyPr/>
          <a:lstStyle/>
          <a:p>
            <a:pPr marL="0" indent="0" algn="r" eaLnBrk="1" hangingPunct="1">
              <a:buFont typeface="Wingdings" pitchFamily="2" charset="2"/>
              <a:buNone/>
            </a:pPr>
            <a:r>
              <a:rPr lang="en-US" b="1" smtClean="0"/>
              <a:t>The Cold War and the Search for Allies</a:t>
            </a:r>
          </a:p>
        </p:txBody>
      </p:sp>
      <p:pic>
        <p:nvPicPr>
          <p:cNvPr id="29700" name="Content Placeholder 4" descr="Harry-truman.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1643063"/>
            <a:ext cx="2130425" cy="2670175"/>
          </a:xfrm>
        </p:spPr>
      </p:pic>
      <p:pic>
        <p:nvPicPr>
          <p:cNvPr id="29701" name="Picture 2" descr="C:\Users\Lou\Pictures\Stali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524000"/>
            <a:ext cx="2027238"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4294967295"/>
          </p:nvPr>
        </p:nvSpPr>
        <p:spPr>
          <a:xfrm>
            <a:off x="0" y="1600200"/>
            <a:ext cx="8229600" cy="4530725"/>
          </a:xfrm>
        </p:spPr>
        <p:txBody>
          <a:bodyPr>
            <a:normAutofit fontScale="92500" lnSpcReduction="10000"/>
          </a:bodyPr>
          <a:lstStyle/>
          <a:p>
            <a:pPr marL="365760" indent="-256032" eaLnBrk="1" fontAlgn="auto" hangingPunct="1">
              <a:spcAft>
                <a:spcPts val="0"/>
              </a:spcAft>
              <a:buFont typeface="Wingdings 3"/>
              <a:buChar char=""/>
              <a:defRPr/>
            </a:pPr>
            <a:endParaRPr lang="en-US" sz="3900" b="1" smtClean="0"/>
          </a:p>
          <a:p>
            <a:pPr marL="365760" indent="-256032" eaLnBrk="1" fontAlgn="auto" hangingPunct="1">
              <a:spcAft>
                <a:spcPts val="0"/>
              </a:spcAft>
              <a:buFont typeface="Wingdings 3"/>
              <a:buChar char=""/>
              <a:defRPr/>
            </a:pPr>
            <a:r>
              <a:rPr lang="en-US" sz="3900" b="1" smtClean="0"/>
              <a:t>Ostensibly, the goals of foreign aid in 2003 remain what they were more than half a century ago.</a:t>
            </a:r>
          </a:p>
          <a:p>
            <a:pPr marL="365760" indent="-256032" eaLnBrk="1" fontAlgn="auto" hangingPunct="1">
              <a:spcAft>
                <a:spcPts val="0"/>
              </a:spcAft>
              <a:buFont typeface="Wingdings 3"/>
              <a:buChar char=""/>
              <a:defRPr/>
            </a:pPr>
            <a:endParaRPr lang="en-US" sz="3900" b="1" smtClean="0"/>
          </a:p>
          <a:p>
            <a:pPr marL="365760" indent="-256032" eaLnBrk="1" fontAlgn="auto" hangingPunct="1">
              <a:spcAft>
                <a:spcPts val="0"/>
              </a:spcAft>
              <a:buFont typeface="Wingdings" pitchFamily="2" charset="2"/>
              <a:buNone/>
              <a:defRPr/>
            </a:pPr>
            <a:endParaRPr lang="en-US" sz="3900" b="1" smtClean="0"/>
          </a:p>
          <a:p>
            <a:pPr marL="365760" indent="-256032" eaLnBrk="1" fontAlgn="auto" hangingPunct="1">
              <a:spcAft>
                <a:spcPts val="0"/>
              </a:spcAft>
              <a:buFont typeface="Wingdings 3"/>
              <a:buChar char=""/>
              <a:defRPr/>
            </a:pPr>
            <a:r>
              <a:rPr lang="en-US" sz="3900" b="1" smtClean="0"/>
              <a:t>BUT-</a:t>
            </a:r>
          </a:p>
        </p:txBody>
      </p:sp>
      <p:sp>
        <p:nvSpPr>
          <p:cNvPr id="72706" name="AutoShape 2"/>
          <p:cNvSpPr>
            <a:spLocks noGrp="1" noChangeArrowheads="1"/>
          </p:cNvSpPr>
          <p:nvPr>
            <p:ph type="title" idx="4294967295"/>
          </p:nvPr>
        </p:nvSpPr>
        <p:spPr>
          <a:xfrm>
            <a:off x="0" y="274638"/>
            <a:ext cx="8229600" cy="1143000"/>
          </a:xfrm>
        </p:spPr>
        <p:txBody>
          <a:bodyPr rtlCol="0"/>
          <a:lstStyle/>
          <a:p>
            <a:pPr eaLnBrk="1" fontAlgn="auto" hangingPunct="1">
              <a:spcAft>
                <a:spcPts val="0"/>
              </a:spcAft>
              <a:defRPr/>
            </a:pPr>
            <a:r>
              <a:rPr lang="en-US" dirty="0"/>
              <a:t>The Problem- </a:t>
            </a:r>
            <a:r>
              <a:rPr lang="en-US" dirty="0" smtClean="0"/>
              <a:t>2012</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4294967295"/>
          </p:nvPr>
        </p:nvSpPr>
        <p:spPr>
          <a:xfrm>
            <a:off x="0" y="1219200"/>
            <a:ext cx="5410200" cy="4911725"/>
          </a:xfrm>
        </p:spPr>
        <p:txBody>
          <a:bodyPr>
            <a:normAutofit fontScale="85000" lnSpcReduction="20000"/>
          </a:bodyPr>
          <a:lstStyle/>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Char char=""/>
              <a:defRPr/>
            </a:pPr>
            <a:r>
              <a:rPr lang="en-US" b="1" dirty="0" smtClean="0"/>
              <a:t>In addition to (or because of) the Cold War</a:t>
            </a:r>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Char char=""/>
              <a:defRPr/>
            </a:pPr>
            <a:r>
              <a:rPr lang="en-US" b="1" dirty="0" smtClean="0"/>
              <a:t>Ultimately, as a number of economists have noted, “universal models of growth [did] not work well.” </a:t>
            </a:r>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Char char=""/>
              <a:defRPr/>
            </a:pPr>
            <a:r>
              <a:rPr lang="en-US" b="1" dirty="0" smtClean="0"/>
              <a:t>Note: </a:t>
            </a:r>
            <a:r>
              <a:rPr lang="en-US" b="1" dirty="0" smtClean="0">
                <a:solidFill>
                  <a:srgbClr val="FF0000"/>
                </a:solidFill>
              </a:rPr>
              <a:t>(Lord) Peter Thomas Bauer</a:t>
            </a:r>
            <a:r>
              <a:rPr lang="en-US" b="1" dirty="0" smtClean="0"/>
              <a:t>, London School of Economics, 1915-2002</a:t>
            </a:r>
            <a:br>
              <a:rPr lang="en-US" b="1" dirty="0" smtClean="0"/>
            </a:br>
            <a:endParaRPr lang="en-US" b="1" dirty="0" smtClean="0"/>
          </a:p>
          <a:p>
            <a:pPr marL="365760" indent="-256032" eaLnBrk="1" fontAlgn="auto" hangingPunct="1">
              <a:spcAft>
                <a:spcPts val="0"/>
              </a:spcAft>
              <a:buFont typeface="Wingdings 3"/>
              <a:buChar char=""/>
              <a:defRPr/>
            </a:pPr>
            <a:r>
              <a:rPr lang="en-US" sz="2500" b="1" dirty="0" smtClean="0"/>
              <a:t>Quote:  David </a:t>
            </a:r>
            <a:r>
              <a:rPr lang="en-US" sz="2500" b="1" dirty="0" err="1" smtClean="0"/>
              <a:t>Sogge</a:t>
            </a:r>
            <a:r>
              <a:rPr lang="en-US" sz="2500" b="1" dirty="0" smtClean="0"/>
              <a:t>, </a:t>
            </a:r>
            <a:r>
              <a:rPr lang="en-US" sz="2500" b="1" u="sng" dirty="0" smtClean="0"/>
              <a:t>Give and Take: What’s the Matter with Foreign Aid?</a:t>
            </a:r>
            <a:r>
              <a:rPr lang="en-US" sz="2500" b="1" dirty="0" smtClean="0"/>
              <a:t>  (London: Zed Books, 2002), p. 8.</a:t>
            </a:r>
          </a:p>
          <a:p>
            <a:pPr marL="365760" indent="-256032" eaLnBrk="1" fontAlgn="auto" hangingPunct="1">
              <a:spcAft>
                <a:spcPts val="0"/>
              </a:spcAft>
              <a:buFont typeface="Wingdings 3"/>
              <a:buChar char=""/>
              <a:defRPr/>
            </a:pPr>
            <a:endParaRPr lang="en-US" b="1" dirty="0" smtClean="0"/>
          </a:p>
        </p:txBody>
      </p:sp>
      <p:sp>
        <p:nvSpPr>
          <p:cNvPr id="14338" name="AutoShape 2"/>
          <p:cNvSpPr>
            <a:spLocks noGrp="1" noChangeArrowheads="1"/>
          </p:cNvSpPr>
          <p:nvPr>
            <p:ph type="title" idx="4294967295"/>
          </p:nvPr>
        </p:nvSpPr>
        <p:spPr>
          <a:xfrm>
            <a:off x="0" y="0"/>
            <a:ext cx="8229600" cy="1143000"/>
          </a:xfrm>
        </p:spPr>
        <p:txBody>
          <a:bodyPr rtlCol="0"/>
          <a:lstStyle/>
          <a:p>
            <a:pPr eaLnBrk="1" fontAlgn="auto" hangingPunct="1">
              <a:spcAft>
                <a:spcPts val="0"/>
              </a:spcAft>
              <a:defRPr/>
            </a:pPr>
            <a:r>
              <a:rPr lang="en-US" dirty="0"/>
              <a:t>The Problem-2</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71600"/>
            <a:ext cx="29749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2"/>
          <p:cNvSpPr>
            <a:spLocks noGrp="1"/>
          </p:cNvSpPr>
          <p:nvPr>
            <p:ph type="body" idx="4294967295"/>
          </p:nvPr>
        </p:nvSpPr>
        <p:spPr>
          <a:xfrm>
            <a:off x="4570413" y="1524000"/>
            <a:ext cx="4573587" cy="1454150"/>
          </a:xfrm>
        </p:spPr>
        <p:txBody>
          <a:bodyPr/>
          <a:lstStyle/>
          <a:p>
            <a:pPr marL="0" indent="0" eaLnBrk="1" hangingPunct="1">
              <a:buFont typeface="Wingdings" pitchFamily="2" charset="2"/>
              <a:buNone/>
            </a:pPr>
            <a:r>
              <a:rPr lang="en-US" sz="4000" b="1" smtClean="0">
                <a:solidFill>
                  <a:srgbClr val="0070C0"/>
                </a:solidFill>
              </a:rPr>
              <a:t>Foreign aid as Foreign Policy:</a:t>
            </a:r>
          </a:p>
          <a:p>
            <a:pPr marL="0" indent="0" eaLnBrk="1" hangingPunct="1">
              <a:buFont typeface="Wingdings" pitchFamily="2" charset="2"/>
              <a:buNone/>
            </a:pPr>
            <a:endParaRPr lang="en-US" sz="4000" b="1" smtClean="0">
              <a:solidFill>
                <a:srgbClr val="0070C0"/>
              </a:solidFill>
            </a:endParaRPr>
          </a:p>
          <a:p>
            <a:pPr marL="0" indent="0" eaLnBrk="1" hangingPunct="1">
              <a:buFont typeface="Wingdings" pitchFamily="2" charset="2"/>
              <a:buNone/>
            </a:pPr>
            <a:r>
              <a:rPr lang="en-US" sz="4000" b="1" smtClean="0">
                <a:solidFill>
                  <a:srgbClr val="0070C0"/>
                </a:solidFill>
              </a:rPr>
              <a:t>Preview of Capstone Course on Foreign Aid, Fall 2012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457200" y="990600"/>
            <a:ext cx="8229600" cy="5867400"/>
          </a:xfrm>
        </p:spPr>
        <p:txBody>
          <a:bodyPr/>
          <a:lstStyle/>
          <a:p>
            <a:pPr eaLnBrk="1" hangingPunct="1"/>
            <a:r>
              <a:rPr lang="en-US" sz="2800" b="1" smtClean="0"/>
              <a:t>New Nations- 1950s</a:t>
            </a:r>
          </a:p>
          <a:p>
            <a:pPr eaLnBrk="1" hangingPunct="1"/>
            <a:endParaRPr lang="en-US" sz="2800" b="1" smtClean="0"/>
          </a:p>
          <a:p>
            <a:pPr eaLnBrk="1" hangingPunct="1"/>
            <a:r>
              <a:rPr lang="en-US" sz="2800" b="1" smtClean="0"/>
              <a:t>Vietnam and Peace Corps-1960s</a:t>
            </a:r>
          </a:p>
          <a:p>
            <a:pPr eaLnBrk="1" hangingPunct="1"/>
            <a:endParaRPr lang="en-US" sz="2800" b="1" smtClean="0"/>
          </a:p>
          <a:p>
            <a:pPr eaLnBrk="1" hangingPunct="1"/>
            <a:r>
              <a:rPr lang="en-US" sz="2800" b="1" smtClean="0"/>
              <a:t>Basic Needs- 1970s</a:t>
            </a:r>
          </a:p>
          <a:p>
            <a:pPr eaLnBrk="1" hangingPunct="1"/>
            <a:endParaRPr lang="en-US" sz="2800" b="1" smtClean="0"/>
          </a:p>
          <a:p>
            <a:pPr eaLnBrk="1" hangingPunct="1"/>
            <a:r>
              <a:rPr lang="en-US" sz="2800" b="1" smtClean="0"/>
              <a:t>Structural Adjustment- 1980s</a:t>
            </a:r>
          </a:p>
          <a:p>
            <a:pPr eaLnBrk="1" hangingPunct="1"/>
            <a:endParaRPr lang="en-US" sz="2800" b="1" smtClean="0"/>
          </a:p>
          <a:p>
            <a:pPr eaLnBrk="1" hangingPunct="1"/>
            <a:r>
              <a:rPr lang="en-US" sz="2800" b="1" smtClean="0"/>
              <a:t>End of Cold War- 1990s</a:t>
            </a:r>
          </a:p>
          <a:p>
            <a:pPr eaLnBrk="1" hangingPunct="1"/>
            <a:endParaRPr lang="en-US" sz="2800" b="1" smtClean="0"/>
          </a:p>
          <a:p>
            <a:pPr eaLnBrk="1" hangingPunct="1"/>
            <a:r>
              <a:rPr lang="en-US" sz="2800" b="1" smtClean="0"/>
              <a:t>Post-September 11, 2001</a:t>
            </a:r>
          </a:p>
          <a:p>
            <a:pPr eaLnBrk="1" hangingPunct="1"/>
            <a:endParaRPr lang="en-US" b="1" smtClean="0"/>
          </a:p>
          <a:p>
            <a:pPr eaLnBrk="1" hangingPunct="1"/>
            <a:endParaRPr lang="en-US" b="1" smtClean="0"/>
          </a:p>
        </p:txBody>
      </p:sp>
      <p:sp>
        <p:nvSpPr>
          <p:cNvPr id="133122" name="Rectangle 2"/>
          <p:cNvSpPr>
            <a:spLocks noGrp="1" noChangeArrowheads="1"/>
          </p:cNvSpPr>
          <p:nvPr>
            <p:ph type="title"/>
          </p:nvPr>
        </p:nvSpPr>
        <p:spPr>
          <a:xfrm>
            <a:off x="457200" y="0"/>
            <a:ext cx="8229600" cy="914400"/>
          </a:xfrm>
        </p:spPr>
        <p:txBody>
          <a:bodyPr/>
          <a:lstStyle/>
          <a:p>
            <a:pPr eaLnBrk="1" fontAlgn="auto" hangingPunct="1">
              <a:spcAft>
                <a:spcPts val="0"/>
              </a:spcAft>
              <a:defRPr/>
            </a:pPr>
            <a:r>
              <a:rPr lang="en-US" smtClean="0"/>
              <a:t>Periods of Foreign Aid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035050" y="1481138"/>
            <a:ext cx="2882900" cy="4525962"/>
          </a:xfrm>
        </p:spPr>
      </p:pic>
      <p:pic>
        <p:nvPicPr>
          <p:cNvPr id="33795"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72075" y="1481138"/>
            <a:ext cx="2990850" cy="4525962"/>
          </a:xfrm>
        </p:spPr>
      </p:pic>
      <p:sp>
        <p:nvSpPr>
          <p:cNvPr id="159748" name="Rectangle 4"/>
          <p:cNvSpPr>
            <a:spLocks noGrp="1" noChangeArrowheads="1"/>
          </p:cNvSpPr>
          <p:nvPr>
            <p:ph type="title"/>
          </p:nvPr>
        </p:nvSpPr>
        <p:spPr/>
        <p:txBody>
          <a:bodyPr/>
          <a:lstStyle/>
          <a:p>
            <a:pPr eaLnBrk="1" fontAlgn="auto" hangingPunct="1">
              <a:spcAft>
                <a:spcPts val="0"/>
              </a:spcAft>
              <a:defRPr/>
            </a:pPr>
            <a:r>
              <a:rPr lang="en-US" smtClean="0"/>
              <a:t>Images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62113" y="4843463"/>
            <a:ext cx="7481887" cy="457200"/>
          </a:xfrm>
        </p:spPr>
        <p:txBody>
          <a:bodyPr anchor="t">
            <a:noAutofit/>
            <a:sp3d prstMaterial="softEdge">
              <a:bevelT w="0" h="0"/>
            </a:sp3d>
          </a:bodyPr>
          <a:lstStyle/>
          <a:p>
            <a:pPr algn="r" eaLnBrk="1" fontAlgn="auto" hangingPunct="1">
              <a:spcAft>
                <a:spcPts val="0"/>
              </a:spcAft>
              <a:defRPr/>
            </a:pPr>
            <a:r>
              <a:rPr lang="en-US" sz="2500" dirty="0">
                <a:solidFill>
                  <a:schemeClr val="accent1"/>
                </a:solidFill>
                <a:effectLst/>
              </a:rPr>
              <a:t>Vietnam vs. the Peace Corps </a:t>
            </a:r>
          </a:p>
        </p:txBody>
      </p:sp>
      <p:sp>
        <p:nvSpPr>
          <p:cNvPr id="34819" name="Text Placeholder 2"/>
          <p:cNvSpPr>
            <a:spLocks noGrp="1"/>
          </p:cNvSpPr>
          <p:nvPr>
            <p:ph type="body" idx="4294967295"/>
          </p:nvPr>
        </p:nvSpPr>
        <p:spPr>
          <a:xfrm>
            <a:off x="5168900" y="5354638"/>
            <a:ext cx="3975100" cy="914400"/>
          </a:xfrm>
        </p:spPr>
        <p:txBody>
          <a:bodyPr/>
          <a:lstStyle/>
          <a:p>
            <a:pPr marL="0" indent="0" algn="r" eaLnBrk="1" hangingPunct="1">
              <a:buFont typeface="Wingdings" pitchFamily="2" charset="2"/>
              <a:buNone/>
            </a:pPr>
            <a:r>
              <a:rPr lang="en-US" sz="4300" smtClean="0"/>
              <a:t>1965-1968</a:t>
            </a:r>
          </a:p>
        </p:txBody>
      </p:sp>
      <p:pic>
        <p:nvPicPr>
          <p:cNvPr id="34820" name="Content Placeholder 4" descr="masaka_teachers[1].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209800" y="381000"/>
            <a:ext cx="6934200" cy="4325938"/>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p:txBody>
          <a:bodyPr/>
          <a:lstStyle/>
          <a:p>
            <a:pPr eaLnBrk="1" hangingPunct="1">
              <a:buFont typeface="Wingdings" pitchFamily="2" charset="2"/>
              <a:buNone/>
            </a:pPr>
            <a:endParaRPr lang="en-US" smtClean="0"/>
          </a:p>
          <a:p>
            <a:pPr eaLnBrk="1" hangingPunct="1"/>
            <a:r>
              <a:rPr lang="en-US" b="1" smtClean="0"/>
              <a:t>Governance</a:t>
            </a:r>
          </a:p>
          <a:p>
            <a:pPr eaLnBrk="1" hangingPunct="1"/>
            <a:endParaRPr lang="en-US" b="1" smtClean="0"/>
          </a:p>
          <a:p>
            <a:pPr eaLnBrk="1" hangingPunct="1"/>
            <a:r>
              <a:rPr lang="en-US" b="1" smtClean="0"/>
              <a:t>Basic Social Needs: MDG</a:t>
            </a:r>
          </a:p>
          <a:p>
            <a:pPr eaLnBrk="1" hangingPunct="1"/>
            <a:endParaRPr lang="en-US" b="1" smtClean="0"/>
          </a:p>
          <a:p>
            <a:pPr eaLnBrk="1" hangingPunct="1"/>
            <a:r>
              <a:rPr lang="en-US" b="1" smtClean="0"/>
              <a:t>Diplomacy, Security and Foreign Aid</a:t>
            </a:r>
          </a:p>
          <a:p>
            <a:pPr eaLnBrk="1" hangingPunct="1"/>
            <a:endParaRPr lang="en-US" b="1" smtClean="0"/>
          </a:p>
          <a:p>
            <a:pPr eaLnBrk="1" hangingPunct="1"/>
            <a:r>
              <a:rPr lang="en-US" b="1" smtClean="0"/>
              <a:t>Human Security (Above All)</a:t>
            </a:r>
          </a:p>
        </p:txBody>
      </p:sp>
      <p:sp>
        <p:nvSpPr>
          <p:cNvPr id="134146" name="Rectangle 2"/>
          <p:cNvSpPr>
            <a:spLocks noGrp="1" noChangeArrowheads="1"/>
          </p:cNvSpPr>
          <p:nvPr>
            <p:ph type="title"/>
          </p:nvPr>
        </p:nvSpPr>
        <p:spPr/>
        <p:txBody>
          <a:bodyPr/>
          <a:lstStyle/>
          <a:p>
            <a:pPr eaLnBrk="1" fontAlgn="auto" hangingPunct="1">
              <a:spcAft>
                <a:spcPts val="0"/>
              </a:spcAft>
              <a:defRPr/>
            </a:pPr>
            <a:r>
              <a:rPr lang="en-US" smtClean="0"/>
              <a:t>The Current Issues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62113" y="3949700"/>
            <a:ext cx="7481887" cy="914400"/>
          </a:xfrm>
        </p:spPr>
        <p:txBody>
          <a:bodyPr anchor="t">
            <a:noAutofit/>
            <a:sp3d prstMaterial="softEdge">
              <a:bevelT w="0" h="0"/>
            </a:sp3d>
          </a:bodyPr>
          <a:lstStyle/>
          <a:p>
            <a:pPr eaLnBrk="1" fontAlgn="auto" hangingPunct="1">
              <a:spcAft>
                <a:spcPts val="0"/>
              </a:spcAft>
              <a:defRPr/>
            </a:pPr>
            <a:r>
              <a:rPr lang="en-US" sz="2800" dirty="0">
                <a:solidFill>
                  <a:schemeClr val="accent1"/>
                </a:solidFill>
                <a:effectLst/>
              </a:rPr>
              <a:t>Evelyn </a:t>
            </a:r>
            <a:r>
              <a:rPr lang="en-US" sz="2800" dirty="0" err="1">
                <a:solidFill>
                  <a:schemeClr val="accent1"/>
                </a:solidFill>
                <a:effectLst/>
              </a:rPr>
              <a:t>Akullu</a:t>
            </a:r>
            <a:endParaRPr lang="en-US" sz="2500" dirty="0">
              <a:solidFill>
                <a:schemeClr val="accent1"/>
              </a:solidFill>
              <a:effectLst/>
            </a:endParaRPr>
          </a:p>
        </p:txBody>
      </p:sp>
      <p:sp>
        <p:nvSpPr>
          <p:cNvPr id="36867" name="Text Placeholder 2"/>
          <p:cNvSpPr>
            <a:spLocks noGrp="1"/>
          </p:cNvSpPr>
          <p:nvPr>
            <p:ph type="body" idx="4294967295"/>
          </p:nvPr>
        </p:nvSpPr>
        <p:spPr>
          <a:xfrm>
            <a:off x="0" y="4419600"/>
            <a:ext cx="9144000" cy="2179638"/>
          </a:xfrm>
        </p:spPr>
        <p:txBody>
          <a:bodyPr/>
          <a:lstStyle/>
          <a:p>
            <a:pPr marL="0" indent="0" eaLnBrk="1" hangingPunct="1">
              <a:buFont typeface="Wingdings" pitchFamily="2" charset="2"/>
              <a:buNone/>
            </a:pPr>
            <a:r>
              <a:rPr lang="en-US" sz="2400" b="1" smtClean="0"/>
              <a:t>Evelyn Akullu came to the orphanage in march 2004 after being picked from her hospital in Lira, Uganda. She had been burnt by the Lord’s Resistance Army rebels at Barlonyo in Feb. 2004.  By the time she was picked up, she was rotting in the hospital due to lack of drugs.</a:t>
            </a:r>
          </a:p>
        </p:txBody>
      </p:sp>
      <p:pic>
        <p:nvPicPr>
          <p:cNvPr id="36868" name="Picture 2" descr="C:\Users\Lou\Pictures\evelyn-1-209x300.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461125" y="0"/>
            <a:ext cx="2682875" cy="3851275"/>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62113" y="4876800"/>
            <a:ext cx="7481887" cy="457200"/>
          </a:xfrm>
        </p:spPr>
        <p:txBody>
          <a:bodyPr anchor="t">
            <a:noAutofit/>
            <a:sp3d prstMaterial="softEdge">
              <a:bevelT w="0" h="0"/>
            </a:sp3d>
          </a:bodyPr>
          <a:lstStyle/>
          <a:p>
            <a:pPr eaLnBrk="1" fontAlgn="auto" hangingPunct="1">
              <a:spcAft>
                <a:spcPts val="0"/>
              </a:spcAft>
              <a:defRPr/>
            </a:pPr>
            <a:r>
              <a:rPr lang="en-US" sz="2500" dirty="0">
                <a:solidFill>
                  <a:schemeClr val="accent1"/>
                </a:solidFill>
                <a:effectLst/>
              </a:rPr>
              <a:t>This little girl is a killer.</a:t>
            </a:r>
          </a:p>
        </p:txBody>
      </p:sp>
      <p:sp>
        <p:nvSpPr>
          <p:cNvPr id="25603" name="Text Placeholder 2"/>
          <p:cNvSpPr>
            <a:spLocks noGrp="1"/>
          </p:cNvSpPr>
          <p:nvPr>
            <p:ph type="body" idx="4294967295"/>
          </p:nvPr>
        </p:nvSpPr>
        <p:spPr>
          <a:xfrm>
            <a:off x="5168900" y="5354638"/>
            <a:ext cx="3975100" cy="914400"/>
          </a:xfrm>
        </p:spPr>
        <p:txBody>
          <a:bodyPr>
            <a:normAutofit fontScale="85000" lnSpcReduction="10000"/>
          </a:bodyPr>
          <a:lstStyle/>
          <a:p>
            <a:pPr marL="0" indent="0" eaLnBrk="1" fontAlgn="auto" hangingPunct="1">
              <a:spcAft>
                <a:spcPts val="0"/>
              </a:spcAft>
              <a:buFont typeface="Wingdings" pitchFamily="2" charset="2"/>
              <a:buNone/>
              <a:defRPr/>
            </a:pPr>
            <a:r>
              <a:rPr lang="en-US" sz="1800" b="1" smtClean="0"/>
              <a:t>Esther was kidnapped to be a fighter in the Lord's Resistance Army in Northern Uganda. She fought for three years.</a:t>
            </a:r>
          </a:p>
        </p:txBody>
      </p:sp>
      <p:pic>
        <p:nvPicPr>
          <p:cNvPr id="37892" name="Picture 2" descr="C:\Users\Lou\Desktop\East African Pictures\Uganda, Kampala Orphanage\Esther, kidnapped to be a fighter in Lord's Resistance Army.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048000" y="274638"/>
            <a:ext cx="6096000" cy="457200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FF0000"/>
                </a:solidFill>
              </a:rPr>
              <a:t>Esther’s Drawing of Herself</a:t>
            </a:r>
            <a:endParaRPr lang="en-US" dirty="0">
              <a:solidFill>
                <a:srgbClr val="FF0000"/>
              </a:solidFill>
            </a:endParaRPr>
          </a:p>
        </p:txBody>
      </p:sp>
      <p:pic>
        <p:nvPicPr>
          <p:cNvPr id="38915" name="Picture 2" descr="C:\Users\Owner\Desktop\Esther's Draw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295400"/>
            <a:ext cx="58674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752600"/>
            <a:ext cx="7772400" cy="1830388"/>
          </a:xfrm>
        </p:spPr>
        <p:txBody>
          <a:bodyPr/>
          <a:lstStyle/>
          <a:p>
            <a:pPr eaLnBrk="1" fontAlgn="auto" hangingPunct="1">
              <a:spcAft>
                <a:spcPts val="0"/>
              </a:spcAft>
              <a:defRPr/>
            </a:pPr>
            <a:r>
              <a:rPr lang="en-US" sz="4800" dirty="0"/>
              <a:t>Foreign Aid</a:t>
            </a:r>
          </a:p>
        </p:txBody>
      </p:sp>
      <p:sp>
        <p:nvSpPr>
          <p:cNvPr id="39939" name="Subtitle 2"/>
          <p:cNvSpPr>
            <a:spLocks noGrp="1"/>
          </p:cNvSpPr>
          <p:nvPr>
            <p:ph type="subTitle" idx="4294967295"/>
          </p:nvPr>
        </p:nvSpPr>
        <p:spPr>
          <a:xfrm>
            <a:off x="0" y="3733800"/>
            <a:ext cx="7772400" cy="1201738"/>
          </a:xfrm>
        </p:spPr>
        <p:txBody>
          <a:bodyPr lIns="45720" rIns="45720"/>
          <a:lstStyle/>
          <a:p>
            <a:pPr marL="0" indent="0" algn="ctr" eaLnBrk="1" hangingPunct="1">
              <a:buFont typeface="Wingdings" pitchFamily="2" charset="2"/>
              <a:buNone/>
            </a:pPr>
            <a:r>
              <a:rPr lang="en-US" sz="3900" b="1" smtClean="0">
                <a:solidFill>
                  <a:schemeClr val="tx2"/>
                </a:solidFill>
              </a:rPr>
              <a:t>USAID Priorities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0" y="-430213"/>
          <a:ext cx="9601200" cy="8108951"/>
        </p:xfrm>
        <a:graphic>
          <a:graphicData uri="http://schemas.openxmlformats.org/presentationml/2006/ole">
            <mc:AlternateContent xmlns:mc="http://schemas.openxmlformats.org/markup-compatibility/2006">
              <mc:Choice xmlns:v="urn:schemas-microsoft-com:vml" Requires="v">
                <p:oleObj spid="_x0000_s40965" name="Presentation" r:id="rId3" imgW="4572180" imgH="3428854" progId="PowerPoint.Show.8">
                  <p:embed/>
                </p:oleObj>
              </mc:Choice>
              <mc:Fallback>
                <p:oleObj name="Presentation" r:id="rId3" imgW="4572180" imgH="3428854" progId="PowerPoint.Show.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0213"/>
                        <a:ext cx="9601200" cy="810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4294967295"/>
          </p:nvPr>
        </p:nvSpPr>
        <p:spPr>
          <a:xfrm>
            <a:off x="0" y="990600"/>
            <a:ext cx="8229600" cy="5140325"/>
          </a:xfrm>
        </p:spPr>
        <p:txBody>
          <a:bodyPr/>
          <a:lstStyle/>
          <a:p>
            <a:pPr eaLnBrk="1" hangingPunct="1">
              <a:lnSpc>
                <a:spcPct val="90000"/>
              </a:lnSpc>
            </a:pPr>
            <a:endParaRPr lang="en-US" sz="2800" b="1" smtClean="0"/>
          </a:p>
          <a:p>
            <a:pPr eaLnBrk="1" hangingPunct="1">
              <a:lnSpc>
                <a:spcPct val="90000"/>
              </a:lnSpc>
            </a:pPr>
            <a:r>
              <a:rPr lang="en-US" sz="2800" b="1" smtClean="0"/>
              <a:t>It is said that part of the motivation for foreign aid has been </a:t>
            </a:r>
            <a:r>
              <a:rPr lang="en-US" sz="2800" b="1" u="sng" smtClean="0"/>
              <a:t>ethical and humanitarian</a:t>
            </a:r>
            <a:r>
              <a:rPr lang="en-US" sz="2800" b="1" smtClean="0"/>
              <a:t> in nature.</a:t>
            </a:r>
          </a:p>
          <a:p>
            <a:pPr eaLnBrk="1" hangingPunct="1">
              <a:lnSpc>
                <a:spcPct val="90000"/>
              </a:lnSpc>
              <a:buFont typeface="Wingdings" pitchFamily="2" charset="2"/>
              <a:buNone/>
            </a:pPr>
            <a:endParaRPr lang="en-US" sz="2800" b="1" smtClean="0"/>
          </a:p>
          <a:p>
            <a:pPr eaLnBrk="1" hangingPunct="1">
              <a:lnSpc>
                <a:spcPct val="90000"/>
              </a:lnSpc>
            </a:pPr>
            <a:r>
              <a:rPr lang="en-US" sz="2800" b="1" smtClean="0"/>
              <a:t>However, there has been one constant defining foreign aid over the last fifty years.  </a:t>
            </a:r>
          </a:p>
          <a:p>
            <a:pPr eaLnBrk="1" hangingPunct="1">
              <a:lnSpc>
                <a:spcPct val="90000"/>
              </a:lnSpc>
            </a:pPr>
            <a:endParaRPr lang="en-US" sz="2800" b="1" smtClean="0"/>
          </a:p>
          <a:p>
            <a:pPr eaLnBrk="1" hangingPunct="1">
              <a:lnSpc>
                <a:spcPct val="90000"/>
              </a:lnSpc>
            </a:pPr>
            <a:r>
              <a:rPr lang="en-US" sz="2800" b="1" smtClean="0"/>
              <a:t>The humanitarian and development goals of foreign aid have been distorted by the use of aid for donor country commercial and political purposes.</a:t>
            </a:r>
          </a:p>
          <a:p>
            <a:pPr eaLnBrk="1" hangingPunct="1">
              <a:lnSpc>
                <a:spcPct val="90000"/>
              </a:lnSpc>
            </a:pPr>
            <a:endParaRPr lang="en-US" sz="2800" b="1" smtClean="0"/>
          </a:p>
        </p:txBody>
      </p:sp>
      <p:sp>
        <p:nvSpPr>
          <p:cNvPr id="24578" name="AutoShape 2"/>
          <p:cNvSpPr>
            <a:spLocks noGrp="1" noChangeArrowheads="1"/>
          </p:cNvSpPr>
          <p:nvPr>
            <p:ph type="title" idx="4294967295"/>
          </p:nvPr>
        </p:nvSpPr>
        <p:spPr>
          <a:xfrm>
            <a:off x="0" y="274638"/>
            <a:ext cx="8229600" cy="1143000"/>
          </a:xfrm>
        </p:spPr>
        <p:txBody>
          <a:bodyPr rtlCol="0"/>
          <a:lstStyle/>
          <a:p>
            <a:pPr eaLnBrk="1" fontAlgn="auto" hangingPunct="1">
              <a:spcAft>
                <a:spcPts val="0"/>
              </a:spcAft>
              <a:defRPr/>
            </a:pPr>
            <a:r>
              <a:rPr lang="en-US"/>
              <a:t>Motives and Ethics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838200" y="1524000"/>
            <a:ext cx="7693025" cy="4495800"/>
          </a:xfrm>
        </p:spPr>
        <p:txBody>
          <a:bodyPr/>
          <a:lstStyle/>
          <a:p>
            <a:pPr marL="533400" indent="-533400" eaLnBrk="1" hangingPunct="1">
              <a:buFont typeface="Wingdings" pitchFamily="2" charset="2"/>
              <a:buAutoNum type="arabicPeriod"/>
            </a:pPr>
            <a:endParaRPr lang="en-US" sz="2800" b="1" smtClean="0"/>
          </a:p>
          <a:p>
            <a:pPr marL="533400" indent="-533400" eaLnBrk="1" hangingPunct="1">
              <a:buFont typeface="Wingdings" pitchFamily="2" charset="2"/>
              <a:buAutoNum type="arabicPeriod"/>
            </a:pPr>
            <a:r>
              <a:rPr lang="en-US" sz="2800" b="1" smtClean="0"/>
              <a:t>Exchange: credits and grants for   commercial exchange;</a:t>
            </a:r>
          </a:p>
          <a:p>
            <a:pPr marL="533400" indent="-533400" eaLnBrk="1" hangingPunct="1">
              <a:buFont typeface="Wingdings" pitchFamily="2" charset="2"/>
              <a:buAutoNum type="arabicPeriod"/>
            </a:pPr>
            <a:endParaRPr lang="en-US" sz="2800" b="1" smtClean="0"/>
          </a:p>
          <a:p>
            <a:pPr marL="533400" indent="-533400" eaLnBrk="1" hangingPunct="1">
              <a:buFont typeface="Wingdings" pitchFamily="2" charset="2"/>
              <a:buAutoNum type="arabicPeriod"/>
            </a:pPr>
            <a:r>
              <a:rPr lang="en-US" sz="2800" b="1" smtClean="0"/>
              <a:t>Balance of Power: Carrot vs. Stick</a:t>
            </a:r>
          </a:p>
          <a:p>
            <a:pPr marL="533400" indent="-533400" eaLnBrk="1" hangingPunct="1">
              <a:buFont typeface="Wingdings" pitchFamily="2" charset="2"/>
              <a:buAutoNum type="arabicPeriod"/>
            </a:pPr>
            <a:endParaRPr lang="en-US" sz="2800" b="1" smtClean="0"/>
          </a:p>
          <a:p>
            <a:pPr marL="533400" indent="-533400" eaLnBrk="1" hangingPunct="1">
              <a:buFont typeface="Wingdings" pitchFamily="2" charset="2"/>
              <a:buAutoNum type="arabicPeriod"/>
            </a:pPr>
            <a:r>
              <a:rPr lang="en-US" sz="2800" b="1" smtClean="0"/>
              <a:t>Humanitarian Values</a:t>
            </a:r>
          </a:p>
          <a:p>
            <a:pPr marL="533400" indent="-533400" eaLnBrk="1" hangingPunct="1">
              <a:buFont typeface="Wingdings" pitchFamily="2" charset="2"/>
              <a:buAutoNum type="arabicPeriod"/>
            </a:pPr>
            <a:endParaRPr lang="en-US" sz="2800" b="1" smtClean="0"/>
          </a:p>
          <a:p>
            <a:pPr marL="533400" indent="-533400" eaLnBrk="1" hangingPunct="1">
              <a:buFont typeface="Wingdings" pitchFamily="2" charset="2"/>
              <a:buAutoNum type="arabicPeriod"/>
            </a:pPr>
            <a:r>
              <a:rPr lang="en-US" sz="2800" b="1" smtClean="0"/>
              <a:t>Security Needs</a:t>
            </a:r>
          </a:p>
          <a:p>
            <a:pPr marL="533400" indent="-533400" eaLnBrk="1" hangingPunct="1">
              <a:buFont typeface="Wingdings" pitchFamily="2" charset="2"/>
              <a:buAutoNum type="arabicPeriod"/>
            </a:pPr>
            <a:endParaRPr lang="en-US" sz="2800" smtClean="0"/>
          </a:p>
          <a:p>
            <a:pPr marL="533400" indent="-533400" eaLnBrk="1" hangingPunct="1">
              <a:buFont typeface="Wingdings" pitchFamily="2" charset="2"/>
              <a:buAutoNum type="arabicPeriod"/>
            </a:pPr>
            <a:endParaRPr lang="en-US" sz="2800" smtClean="0"/>
          </a:p>
        </p:txBody>
      </p:sp>
      <p:sp>
        <p:nvSpPr>
          <p:cNvPr id="125954" name="Rectangle 2"/>
          <p:cNvSpPr>
            <a:spLocks noGrp="1" noChangeArrowheads="1"/>
          </p:cNvSpPr>
          <p:nvPr>
            <p:ph type="title"/>
          </p:nvPr>
        </p:nvSpPr>
        <p:spPr/>
        <p:txBody>
          <a:bodyPr/>
          <a:lstStyle/>
          <a:p>
            <a:pPr eaLnBrk="1" fontAlgn="auto" hangingPunct="1">
              <a:spcAft>
                <a:spcPts val="0"/>
              </a:spcAft>
              <a:defRPr/>
            </a:pPr>
            <a:r>
              <a:rPr lang="en-US" smtClean="0"/>
              <a:t>Historical Values: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idx="4294967295"/>
          </p:nvPr>
        </p:nvSpPr>
        <p:spPr>
          <a:xfrm>
            <a:off x="0" y="1600200"/>
            <a:ext cx="8229600" cy="4530725"/>
          </a:xfrm>
        </p:spPr>
        <p:txBody>
          <a:bodyPr>
            <a:normAutofit fontScale="92500" lnSpcReduction="20000"/>
          </a:bodyPr>
          <a:lstStyle/>
          <a:p>
            <a:pPr eaLnBrk="1" fontAlgn="auto" hangingPunct="1">
              <a:spcAft>
                <a:spcPts val="0"/>
              </a:spcAft>
              <a:buFont typeface="Wingdings 3"/>
              <a:buChar char=""/>
              <a:defRPr/>
            </a:pPr>
            <a:r>
              <a:rPr lang="en-US" sz="2800" b="1" smtClean="0"/>
              <a:t>Policy makers in more developed countries, and especially in the United States, have tended to see their action in terms of their </a:t>
            </a:r>
            <a:r>
              <a:rPr lang="en-US" sz="2800" b="1" u="sng" smtClean="0"/>
              <a:t>generosity and to justify the use of force in order to meet ideological and developmental goals</a:t>
            </a:r>
            <a:r>
              <a:rPr lang="en-US" sz="2800" b="1" smtClean="0"/>
              <a:t>. </a:t>
            </a:r>
          </a:p>
          <a:p>
            <a:pPr eaLnBrk="1" fontAlgn="auto" hangingPunct="1">
              <a:spcAft>
                <a:spcPts val="0"/>
              </a:spcAft>
              <a:buFont typeface="Wingdings 3"/>
              <a:buChar char=""/>
              <a:defRPr/>
            </a:pPr>
            <a:endParaRPr lang="en-US" sz="2800" b="1" smtClean="0"/>
          </a:p>
          <a:p>
            <a:pPr eaLnBrk="1" fontAlgn="auto" hangingPunct="1">
              <a:spcAft>
                <a:spcPts val="0"/>
              </a:spcAft>
              <a:buFont typeface="Wingdings 3"/>
              <a:buChar char=""/>
              <a:defRPr/>
            </a:pPr>
            <a:r>
              <a:rPr lang="en-US" sz="2800" b="1" smtClean="0"/>
              <a:t>Rewards were used as carrots to tempt conflicting sides into accepting mediation.</a:t>
            </a:r>
          </a:p>
          <a:p>
            <a:pPr eaLnBrk="1" fontAlgn="auto" hangingPunct="1">
              <a:spcAft>
                <a:spcPts val="0"/>
              </a:spcAft>
              <a:buFont typeface="Wingdings 3"/>
              <a:buChar char=""/>
              <a:defRPr/>
            </a:pPr>
            <a:endParaRPr lang="en-US" sz="2800" b="1" smtClean="0"/>
          </a:p>
          <a:p>
            <a:pPr eaLnBrk="1" fontAlgn="auto" hangingPunct="1">
              <a:lnSpc>
                <a:spcPct val="90000"/>
              </a:lnSpc>
              <a:spcAft>
                <a:spcPts val="0"/>
              </a:spcAft>
              <a:buFont typeface="Wingdings 3"/>
              <a:buChar char=""/>
              <a:defRPr/>
            </a:pPr>
            <a:r>
              <a:rPr lang="en-US" sz="2800" b="1" smtClean="0"/>
              <a:t>The question:  Do the current USAID priorities have an ethical base?</a:t>
            </a:r>
          </a:p>
          <a:p>
            <a:pPr eaLnBrk="1" fontAlgn="auto" hangingPunct="1">
              <a:spcAft>
                <a:spcPts val="0"/>
              </a:spcAft>
              <a:buFont typeface="Wingdings 3"/>
              <a:buChar char=""/>
              <a:defRPr/>
            </a:pPr>
            <a:r>
              <a:rPr lang="en-US" sz="2800" smtClean="0"/>
              <a:t/>
            </a:r>
            <a:br>
              <a:rPr lang="en-US" sz="2800" smtClean="0"/>
            </a:br>
            <a:endParaRPr lang="en-US" sz="2800" smtClean="0"/>
          </a:p>
          <a:p>
            <a:pPr eaLnBrk="1" fontAlgn="auto" hangingPunct="1">
              <a:spcAft>
                <a:spcPts val="0"/>
              </a:spcAft>
              <a:buFont typeface="Wingdings 3"/>
              <a:buChar char=""/>
              <a:defRPr/>
            </a:pPr>
            <a:endParaRPr lang="en-US" sz="2800" smtClean="0"/>
          </a:p>
        </p:txBody>
      </p:sp>
      <p:sp>
        <p:nvSpPr>
          <p:cNvPr id="33794" name="AutoShape 2"/>
          <p:cNvSpPr>
            <a:spLocks noGrp="1" noChangeArrowheads="1"/>
          </p:cNvSpPr>
          <p:nvPr>
            <p:ph type="title" idx="4294967295"/>
          </p:nvPr>
        </p:nvSpPr>
        <p:spPr>
          <a:xfrm>
            <a:off x="0" y="274638"/>
            <a:ext cx="8229600" cy="1143000"/>
          </a:xfrm>
        </p:spPr>
        <p:txBody>
          <a:bodyPr rtlCol="0"/>
          <a:lstStyle/>
          <a:p>
            <a:pPr eaLnBrk="1" fontAlgn="auto" hangingPunct="1">
              <a:spcAft>
                <a:spcPts val="0"/>
              </a:spcAft>
              <a:defRPr/>
            </a:pPr>
            <a:r>
              <a:rPr lang="en-US"/>
              <a:t>Motives and Ethics-2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ForeignAi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076325"/>
            <a:ext cx="32004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4294967295"/>
          </p:nvPr>
        </p:nvSpPr>
        <p:spPr>
          <a:xfrm>
            <a:off x="0" y="990600"/>
            <a:ext cx="6400800" cy="5638800"/>
          </a:xfrm>
        </p:spPr>
        <p:txBody>
          <a:bodyPr>
            <a:normAutofit lnSpcReduction="10000"/>
          </a:bodyPr>
          <a:lstStyle/>
          <a:p>
            <a:pPr marL="365760" indent="-256032" eaLnBrk="1" fontAlgn="auto" hangingPunct="1">
              <a:lnSpc>
                <a:spcPct val="90000"/>
              </a:lnSpc>
              <a:spcAft>
                <a:spcPts val="0"/>
              </a:spcAft>
              <a:buFont typeface="Wingdings 3"/>
              <a:buChar char=""/>
              <a:defRPr/>
            </a:pPr>
            <a:endParaRPr lang="en-US" sz="2800" b="1" dirty="0" smtClean="0"/>
          </a:p>
          <a:p>
            <a:pPr marL="365760" indent="-256032" eaLnBrk="1" fontAlgn="auto" hangingPunct="1">
              <a:lnSpc>
                <a:spcPct val="90000"/>
              </a:lnSpc>
              <a:spcAft>
                <a:spcPts val="0"/>
              </a:spcAft>
              <a:buFont typeface="Wingdings 3"/>
              <a:buChar char=""/>
              <a:defRPr/>
            </a:pPr>
            <a:r>
              <a:rPr lang="en-US" sz="2800" b="1" dirty="0" smtClean="0"/>
              <a:t>The issue of sustainable development should be examined from both </a:t>
            </a:r>
            <a:r>
              <a:rPr lang="en-US" sz="2800" b="1" u="sng" dirty="0" smtClean="0"/>
              <a:t>a policy and an ethical dimension</a:t>
            </a:r>
            <a:r>
              <a:rPr lang="en-US" sz="2800" b="1" dirty="0" smtClean="0"/>
              <a:t>. </a:t>
            </a:r>
          </a:p>
          <a:p>
            <a:pPr marL="365760" indent="-256032" eaLnBrk="1" fontAlgn="auto" hangingPunct="1">
              <a:lnSpc>
                <a:spcPct val="90000"/>
              </a:lnSpc>
              <a:spcAft>
                <a:spcPts val="0"/>
              </a:spcAft>
              <a:buFont typeface="Wingdings 3"/>
              <a:buChar char=""/>
              <a:defRPr/>
            </a:pPr>
            <a:endParaRPr lang="en-US" sz="2800" b="1" dirty="0" smtClean="0"/>
          </a:p>
          <a:p>
            <a:pPr marL="365760" indent="-256032" eaLnBrk="1" fontAlgn="auto" hangingPunct="1">
              <a:lnSpc>
                <a:spcPct val="90000"/>
              </a:lnSpc>
              <a:spcAft>
                <a:spcPts val="0"/>
              </a:spcAft>
              <a:buFont typeface="Wingdings 3"/>
              <a:buChar char=""/>
              <a:defRPr/>
            </a:pPr>
            <a:r>
              <a:rPr lang="en-US" sz="2800" b="1" dirty="0" smtClean="0"/>
              <a:t>What is the role of ethics in group and individual behavior </a:t>
            </a:r>
          </a:p>
          <a:p>
            <a:pPr marL="365760" indent="-256032" eaLnBrk="1" fontAlgn="auto" hangingPunct="1">
              <a:lnSpc>
                <a:spcPct val="90000"/>
              </a:lnSpc>
              <a:spcAft>
                <a:spcPts val="0"/>
              </a:spcAft>
              <a:buFont typeface="Wingdings 3"/>
              <a:buChar char=""/>
              <a:defRPr/>
            </a:pPr>
            <a:endParaRPr lang="en-US" sz="2800" b="1" dirty="0" smtClean="0"/>
          </a:p>
          <a:p>
            <a:pPr marL="365760" indent="-256032" eaLnBrk="1" fontAlgn="auto" hangingPunct="1">
              <a:lnSpc>
                <a:spcPct val="90000"/>
              </a:lnSpc>
              <a:spcAft>
                <a:spcPts val="0"/>
              </a:spcAft>
              <a:buFont typeface="Wingdings 3"/>
              <a:buChar char=""/>
              <a:defRPr/>
            </a:pPr>
            <a:r>
              <a:rPr lang="en-US" sz="2800" b="1" dirty="0" smtClean="0"/>
              <a:t>This suggests that ultimately there have both been policy problems and moral ambiguities that have plagued technical assistance and foreign aid.  </a:t>
            </a:r>
          </a:p>
          <a:p>
            <a:pPr marL="365760" indent="-256032" eaLnBrk="1" fontAlgn="auto" hangingPunct="1">
              <a:lnSpc>
                <a:spcPct val="90000"/>
              </a:lnSpc>
              <a:spcAft>
                <a:spcPts val="0"/>
              </a:spcAft>
              <a:buFont typeface="Wingdings 3"/>
              <a:buChar char=""/>
              <a:defRPr/>
            </a:pPr>
            <a:endParaRPr lang="en-US" sz="2800" b="1" dirty="0" smtClean="0"/>
          </a:p>
        </p:txBody>
      </p:sp>
      <p:sp>
        <p:nvSpPr>
          <p:cNvPr id="15362" name="AutoShape 2"/>
          <p:cNvSpPr>
            <a:spLocks noGrp="1" noChangeArrowheads="1"/>
          </p:cNvSpPr>
          <p:nvPr>
            <p:ph type="title" idx="4294967295"/>
          </p:nvPr>
        </p:nvSpPr>
        <p:spPr>
          <a:xfrm>
            <a:off x="1366838" y="3175"/>
            <a:ext cx="7777162" cy="1004888"/>
          </a:xfrm>
        </p:spPr>
        <p:txBody>
          <a:bodyPr rtlCol="0"/>
          <a:lstStyle/>
          <a:p>
            <a:pPr eaLnBrk="1" fontAlgn="auto" hangingPunct="1">
              <a:spcAft>
                <a:spcPts val="0"/>
              </a:spcAft>
              <a:defRPr/>
            </a:pPr>
            <a:r>
              <a:rPr lang="en-US" dirty="0"/>
              <a:t>The Issue</a:t>
            </a:r>
          </a:p>
        </p:txBody>
      </p:sp>
      <p:pic>
        <p:nvPicPr>
          <p:cNvPr id="45060" name="Picture 5" descr="http://www.ieet.org/images/uploads/025035ea6dbd328768e7b25c37f14057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124200"/>
            <a:ext cx="28575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idx="4294967295"/>
          </p:nvPr>
        </p:nvSpPr>
        <p:spPr>
          <a:xfrm>
            <a:off x="0" y="1066800"/>
            <a:ext cx="8229600" cy="5064125"/>
          </a:xfrm>
        </p:spPr>
        <p:txBody>
          <a:bodyPr>
            <a:normAutofit lnSpcReduction="10000"/>
          </a:bodyPr>
          <a:lstStyle/>
          <a:p>
            <a:pPr eaLnBrk="1" fontAlgn="auto" hangingPunct="1">
              <a:spcAft>
                <a:spcPts val="0"/>
              </a:spcAft>
              <a:buFont typeface="Wingdings 3"/>
              <a:buChar char=""/>
              <a:defRPr/>
            </a:pPr>
            <a:r>
              <a:rPr lang="en-US" sz="2800" b="1" smtClean="0"/>
              <a:t>Policy makers in more developed countries, and especially in the United States, have tended to see their action in terms of the their </a:t>
            </a:r>
            <a:r>
              <a:rPr lang="en-US" sz="2800" b="1" u="sng" smtClean="0"/>
              <a:t>generosity</a:t>
            </a:r>
          </a:p>
          <a:p>
            <a:pPr eaLnBrk="1" fontAlgn="auto" hangingPunct="1">
              <a:spcAft>
                <a:spcPts val="0"/>
              </a:spcAft>
              <a:buFont typeface="Wingdings 3"/>
              <a:buChar char=""/>
              <a:defRPr/>
            </a:pPr>
            <a:endParaRPr lang="en-US" sz="2800" b="1" u="sng" smtClean="0"/>
          </a:p>
          <a:p>
            <a:pPr eaLnBrk="1" fontAlgn="auto" hangingPunct="1">
              <a:spcAft>
                <a:spcPts val="0"/>
              </a:spcAft>
              <a:buFont typeface="Wingdings 3"/>
              <a:buChar char=""/>
              <a:defRPr/>
            </a:pPr>
            <a:r>
              <a:rPr lang="en-US" sz="2800" b="1" u="sng" smtClean="0"/>
              <a:t>And to justify the use of force and unilateral action in order to meet ideological and developmental goals</a:t>
            </a:r>
            <a:r>
              <a:rPr lang="en-US" sz="2800" b="1" smtClean="0"/>
              <a:t>. </a:t>
            </a:r>
          </a:p>
          <a:p>
            <a:pPr eaLnBrk="1" fontAlgn="auto" hangingPunct="1">
              <a:spcAft>
                <a:spcPts val="0"/>
              </a:spcAft>
              <a:buFont typeface="Wingdings 3"/>
              <a:buChar char=""/>
              <a:defRPr/>
            </a:pPr>
            <a:endParaRPr lang="en-US" sz="2800" b="1" smtClean="0"/>
          </a:p>
          <a:p>
            <a:pPr eaLnBrk="1" fontAlgn="auto" hangingPunct="1">
              <a:spcAft>
                <a:spcPts val="0"/>
              </a:spcAft>
              <a:buFont typeface="Wingdings 3"/>
              <a:buChar char=""/>
              <a:defRPr/>
            </a:pPr>
            <a:r>
              <a:rPr lang="en-US" sz="2800" b="1" smtClean="0"/>
              <a:t>Rewards were used as carrots to tempt conflicting sides into accepting mediation or policies</a:t>
            </a:r>
          </a:p>
          <a:p>
            <a:pPr eaLnBrk="1" fontAlgn="auto" hangingPunct="1">
              <a:spcAft>
                <a:spcPts val="0"/>
              </a:spcAft>
              <a:buFont typeface="Wingdings" pitchFamily="2" charset="2"/>
              <a:buNone/>
              <a:defRPr/>
            </a:pPr>
            <a:endParaRPr lang="en-US" sz="2800" b="1" smtClean="0"/>
          </a:p>
          <a:p>
            <a:pPr eaLnBrk="1" fontAlgn="auto" hangingPunct="1">
              <a:spcAft>
                <a:spcPts val="0"/>
              </a:spcAft>
              <a:buFont typeface="Wingdings" pitchFamily="2" charset="2"/>
              <a:buNone/>
              <a:defRPr/>
            </a:pPr>
            <a:endParaRPr lang="en-US" sz="2800" b="1" smtClean="0"/>
          </a:p>
        </p:txBody>
      </p:sp>
      <p:sp>
        <p:nvSpPr>
          <p:cNvPr id="21506" name="AutoShape 2"/>
          <p:cNvSpPr>
            <a:spLocks noGrp="1" noChangeArrowheads="1"/>
          </p:cNvSpPr>
          <p:nvPr>
            <p:ph type="title" idx="4294967295"/>
          </p:nvPr>
        </p:nvSpPr>
        <p:spPr>
          <a:xfrm>
            <a:off x="0" y="274638"/>
            <a:ext cx="8229600" cy="1143000"/>
          </a:xfrm>
        </p:spPr>
        <p:txBody>
          <a:bodyPr rtlCol="0"/>
          <a:lstStyle/>
          <a:p>
            <a:pPr eaLnBrk="1" fontAlgn="auto" hangingPunct="1">
              <a:spcAft>
                <a:spcPts val="0"/>
              </a:spcAft>
              <a:defRPr/>
            </a:pPr>
            <a:r>
              <a:rPr lang="en-US"/>
              <a:t>Policy Assumptions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“We had to destroy the village in order to save it”</a:t>
            </a:r>
            <a:endParaRPr lang="en-US" dirty="0"/>
          </a:p>
        </p:txBody>
      </p:sp>
      <p:sp>
        <p:nvSpPr>
          <p:cNvPr id="47107" name="Content Placeholder 2"/>
          <p:cNvSpPr>
            <a:spLocks noGrp="1"/>
          </p:cNvSpPr>
          <p:nvPr>
            <p:ph idx="1"/>
          </p:nvPr>
        </p:nvSpPr>
        <p:spPr/>
        <p:txBody>
          <a:bodyPr/>
          <a:lstStyle/>
          <a:p>
            <a:pPr eaLnBrk="1" hangingPunct="1"/>
            <a:endParaRPr lang="en-US" smtClean="0"/>
          </a:p>
        </p:txBody>
      </p:sp>
      <p:pic>
        <p:nvPicPr>
          <p:cNvPr id="47108" name="Picture 2" descr="http://img.photobucket.com/albums/v138/EastofEdon/falluj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6981825"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4294967295"/>
          </p:nvPr>
        </p:nvSpPr>
        <p:spPr>
          <a:xfrm>
            <a:off x="228600" y="2133600"/>
            <a:ext cx="9144000" cy="4530725"/>
          </a:xfrm>
        </p:spPr>
        <p:txBody>
          <a:bodyPr/>
          <a:lstStyle/>
          <a:p>
            <a:pPr eaLnBrk="1" hangingPunct="1"/>
            <a:r>
              <a:rPr lang="en-US" b="1" smtClean="0"/>
              <a:t>There has often been very little public recognition to the commercial needs met by foreign aid</a:t>
            </a:r>
          </a:p>
          <a:p>
            <a:pPr eaLnBrk="1" hangingPunct="1"/>
            <a:endParaRPr lang="en-US" b="1" smtClean="0"/>
          </a:p>
          <a:p>
            <a:pPr eaLnBrk="1" hangingPunct="1"/>
            <a:r>
              <a:rPr lang="en-US" b="1" smtClean="0"/>
              <a:t>Or the bridge between security and foreign aid, </a:t>
            </a:r>
          </a:p>
          <a:p>
            <a:pPr eaLnBrk="1" hangingPunct="1"/>
            <a:endParaRPr lang="en-US" b="1" smtClean="0"/>
          </a:p>
          <a:p>
            <a:pPr eaLnBrk="1" hangingPunct="1"/>
            <a:r>
              <a:rPr lang="en-US" b="1" smtClean="0"/>
              <a:t>There was a </a:t>
            </a:r>
            <a:r>
              <a:rPr lang="en-US" b="1" u="sng" smtClean="0"/>
              <a:t>disproportion of power</a:t>
            </a:r>
            <a:r>
              <a:rPr lang="en-US" b="1" smtClean="0"/>
              <a:t> between LDC states and Western, and especially American Power </a:t>
            </a:r>
          </a:p>
        </p:txBody>
      </p:sp>
      <p:sp>
        <p:nvSpPr>
          <p:cNvPr id="22530" name="AutoShape 2"/>
          <p:cNvSpPr>
            <a:spLocks noGrp="1" noChangeArrowheads="1"/>
          </p:cNvSpPr>
          <p:nvPr>
            <p:ph type="title" idx="4294967295"/>
          </p:nvPr>
        </p:nvSpPr>
        <p:spPr>
          <a:xfrm>
            <a:off x="0" y="311150"/>
            <a:ext cx="8229600" cy="1143000"/>
          </a:xfrm>
        </p:spPr>
        <p:txBody>
          <a:bodyPr rtlCol="0"/>
          <a:lstStyle/>
          <a:p>
            <a:pPr eaLnBrk="1" fontAlgn="auto" hangingPunct="1">
              <a:spcAft>
                <a:spcPts val="0"/>
              </a:spcAft>
              <a:defRPr/>
            </a:pPr>
            <a:r>
              <a:rPr lang="en-US" dirty="0" smtClean="0"/>
              <a:t>Policy </a:t>
            </a:r>
            <a:r>
              <a:rPr lang="en-US" dirty="0"/>
              <a:t>Concerns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4294967295"/>
          </p:nvPr>
        </p:nvSpPr>
        <p:spPr>
          <a:xfrm>
            <a:off x="0" y="1600200"/>
            <a:ext cx="8229600" cy="4530725"/>
          </a:xfrm>
        </p:spPr>
        <p:txBody>
          <a:bodyPr/>
          <a:lstStyle/>
          <a:p>
            <a:pPr eaLnBrk="1" hangingPunct="1"/>
            <a:endParaRPr lang="en-US" b="1" smtClean="0"/>
          </a:p>
          <a:p>
            <a:pPr eaLnBrk="1" hangingPunct="1"/>
            <a:r>
              <a:rPr lang="en-US" b="1" smtClean="0"/>
              <a:t>Ultimately foreign aid organizations, like their counterparts in other areas of contracting, are in a struggle to capture and retain resources </a:t>
            </a:r>
          </a:p>
          <a:p>
            <a:pPr eaLnBrk="1" hangingPunct="1"/>
            <a:endParaRPr lang="en-US" b="1" smtClean="0"/>
          </a:p>
          <a:p>
            <a:pPr eaLnBrk="1" hangingPunct="1"/>
            <a:r>
              <a:rPr lang="en-US" b="1" u="sng" smtClean="0"/>
              <a:t>Donor values and misperceptions</a:t>
            </a:r>
            <a:r>
              <a:rPr lang="en-US" b="1" smtClean="0"/>
              <a:t> are part and partial of the picture of foreign aid.</a:t>
            </a:r>
            <a:r>
              <a:rPr lang="en-US" smtClean="0"/>
              <a:t> </a:t>
            </a:r>
          </a:p>
        </p:txBody>
      </p:sp>
      <p:sp>
        <p:nvSpPr>
          <p:cNvPr id="23554" name="AutoShape 2"/>
          <p:cNvSpPr>
            <a:spLocks noGrp="1" noChangeArrowheads="1"/>
          </p:cNvSpPr>
          <p:nvPr>
            <p:ph type="title" idx="4294967295"/>
          </p:nvPr>
        </p:nvSpPr>
        <p:spPr>
          <a:xfrm>
            <a:off x="0" y="274638"/>
            <a:ext cx="8229600" cy="1143000"/>
          </a:xfrm>
        </p:spPr>
        <p:txBody>
          <a:bodyPr rtlCol="0"/>
          <a:lstStyle/>
          <a:p>
            <a:pPr eaLnBrk="1" fontAlgn="auto" hangingPunct="1">
              <a:spcAft>
                <a:spcPts val="0"/>
              </a:spcAft>
              <a:defRPr/>
            </a:pPr>
            <a:r>
              <a:rPr lang="en-US"/>
              <a:t>Policy Concerns-2</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oreign aid cartoons, foreign aid cartoon, foreign aid picture, foreign aid pictures, foreign aid image, foreign aid images, foreign aid illustration, foreign aid illust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8" y="1143000"/>
            <a:ext cx="4767262"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4294967295"/>
          </p:nvPr>
        </p:nvSpPr>
        <p:spPr>
          <a:xfrm>
            <a:off x="1296988" y="1524000"/>
            <a:ext cx="7847012" cy="4838700"/>
          </a:xfrm>
        </p:spPr>
        <p:txBody>
          <a:bodyPr>
            <a:normAutofit lnSpcReduction="10000"/>
          </a:bodyPr>
          <a:lstStyle/>
          <a:p>
            <a:pPr marL="365760" indent="-256032" eaLnBrk="1" fontAlgn="auto" hangingPunct="1">
              <a:lnSpc>
                <a:spcPct val="90000"/>
              </a:lnSpc>
              <a:spcAft>
                <a:spcPts val="0"/>
              </a:spcAft>
              <a:buFont typeface="Wingdings 3"/>
              <a:buChar char=""/>
              <a:defRPr/>
            </a:pPr>
            <a:r>
              <a:rPr lang="en-US" b="1" dirty="0" smtClean="0"/>
              <a:t>Foreign aid problems are rooted both in the evolution of foreign aid policy over the last half century---</a:t>
            </a:r>
          </a:p>
          <a:p>
            <a:pPr marL="365760" indent="-256032" eaLnBrk="1" fontAlgn="auto" hangingPunct="1">
              <a:lnSpc>
                <a:spcPct val="90000"/>
              </a:lnSpc>
              <a:spcAft>
                <a:spcPts val="0"/>
              </a:spcAft>
              <a:buFont typeface="Wingdings 3"/>
              <a:buChar char=""/>
              <a:defRPr/>
            </a:pPr>
            <a:endParaRPr lang="en-US" b="1" dirty="0" smtClean="0"/>
          </a:p>
          <a:p>
            <a:pPr marL="365760" indent="-256032" eaLnBrk="1" fontAlgn="auto" hangingPunct="1">
              <a:lnSpc>
                <a:spcPct val="90000"/>
              </a:lnSpc>
              <a:spcAft>
                <a:spcPts val="0"/>
              </a:spcAft>
              <a:buFont typeface="Wingdings 3"/>
              <a:buChar char=""/>
              <a:defRPr/>
            </a:pPr>
            <a:r>
              <a:rPr lang="en-US" b="1" dirty="0" smtClean="0"/>
              <a:t>but also in the </a:t>
            </a:r>
            <a:r>
              <a:rPr lang="en-US" b="1" u="sng" dirty="0" smtClean="0"/>
              <a:t>ethical and cultural assumptions</a:t>
            </a:r>
            <a:r>
              <a:rPr lang="en-US" b="1" dirty="0" smtClean="0"/>
              <a:t> that were the antecedents of state to state foreign aid as it developed in the wake of the Second World War.</a:t>
            </a:r>
          </a:p>
          <a:p>
            <a:pPr marL="365760" indent="-256032" eaLnBrk="1" fontAlgn="auto" hangingPunct="1">
              <a:lnSpc>
                <a:spcPct val="90000"/>
              </a:lnSpc>
              <a:spcAft>
                <a:spcPts val="0"/>
              </a:spcAft>
              <a:buFont typeface="Wingdings" pitchFamily="2" charset="2"/>
              <a:buNone/>
              <a:defRPr/>
            </a:pPr>
            <a:endParaRPr lang="en-US" b="1" dirty="0" smtClean="0"/>
          </a:p>
          <a:p>
            <a:pPr marL="365760" indent="-256032" eaLnBrk="1" fontAlgn="auto" hangingPunct="1">
              <a:lnSpc>
                <a:spcPct val="90000"/>
              </a:lnSpc>
              <a:spcAft>
                <a:spcPts val="0"/>
              </a:spcAft>
              <a:buFont typeface="Wingdings 3"/>
              <a:buChar char=""/>
              <a:defRPr/>
            </a:pPr>
            <a:r>
              <a:rPr lang="en-US" b="1" dirty="0" smtClean="0"/>
              <a:t>The debate about foreign aid and development revolves around two issues: </a:t>
            </a:r>
            <a:r>
              <a:rPr lang="en-US" b="1" u="sng" dirty="0" smtClean="0"/>
              <a:t>cultural transformation </a:t>
            </a:r>
            <a:r>
              <a:rPr lang="en-US" b="1" dirty="0" smtClean="0"/>
              <a:t>and what used to be called </a:t>
            </a:r>
            <a:r>
              <a:rPr lang="en-US" b="1" u="sng" dirty="0" smtClean="0"/>
              <a:t>modernization</a:t>
            </a:r>
            <a:r>
              <a:rPr lang="en-US" b="1" dirty="0" smtClean="0"/>
              <a:t>. </a:t>
            </a:r>
          </a:p>
        </p:txBody>
      </p:sp>
      <p:sp>
        <p:nvSpPr>
          <p:cNvPr id="16386" name="AutoShape 2"/>
          <p:cNvSpPr>
            <a:spLocks noGrp="1" noChangeArrowheads="1"/>
          </p:cNvSpPr>
          <p:nvPr>
            <p:ph type="title" idx="4294967295"/>
          </p:nvPr>
        </p:nvSpPr>
        <p:spPr>
          <a:xfrm>
            <a:off x="0" y="6350"/>
            <a:ext cx="8229600" cy="1143000"/>
          </a:xfrm>
        </p:spPr>
        <p:txBody>
          <a:bodyPr rtlCol="0"/>
          <a:lstStyle/>
          <a:p>
            <a:pPr eaLnBrk="1" fontAlgn="auto" hangingPunct="1">
              <a:spcAft>
                <a:spcPts val="0"/>
              </a:spcAft>
              <a:defRPr/>
            </a:pPr>
            <a:r>
              <a:rPr lang="en-US" dirty="0"/>
              <a:t>The Issue-2</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52400"/>
            <a:ext cx="7772400" cy="1830388"/>
          </a:xfrm>
        </p:spPr>
        <p:txBody>
          <a:bodyPr/>
          <a:lstStyle/>
          <a:p>
            <a:pPr algn="r" eaLnBrk="1" fontAlgn="auto" hangingPunct="1">
              <a:spcAft>
                <a:spcPts val="0"/>
              </a:spcAft>
              <a:defRPr/>
            </a:pPr>
            <a:r>
              <a:rPr lang="en-US" sz="4800" dirty="0"/>
              <a:t>Modernization: </a:t>
            </a:r>
          </a:p>
        </p:txBody>
      </p:sp>
      <p:sp>
        <p:nvSpPr>
          <p:cNvPr id="52227" name="Subtitle 2"/>
          <p:cNvSpPr>
            <a:spLocks noGrp="1"/>
          </p:cNvSpPr>
          <p:nvPr>
            <p:ph type="subTitle" idx="4294967295"/>
          </p:nvPr>
        </p:nvSpPr>
        <p:spPr>
          <a:xfrm>
            <a:off x="0" y="1905000"/>
            <a:ext cx="9144000" cy="1447800"/>
          </a:xfrm>
        </p:spPr>
        <p:txBody>
          <a:bodyPr lIns="45720" rIns="45720"/>
          <a:lstStyle/>
          <a:p>
            <a:pPr marL="0" indent="0" algn="r" eaLnBrk="1" hangingPunct="1">
              <a:buFont typeface="Wingdings" pitchFamily="2" charset="2"/>
              <a:buNone/>
            </a:pPr>
            <a:r>
              <a:rPr lang="en-US" b="1" smtClean="0">
                <a:solidFill>
                  <a:schemeClr val="tx2"/>
                </a:solidFill>
              </a:rPr>
              <a:t>The Only Game in Town?</a:t>
            </a:r>
          </a:p>
          <a:p>
            <a:pPr marL="0" indent="0" algn="r" eaLnBrk="1" hangingPunct="1">
              <a:buFont typeface="Wingdings" pitchFamily="2" charset="2"/>
              <a:buNone/>
            </a:pPr>
            <a:r>
              <a:rPr lang="en-US" b="1" smtClean="0">
                <a:solidFill>
                  <a:schemeClr val="tx2"/>
                </a:solidFill>
              </a:rPr>
              <a:t>Back to the Beginning of the Semester</a:t>
            </a:r>
          </a:p>
        </p:txBody>
      </p:sp>
      <p:pic>
        <p:nvPicPr>
          <p:cNvPr id="52228" name="Picture 5" descr="http://wigwags.files.wordpress.com/2007/12/dewitt_clin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911475"/>
            <a:ext cx="57150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3050"/>
            <a:ext cx="8229600" cy="1143000"/>
          </a:xfrm>
        </p:spPr>
        <p:txBody>
          <a:bodyPr>
            <a:normAutofit fontScale="90000"/>
          </a:bodyPr>
          <a:lstStyle/>
          <a:p>
            <a:pPr eaLnBrk="1" fontAlgn="auto" hangingPunct="1">
              <a:spcAft>
                <a:spcPts val="0"/>
              </a:spcAft>
              <a:defRPr/>
            </a:pPr>
            <a:r>
              <a:rPr lang="en-US" dirty="0" smtClean="0"/>
              <a:t>5.  Role of Publicity, Debate and Controversy</a:t>
            </a:r>
            <a:endParaRPr lang="en-US" dirty="0"/>
          </a:p>
        </p:txBody>
      </p:sp>
      <p:sp>
        <p:nvSpPr>
          <p:cNvPr id="2" name="Content Placeholder 1"/>
          <p:cNvSpPr>
            <a:spLocks noGrp="1"/>
          </p:cNvSpPr>
          <p:nvPr>
            <p:ph sz="quarter" idx="4294967295"/>
          </p:nvPr>
        </p:nvSpPr>
        <p:spPr>
          <a:xfrm>
            <a:off x="0" y="1444625"/>
            <a:ext cx="4267200" cy="5032375"/>
          </a:xfrm>
        </p:spPr>
        <p:txBody>
          <a:bodyPr>
            <a:normAutofit fontScale="62500" lnSpcReduction="20000"/>
          </a:bodyPr>
          <a:lstStyle/>
          <a:p>
            <a:pPr marL="365760" indent="-256032" eaLnBrk="1" fontAlgn="auto" hangingPunct="1">
              <a:spcAft>
                <a:spcPts val="0"/>
              </a:spcAft>
              <a:buFont typeface="Wingdings 3"/>
              <a:buChar char=""/>
              <a:defRPr/>
            </a:pPr>
            <a:r>
              <a:rPr lang="en-US" sz="3600" b="1" dirty="0" smtClean="0"/>
              <a:t>Breaking News: </a:t>
            </a:r>
          </a:p>
          <a:p>
            <a:pPr marL="365760" indent="-256032" eaLnBrk="1" fontAlgn="auto" hangingPunct="1">
              <a:spcAft>
                <a:spcPts val="0"/>
              </a:spcAft>
              <a:buFont typeface="Wingdings 3"/>
              <a:buChar char=""/>
              <a:defRPr/>
            </a:pPr>
            <a:endParaRPr lang="en-US" sz="3600" b="1" dirty="0" smtClean="0"/>
          </a:p>
          <a:p>
            <a:pPr marL="365760" indent="-256032" eaLnBrk="1" fontAlgn="auto" hangingPunct="1">
              <a:spcAft>
                <a:spcPts val="0"/>
              </a:spcAft>
              <a:buFont typeface="Wingdings 3"/>
              <a:buNone/>
              <a:defRPr/>
            </a:pPr>
            <a:r>
              <a:rPr lang="en-US" sz="3600" b="1" dirty="0" smtClean="0"/>
              <a:t>	</a:t>
            </a:r>
            <a:r>
              <a:rPr lang="en-US" sz="4600" b="1" dirty="0" smtClean="0"/>
              <a:t>George Clooney and John Prendergast Arrested at Sudan Protest</a:t>
            </a:r>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endParaRPr lang="en-US" b="1" dirty="0" smtClean="0"/>
          </a:p>
          <a:p>
            <a:pPr marL="365760" indent="-256032" eaLnBrk="1" fontAlgn="auto" hangingPunct="1">
              <a:spcAft>
                <a:spcPts val="0"/>
              </a:spcAft>
              <a:buFont typeface="Wingdings 3"/>
              <a:buNone/>
              <a:defRPr/>
            </a:pPr>
            <a:r>
              <a:rPr lang="en-US" b="1" dirty="0" smtClean="0"/>
              <a:t>	</a:t>
            </a:r>
            <a:r>
              <a:rPr lang="en-US" sz="2900" b="1" dirty="0" smtClean="0"/>
              <a:t>George Clooney and John Prendergast  were arrested outside the Sudanese embassy in Washington, D.C. while protesting the Government of Sudan's war crimes against its own people.</a:t>
            </a:r>
            <a:endParaRPr lang="en-US" sz="2900" b="1" dirty="0"/>
          </a:p>
        </p:txBody>
      </p:sp>
      <p:pic>
        <p:nvPicPr>
          <p:cNvPr id="16388" name="Picture 2" descr="http://distilleryimage7.instagram.com/3134a3566f7611e19e4a12313813ffc0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47800"/>
            <a:ext cx="43815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4294967295"/>
          </p:nvPr>
        </p:nvSpPr>
        <p:spPr>
          <a:xfrm>
            <a:off x="0" y="1219200"/>
            <a:ext cx="8229600" cy="4530725"/>
          </a:xfrm>
        </p:spPr>
        <p:txBody>
          <a:bodyPr/>
          <a:lstStyle/>
          <a:p>
            <a:pPr eaLnBrk="1" hangingPunct="1"/>
            <a:r>
              <a:rPr lang="en-US" sz="2800" b="1" smtClean="0"/>
              <a:t>The issue occurs at two levels.</a:t>
            </a:r>
          </a:p>
          <a:p>
            <a:pPr eaLnBrk="1" hangingPunct="1">
              <a:buFont typeface="Wingdings" pitchFamily="2" charset="2"/>
              <a:buNone/>
            </a:pPr>
            <a:endParaRPr lang="en-US" sz="2800" b="1" smtClean="0"/>
          </a:p>
          <a:p>
            <a:pPr eaLnBrk="1" hangingPunct="1"/>
            <a:r>
              <a:rPr lang="en-US" sz="2800" b="1" smtClean="0"/>
              <a:t>First, there is the concept of identity and how one identifies oneself in relationship to family, language and culture.  </a:t>
            </a:r>
          </a:p>
          <a:p>
            <a:pPr eaLnBrk="1" hangingPunct="1"/>
            <a:endParaRPr lang="en-US" sz="2800" b="1" smtClean="0"/>
          </a:p>
          <a:p>
            <a:pPr eaLnBrk="1" hangingPunct="1"/>
            <a:r>
              <a:rPr lang="en-US" sz="2800" b="1" smtClean="0"/>
              <a:t>Second, there is the issue of morality that ultimately is defined, at least in part by national policy.</a:t>
            </a:r>
            <a:r>
              <a:rPr lang="en-US" b="1" smtClean="0"/>
              <a:t> </a:t>
            </a:r>
          </a:p>
        </p:txBody>
      </p:sp>
      <p:sp>
        <p:nvSpPr>
          <p:cNvPr id="17410" name="AutoShape 2"/>
          <p:cNvSpPr>
            <a:spLocks noGrp="1" noChangeArrowheads="1"/>
          </p:cNvSpPr>
          <p:nvPr>
            <p:ph type="title" idx="4294967295"/>
          </p:nvPr>
        </p:nvSpPr>
        <p:spPr>
          <a:xfrm>
            <a:off x="0" y="6350"/>
            <a:ext cx="8229600" cy="1143000"/>
          </a:xfrm>
        </p:spPr>
        <p:txBody>
          <a:bodyPr rtlCol="0"/>
          <a:lstStyle/>
          <a:p>
            <a:pPr eaLnBrk="1" fontAlgn="auto" hangingPunct="1">
              <a:spcAft>
                <a:spcPts val="0"/>
              </a:spcAft>
              <a:defRPr/>
            </a:pPr>
            <a:r>
              <a:rPr lang="en-US"/>
              <a:t>Cultural Transformation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idx="4294967295"/>
          </p:nvPr>
        </p:nvSpPr>
        <p:spPr>
          <a:xfrm>
            <a:off x="1371600" y="344488"/>
            <a:ext cx="7772400" cy="1560512"/>
          </a:xfrm>
        </p:spPr>
        <p:txBody>
          <a:bodyPr>
            <a:normAutofit/>
          </a:bodyPr>
          <a:lstStyle/>
          <a:p>
            <a:pPr fontAlgn="auto">
              <a:spcAft>
                <a:spcPts val="0"/>
              </a:spcAft>
              <a:defRPr/>
            </a:pPr>
            <a:r>
              <a:rPr lang="en-US" smtClean="0"/>
              <a:t>Social Mobilization Training Still Around</a:t>
            </a:r>
          </a:p>
        </p:txBody>
      </p:sp>
      <p:pic>
        <p:nvPicPr>
          <p:cNvPr id="36867" name="Picture 2" descr="http://www.cgisp.org.np/images/mobil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386763"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4540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4294967295"/>
          </p:nvPr>
        </p:nvSpPr>
        <p:spPr>
          <a:xfrm>
            <a:off x="0" y="1371600"/>
            <a:ext cx="8229600" cy="4759325"/>
          </a:xfrm>
        </p:spPr>
        <p:txBody>
          <a:bodyPr/>
          <a:lstStyle/>
          <a:p>
            <a:pPr eaLnBrk="1" hangingPunct="1">
              <a:lnSpc>
                <a:spcPct val="90000"/>
              </a:lnSpc>
            </a:pPr>
            <a:r>
              <a:rPr lang="en-US" b="1" smtClean="0"/>
              <a:t>Thus an understanding ofdevelopment should occur at two levels, the relationship between the individual, a </a:t>
            </a:r>
            <a:r>
              <a:rPr lang="en-US" b="1" u="sng" smtClean="0"/>
              <a:t>socialization process</a:t>
            </a:r>
            <a:r>
              <a:rPr lang="en-US" b="1" smtClean="0"/>
              <a:t> and the extent to which national ethical and moral values impact upon the individual.</a:t>
            </a:r>
          </a:p>
          <a:p>
            <a:pPr eaLnBrk="1" hangingPunct="1">
              <a:lnSpc>
                <a:spcPct val="90000"/>
              </a:lnSpc>
              <a:buFont typeface="Wingdings" pitchFamily="2" charset="2"/>
              <a:buNone/>
            </a:pPr>
            <a:endParaRPr lang="en-US" b="1" smtClean="0"/>
          </a:p>
          <a:p>
            <a:pPr eaLnBrk="1" hangingPunct="1">
              <a:lnSpc>
                <a:spcPct val="90000"/>
              </a:lnSpc>
            </a:pPr>
            <a:r>
              <a:rPr lang="en-US" b="1" smtClean="0"/>
              <a:t>The result of Modernization is said to be an </a:t>
            </a:r>
            <a:r>
              <a:rPr lang="en-US" b="1" u="sng" smtClean="0"/>
              <a:t>urban, modern secular</a:t>
            </a:r>
            <a:r>
              <a:rPr lang="en-US" b="1" smtClean="0"/>
              <a:t> person.  (Western)</a:t>
            </a:r>
          </a:p>
          <a:p>
            <a:pPr eaLnBrk="1" hangingPunct="1">
              <a:lnSpc>
                <a:spcPct val="90000"/>
              </a:lnSpc>
            </a:pPr>
            <a:endParaRPr lang="en-US" b="1" smtClean="0"/>
          </a:p>
          <a:p>
            <a:pPr eaLnBrk="1" hangingPunct="1">
              <a:lnSpc>
                <a:spcPct val="90000"/>
              </a:lnSpc>
            </a:pPr>
            <a:r>
              <a:rPr lang="en-US" b="1" smtClean="0"/>
              <a:t>Discussion: YES or NO?</a:t>
            </a:r>
          </a:p>
        </p:txBody>
      </p:sp>
      <p:sp>
        <p:nvSpPr>
          <p:cNvPr id="18434" name="AutoShape 2"/>
          <p:cNvSpPr>
            <a:spLocks noGrp="1" noChangeArrowheads="1"/>
          </p:cNvSpPr>
          <p:nvPr>
            <p:ph type="title" idx="4294967295"/>
          </p:nvPr>
        </p:nvSpPr>
        <p:spPr>
          <a:xfrm>
            <a:off x="0" y="274638"/>
            <a:ext cx="8229600" cy="1143000"/>
          </a:xfrm>
        </p:spPr>
        <p:txBody>
          <a:bodyPr rtlCol="0"/>
          <a:lstStyle/>
          <a:p>
            <a:pPr eaLnBrk="1" fontAlgn="auto" hangingPunct="1">
              <a:spcAft>
                <a:spcPts val="0"/>
              </a:spcAft>
              <a:defRPr/>
            </a:pPr>
            <a:r>
              <a:rPr lang="en-US" sz="3200"/>
              <a:t>Modernization: The Only Game In Town?</a:t>
            </a:r>
          </a:p>
        </p:txBody>
      </p:sp>
      <p:pic>
        <p:nvPicPr>
          <p:cNvPr id="54276" name="Picture 5" descr="http://www.opinion-maker.org/wp-content/uploads/2011/02/Secular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029200"/>
            <a:ext cx="3810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4294967295"/>
          </p:nvPr>
        </p:nvSpPr>
        <p:spPr>
          <a:xfrm>
            <a:off x="1450975" y="1143000"/>
            <a:ext cx="7693025" cy="5715000"/>
          </a:xfrm>
        </p:spPr>
        <p:txBody>
          <a:bodyPr/>
          <a:lstStyle/>
          <a:p>
            <a:pPr eaLnBrk="1" hangingPunct="1">
              <a:lnSpc>
                <a:spcPct val="80000"/>
              </a:lnSpc>
              <a:buFont typeface="Wingdings" pitchFamily="2" charset="2"/>
              <a:buNone/>
            </a:pPr>
            <a:r>
              <a:rPr lang="en-US" sz="2500" b="1" smtClean="0"/>
              <a:t>	</a:t>
            </a:r>
            <a:r>
              <a:rPr lang="en-US" sz="2000" b="1" smtClean="0"/>
              <a:t>“Americans had been brought up in a pluralistic world, where even the affairs of the family are managed by com-promises between its members.  In the traditional Vietnamese family (and in other traditional families throughout the Third World)- a family whose customs survived even into the twentieth century- </a:t>
            </a:r>
            <a:r>
              <a:rPr lang="en-US" sz="2000" b="1" i="1" u="sng" smtClean="0"/>
              <a:t>the father held absolute</a:t>
            </a:r>
            <a:r>
              <a:rPr lang="en-US" sz="2000" b="1" i="1" smtClean="0"/>
              <a:t> </a:t>
            </a:r>
            <a:r>
              <a:rPr lang="en-US" sz="2000" b="1" i="1" u="sng" smtClean="0"/>
              <a:t>authority</a:t>
            </a:r>
            <a:r>
              <a:rPr lang="en-US" sz="2000" b="1" smtClean="0"/>
              <a:t>  over his wife (or wives) and children.”</a:t>
            </a:r>
          </a:p>
          <a:p>
            <a:pPr eaLnBrk="1" hangingPunct="1">
              <a:lnSpc>
                <a:spcPct val="80000"/>
              </a:lnSpc>
            </a:pPr>
            <a:endParaRPr lang="en-US" sz="2000" b="1" smtClean="0"/>
          </a:p>
          <a:p>
            <a:pPr eaLnBrk="1" hangingPunct="1">
              <a:lnSpc>
                <a:spcPct val="80000"/>
              </a:lnSpc>
            </a:pPr>
            <a:endParaRPr lang="en-US" sz="2400" b="1" smtClean="0"/>
          </a:p>
          <a:p>
            <a:pPr eaLnBrk="1" hangingPunct="1">
              <a:lnSpc>
                <a:spcPct val="80000"/>
              </a:lnSpc>
            </a:pPr>
            <a:r>
              <a:rPr lang="en-US" sz="2400" b="1" smtClean="0"/>
              <a:t>The argument is that the western concept of decision-making is based on compromise. Compromise, however, is not a universal concept.</a:t>
            </a:r>
          </a:p>
          <a:p>
            <a:pPr eaLnBrk="1" hangingPunct="1">
              <a:lnSpc>
                <a:spcPct val="80000"/>
              </a:lnSpc>
              <a:buFont typeface="Wingdings" pitchFamily="2" charset="2"/>
              <a:buNone/>
            </a:pPr>
            <a:r>
              <a:rPr lang="en-US" sz="2400" b="1" smtClean="0"/>
              <a:t/>
            </a:r>
            <a:br>
              <a:rPr lang="en-US" sz="2400" b="1" smtClean="0"/>
            </a:br>
            <a:r>
              <a:rPr lang="en-US" sz="2000" smtClean="0"/>
              <a:t>	</a:t>
            </a:r>
          </a:p>
          <a:p>
            <a:pPr eaLnBrk="1" hangingPunct="1">
              <a:lnSpc>
                <a:spcPct val="80000"/>
              </a:lnSpc>
              <a:buFont typeface="Wingdings" pitchFamily="2" charset="2"/>
              <a:buNone/>
            </a:pPr>
            <a:r>
              <a:rPr lang="en-US" sz="2000" b="1" smtClean="0"/>
              <a:t>	Quote from Frances FitzGerald, </a:t>
            </a:r>
            <a:r>
              <a:rPr lang="en-US" sz="2000" b="1" u="sng" smtClean="0"/>
              <a:t>Fire in the Lake: The Vietnamese and the Americans in Vietnam</a:t>
            </a:r>
            <a:r>
              <a:rPr lang="en-US" sz="2000" b="1" smtClean="0"/>
              <a:t> (New York: Vintage, 1972), p. 19.</a:t>
            </a:r>
          </a:p>
        </p:txBody>
      </p:sp>
      <p:sp>
        <p:nvSpPr>
          <p:cNvPr id="25602" name="AutoShape 2"/>
          <p:cNvSpPr>
            <a:spLocks noGrp="1" noChangeArrowheads="1"/>
          </p:cNvSpPr>
          <p:nvPr>
            <p:ph type="title" idx="4294967295"/>
          </p:nvPr>
        </p:nvSpPr>
        <p:spPr>
          <a:xfrm>
            <a:off x="0" y="274638"/>
            <a:ext cx="8229600" cy="1143000"/>
          </a:xfrm>
        </p:spPr>
        <p:txBody>
          <a:bodyPr rtlCol="0"/>
          <a:lstStyle/>
          <a:p>
            <a:pPr eaLnBrk="1" fontAlgn="auto" hangingPunct="1">
              <a:spcAft>
                <a:spcPts val="0"/>
              </a:spcAft>
              <a:defRPr/>
            </a:pPr>
            <a:r>
              <a:rPr lang="en-US"/>
              <a:t>The Dilemma of Modernization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19600" y="2286000"/>
            <a:ext cx="4371975" cy="2916238"/>
          </a:xfrm>
        </p:spPr>
      </p:pic>
      <p:sp>
        <p:nvSpPr>
          <p:cNvPr id="162818"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Frances FitzGerald, Born in 1940</a:t>
            </a:r>
          </a:p>
        </p:txBody>
      </p:sp>
      <p:pic>
        <p:nvPicPr>
          <p:cNvPr id="56324" name="Picture 5" descr="http://www.bu.edu/bridge/archive/2002/10-25/photos/fitzgera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3935413"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4294967295"/>
          </p:nvPr>
        </p:nvSpPr>
        <p:spPr>
          <a:xfrm>
            <a:off x="0" y="1600200"/>
            <a:ext cx="8229600" cy="4530725"/>
          </a:xfrm>
        </p:spPr>
        <p:txBody>
          <a:bodyPr/>
          <a:lstStyle/>
          <a:p>
            <a:pPr eaLnBrk="1" hangingPunct="1"/>
            <a:endParaRPr lang="en-US" smtClean="0"/>
          </a:p>
          <a:p>
            <a:pPr eaLnBrk="1" hangingPunct="1"/>
            <a:endParaRPr lang="en-US" smtClean="0"/>
          </a:p>
          <a:p>
            <a:pPr eaLnBrk="1" hangingPunct="1">
              <a:buFont typeface="Wingdings" pitchFamily="2" charset="2"/>
              <a:buNone/>
            </a:pPr>
            <a:endParaRPr lang="en-US" sz="3900" b="1" smtClean="0"/>
          </a:p>
          <a:p>
            <a:pPr eaLnBrk="1" hangingPunct="1">
              <a:buFont typeface="Wingdings" pitchFamily="2" charset="2"/>
              <a:buNone/>
            </a:pPr>
            <a:r>
              <a:rPr lang="en-US" sz="3900" b="1" smtClean="0"/>
              <a:t>Picard Editorial</a:t>
            </a:r>
          </a:p>
          <a:p>
            <a:pPr eaLnBrk="1" hangingPunct="1">
              <a:buFont typeface="Wingdings" pitchFamily="2" charset="2"/>
              <a:buNone/>
            </a:pPr>
            <a:endParaRPr lang="en-US" sz="3900" b="1" smtClean="0"/>
          </a:p>
          <a:p>
            <a:pPr eaLnBrk="1" hangingPunct="1">
              <a:buFont typeface="Wingdings" pitchFamily="2" charset="2"/>
              <a:buNone/>
            </a:pPr>
            <a:r>
              <a:rPr lang="en-US" sz="3900" b="1" smtClean="0"/>
              <a:t>Truth in Advertising</a:t>
            </a:r>
          </a:p>
        </p:txBody>
      </p:sp>
      <p:sp>
        <p:nvSpPr>
          <p:cNvPr id="80898" name="Rectangle 2"/>
          <p:cNvSpPr>
            <a:spLocks noGrp="1" noChangeArrowheads="1"/>
          </p:cNvSpPr>
          <p:nvPr>
            <p:ph type="title" idx="4294967295"/>
          </p:nvPr>
        </p:nvSpPr>
        <p:spPr>
          <a:xfrm>
            <a:off x="0" y="158750"/>
            <a:ext cx="8229600" cy="1258888"/>
          </a:xfrm>
        </p:spPr>
        <p:txBody>
          <a:bodyPr/>
          <a:lstStyle/>
          <a:p>
            <a:pPr eaLnBrk="1" fontAlgn="auto" hangingPunct="1">
              <a:spcAft>
                <a:spcPts val="0"/>
              </a:spcAft>
              <a:defRPr/>
            </a:pPr>
            <a:r>
              <a:rPr lang="en-US" dirty="0" smtClean="0"/>
              <a:t>Last Argument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990600"/>
          <a:ext cx="3667125" cy="4237037"/>
        </p:xfrm>
        <a:graphic>
          <a:graphicData uri="http://schemas.openxmlformats.org/drawingml/2006/table">
            <a:tbl>
              <a:tblPr/>
              <a:tblGrid>
                <a:gridCol w="2415133"/>
                <a:gridCol w="949091"/>
                <a:gridCol w="302901"/>
              </a:tblGrid>
              <a:tr h="1524115">
                <a:tc>
                  <a:txBody>
                    <a:bodyPr/>
                    <a:lstStyle/>
                    <a:p>
                      <a:pPr algn="ctr"/>
                      <a:r>
                        <a:rPr lang="en-US" sz="2000" b="1" i="0" cap="all" dirty="0">
                          <a:solidFill>
                            <a:srgbClr val="FF0000"/>
                          </a:solidFill>
                          <a:latin typeface="Times New Roman"/>
                        </a:rPr>
                        <a:t>2012 SYMPOSIUM</a:t>
                      </a:r>
                      <a:br>
                        <a:rPr lang="en-US" sz="2000" b="1" i="0" cap="all" dirty="0">
                          <a:solidFill>
                            <a:srgbClr val="FF0000"/>
                          </a:solidFill>
                          <a:latin typeface="Times New Roman"/>
                        </a:rPr>
                      </a:br>
                      <a:r>
                        <a:rPr lang="en-US" sz="2000" b="1" i="0" cap="all" dirty="0">
                          <a:solidFill>
                            <a:srgbClr val="FF0000"/>
                          </a:solidFill>
                          <a:latin typeface="Times New Roman"/>
                        </a:rPr>
                        <a:t>THE TRUMAN LEGACY SYMPOSIUM ON FOREIGN AID</a:t>
                      </a:r>
                    </a:p>
                  </a:txBody>
                  <a:tcPr marL="0" marR="0" marT="0" marB="0" anchor="ctr">
                    <a:lnL>
                      <a:noFill/>
                    </a:lnL>
                    <a:lnR>
                      <a:noFill/>
                    </a:lnR>
                    <a:lnT>
                      <a:noFill/>
                    </a:lnT>
                    <a:lnB>
                      <a:noFill/>
                    </a:lnB>
                    <a:solidFill>
                      <a:srgbClr val="FFFFFF"/>
                    </a:solidFill>
                  </a:tcPr>
                </a:tc>
                <a:tc>
                  <a:txBody>
                    <a:bodyPr/>
                    <a:lstStyle/>
                    <a:p>
                      <a:endParaRPr lang="en-US" sz="1800"/>
                    </a:p>
                  </a:txBody>
                  <a:tcPr marT="45723" marB="45723">
                    <a:lnL>
                      <a:noFill/>
                    </a:lnL>
                  </a:tcPr>
                </a:tc>
                <a:tc>
                  <a:txBody>
                    <a:bodyPr/>
                    <a:lstStyle/>
                    <a:p>
                      <a:endParaRPr lang="en-US" sz="1800"/>
                    </a:p>
                  </a:txBody>
                  <a:tcPr marT="45723" marB="45723"/>
                </a:tc>
              </a:tr>
              <a:tr h="365787">
                <a:tc>
                  <a:txBody>
                    <a:bodyPr/>
                    <a:lstStyle/>
                    <a:p>
                      <a:endParaRPr lang="en-US" sz="1800"/>
                    </a:p>
                  </a:txBody>
                  <a:tcPr marL="0" marR="0" marT="0" marB="0">
                    <a:lnL>
                      <a:noFill/>
                    </a:lnL>
                    <a:lnR>
                      <a:noFill/>
                    </a:lnR>
                    <a:lnT>
                      <a:noFill/>
                    </a:lnT>
                    <a:lnB>
                      <a:noFill/>
                    </a:lnB>
                    <a:solidFill>
                      <a:srgbClr val="FFFFFF"/>
                    </a:solidFill>
                  </a:tcPr>
                </a:tc>
                <a:tc>
                  <a:txBody>
                    <a:bodyPr/>
                    <a:lstStyle/>
                    <a:p>
                      <a:endParaRPr lang="en-US" sz="1800"/>
                    </a:p>
                  </a:txBody>
                  <a:tcPr marT="45723" marB="45723">
                    <a:lnL>
                      <a:noFill/>
                    </a:lnL>
                  </a:tcPr>
                </a:tc>
                <a:tc>
                  <a:txBody>
                    <a:bodyPr/>
                    <a:lstStyle/>
                    <a:p>
                      <a:endParaRPr lang="en-US" sz="1800"/>
                    </a:p>
                  </a:txBody>
                  <a:tcPr marT="45723" marB="45723"/>
                </a:tc>
              </a:tr>
              <a:tr h="365787">
                <a:tc>
                  <a:txBody>
                    <a:bodyPr/>
                    <a:lstStyle/>
                    <a:p>
                      <a:endParaRPr lang="en-US" sz="1800"/>
                    </a:p>
                  </a:txBody>
                  <a:tcPr marT="45723" marB="45723">
                    <a:lnT>
                      <a:noFill/>
                    </a:lnT>
                  </a:tcPr>
                </a:tc>
                <a:tc>
                  <a:txBody>
                    <a:bodyPr/>
                    <a:lstStyle/>
                    <a:p>
                      <a:endParaRPr lang="en-US" sz="1800"/>
                    </a:p>
                  </a:txBody>
                  <a:tcPr marT="45723" marB="45723"/>
                </a:tc>
                <a:tc>
                  <a:txBody>
                    <a:bodyPr/>
                    <a:lstStyle/>
                    <a:p>
                      <a:endParaRPr lang="en-US" sz="1800"/>
                    </a:p>
                  </a:txBody>
                  <a:tcPr marT="45723" marB="45723"/>
                </a:tc>
              </a:tr>
              <a:tr h="274341">
                <a:tc>
                  <a:txBody>
                    <a:bodyPr/>
                    <a:lstStyle/>
                    <a:p>
                      <a:pPr algn="ctr"/>
                      <a:endParaRPr lang="en-US" sz="1800"/>
                    </a:p>
                  </a:txBody>
                  <a:tcPr marL="0" marR="0" marT="0" marB="0">
                    <a:lnL>
                      <a:noFill/>
                    </a:lnL>
                    <a:lnR>
                      <a:noFill/>
                    </a:lnR>
                    <a:lnB>
                      <a:noFill/>
                    </a:lnB>
                    <a:solidFill>
                      <a:srgbClr val="FFFFFF"/>
                    </a:solidFill>
                  </a:tcPr>
                </a:tc>
                <a:tc>
                  <a:txBody>
                    <a:bodyPr/>
                    <a:lstStyle/>
                    <a:p>
                      <a:pPr algn="ctr"/>
                      <a:endParaRPr lang="en-US" sz="1800"/>
                    </a:p>
                  </a:txBody>
                  <a:tcPr marL="0" marR="0" marT="0" marB="0">
                    <a:lnL>
                      <a:noFill/>
                    </a:lnL>
                    <a:lnR>
                      <a:noFill/>
                    </a:lnR>
                    <a:lnB>
                      <a:noFill/>
                    </a:lnB>
                    <a:solidFill>
                      <a:srgbClr val="FFFFFF"/>
                    </a:solidFill>
                  </a:tcPr>
                </a:tc>
                <a:tc>
                  <a:txBody>
                    <a:bodyPr/>
                    <a:lstStyle/>
                    <a:p>
                      <a:pPr algn="ctr"/>
                      <a:endParaRPr lang="en-US" sz="1800"/>
                    </a:p>
                  </a:txBody>
                  <a:tcPr marL="0" marR="0" marT="0" marB="0">
                    <a:lnL>
                      <a:noFill/>
                    </a:lnL>
                    <a:lnR>
                      <a:noFill/>
                    </a:lnR>
                    <a:lnB>
                      <a:noFill/>
                    </a:lnB>
                    <a:solidFill>
                      <a:srgbClr val="FFFFFF"/>
                    </a:solidFill>
                  </a:tcPr>
                </a:tc>
              </a:tr>
              <a:tr h="365787">
                <a:tc>
                  <a:txBody>
                    <a:bodyPr/>
                    <a:lstStyle/>
                    <a:p>
                      <a:endParaRPr lang="en-US" sz="1600" b="1">
                        <a:solidFill>
                          <a:srgbClr val="0070C0"/>
                        </a:solidFill>
                      </a:endParaRPr>
                    </a:p>
                  </a:txBody>
                  <a:tcPr marL="0" marR="0" marT="0" marB="0" anchor="ctr">
                    <a:lnL>
                      <a:noFill/>
                    </a:lnL>
                    <a:lnR>
                      <a:noFill/>
                    </a:lnR>
                    <a:lnT>
                      <a:noFill/>
                    </a:lnT>
                    <a:lnB>
                      <a:noFill/>
                    </a:lnB>
                    <a:solidFill>
                      <a:srgbClr val="FFFFFF"/>
                    </a:solidFill>
                  </a:tcPr>
                </a:tc>
                <a:tc>
                  <a:txBody>
                    <a:bodyPr/>
                    <a:lstStyle/>
                    <a:p>
                      <a:endParaRPr lang="en-US" sz="1800"/>
                    </a:p>
                  </a:txBody>
                  <a:tcPr marT="45723" marB="45723">
                    <a:lnL>
                      <a:noFill/>
                    </a:lnL>
                    <a:lnT>
                      <a:noFill/>
                    </a:lnT>
                  </a:tcPr>
                </a:tc>
                <a:tc>
                  <a:txBody>
                    <a:bodyPr/>
                    <a:lstStyle/>
                    <a:p>
                      <a:endParaRPr lang="en-US" sz="1800"/>
                    </a:p>
                  </a:txBody>
                  <a:tcPr marT="45723" marB="45723">
                    <a:lnT>
                      <a:noFill/>
                    </a:lnT>
                  </a:tcPr>
                </a:tc>
              </a:tr>
              <a:tr h="975433">
                <a:tc>
                  <a:txBody>
                    <a:bodyPr/>
                    <a:lstStyle/>
                    <a:p>
                      <a:pPr algn="ctr"/>
                      <a:r>
                        <a:rPr lang="en-US" sz="1600" b="1" i="0" dirty="0">
                          <a:solidFill>
                            <a:srgbClr val="0070C0"/>
                          </a:solidFill>
                          <a:latin typeface="Geneva"/>
                        </a:rPr>
                        <a:t>May 18-19, 2012</a:t>
                      </a:r>
                      <a:br>
                        <a:rPr lang="en-US" sz="1600" b="1" i="0" dirty="0">
                          <a:solidFill>
                            <a:srgbClr val="0070C0"/>
                          </a:solidFill>
                          <a:latin typeface="Geneva"/>
                        </a:rPr>
                      </a:br>
                      <a:r>
                        <a:rPr lang="en-US" sz="1600" b="1" i="0" dirty="0">
                          <a:solidFill>
                            <a:srgbClr val="0070C0"/>
                          </a:solidFill>
                          <a:latin typeface="Geneva"/>
                        </a:rPr>
                        <a:t>Harry S. Truman Little White House</a:t>
                      </a:r>
                      <a:br>
                        <a:rPr lang="en-US" sz="1600" b="1" i="0" dirty="0">
                          <a:solidFill>
                            <a:srgbClr val="0070C0"/>
                          </a:solidFill>
                          <a:latin typeface="Geneva"/>
                        </a:rPr>
                      </a:br>
                      <a:r>
                        <a:rPr lang="en-US" sz="1600" b="1" i="0" dirty="0">
                          <a:solidFill>
                            <a:srgbClr val="0070C0"/>
                          </a:solidFill>
                          <a:latin typeface="Geneva"/>
                        </a:rPr>
                        <a:t>Key West, Florida</a:t>
                      </a:r>
                    </a:p>
                  </a:txBody>
                  <a:tcPr marL="0" marR="0" marT="0" marB="0" anchor="ctr">
                    <a:lnL>
                      <a:noFill/>
                    </a:lnL>
                    <a:lnR>
                      <a:noFill/>
                    </a:lnR>
                    <a:lnT>
                      <a:noFill/>
                    </a:lnT>
                    <a:lnB>
                      <a:noFill/>
                    </a:lnB>
                    <a:solidFill>
                      <a:srgbClr val="FFFFFF"/>
                    </a:solidFill>
                  </a:tcPr>
                </a:tc>
                <a:tc>
                  <a:txBody>
                    <a:bodyPr/>
                    <a:lstStyle/>
                    <a:p>
                      <a:endParaRPr lang="en-US" sz="1800"/>
                    </a:p>
                  </a:txBody>
                  <a:tcPr marT="45723" marB="45723">
                    <a:lnL>
                      <a:noFill/>
                    </a:lnL>
                  </a:tcPr>
                </a:tc>
                <a:tc>
                  <a:txBody>
                    <a:bodyPr/>
                    <a:lstStyle/>
                    <a:p>
                      <a:endParaRPr lang="en-US" sz="1800"/>
                    </a:p>
                  </a:txBody>
                  <a:tcPr marT="45723" marB="45723"/>
                </a:tc>
              </a:tr>
              <a:tr h="365787">
                <a:tc>
                  <a:txBody>
                    <a:bodyPr/>
                    <a:lstStyle/>
                    <a:p>
                      <a:endParaRPr lang="en-US" sz="1800"/>
                    </a:p>
                  </a:txBody>
                  <a:tcPr marT="45723" marB="45723">
                    <a:lnT>
                      <a:noFill/>
                    </a:lnT>
                  </a:tcPr>
                </a:tc>
                <a:tc>
                  <a:txBody>
                    <a:bodyPr/>
                    <a:lstStyle/>
                    <a:p>
                      <a:endParaRPr lang="en-US" sz="1800"/>
                    </a:p>
                  </a:txBody>
                  <a:tcPr marT="45723" marB="45723"/>
                </a:tc>
                <a:tc>
                  <a:txBody>
                    <a:bodyPr/>
                    <a:lstStyle/>
                    <a:p>
                      <a:endParaRPr lang="en-US" sz="1800" dirty="0"/>
                    </a:p>
                  </a:txBody>
                  <a:tcPr marT="45723" marB="45723"/>
                </a:tc>
              </a:tr>
            </a:tbl>
          </a:graphicData>
        </a:graphic>
      </p:graphicFrame>
      <p:pic>
        <p:nvPicPr>
          <p:cNvPr id="58407" name="Picture 1" descr="red seper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222885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0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
            </a:r>
            <a:br>
              <a:rPr lang="en-US"/>
            </a:br>
            <a:endParaRPr lang="en-US"/>
          </a:p>
        </p:txBody>
      </p:sp>
      <p:graphicFrame>
        <p:nvGraphicFramePr>
          <p:cNvPr id="5" name="Table 4"/>
          <p:cNvGraphicFramePr>
            <a:graphicFrameLocks noGrp="1"/>
          </p:cNvGraphicFramePr>
          <p:nvPr/>
        </p:nvGraphicFramePr>
        <p:xfrm>
          <a:off x="4191000" y="2209800"/>
          <a:ext cx="4705350" cy="1371600"/>
        </p:xfrm>
        <a:graphic>
          <a:graphicData uri="http://schemas.openxmlformats.org/drawingml/2006/table">
            <a:tbl>
              <a:tblPr/>
              <a:tblGrid>
                <a:gridCol w="4705350"/>
              </a:tblGrid>
              <a:tr h="190500">
                <a:tc>
                  <a:txBody>
                    <a:bodyPr/>
                    <a:lstStyle/>
                    <a:p>
                      <a:pPr algn="l"/>
                      <a:r>
                        <a:rPr lang="en-US" sz="1800" b="1" i="0" dirty="0">
                          <a:solidFill>
                            <a:schemeClr val="tx1"/>
                          </a:solidFill>
                          <a:latin typeface="Geneva"/>
                        </a:rPr>
                        <a:t/>
                      </a:r>
                      <a:br>
                        <a:rPr lang="en-US" sz="1800" b="1" i="0" dirty="0">
                          <a:solidFill>
                            <a:schemeClr val="tx1"/>
                          </a:solidFill>
                          <a:latin typeface="Geneva"/>
                        </a:rPr>
                      </a:br>
                      <a:r>
                        <a:rPr lang="en-US" sz="1800" b="1" i="0" dirty="0">
                          <a:solidFill>
                            <a:schemeClr val="tx1"/>
                          </a:solidFill>
                          <a:latin typeface="Geneva"/>
                        </a:rPr>
                        <a:t>1:20 p.m. to 1:50 p.m.</a:t>
                      </a:r>
                    </a:p>
                  </a:txBody>
                  <a:tcPr marL="0" marR="0" marT="0" marB="0">
                    <a:lnL>
                      <a:noFill/>
                    </a:lnL>
                    <a:lnR>
                      <a:noFill/>
                    </a:lnR>
                    <a:lnT>
                      <a:noFill/>
                    </a:lnT>
                    <a:lnB>
                      <a:noFill/>
                    </a:lnB>
                    <a:solidFill>
                      <a:srgbClr val="FFFFFF"/>
                    </a:solidFill>
                  </a:tcPr>
                </a:tc>
              </a:tr>
              <a:tr h="190500">
                <a:tc>
                  <a:txBody>
                    <a:bodyPr/>
                    <a:lstStyle/>
                    <a:p>
                      <a:pPr algn="l"/>
                      <a:r>
                        <a:rPr lang="en-US" sz="1800" b="1" i="0" dirty="0">
                          <a:solidFill>
                            <a:schemeClr val="tx1"/>
                          </a:solidFill>
                          <a:latin typeface="Geneva"/>
                        </a:rPr>
                        <a:t>Address by Louis Picard, University of Pittsburgh, "Harry Truman's Foreign Aid Legacy and What Has Happened to It."</a:t>
                      </a:r>
                    </a:p>
                  </a:txBody>
                  <a:tcPr marL="0" marR="0" marT="0" marB="0">
                    <a:lnL>
                      <a:noFill/>
                    </a:lnL>
                    <a:lnR>
                      <a:noFill/>
                    </a:lnR>
                    <a:lnT>
                      <a:noFill/>
                    </a:lnT>
                    <a:lnB>
                      <a:noFill/>
                    </a:lnB>
                    <a:solidFill>
                      <a:srgbClr val="FFFFFF"/>
                    </a:solidFill>
                  </a:tcPr>
                </a:tc>
              </a:tr>
            </a:tbl>
          </a:graphicData>
        </a:graphic>
      </p:graphicFrame>
      <p:pic>
        <p:nvPicPr>
          <p:cNvPr id="58412" name="Picture 4" descr="backpage banner with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03838"/>
            <a:ext cx="91440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4294967295"/>
          </p:nvPr>
        </p:nvSpPr>
        <p:spPr>
          <a:xfrm>
            <a:off x="0" y="1600200"/>
            <a:ext cx="8229600" cy="4530725"/>
          </a:xfrm>
        </p:spPr>
        <p:txBody>
          <a:bodyPr/>
          <a:lstStyle/>
          <a:p>
            <a:pPr eaLnBrk="1" hangingPunct="1"/>
            <a:endParaRPr lang="en-US" b="1" smtClean="0"/>
          </a:p>
          <a:p>
            <a:pPr eaLnBrk="1" hangingPunct="1"/>
            <a:r>
              <a:rPr lang="en-US" b="1" smtClean="0"/>
              <a:t>Foreign and Security Policy in the Twentieth Century</a:t>
            </a:r>
          </a:p>
          <a:p>
            <a:pPr eaLnBrk="1" hangingPunct="1"/>
            <a:endParaRPr lang="en-US" b="1" smtClean="0"/>
          </a:p>
          <a:p>
            <a:pPr eaLnBrk="1" hangingPunct="1"/>
            <a:r>
              <a:rPr lang="en-US" b="1" smtClean="0"/>
              <a:t>Groupthink and the March of Folly Problem</a:t>
            </a:r>
          </a:p>
          <a:p>
            <a:pPr eaLnBrk="1" hangingPunct="1"/>
            <a:endParaRPr lang="en-US" b="1" smtClean="0"/>
          </a:p>
          <a:p>
            <a:pPr eaLnBrk="1" hangingPunct="1"/>
            <a:r>
              <a:rPr lang="en-US" b="1" smtClean="0"/>
              <a:t>Groupthink (Irving Janis)- Leadership cannot be criticized.</a:t>
            </a:r>
          </a:p>
        </p:txBody>
      </p:sp>
      <p:sp>
        <p:nvSpPr>
          <p:cNvPr id="76802" name="AutoShape 2"/>
          <p:cNvSpPr>
            <a:spLocks noGrp="1" noChangeArrowheads="1"/>
          </p:cNvSpPr>
          <p:nvPr>
            <p:ph type="title" idx="4294967295"/>
          </p:nvPr>
        </p:nvSpPr>
        <p:spPr>
          <a:xfrm>
            <a:off x="0" y="274638"/>
            <a:ext cx="8229600" cy="1143000"/>
          </a:xfrm>
        </p:spPr>
        <p:txBody>
          <a:bodyPr rtlCol="0"/>
          <a:lstStyle/>
          <a:p>
            <a:pPr eaLnBrk="1" fontAlgn="auto" hangingPunct="1">
              <a:spcAft>
                <a:spcPts val="0"/>
              </a:spcAft>
              <a:defRPr/>
            </a:pPr>
            <a:r>
              <a:rPr lang="en-US"/>
              <a:t>Foreign Aid and Foreign Policy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http://haacked.com/images/haacked_com/WindowsLiveWriter/GroupThinkVsMarketThink_F2B3/group-think_thum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38200"/>
            <a:ext cx="62484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4294967295"/>
          </p:nvPr>
        </p:nvSpPr>
        <p:spPr>
          <a:xfrm>
            <a:off x="1450975" y="1447800"/>
            <a:ext cx="7693025" cy="4867275"/>
          </a:xfrm>
        </p:spPr>
        <p:txBody>
          <a:bodyPr/>
          <a:lstStyle/>
          <a:p>
            <a:pPr eaLnBrk="1" hangingPunct="1">
              <a:lnSpc>
                <a:spcPct val="80000"/>
              </a:lnSpc>
            </a:pPr>
            <a:r>
              <a:rPr lang="en-US" sz="2100" b="1" smtClean="0"/>
              <a:t>Given the nature of government in the twentieth century, for foreign aid to succeed it would have perceived as in the </a:t>
            </a:r>
            <a:r>
              <a:rPr lang="en-US" sz="2100" b="1" u="sng" smtClean="0"/>
              <a:t>self-interest</a:t>
            </a:r>
            <a:r>
              <a:rPr lang="en-US" sz="2100" b="1" smtClean="0"/>
              <a:t> of a country’s leadership of both donor and recipient nations.  </a:t>
            </a:r>
          </a:p>
          <a:p>
            <a:pPr eaLnBrk="1" hangingPunct="1">
              <a:lnSpc>
                <a:spcPct val="80000"/>
              </a:lnSpc>
            </a:pPr>
            <a:endParaRPr lang="en-US" sz="2100" b="1" smtClean="0"/>
          </a:p>
          <a:p>
            <a:pPr eaLnBrk="1" hangingPunct="1">
              <a:lnSpc>
                <a:spcPct val="80000"/>
              </a:lnSpc>
            </a:pPr>
            <a:r>
              <a:rPr lang="en-US" sz="2100" b="1" smtClean="0"/>
              <a:t>However, as Barbara Tuchman points out, “[a] phenomenon noticeable throughout history regardless of place or period is the pursuit by governments of policies contrary to their own interests,” </a:t>
            </a:r>
          </a:p>
          <a:p>
            <a:pPr eaLnBrk="1" hangingPunct="1">
              <a:lnSpc>
                <a:spcPct val="80000"/>
              </a:lnSpc>
            </a:pPr>
            <a:endParaRPr lang="en-US" sz="2100" b="1" smtClean="0"/>
          </a:p>
          <a:p>
            <a:pPr eaLnBrk="1" hangingPunct="1">
              <a:lnSpc>
                <a:spcPct val="80000"/>
              </a:lnSpc>
            </a:pPr>
            <a:r>
              <a:rPr lang="en-US" sz="2100" b="1" smtClean="0"/>
              <a:t>that is contrary to important constituencies or the state as a whole.</a:t>
            </a:r>
            <a:r>
              <a:rPr lang="en-US" sz="1400" b="1" smtClean="0"/>
              <a:t>  </a:t>
            </a:r>
          </a:p>
          <a:p>
            <a:pPr eaLnBrk="1" hangingPunct="1">
              <a:lnSpc>
                <a:spcPct val="80000"/>
              </a:lnSpc>
              <a:buFont typeface="Wingdings" pitchFamily="2" charset="2"/>
              <a:buNone/>
            </a:pPr>
            <a:r>
              <a:rPr lang="en-US" sz="900" b="1" smtClean="0"/>
              <a:t/>
            </a:r>
            <a:br>
              <a:rPr lang="en-US" sz="900" b="1" smtClean="0"/>
            </a:br>
            <a:endParaRPr lang="en-US" sz="1400" b="1" smtClean="0"/>
          </a:p>
          <a:p>
            <a:pPr eaLnBrk="1" hangingPunct="1">
              <a:lnSpc>
                <a:spcPct val="80000"/>
              </a:lnSpc>
            </a:pPr>
            <a:r>
              <a:rPr lang="en-US" sz="1400" b="1" smtClean="0"/>
              <a:t>Quote from Barbara W. Tuchman, </a:t>
            </a:r>
            <a:r>
              <a:rPr lang="en-US" sz="1400" b="1" u="sng" smtClean="0"/>
              <a:t>The March of Folly: From Troy to Vietnam</a:t>
            </a:r>
            <a:r>
              <a:rPr lang="en-US" sz="1400" b="1" smtClean="0"/>
              <a:t> (New York: Alfred A. Knopf, 1984), p.4.</a:t>
            </a:r>
          </a:p>
        </p:txBody>
      </p:sp>
      <p:sp>
        <p:nvSpPr>
          <p:cNvPr id="26626" name="AutoShape 2"/>
          <p:cNvSpPr>
            <a:spLocks noGrp="1" noChangeArrowheads="1"/>
          </p:cNvSpPr>
          <p:nvPr>
            <p:ph type="title" idx="4294967295"/>
          </p:nvPr>
        </p:nvSpPr>
        <p:spPr>
          <a:xfrm>
            <a:off x="0" y="274638"/>
            <a:ext cx="8229600" cy="1143000"/>
          </a:xfrm>
        </p:spPr>
        <p:txBody>
          <a:bodyPr rtlCol="0"/>
          <a:lstStyle/>
          <a:p>
            <a:pPr eaLnBrk="1" fontAlgn="auto" hangingPunct="1">
              <a:spcAft>
                <a:spcPts val="0"/>
              </a:spcAft>
              <a:defRPr/>
            </a:pPr>
            <a:r>
              <a:rPr lang="en-US" sz="3200" u="sng" dirty="0">
                <a:solidFill>
                  <a:srgbClr val="FF0000"/>
                </a:solidFill>
              </a:rPr>
              <a:t>The March of Folly </a:t>
            </a:r>
            <a:r>
              <a:rPr lang="en-US" sz="3200" dirty="0">
                <a:solidFill>
                  <a:srgbClr val="FF0000"/>
                </a:solidFill>
              </a:rPr>
              <a:t>Problem</a:t>
            </a:r>
            <a:br>
              <a:rPr lang="en-US" sz="3200" dirty="0">
                <a:solidFill>
                  <a:srgbClr val="FF0000"/>
                </a:solidFill>
              </a:rPr>
            </a:b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62113" y="4876800"/>
            <a:ext cx="7481887" cy="457200"/>
          </a:xfrm>
        </p:spPr>
        <p:txBody>
          <a:bodyPr anchor="t">
            <a:noAutofit/>
            <a:sp3d prstMaterial="softEdge">
              <a:bevelT w="0" h="0"/>
            </a:sp3d>
          </a:bodyPr>
          <a:lstStyle/>
          <a:p>
            <a:pPr eaLnBrk="1" fontAlgn="auto" hangingPunct="1">
              <a:spcAft>
                <a:spcPts val="0"/>
              </a:spcAft>
              <a:defRPr/>
            </a:pPr>
            <a:r>
              <a:rPr lang="it-IT" sz="1600" dirty="0">
                <a:solidFill>
                  <a:srgbClr val="FF0000"/>
                </a:solidFill>
                <a:effectLst/>
              </a:rPr>
              <a:t>Niccolò di Bernardo dei Machiavelli </a:t>
            </a:r>
            <a:r>
              <a:rPr lang="it-IT" sz="1600" dirty="0">
                <a:solidFill>
                  <a:schemeClr val="tx1"/>
                </a:solidFill>
                <a:effectLst/>
              </a:rPr>
              <a:t>(</a:t>
            </a:r>
            <a:r>
              <a:rPr lang="it-IT" sz="1600" dirty="0">
                <a:solidFill>
                  <a:schemeClr val="tx1"/>
                </a:solidFill>
                <a:effectLst/>
                <a:hlinkClick r:id="rId2" action="ppaction://hlinkfile" tooltip="May 3"/>
              </a:rPr>
              <a:t>May 3</a:t>
            </a:r>
            <a:r>
              <a:rPr lang="it-IT" sz="1600" dirty="0">
                <a:solidFill>
                  <a:schemeClr val="tx1"/>
                </a:solidFill>
                <a:effectLst/>
              </a:rPr>
              <a:t>, </a:t>
            </a:r>
            <a:r>
              <a:rPr lang="it-IT" sz="1600" dirty="0">
                <a:solidFill>
                  <a:schemeClr val="tx1"/>
                </a:solidFill>
                <a:effectLst/>
                <a:hlinkClick r:id="rId3" action="ppaction://hlinkfile" tooltip="1469"/>
              </a:rPr>
              <a:t>1469</a:t>
            </a:r>
            <a:r>
              <a:rPr lang="it-IT" sz="1600" dirty="0">
                <a:solidFill>
                  <a:schemeClr val="tx1"/>
                </a:solidFill>
                <a:effectLst/>
              </a:rPr>
              <a:t> – </a:t>
            </a:r>
            <a:r>
              <a:rPr lang="it-IT" sz="1600" dirty="0">
                <a:solidFill>
                  <a:schemeClr val="tx1"/>
                </a:solidFill>
                <a:effectLst/>
                <a:hlinkClick r:id="rId4" action="ppaction://hlinkfile" tooltip="June 21"/>
              </a:rPr>
              <a:t>June 21</a:t>
            </a:r>
            <a:r>
              <a:rPr lang="it-IT" sz="1600" dirty="0">
                <a:solidFill>
                  <a:schemeClr val="tx1"/>
                </a:solidFill>
                <a:effectLst/>
              </a:rPr>
              <a:t>, </a:t>
            </a:r>
            <a:r>
              <a:rPr lang="it-IT" sz="1600" dirty="0">
                <a:solidFill>
                  <a:schemeClr val="tx1"/>
                </a:solidFill>
                <a:effectLst/>
                <a:hlinkClick r:id="rId5" action="ppaction://hlinkfile" tooltip="1527"/>
              </a:rPr>
              <a:t>1527</a:t>
            </a:r>
            <a:r>
              <a:rPr lang="it-IT" sz="1600" dirty="0">
                <a:solidFill>
                  <a:schemeClr val="tx1"/>
                </a:solidFill>
                <a:effectLst/>
              </a:rPr>
              <a:t>)</a:t>
            </a:r>
            <a:r>
              <a:rPr lang="it-IT" sz="2500" dirty="0">
                <a:solidFill>
                  <a:schemeClr val="tx1"/>
                </a:solidFill>
                <a:effectLst/>
              </a:rPr>
              <a:t> </a:t>
            </a:r>
            <a:endParaRPr lang="en-US" sz="2500" dirty="0">
              <a:solidFill>
                <a:schemeClr val="tx1"/>
              </a:solidFill>
              <a:effectLst/>
            </a:endParaRPr>
          </a:p>
        </p:txBody>
      </p:sp>
      <p:sp>
        <p:nvSpPr>
          <p:cNvPr id="17411" name="Text Placeholder 2"/>
          <p:cNvSpPr>
            <a:spLocks noGrp="1"/>
          </p:cNvSpPr>
          <p:nvPr>
            <p:ph type="body" idx="4294967295"/>
          </p:nvPr>
        </p:nvSpPr>
        <p:spPr>
          <a:xfrm>
            <a:off x="3886200" y="5354638"/>
            <a:ext cx="5257800" cy="1503362"/>
          </a:xfrm>
        </p:spPr>
        <p:txBody>
          <a:bodyPr/>
          <a:lstStyle/>
          <a:p>
            <a:pPr marL="0" indent="0" eaLnBrk="1" hangingPunct="1">
              <a:buFont typeface="Wingdings" pitchFamily="2" charset="2"/>
              <a:buNone/>
            </a:pPr>
            <a:r>
              <a:rPr lang="en-US" sz="1800" b="1" smtClean="0"/>
              <a:t>Machiavelli emphasized the need for the exercise of brute power where necessary and rewards, patron-clientelism, where possible to preserve the status quo. </a:t>
            </a:r>
          </a:p>
        </p:txBody>
      </p:sp>
      <p:pic>
        <p:nvPicPr>
          <p:cNvPr id="17412" name="Picture 2" descr="C:\Users\Lou\Pictures\200px-Santi_di_Tito_-_Niccolo_Machiavelli%27s_portrait_headcrop.jpg"/>
          <p:cNvPicPr>
            <a:picLocks noGrp="1" noChangeAspect="1" noChangeArrowheads="1"/>
          </p:cNvPicPr>
          <p:nvPr>
            <p:ph sz="half" idx="4294967295"/>
          </p:nvPr>
        </p:nvPicPr>
        <p:blipFill>
          <a:blip r:embed="rId6">
            <a:extLst>
              <a:ext uri="{28A0092B-C50C-407E-A947-70E740481C1C}">
                <a14:useLocalDpi xmlns:a14="http://schemas.microsoft.com/office/drawing/2010/main" val="0"/>
              </a:ext>
            </a:extLst>
          </a:blip>
          <a:srcRect/>
          <a:stretch>
            <a:fillRect/>
          </a:stretch>
        </p:blipFill>
        <p:spPr>
          <a:xfrm>
            <a:off x="5562600" y="990600"/>
            <a:ext cx="2770188" cy="3657600"/>
          </a:xfr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229600" cy="1143000"/>
          </a:xfrm>
        </p:spPr>
        <p:txBody>
          <a:bodyPr rtlCol="0"/>
          <a:lstStyle/>
          <a:p>
            <a:pPr eaLnBrk="1" fontAlgn="auto" hangingPunct="1">
              <a:spcAft>
                <a:spcPts val="0"/>
              </a:spcAft>
              <a:defRPr/>
            </a:pPr>
            <a:r>
              <a:rPr lang="en-US" sz="3200" dirty="0"/>
              <a:t>Author of the Week: Barbara Tuchman (January 30, 1912- February 6, 1989)</a:t>
            </a:r>
          </a:p>
        </p:txBody>
      </p:sp>
      <p:pic>
        <p:nvPicPr>
          <p:cNvPr id="62467" name="Picture 2" descr="C:\Users\Lou\Pictures\tuchman-1-sized[1].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2276475"/>
            <a:ext cx="2222500" cy="3178175"/>
          </a:xfrm>
          <a:noFill/>
        </p:spPr>
      </p:pic>
      <p:pic>
        <p:nvPicPr>
          <p:cNvPr id="62468" name="Picture 5" descr="http://desmond.imageshack.us/Himg180/scaled.php?server=180&amp;filename=61104869.jpg&amp;res=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3390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4294967295"/>
          </p:nvPr>
        </p:nvSpPr>
        <p:spPr>
          <a:xfrm>
            <a:off x="1450975" y="1143000"/>
            <a:ext cx="7693025" cy="6096000"/>
          </a:xfrm>
        </p:spPr>
        <p:txBody>
          <a:bodyPr/>
          <a:lstStyle/>
          <a:p>
            <a:pPr eaLnBrk="1" hangingPunct="1">
              <a:lnSpc>
                <a:spcPct val="90000"/>
              </a:lnSpc>
            </a:pPr>
            <a:r>
              <a:rPr lang="en-US" sz="2400" b="1" smtClean="0"/>
              <a:t>Foreign aid was said to hold the promise of </a:t>
            </a:r>
            <a:r>
              <a:rPr lang="en-US" sz="2400" b="1" u="sng" smtClean="0"/>
              <a:t>institutional development</a:t>
            </a:r>
            <a:r>
              <a:rPr lang="en-US" sz="2400" b="1" smtClean="0"/>
              <a:t>, that is the building of structures capable of introducing and supporting the changes implied in the term modernization. </a:t>
            </a:r>
          </a:p>
          <a:p>
            <a:pPr eaLnBrk="1" hangingPunct="1">
              <a:lnSpc>
                <a:spcPct val="90000"/>
              </a:lnSpc>
            </a:pPr>
            <a:endParaRPr lang="en-US" sz="2400" b="1" smtClean="0"/>
          </a:p>
          <a:p>
            <a:pPr eaLnBrk="1" hangingPunct="1">
              <a:lnSpc>
                <a:spcPct val="90000"/>
              </a:lnSpc>
            </a:pPr>
            <a:r>
              <a:rPr lang="en-US" sz="2400" b="1" smtClean="0"/>
              <a:t>Foreign aid, to its critics however, lacked an adequate conceptual basis. Result: </a:t>
            </a:r>
            <a:r>
              <a:rPr lang="en-US" sz="2400" b="1" i="1" u="sng" smtClean="0"/>
              <a:t>Bureaucratized and Projectized Processes</a:t>
            </a:r>
          </a:p>
          <a:p>
            <a:pPr eaLnBrk="1" hangingPunct="1">
              <a:lnSpc>
                <a:spcPct val="90000"/>
              </a:lnSpc>
              <a:buFont typeface="Wingdings" pitchFamily="2" charset="2"/>
              <a:buNone/>
            </a:pPr>
            <a:endParaRPr lang="en-US" sz="2400" b="1" i="1" u="sng" smtClean="0"/>
          </a:p>
          <a:p>
            <a:pPr eaLnBrk="1" hangingPunct="1">
              <a:lnSpc>
                <a:spcPct val="90000"/>
              </a:lnSpc>
            </a:pPr>
            <a:r>
              <a:rPr lang="en-US" sz="2400" b="1" u="sng" smtClean="0"/>
              <a:t>Foreign aid policy like other foreign policies suffered from an absence of reality</a:t>
            </a:r>
            <a:r>
              <a:rPr lang="en-US" sz="2400" b="1" smtClean="0"/>
              <a:t>.  Where problems and conflicts exist among peoples they are not always solvable by foreign forces or modernization technologies.  </a:t>
            </a:r>
          </a:p>
          <a:p>
            <a:pPr eaLnBrk="1" hangingPunct="1">
              <a:lnSpc>
                <a:spcPct val="90000"/>
              </a:lnSpc>
            </a:pPr>
            <a:endParaRPr lang="en-US" sz="2400" b="1" smtClean="0"/>
          </a:p>
        </p:txBody>
      </p:sp>
      <p:sp>
        <p:nvSpPr>
          <p:cNvPr id="27650" name="AutoShape 2"/>
          <p:cNvSpPr>
            <a:spLocks noGrp="1" noChangeArrowheads="1"/>
          </p:cNvSpPr>
          <p:nvPr>
            <p:ph type="title" idx="4294967295"/>
          </p:nvPr>
        </p:nvSpPr>
        <p:spPr>
          <a:xfrm>
            <a:off x="0" y="6350"/>
            <a:ext cx="8229600" cy="1143000"/>
          </a:xfrm>
        </p:spPr>
        <p:txBody>
          <a:bodyPr rtlCol="0"/>
          <a:lstStyle/>
          <a:p>
            <a:pPr eaLnBrk="1" fontAlgn="auto" hangingPunct="1">
              <a:spcAft>
                <a:spcPts val="0"/>
              </a:spcAft>
              <a:defRPr/>
            </a:pPr>
            <a:r>
              <a:rPr lang="en-US" dirty="0"/>
              <a:t>March of Folly-2</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mdf.nl/uploaded/IMAGES/htmlcontent/Company%20profile/IDS%20core%20areas1-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93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0"/>
            <a:ext cx="9144001"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25177397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2"/>
          <p:cNvSpPr>
            <a:spLocks noGrp="1"/>
          </p:cNvSpPr>
          <p:nvPr>
            <p:ph type="title"/>
          </p:nvPr>
        </p:nvSpPr>
        <p:spPr>
          <a:xfrm>
            <a:off x="1219200" y="0"/>
            <a:ext cx="8410575" cy="1462088"/>
          </a:xfrm>
        </p:spPr>
        <p:txBody>
          <a:bodyPr>
            <a:normAutofit/>
          </a:bodyPr>
          <a:lstStyle/>
          <a:p>
            <a:pPr fontAlgn="auto">
              <a:spcAft>
                <a:spcPts val="0"/>
              </a:spcAft>
              <a:defRPr/>
            </a:pPr>
            <a:r>
              <a:rPr lang="en-US" b="1" smtClean="0"/>
              <a:t>Millennium Development Goals: Eight Goals for 2015</a:t>
            </a:r>
          </a:p>
        </p:txBody>
      </p:sp>
      <p:pic>
        <p:nvPicPr>
          <p:cNvPr id="35843" name="Picture 4" descr="http://www.nigeriaintel.com/wp-content/uploads/2012/12/MDG-go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62484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1141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4294967295"/>
          </p:nvPr>
        </p:nvSpPr>
        <p:spPr>
          <a:xfrm>
            <a:off x="0" y="1600200"/>
            <a:ext cx="8229600" cy="4530725"/>
          </a:xfrm>
        </p:spPr>
        <p:txBody>
          <a:bodyPr/>
          <a:lstStyle/>
          <a:p>
            <a:pPr eaLnBrk="1" hangingPunct="1">
              <a:lnSpc>
                <a:spcPct val="80000"/>
              </a:lnSpc>
              <a:buFont typeface="Wingdings" pitchFamily="2" charset="2"/>
              <a:buNone/>
            </a:pPr>
            <a:r>
              <a:rPr lang="en-US" sz="1800" smtClean="0"/>
              <a:t>	</a:t>
            </a:r>
            <a:endParaRPr lang="en-US" sz="2800" b="1" smtClean="0"/>
          </a:p>
          <a:p>
            <a:pPr eaLnBrk="1" hangingPunct="1">
              <a:lnSpc>
                <a:spcPct val="80000"/>
              </a:lnSpc>
            </a:pPr>
            <a:r>
              <a:rPr lang="en-US" sz="2800" b="1" smtClean="0"/>
              <a:t>In foreign aid, nation building has been the most presumptuous of such illusions. The importance of reason in decision-making follows from this.</a:t>
            </a:r>
          </a:p>
          <a:p>
            <a:pPr eaLnBrk="1" hangingPunct="1">
              <a:lnSpc>
                <a:spcPct val="80000"/>
              </a:lnSpc>
            </a:pPr>
            <a:endParaRPr lang="en-US" sz="2100" b="1" smtClean="0"/>
          </a:p>
          <a:p>
            <a:pPr eaLnBrk="1" hangingPunct="1">
              <a:lnSpc>
                <a:spcPct val="80000"/>
              </a:lnSpc>
            </a:pPr>
            <a:r>
              <a:rPr lang="en-US" sz="2800" b="1" u="sng" smtClean="0"/>
              <a:t>Counter-productive policies</a:t>
            </a:r>
            <a:r>
              <a:rPr lang="en-US" sz="2800" b="1" smtClean="0"/>
              <a:t> can be identified if there is a real time alternative course of action available that can be subject to group discussion and eventual choice.  </a:t>
            </a:r>
          </a:p>
          <a:p>
            <a:pPr eaLnBrk="1" hangingPunct="1">
              <a:lnSpc>
                <a:spcPct val="80000"/>
              </a:lnSpc>
              <a:buFont typeface="Wingdings" pitchFamily="2" charset="2"/>
              <a:buNone/>
            </a:pPr>
            <a:endParaRPr lang="en-US" sz="2800" b="1" smtClean="0"/>
          </a:p>
          <a:p>
            <a:pPr eaLnBrk="1" hangingPunct="1">
              <a:lnSpc>
                <a:spcPct val="80000"/>
              </a:lnSpc>
              <a:buFont typeface="Wingdings" pitchFamily="2" charset="2"/>
              <a:buNone/>
            </a:pPr>
            <a:r>
              <a:rPr lang="en-US" sz="2100" b="1" smtClean="0"/>
              <a:t>	</a:t>
            </a:r>
          </a:p>
        </p:txBody>
      </p:sp>
      <p:sp>
        <p:nvSpPr>
          <p:cNvPr id="28674" name="AutoShape 2"/>
          <p:cNvSpPr>
            <a:spLocks noGrp="1" noChangeArrowheads="1"/>
          </p:cNvSpPr>
          <p:nvPr>
            <p:ph type="title" idx="4294967295"/>
          </p:nvPr>
        </p:nvSpPr>
        <p:spPr>
          <a:xfrm>
            <a:off x="0" y="274638"/>
            <a:ext cx="8229600" cy="1143000"/>
          </a:xfrm>
        </p:spPr>
        <p:txBody>
          <a:bodyPr rtlCol="0"/>
          <a:lstStyle/>
          <a:p>
            <a:pPr eaLnBrk="1" fontAlgn="auto" hangingPunct="1">
              <a:spcAft>
                <a:spcPts val="0"/>
              </a:spcAft>
              <a:defRPr/>
            </a:pPr>
            <a:r>
              <a:rPr lang="en-US"/>
              <a:t>March of Folly-3</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4294967295"/>
          </p:nvPr>
        </p:nvSpPr>
        <p:spPr>
          <a:xfrm>
            <a:off x="0" y="1143000"/>
            <a:ext cx="8686800" cy="4530725"/>
          </a:xfrm>
        </p:spPr>
        <p:txBody>
          <a:bodyPr>
            <a:normAutofit lnSpcReduction="10000"/>
          </a:bodyPr>
          <a:lstStyle/>
          <a:p>
            <a:pPr marL="365760" indent="-256032" eaLnBrk="1" fontAlgn="auto" hangingPunct="1">
              <a:lnSpc>
                <a:spcPct val="80000"/>
              </a:lnSpc>
              <a:spcAft>
                <a:spcPts val="0"/>
              </a:spcAft>
              <a:buFont typeface="Wingdings" pitchFamily="2" charset="2"/>
              <a:buNone/>
              <a:defRPr/>
            </a:pPr>
            <a:r>
              <a:rPr lang="en-US" sz="900" dirty="0" smtClean="0"/>
              <a:t>	</a:t>
            </a:r>
          </a:p>
          <a:p>
            <a:pPr marL="365760" indent="-256032" eaLnBrk="1" fontAlgn="auto" hangingPunct="1">
              <a:lnSpc>
                <a:spcPct val="80000"/>
              </a:lnSpc>
              <a:spcAft>
                <a:spcPts val="0"/>
              </a:spcAft>
              <a:buFont typeface="Wingdings" pitchFamily="2" charset="2"/>
              <a:buNone/>
              <a:defRPr/>
            </a:pPr>
            <a:endParaRPr lang="en-US" sz="900" b="1" dirty="0" smtClean="0"/>
          </a:p>
          <a:p>
            <a:pPr marL="365760" indent="-256032" eaLnBrk="1" fontAlgn="auto" hangingPunct="1">
              <a:lnSpc>
                <a:spcPct val="80000"/>
              </a:lnSpc>
              <a:spcAft>
                <a:spcPts val="0"/>
              </a:spcAft>
              <a:buFont typeface="Wingdings" pitchFamily="2" charset="2"/>
              <a:buNone/>
              <a:defRPr/>
            </a:pPr>
            <a:endParaRPr lang="en-US" sz="900" b="1" dirty="0" smtClean="0"/>
          </a:p>
          <a:p>
            <a:pPr marL="365760" indent="-256032" eaLnBrk="1" fontAlgn="auto" hangingPunct="1">
              <a:lnSpc>
                <a:spcPct val="80000"/>
              </a:lnSpc>
              <a:spcAft>
                <a:spcPts val="0"/>
              </a:spcAft>
              <a:buFont typeface="Wingdings" pitchFamily="2" charset="2"/>
              <a:buNone/>
              <a:defRPr/>
            </a:pPr>
            <a:r>
              <a:rPr lang="en-US" sz="900" b="1" dirty="0" smtClean="0"/>
              <a:t>	</a:t>
            </a:r>
            <a:r>
              <a:rPr lang="en-US" sz="2500" b="1" dirty="0" smtClean="0"/>
              <a:t>Using this definition, foreign aid policies have often been </a:t>
            </a:r>
            <a:r>
              <a:rPr lang="en-US" sz="2500" b="1" u="sng" dirty="0" smtClean="0"/>
              <a:t>counter-productive</a:t>
            </a:r>
            <a:r>
              <a:rPr lang="en-US" sz="2500" b="1" dirty="0" smtClean="0"/>
              <a:t> since productive policies require thoughtful analysis. </a:t>
            </a:r>
          </a:p>
          <a:p>
            <a:pPr marL="365760" indent="-256032" eaLnBrk="1" fontAlgn="auto" hangingPunct="1">
              <a:lnSpc>
                <a:spcPct val="80000"/>
              </a:lnSpc>
              <a:spcAft>
                <a:spcPts val="0"/>
              </a:spcAft>
              <a:buFont typeface="Wingdings" pitchFamily="2" charset="2"/>
              <a:buNone/>
              <a:defRPr/>
            </a:pPr>
            <a:endParaRPr lang="en-US" sz="2500" b="1" dirty="0" smtClean="0"/>
          </a:p>
          <a:p>
            <a:pPr marL="365760" indent="-256032" eaLnBrk="1" fontAlgn="auto" hangingPunct="1">
              <a:lnSpc>
                <a:spcPct val="80000"/>
              </a:lnSpc>
              <a:spcAft>
                <a:spcPts val="0"/>
              </a:spcAft>
              <a:buFont typeface="Wingdings" pitchFamily="2" charset="2"/>
              <a:buNone/>
              <a:defRPr/>
            </a:pPr>
            <a:r>
              <a:rPr lang="en-US" sz="2500" b="1" dirty="0" smtClean="0"/>
              <a:t>	Too often, foreign aid policies are pursued almost perversely even when “demonstrably unworkable or counter-productive.”</a:t>
            </a:r>
          </a:p>
          <a:p>
            <a:pPr marL="365760" indent="-256032" eaLnBrk="1" fontAlgn="auto" hangingPunct="1">
              <a:lnSpc>
                <a:spcPct val="80000"/>
              </a:lnSpc>
              <a:spcAft>
                <a:spcPts val="0"/>
              </a:spcAft>
              <a:buFont typeface="Wingdings" pitchFamily="2" charset="2"/>
              <a:buNone/>
              <a:defRPr/>
            </a:pPr>
            <a:r>
              <a:rPr lang="en-US" sz="2500" b="1" dirty="0" smtClean="0"/>
              <a:t> </a:t>
            </a:r>
          </a:p>
          <a:p>
            <a:pPr marL="365760" indent="-256032" eaLnBrk="1" fontAlgn="auto" hangingPunct="1">
              <a:lnSpc>
                <a:spcPct val="80000"/>
              </a:lnSpc>
              <a:spcAft>
                <a:spcPts val="0"/>
              </a:spcAft>
              <a:buFont typeface="Wingdings" pitchFamily="2" charset="2"/>
              <a:buNone/>
              <a:defRPr/>
            </a:pPr>
            <a:r>
              <a:rPr lang="en-US" sz="2500" b="1" dirty="0" smtClean="0"/>
              <a:t>	Unworkable policies, Tuchman points out, are “pursued at the sacrifice of the possible.” </a:t>
            </a:r>
          </a:p>
          <a:p>
            <a:pPr marL="365760" indent="-256032" eaLnBrk="1" fontAlgn="auto" hangingPunct="1">
              <a:lnSpc>
                <a:spcPct val="80000"/>
              </a:lnSpc>
              <a:spcAft>
                <a:spcPts val="0"/>
              </a:spcAft>
              <a:buFont typeface="Wingdings" pitchFamily="2" charset="2"/>
              <a:buNone/>
              <a:defRPr/>
            </a:pPr>
            <a:endParaRPr lang="en-US" sz="2500" b="1" dirty="0" smtClean="0"/>
          </a:p>
          <a:p>
            <a:pPr marL="365760" indent="-256032" eaLnBrk="1" fontAlgn="auto" hangingPunct="1">
              <a:lnSpc>
                <a:spcPct val="80000"/>
              </a:lnSpc>
              <a:spcAft>
                <a:spcPts val="0"/>
              </a:spcAft>
              <a:buFont typeface="Wingdings" pitchFamily="2" charset="2"/>
              <a:buNone/>
              <a:defRPr/>
            </a:pPr>
            <a:r>
              <a:rPr lang="en-US" sz="1400" b="1" dirty="0" smtClean="0"/>
              <a:t>		</a:t>
            </a:r>
          </a:p>
          <a:p>
            <a:pPr marL="365760" indent="-256032" eaLnBrk="1" fontAlgn="auto" hangingPunct="1">
              <a:lnSpc>
                <a:spcPct val="80000"/>
              </a:lnSpc>
              <a:spcAft>
                <a:spcPts val="0"/>
              </a:spcAft>
              <a:buFont typeface="Wingdings" pitchFamily="2" charset="2"/>
              <a:buNone/>
              <a:defRPr/>
            </a:pPr>
            <a:endParaRPr lang="en-US" sz="1400" b="1" dirty="0" smtClean="0"/>
          </a:p>
          <a:p>
            <a:pPr marL="365760" indent="-256032" eaLnBrk="1" fontAlgn="auto" hangingPunct="1">
              <a:lnSpc>
                <a:spcPct val="80000"/>
              </a:lnSpc>
              <a:spcAft>
                <a:spcPts val="0"/>
              </a:spcAft>
              <a:buFont typeface="Wingdings" pitchFamily="2" charset="2"/>
              <a:buNone/>
              <a:defRPr/>
            </a:pPr>
            <a:r>
              <a:rPr lang="en-US" sz="1400" b="1" dirty="0" smtClean="0"/>
              <a:t>	</a:t>
            </a:r>
            <a:r>
              <a:rPr lang="en-US" sz="1600" b="1" dirty="0" smtClean="0"/>
              <a:t>Quotes from Tuchman, , p. 33 and p. 128.</a:t>
            </a:r>
          </a:p>
          <a:p>
            <a:pPr marL="365760" indent="-256032" eaLnBrk="1" fontAlgn="auto" hangingPunct="1">
              <a:lnSpc>
                <a:spcPct val="80000"/>
              </a:lnSpc>
              <a:spcAft>
                <a:spcPts val="0"/>
              </a:spcAft>
              <a:buFont typeface="Wingdings" pitchFamily="2" charset="2"/>
              <a:buNone/>
              <a:defRPr/>
            </a:pPr>
            <a:endParaRPr lang="en-US" sz="1600" b="1" dirty="0" smtClean="0"/>
          </a:p>
        </p:txBody>
      </p:sp>
      <p:sp>
        <p:nvSpPr>
          <p:cNvPr id="29698" name="AutoShape 2"/>
          <p:cNvSpPr>
            <a:spLocks noGrp="1" noChangeArrowheads="1"/>
          </p:cNvSpPr>
          <p:nvPr>
            <p:ph type="title" idx="4294967295"/>
          </p:nvPr>
        </p:nvSpPr>
        <p:spPr>
          <a:xfrm>
            <a:off x="0" y="274638"/>
            <a:ext cx="8229600" cy="1143000"/>
          </a:xfrm>
        </p:spPr>
        <p:txBody>
          <a:bodyPr rtlCol="0"/>
          <a:lstStyle/>
          <a:p>
            <a:pPr eaLnBrk="1" fontAlgn="auto" hangingPunct="1">
              <a:spcAft>
                <a:spcPts val="0"/>
              </a:spcAft>
              <a:defRPr/>
            </a:pPr>
            <a:r>
              <a:rPr lang="en-US"/>
              <a:t>March of Folly-4</a:t>
            </a:r>
          </a:p>
        </p:txBody>
      </p:sp>
      <p:pic>
        <p:nvPicPr>
          <p:cNvPr id="66564" name="Picture 5" descr="http://www.murfsystems.com/uploadedFiles/counter-productiv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670425"/>
            <a:ext cx="30099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4294967295"/>
          </p:nvPr>
        </p:nvSpPr>
        <p:spPr>
          <a:xfrm>
            <a:off x="0" y="1600200"/>
            <a:ext cx="8229600" cy="4530725"/>
          </a:xfrm>
        </p:spPr>
        <p:txBody>
          <a:bodyPr>
            <a:normAutofit lnSpcReduction="10000"/>
          </a:bodyPr>
          <a:lstStyle/>
          <a:p>
            <a:pPr marL="365760" indent="-256032" eaLnBrk="1" fontAlgn="auto" hangingPunct="1">
              <a:lnSpc>
                <a:spcPct val="80000"/>
              </a:lnSpc>
              <a:spcAft>
                <a:spcPts val="0"/>
              </a:spcAft>
              <a:buFont typeface="Wingdings" pitchFamily="2" charset="2"/>
              <a:buNone/>
              <a:defRPr/>
            </a:pPr>
            <a:endParaRPr lang="en-US" sz="1200" b="1" dirty="0" smtClean="0"/>
          </a:p>
          <a:p>
            <a:pPr marL="365760" indent="-256032" eaLnBrk="1" fontAlgn="auto" hangingPunct="1">
              <a:lnSpc>
                <a:spcPct val="80000"/>
              </a:lnSpc>
              <a:spcAft>
                <a:spcPts val="0"/>
              </a:spcAft>
              <a:buFont typeface="Wingdings" pitchFamily="2" charset="2"/>
              <a:buNone/>
              <a:defRPr/>
            </a:pPr>
            <a:r>
              <a:rPr lang="en-US" sz="2500" b="1" dirty="0" smtClean="0"/>
              <a:t>There are two problems with decision-making:</a:t>
            </a:r>
          </a:p>
          <a:p>
            <a:pPr marL="365760" indent="-256032" eaLnBrk="1" fontAlgn="auto" hangingPunct="1">
              <a:lnSpc>
                <a:spcPct val="80000"/>
              </a:lnSpc>
              <a:spcAft>
                <a:spcPts val="0"/>
              </a:spcAft>
              <a:buFont typeface="Wingdings" pitchFamily="2" charset="2"/>
              <a:buNone/>
              <a:defRPr/>
            </a:pPr>
            <a:r>
              <a:rPr lang="en-US" sz="2500" b="1" dirty="0" smtClean="0"/>
              <a:t>	</a:t>
            </a:r>
          </a:p>
          <a:p>
            <a:pPr marL="365760" indent="-256032" eaLnBrk="1" fontAlgn="auto" hangingPunct="1">
              <a:lnSpc>
                <a:spcPct val="80000"/>
              </a:lnSpc>
              <a:spcAft>
                <a:spcPts val="0"/>
              </a:spcAft>
              <a:buFont typeface="Wingdings" pitchFamily="2" charset="2"/>
              <a:buNone/>
              <a:defRPr/>
            </a:pPr>
            <a:endParaRPr lang="en-US" sz="2500" b="1" dirty="0" smtClean="0"/>
          </a:p>
          <a:p>
            <a:pPr marL="365760" indent="-256032" eaLnBrk="1" fontAlgn="auto" hangingPunct="1">
              <a:lnSpc>
                <a:spcPct val="80000"/>
              </a:lnSpc>
              <a:spcAft>
                <a:spcPts val="0"/>
              </a:spcAft>
              <a:buFont typeface="Wingdings 3"/>
              <a:buChar char=""/>
              <a:defRPr/>
            </a:pPr>
            <a:r>
              <a:rPr lang="en-US" sz="2500" b="1" dirty="0" smtClean="0"/>
              <a:t>First, decisions are often formed through prejudice which “hazardous to government.”</a:t>
            </a:r>
          </a:p>
          <a:p>
            <a:pPr marL="365760" indent="-256032" eaLnBrk="1" fontAlgn="auto" hangingPunct="1">
              <a:lnSpc>
                <a:spcPct val="80000"/>
              </a:lnSpc>
              <a:spcAft>
                <a:spcPts val="0"/>
              </a:spcAft>
              <a:buFont typeface="Wingdings 3"/>
              <a:buChar char=""/>
              <a:defRPr/>
            </a:pPr>
            <a:endParaRPr lang="en-US" sz="2500" b="1" dirty="0" smtClean="0"/>
          </a:p>
          <a:p>
            <a:pPr marL="365760" indent="-256032" eaLnBrk="1" fontAlgn="auto" hangingPunct="1">
              <a:lnSpc>
                <a:spcPct val="80000"/>
              </a:lnSpc>
              <a:spcAft>
                <a:spcPts val="0"/>
              </a:spcAft>
              <a:buFont typeface="Wingdings 3"/>
              <a:buChar char=""/>
              <a:defRPr/>
            </a:pPr>
            <a:r>
              <a:rPr lang="en-US" sz="2500" b="1" dirty="0" smtClean="0"/>
              <a:t>Secondly, decisions in turn are too often made with the ‘terrible encumbrance’ of dignity and honor.</a:t>
            </a:r>
            <a:r>
              <a:rPr lang="en-US" sz="1600" b="1" dirty="0" smtClean="0"/>
              <a:t> </a:t>
            </a:r>
          </a:p>
          <a:p>
            <a:pPr marL="365760" indent="-256032" eaLnBrk="1" fontAlgn="auto" hangingPunct="1">
              <a:lnSpc>
                <a:spcPct val="80000"/>
              </a:lnSpc>
              <a:spcAft>
                <a:spcPts val="0"/>
              </a:spcAft>
              <a:buFont typeface="Wingdings 3"/>
              <a:buChar char=""/>
              <a:defRPr/>
            </a:pPr>
            <a:endParaRPr lang="en-US" sz="1600" b="1" dirty="0" smtClean="0"/>
          </a:p>
          <a:p>
            <a:pPr marL="365760" indent="-256032" eaLnBrk="1" fontAlgn="auto" hangingPunct="1">
              <a:lnSpc>
                <a:spcPct val="80000"/>
              </a:lnSpc>
              <a:spcAft>
                <a:spcPts val="0"/>
              </a:spcAft>
              <a:buFont typeface="Wingdings" pitchFamily="2" charset="2"/>
              <a:buNone/>
              <a:defRPr/>
            </a:pPr>
            <a:endParaRPr lang="en-US" sz="800" b="1" dirty="0" smtClean="0"/>
          </a:p>
          <a:p>
            <a:pPr marL="365760" indent="-256032" eaLnBrk="1" fontAlgn="auto" hangingPunct="1">
              <a:lnSpc>
                <a:spcPct val="80000"/>
              </a:lnSpc>
              <a:spcAft>
                <a:spcPts val="0"/>
              </a:spcAft>
              <a:buFont typeface="Wingdings" pitchFamily="2" charset="2"/>
              <a:buNone/>
              <a:defRPr/>
            </a:pPr>
            <a:endParaRPr lang="en-US" sz="900" b="1" dirty="0" smtClean="0"/>
          </a:p>
          <a:p>
            <a:pPr marL="365760" indent="-256032" eaLnBrk="1" fontAlgn="auto" hangingPunct="1">
              <a:lnSpc>
                <a:spcPct val="80000"/>
              </a:lnSpc>
              <a:spcAft>
                <a:spcPts val="0"/>
              </a:spcAft>
              <a:buFont typeface="Wingdings" pitchFamily="2" charset="2"/>
              <a:buNone/>
              <a:defRPr/>
            </a:pPr>
            <a:endParaRPr lang="en-US" sz="900" b="1" dirty="0" smtClean="0"/>
          </a:p>
          <a:p>
            <a:pPr marL="365760" indent="-256032" eaLnBrk="1" fontAlgn="auto" hangingPunct="1">
              <a:lnSpc>
                <a:spcPct val="80000"/>
              </a:lnSpc>
              <a:spcAft>
                <a:spcPts val="0"/>
              </a:spcAft>
              <a:buFont typeface="Wingdings" pitchFamily="2" charset="2"/>
              <a:buNone/>
              <a:defRPr/>
            </a:pPr>
            <a:endParaRPr lang="en-US" sz="900" b="1" dirty="0" smtClean="0"/>
          </a:p>
          <a:p>
            <a:pPr marL="365760" indent="-256032" eaLnBrk="1" fontAlgn="auto" hangingPunct="1">
              <a:lnSpc>
                <a:spcPct val="80000"/>
              </a:lnSpc>
              <a:spcAft>
                <a:spcPts val="0"/>
              </a:spcAft>
              <a:buFont typeface="Wingdings" pitchFamily="2" charset="2"/>
              <a:buNone/>
              <a:defRPr/>
            </a:pPr>
            <a:endParaRPr lang="en-US" sz="900" b="1" dirty="0" smtClean="0"/>
          </a:p>
          <a:p>
            <a:pPr marL="365760" indent="-256032" eaLnBrk="1" fontAlgn="auto" hangingPunct="1">
              <a:lnSpc>
                <a:spcPct val="80000"/>
              </a:lnSpc>
              <a:spcAft>
                <a:spcPts val="0"/>
              </a:spcAft>
              <a:buFont typeface="Wingdings" pitchFamily="2" charset="2"/>
              <a:buNone/>
              <a:defRPr/>
            </a:pPr>
            <a:r>
              <a:rPr lang="en-US" sz="1400" b="1" dirty="0" smtClean="0"/>
              <a:t>Both Quotes from Tuchman</a:t>
            </a:r>
            <a:r>
              <a:rPr lang="en-US" sz="900" b="1" dirty="0" smtClean="0"/>
              <a:t>.</a:t>
            </a:r>
            <a:br>
              <a:rPr lang="en-US" sz="900" b="1" dirty="0" smtClean="0"/>
            </a:br>
            <a:endParaRPr lang="en-US" sz="900" b="1" dirty="0" smtClean="0"/>
          </a:p>
        </p:txBody>
      </p:sp>
      <p:sp>
        <p:nvSpPr>
          <p:cNvPr id="30722" name="AutoShape 2"/>
          <p:cNvSpPr>
            <a:spLocks noGrp="1" noChangeArrowheads="1"/>
          </p:cNvSpPr>
          <p:nvPr>
            <p:ph type="title" idx="4294967295"/>
          </p:nvPr>
        </p:nvSpPr>
        <p:spPr>
          <a:xfrm>
            <a:off x="0" y="274638"/>
            <a:ext cx="8229600" cy="1143000"/>
          </a:xfrm>
        </p:spPr>
        <p:txBody>
          <a:bodyPr rtlCol="0"/>
          <a:lstStyle/>
          <a:p>
            <a:pPr eaLnBrk="1" fontAlgn="auto" hangingPunct="1">
              <a:spcAft>
                <a:spcPts val="0"/>
              </a:spcAft>
              <a:defRPr/>
            </a:pPr>
            <a:r>
              <a:rPr lang="en-US"/>
              <a:t>March of Folly-5</a:t>
            </a:r>
          </a:p>
        </p:txBody>
      </p:sp>
      <p:pic>
        <p:nvPicPr>
          <p:cNvPr id="67588" name="Picture 5" descr="http://toppun.com/Great-Quotes/Peace-Quotes/Peace-Quote-Peace-Sign-8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41910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4294967295"/>
          </p:nvPr>
        </p:nvSpPr>
        <p:spPr>
          <a:xfrm>
            <a:off x="0" y="1600200"/>
            <a:ext cx="8229600" cy="4530725"/>
          </a:xfrm>
        </p:spPr>
        <p:txBody>
          <a:bodyPr/>
          <a:lstStyle/>
          <a:p>
            <a:pPr eaLnBrk="1" hangingPunct="1">
              <a:lnSpc>
                <a:spcPct val="80000"/>
              </a:lnSpc>
              <a:buFont typeface="Wingdings" pitchFamily="2" charset="2"/>
              <a:buNone/>
            </a:pPr>
            <a:r>
              <a:rPr lang="en-US" sz="1200" smtClean="0"/>
              <a:t>	</a:t>
            </a:r>
            <a:r>
              <a:rPr lang="en-US" sz="2100" b="1" smtClean="0"/>
              <a:t>The </a:t>
            </a:r>
            <a:r>
              <a:rPr lang="en-US" sz="2100" b="1" u="sng" smtClean="0"/>
              <a:t>foreign aid system</a:t>
            </a:r>
            <a:r>
              <a:rPr lang="en-US" sz="2100" b="1" smtClean="0"/>
              <a:t> as it has evolved in the U.S. and in other bilateral and multilateral organizations over the last sixty years is </a:t>
            </a:r>
            <a:r>
              <a:rPr lang="en-US" sz="2100" b="1" u="sng" smtClean="0"/>
              <a:t>bureaucratic in nature</a:t>
            </a:r>
            <a:r>
              <a:rPr lang="en-US" sz="2100" b="1" smtClean="0"/>
              <a:t>.  As Henry Kissinger noted in the late 1960s, there was </a:t>
            </a:r>
          </a:p>
          <a:p>
            <a:pPr eaLnBrk="1" hangingPunct="1">
              <a:lnSpc>
                <a:spcPct val="80000"/>
              </a:lnSpc>
              <a:buFont typeface="Wingdings" pitchFamily="2" charset="2"/>
              <a:buNone/>
            </a:pPr>
            <a:endParaRPr lang="en-US" sz="2100" b="1" smtClean="0"/>
          </a:p>
          <a:p>
            <a:pPr eaLnBrk="1" hangingPunct="1">
              <a:lnSpc>
                <a:spcPct val="80000"/>
              </a:lnSpc>
              <a:buFont typeface="Wingdings" pitchFamily="2" charset="2"/>
              <a:buNone/>
            </a:pPr>
            <a:r>
              <a:rPr lang="en-US" sz="2100" b="1" smtClean="0"/>
              <a:t>		a sort of </a:t>
            </a:r>
            <a:r>
              <a:rPr lang="en-US" sz="2100" b="1" u="sng" smtClean="0"/>
              <a:t>blindness</a:t>
            </a:r>
            <a:r>
              <a:rPr lang="en-US" sz="2100" b="1" smtClean="0"/>
              <a:t> [in terms of foreign aid] in 	which bureaucracies run a competition with 	their own programs and measure success 	by 	the degree to which they fulfill their own 	norms, without being in a position to judge 	whether the norms made any sense to begin 	with.</a:t>
            </a:r>
          </a:p>
          <a:p>
            <a:pPr eaLnBrk="1" hangingPunct="1">
              <a:lnSpc>
                <a:spcPct val="80000"/>
              </a:lnSpc>
              <a:buFont typeface="Wingdings" pitchFamily="2" charset="2"/>
              <a:buNone/>
            </a:pPr>
            <a:endParaRPr lang="en-US" sz="2100" b="1" smtClean="0"/>
          </a:p>
          <a:p>
            <a:pPr eaLnBrk="1" hangingPunct="1">
              <a:lnSpc>
                <a:spcPct val="80000"/>
              </a:lnSpc>
              <a:buFont typeface="Wingdings" pitchFamily="2" charset="2"/>
              <a:buNone/>
            </a:pPr>
            <a:r>
              <a:rPr lang="en-US" sz="2100" b="1" smtClean="0"/>
              <a:t>		</a:t>
            </a:r>
          </a:p>
          <a:p>
            <a:pPr eaLnBrk="1" hangingPunct="1">
              <a:lnSpc>
                <a:spcPct val="80000"/>
              </a:lnSpc>
              <a:buFont typeface="Wingdings" pitchFamily="2" charset="2"/>
              <a:buNone/>
            </a:pPr>
            <a:r>
              <a:rPr lang="en-US" sz="1400" b="1" smtClean="0"/>
              <a:t>	</a:t>
            </a:r>
            <a:r>
              <a:rPr lang="en-US" sz="1600" b="1" smtClean="0"/>
              <a:t>Quoted in  John Franklin Campbell, </a:t>
            </a:r>
            <a:r>
              <a:rPr lang="en-US" sz="1600" b="1" u="sng" smtClean="0"/>
              <a:t>The Foreign Affairs Fudge Factory</a:t>
            </a:r>
            <a:r>
              <a:rPr lang="en-US" sz="1600" b="1" smtClean="0"/>
              <a:t> (New York: Basic Books, 1971), p. 8..</a:t>
            </a:r>
          </a:p>
        </p:txBody>
      </p:sp>
      <p:sp>
        <p:nvSpPr>
          <p:cNvPr id="31746" name="AutoShape 2"/>
          <p:cNvSpPr>
            <a:spLocks noGrp="1" noChangeArrowheads="1"/>
          </p:cNvSpPr>
          <p:nvPr>
            <p:ph type="title" idx="4294967295"/>
          </p:nvPr>
        </p:nvSpPr>
        <p:spPr>
          <a:xfrm>
            <a:off x="0" y="274638"/>
            <a:ext cx="8229600" cy="1143000"/>
          </a:xfrm>
        </p:spPr>
        <p:txBody>
          <a:bodyPr rtlCol="0"/>
          <a:lstStyle/>
          <a:p>
            <a:pPr eaLnBrk="1" fontAlgn="auto" hangingPunct="1">
              <a:spcAft>
                <a:spcPts val="0"/>
              </a:spcAft>
              <a:defRPr/>
            </a:pPr>
            <a:r>
              <a:rPr lang="en-US"/>
              <a:t>March of Folly- 6</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idx="4294967295"/>
          </p:nvPr>
        </p:nvSpPr>
        <p:spPr>
          <a:xfrm>
            <a:off x="0" y="1371600"/>
            <a:ext cx="7239000" cy="5791200"/>
          </a:xfrm>
        </p:spPr>
        <p:txBody>
          <a:bodyPr/>
          <a:lstStyle/>
          <a:p>
            <a:pPr eaLnBrk="1" hangingPunct="1">
              <a:lnSpc>
                <a:spcPct val="80000"/>
              </a:lnSpc>
            </a:pPr>
            <a:r>
              <a:rPr lang="en-US" sz="1800" b="1" smtClean="0"/>
              <a:t>In foreign policy, (including foreign aid policy)</a:t>
            </a:r>
            <a:r>
              <a:rPr lang="en-US" sz="1800" b="1" u="sng" smtClean="0"/>
              <a:t> national honor often required that foolish policies</a:t>
            </a:r>
            <a:r>
              <a:rPr lang="en-US" sz="1800" b="1" smtClean="0"/>
              <a:t> continued to be pursued despite overwhelming evidence that the goal was unattainable. </a:t>
            </a:r>
          </a:p>
          <a:p>
            <a:pPr eaLnBrk="1" hangingPunct="1">
              <a:lnSpc>
                <a:spcPct val="80000"/>
              </a:lnSpc>
            </a:pPr>
            <a:endParaRPr lang="en-US" sz="1800" b="1" smtClean="0"/>
          </a:p>
          <a:p>
            <a:pPr eaLnBrk="1" hangingPunct="1">
              <a:lnSpc>
                <a:spcPct val="80000"/>
              </a:lnSpc>
            </a:pPr>
            <a:r>
              <a:rPr lang="en-US" sz="1800" b="1" smtClean="0"/>
              <a:t>The U.S. involvement in Vietnam (and some say Iraq and Afghanistan) is said to be part of this pattern. Folly in public policy occurs when groups and organizations are </a:t>
            </a:r>
            <a:r>
              <a:rPr lang="en-US" sz="1800" b="1" u="sng" smtClean="0"/>
              <a:t>unable to make decisions and draw conclusions from the evidence available</a:t>
            </a:r>
            <a:r>
              <a:rPr lang="en-US" sz="1800" b="1" smtClean="0"/>
              <a:t>. Costs rather than benefits from a policy result if the donor tries to “avoid interference that is needless or irrelevant to major foreign policy purposes.”  </a:t>
            </a:r>
          </a:p>
          <a:p>
            <a:pPr eaLnBrk="1" hangingPunct="1">
              <a:lnSpc>
                <a:spcPct val="80000"/>
              </a:lnSpc>
            </a:pPr>
            <a:endParaRPr lang="en-US" sz="1800" b="1" smtClean="0"/>
          </a:p>
          <a:p>
            <a:pPr eaLnBrk="1" hangingPunct="1">
              <a:lnSpc>
                <a:spcPct val="80000"/>
              </a:lnSpc>
            </a:pPr>
            <a:r>
              <a:rPr lang="en-US" sz="2800" b="1" smtClean="0"/>
              <a:t>Decision-makers need to focus on both problems.</a:t>
            </a:r>
          </a:p>
          <a:p>
            <a:pPr eaLnBrk="1" hangingPunct="1">
              <a:lnSpc>
                <a:spcPct val="80000"/>
              </a:lnSpc>
              <a:buFont typeface="Wingdings" pitchFamily="2" charset="2"/>
              <a:buNone/>
            </a:pPr>
            <a:endParaRPr lang="en-US" sz="1800" b="1" smtClean="0"/>
          </a:p>
          <a:p>
            <a:pPr eaLnBrk="1" hangingPunct="1">
              <a:lnSpc>
                <a:spcPct val="80000"/>
              </a:lnSpc>
              <a:buFont typeface="Wingdings" pitchFamily="2" charset="2"/>
              <a:buNone/>
            </a:pPr>
            <a:endParaRPr lang="en-US" sz="1600" b="1" smtClean="0"/>
          </a:p>
          <a:p>
            <a:pPr eaLnBrk="1" hangingPunct="1">
              <a:lnSpc>
                <a:spcPct val="80000"/>
              </a:lnSpc>
              <a:buFont typeface="Wingdings" pitchFamily="2" charset="2"/>
              <a:buNone/>
            </a:pPr>
            <a:r>
              <a:rPr lang="en-US" sz="1600" b="1" smtClean="0"/>
              <a:t>	</a:t>
            </a:r>
            <a:r>
              <a:rPr lang="en-US" sz="1600" b="1" smtClean="0">
                <a:solidFill>
                  <a:srgbClr val="FF0000"/>
                </a:solidFill>
              </a:rPr>
              <a:t>Noted by John D. Montgomery, </a:t>
            </a:r>
            <a:r>
              <a:rPr lang="en-US" sz="1600" b="1" u="sng" smtClean="0">
                <a:solidFill>
                  <a:srgbClr val="FF0000"/>
                </a:solidFill>
              </a:rPr>
              <a:t>The Politics of Foreign Aid: American Experience in Southeast Asia</a:t>
            </a:r>
            <a:r>
              <a:rPr lang="en-US" sz="1600" b="1" smtClean="0">
                <a:solidFill>
                  <a:srgbClr val="FF0000"/>
                </a:solidFill>
              </a:rPr>
              <a:t> (New York: Praeger, </a:t>
            </a:r>
          </a:p>
          <a:p>
            <a:pPr eaLnBrk="1" hangingPunct="1">
              <a:lnSpc>
                <a:spcPct val="80000"/>
              </a:lnSpc>
              <a:buFont typeface="Wingdings" pitchFamily="2" charset="2"/>
              <a:buNone/>
            </a:pPr>
            <a:r>
              <a:rPr lang="en-US" sz="1600" b="1" smtClean="0">
                <a:solidFill>
                  <a:srgbClr val="FF0000"/>
                </a:solidFill>
              </a:rPr>
              <a:t>	1962), p. 250.  </a:t>
            </a:r>
          </a:p>
        </p:txBody>
      </p:sp>
      <p:sp>
        <p:nvSpPr>
          <p:cNvPr id="32770" name="AutoShape 2"/>
          <p:cNvSpPr>
            <a:spLocks noGrp="1" noChangeArrowheads="1"/>
          </p:cNvSpPr>
          <p:nvPr>
            <p:ph type="title" idx="4294967295"/>
          </p:nvPr>
        </p:nvSpPr>
        <p:spPr>
          <a:xfrm>
            <a:off x="0" y="274638"/>
            <a:ext cx="8229600" cy="1143000"/>
          </a:xfrm>
        </p:spPr>
        <p:txBody>
          <a:bodyPr rtlCol="0"/>
          <a:lstStyle/>
          <a:p>
            <a:pPr eaLnBrk="1" fontAlgn="auto" hangingPunct="1">
              <a:spcAft>
                <a:spcPts val="0"/>
              </a:spcAft>
              <a:defRPr/>
            </a:pPr>
            <a:r>
              <a:rPr lang="en-US" dirty="0"/>
              <a:t>March of Folly- 7</a:t>
            </a:r>
          </a:p>
        </p:txBody>
      </p:sp>
      <p:pic>
        <p:nvPicPr>
          <p:cNvPr id="69636" name="Picture 5" descr="http://www.hks.harvard.edu/virtualbooktour/Old_Tour_Files/images/jd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038600"/>
            <a:ext cx="2667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90750" y="1957388"/>
            <a:ext cx="4762500" cy="3573462"/>
          </a:xfrm>
        </p:spPr>
      </p:pic>
      <p:sp>
        <p:nvSpPr>
          <p:cNvPr id="15360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rgbClr val="FF0000"/>
                </a:solidFill>
              </a:rPr>
              <a:t>In the Beginning: Dutch East India Company- Commercial Interests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idx="4294967295"/>
          </p:nvPr>
        </p:nvSpPr>
        <p:spPr>
          <a:xfrm>
            <a:off x="0" y="1600200"/>
            <a:ext cx="8229600" cy="4530725"/>
          </a:xfrm>
        </p:spPr>
        <p:txBody>
          <a:bodyPr/>
          <a:lstStyle/>
          <a:p>
            <a:pPr eaLnBrk="1" hangingPunct="1">
              <a:lnSpc>
                <a:spcPct val="80000"/>
              </a:lnSpc>
              <a:buFont typeface="Wingdings" pitchFamily="2" charset="2"/>
              <a:buNone/>
            </a:pPr>
            <a:r>
              <a:rPr lang="en-US" sz="2500" smtClean="0"/>
              <a:t>   	</a:t>
            </a:r>
            <a:r>
              <a:rPr lang="en-US" sz="2500" b="1" smtClean="0"/>
              <a:t>What Emory Roe calls the development of the </a:t>
            </a:r>
            <a:r>
              <a:rPr lang="en-US" sz="2500" b="1" u="sng" smtClean="0"/>
              <a:t>counter narrative</a:t>
            </a:r>
            <a:r>
              <a:rPr lang="en-US" sz="2500" b="1" smtClean="0"/>
              <a:t> is</a:t>
            </a:r>
          </a:p>
          <a:p>
            <a:pPr eaLnBrk="1" hangingPunct="1">
              <a:lnSpc>
                <a:spcPct val="80000"/>
              </a:lnSpc>
            </a:pPr>
            <a:endParaRPr lang="en-US" sz="2500" b="1" smtClean="0"/>
          </a:p>
          <a:p>
            <a:pPr lvl="1" eaLnBrk="1" hangingPunct="1">
              <a:lnSpc>
                <a:spcPct val="80000"/>
              </a:lnSpc>
              <a:buFontTx/>
              <a:buNone/>
            </a:pPr>
            <a:r>
              <a:rPr lang="en-US" sz="2400" b="1" smtClean="0"/>
              <a:t>	to conceive of a rival hypothesis or set of hypotheses that could plausibly reverse what appears to be the case, where the reversal in question, even it proves factually not to be the case, nonetheless provides a possible policy option for future attention because of its very plausibility.</a:t>
            </a:r>
          </a:p>
          <a:p>
            <a:pPr eaLnBrk="1" hangingPunct="1">
              <a:lnSpc>
                <a:spcPct val="80000"/>
              </a:lnSpc>
              <a:buFont typeface="Wingdings" pitchFamily="2" charset="2"/>
              <a:buNone/>
            </a:pPr>
            <a:r>
              <a:rPr lang="en-US" sz="2500" b="1" smtClean="0"/>
              <a:t/>
            </a:r>
            <a:br>
              <a:rPr lang="en-US" sz="2500" b="1" smtClean="0"/>
            </a:br>
            <a:r>
              <a:rPr lang="en-US" sz="2500" b="1" smtClean="0"/>
              <a:t>Quote from Emery Roe, </a:t>
            </a:r>
            <a:r>
              <a:rPr lang="en-US" sz="2500" b="1" u="sng" smtClean="0"/>
              <a:t>Except- Africa: Remaking Development, Rethinking Power</a:t>
            </a:r>
            <a:r>
              <a:rPr lang="en-US" sz="2500" b="1" smtClean="0"/>
              <a:t> (New Brunswick, NJ: Transaction Publishers, 1999), p. 9.</a:t>
            </a:r>
          </a:p>
        </p:txBody>
      </p:sp>
      <p:sp>
        <p:nvSpPr>
          <p:cNvPr id="19458" name="AutoShape 2"/>
          <p:cNvSpPr>
            <a:spLocks noGrp="1" noChangeArrowheads="1"/>
          </p:cNvSpPr>
          <p:nvPr>
            <p:ph type="title" idx="4294967295"/>
          </p:nvPr>
        </p:nvSpPr>
        <p:spPr>
          <a:xfrm>
            <a:off x="0" y="274638"/>
            <a:ext cx="8229600" cy="1143000"/>
          </a:xfrm>
        </p:spPr>
        <p:txBody>
          <a:bodyPr rtlCol="0"/>
          <a:lstStyle/>
          <a:p>
            <a:pPr eaLnBrk="1" fontAlgn="auto" hangingPunct="1">
              <a:spcAft>
                <a:spcPts val="0"/>
              </a:spcAft>
              <a:defRPr/>
            </a:pPr>
            <a:r>
              <a:rPr lang="en-US"/>
              <a:t>Focus:  The Counter Narrative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Lou\Pictures\book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52400"/>
            <a:ext cx="24796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Subtitle 5"/>
          <p:cNvSpPr>
            <a:spLocks noGrp="1"/>
          </p:cNvSpPr>
          <p:nvPr>
            <p:ph type="subTitle" idx="4294967295"/>
          </p:nvPr>
        </p:nvSpPr>
        <p:spPr>
          <a:xfrm>
            <a:off x="0" y="4191000"/>
            <a:ext cx="7772400" cy="1200150"/>
          </a:xfrm>
        </p:spPr>
        <p:txBody>
          <a:bodyPr/>
          <a:lstStyle/>
          <a:p>
            <a:r>
              <a:rPr lang="en-US" smtClean="0">
                <a:hlinkClick r:id="rId3"/>
              </a:rPr>
              <a:t>The Counter-narrative</a:t>
            </a:r>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b="1" smtClean="0"/>
              <a:t>The Middle View</a:t>
            </a:r>
          </a:p>
        </p:txBody>
      </p:sp>
      <p:sp>
        <p:nvSpPr>
          <p:cNvPr id="37891" name="Rectangle 3"/>
          <p:cNvSpPr>
            <a:spLocks noGrp="1" noChangeArrowheads="1"/>
          </p:cNvSpPr>
          <p:nvPr>
            <p:ph idx="1"/>
          </p:nvPr>
        </p:nvSpPr>
        <p:spPr/>
        <p:txBody>
          <a:bodyPr/>
          <a:lstStyle/>
          <a:p>
            <a:r>
              <a:rPr lang="en-US" sz="2800" b="1" smtClean="0"/>
              <a:t>The Moderate Interpretation of Development Administration Failures</a:t>
            </a:r>
          </a:p>
          <a:p>
            <a:pPr>
              <a:buFont typeface="Wingdings" pitchFamily="2" charset="2"/>
              <a:buNone/>
            </a:pPr>
            <a:endParaRPr lang="en-US" sz="2800" b="1" smtClean="0"/>
          </a:p>
          <a:p>
            <a:r>
              <a:rPr lang="en-US" sz="2800" b="1" smtClean="0"/>
              <a:t>Goal: Realistic Decision-Making based on sufficient knowledge (strategic planning)  </a:t>
            </a:r>
            <a:r>
              <a:rPr lang="ja-JP" altLang="en-US" sz="2800" b="1" smtClean="0">
                <a:cs typeface="HGP明朝E"/>
              </a:rPr>
              <a:t>“</a:t>
            </a:r>
            <a:r>
              <a:rPr lang="en-US" altLang="ja-JP" sz="2800" b="1" smtClean="0">
                <a:cs typeface="HGP明朝E"/>
              </a:rPr>
              <a:t>Mixed Scanning</a:t>
            </a:r>
            <a:r>
              <a:rPr lang="ja-JP" altLang="en-US" sz="2800" b="1" smtClean="0">
                <a:cs typeface="HGP明朝E"/>
              </a:rPr>
              <a:t>”</a:t>
            </a:r>
            <a:endParaRPr lang="en-US" altLang="ja-JP" sz="2800" b="1" smtClean="0">
              <a:cs typeface="HGP明朝E"/>
            </a:endParaRPr>
          </a:p>
          <a:p>
            <a:endParaRPr lang="en-US" sz="2800" b="1" smtClean="0"/>
          </a:p>
          <a:p>
            <a:r>
              <a:rPr lang="en-US" sz="2800" b="1" smtClean="0"/>
              <a:t>Balance Public-Private Partnerships</a:t>
            </a:r>
          </a:p>
          <a:p>
            <a:endParaRPr lang="en-US" sz="2800" smtClean="0"/>
          </a:p>
          <a:p>
            <a:endParaRPr lang="en-US" sz="2800" smtClean="0"/>
          </a:p>
        </p:txBody>
      </p:sp>
    </p:spTree>
    <p:extLst>
      <p:ext uri="{BB962C8B-B14F-4D97-AF65-F5344CB8AC3E}">
        <p14:creationId xmlns:p14="http://schemas.microsoft.com/office/powerpoint/2010/main" val="994389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normAutofit fontScale="90000"/>
          </a:bodyPr>
          <a:lstStyle/>
          <a:p>
            <a:pPr fontAlgn="auto">
              <a:spcAft>
                <a:spcPts val="0"/>
              </a:spcAft>
              <a:defRPr/>
            </a:pPr>
            <a:r>
              <a:rPr lang="en-US" b="1" smtClean="0"/>
              <a:t>The Twenty-First Century Model Redux</a:t>
            </a:r>
          </a:p>
        </p:txBody>
      </p:sp>
      <p:pic>
        <p:nvPicPr>
          <p:cNvPr id="38915" name="Content Placeholder 3" descr="PublicPrivate[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24113" y="1982788"/>
            <a:ext cx="4295775" cy="4295775"/>
          </a:xfrm>
        </p:spPr>
      </p:pic>
    </p:spTree>
    <p:extLst>
      <p:ext uri="{BB962C8B-B14F-4D97-AF65-F5344CB8AC3E}">
        <p14:creationId xmlns:p14="http://schemas.microsoft.com/office/powerpoint/2010/main" val="26603771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idx="4294967295"/>
          </p:nvPr>
        </p:nvSpPr>
        <p:spPr>
          <a:xfrm>
            <a:off x="1350963" y="214313"/>
            <a:ext cx="7793037" cy="1462087"/>
          </a:xfrm>
        </p:spPr>
        <p:txBody>
          <a:bodyPr>
            <a:normAutofit fontScale="90000"/>
          </a:bodyPr>
          <a:lstStyle/>
          <a:p>
            <a:r>
              <a:rPr lang="en-US" sz="2800" b="1" dirty="0" smtClean="0"/>
              <a:t>Denis A. </a:t>
            </a:r>
            <a:r>
              <a:rPr lang="en-US" sz="2800" b="1" dirty="0" err="1" smtClean="0"/>
              <a:t>Goulet</a:t>
            </a:r>
            <a:r>
              <a:rPr lang="en-US" sz="2800" b="1" dirty="0" smtClean="0"/>
              <a:t>, 75, died December 26, 2006: Appropriate Theory, Technology  and Practice</a:t>
            </a:r>
            <a:r>
              <a:rPr lang="en-US" dirty="0" smtClean="0"/>
              <a:t> </a:t>
            </a:r>
          </a:p>
        </p:txBody>
      </p:sp>
      <p:pic>
        <p:nvPicPr>
          <p:cNvPr id="399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09800"/>
            <a:ext cx="34464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0035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normAutofit fontScale="90000"/>
          </a:bodyPr>
          <a:lstStyle/>
          <a:p>
            <a:pPr eaLnBrk="1" fontAlgn="auto" hangingPunct="1">
              <a:spcAft>
                <a:spcPts val="0"/>
              </a:spcAft>
              <a:defRPr/>
            </a:pPr>
            <a:r>
              <a:rPr lang="en-US" sz="6000" dirty="0" smtClean="0"/>
              <a:t>Discussion: </a:t>
            </a:r>
            <a:r>
              <a:rPr lang="en-US" dirty="0"/>
              <a:t>The Two Books</a:t>
            </a:r>
            <a:br>
              <a:rPr lang="en-US" dirty="0"/>
            </a:br>
            <a:r>
              <a:rPr lang="en-US" dirty="0"/>
              <a:t/>
            </a:r>
            <a:br>
              <a:rPr lang="en-US" dirty="0"/>
            </a:br>
            <a:endParaRPr lang="en-US" dirty="0" smtClean="0"/>
          </a:p>
        </p:txBody>
      </p:sp>
      <p:sp>
        <p:nvSpPr>
          <p:cNvPr id="72707" name="Text Placeholder 1"/>
          <p:cNvSpPr>
            <a:spLocks noGrp="1"/>
          </p:cNvSpPr>
          <p:nvPr>
            <p:ph type="body" idx="1"/>
          </p:nvPr>
        </p:nvSpPr>
        <p:spPr>
          <a:ln>
            <a:headEnd/>
            <a:tailEnd/>
          </a:ln>
        </p:spPr>
        <p:txBody>
          <a:bodyPr/>
          <a:lstStyle/>
          <a:p>
            <a:r>
              <a:rPr lang="en-US" smtClean="0"/>
              <a:t>Albert Memmi, Born, December 15, 1920</a:t>
            </a:r>
          </a:p>
        </p:txBody>
      </p:sp>
      <p:sp>
        <p:nvSpPr>
          <p:cNvPr id="72708" name="Text Placeholder 2"/>
          <p:cNvSpPr>
            <a:spLocks noGrp="1"/>
          </p:cNvSpPr>
          <p:nvPr>
            <p:ph type="body" sz="half" idx="3"/>
          </p:nvPr>
        </p:nvSpPr>
        <p:spPr>
          <a:xfrm>
            <a:off x="4645025" y="5410200"/>
            <a:ext cx="4041775" cy="762000"/>
          </a:xfrm>
          <a:ln>
            <a:headEnd/>
            <a:tailEnd/>
          </a:ln>
        </p:spPr>
        <p:txBody>
          <a:bodyPr/>
          <a:lstStyle/>
          <a:p>
            <a:r>
              <a:rPr lang="en-US" sz="1600" b="1" smtClean="0">
                <a:solidFill>
                  <a:srgbClr val="FFFF00"/>
                </a:solidFill>
              </a:rPr>
              <a:t>Frantz Fanon (July 20, 1925 – December 6, 1961) </a:t>
            </a:r>
          </a:p>
        </p:txBody>
      </p:sp>
      <p:sp>
        <p:nvSpPr>
          <p:cNvPr id="72709" name="Rectangle 3"/>
          <p:cNvSpPr>
            <a:spLocks noGrp="1" noChangeArrowheads="1"/>
          </p:cNvSpPr>
          <p:nvPr>
            <p:ph sz="quarter" idx="2"/>
          </p:nvPr>
        </p:nvSpPr>
        <p:spPr>
          <a:xfrm>
            <a:off x="457200" y="1444625"/>
            <a:ext cx="4040188"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eaLnBrk="1" hangingPunct="1"/>
            <a:r>
              <a:rPr lang="en-US" b="1" smtClean="0"/>
              <a:t>Colonizer, Colonized</a:t>
            </a:r>
          </a:p>
          <a:p>
            <a:pPr eaLnBrk="1" hangingPunct="1"/>
            <a:endParaRPr lang="en-US" b="1" smtClean="0"/>
          </a:p>
          <a:p>
            <a:pPr algn="ctr" eaLnBrk="1" hangingPunct="1"/>
            <a:endParaRPr lang="en-US" b="1" smtClean="0"/>
          </a:p>
          <a:p>
            <a:pPr eaLnBrk="1" hangingPunct="1"/>
            <a:endParaRPr lang="en-US" b="1" smtClean="0"/>
          </a:p>
          <a:p>
            <a:pPr eaLnBrk="1" hangingPunct="1"/>
            <a:endParaRPr lang="en-US" b="1" smtClean="0"/>
          </a:p>
        </p:txBody>
      </p:sp>
      <p:sp>
        <p:nvSpPr>
          <p:cNvPr id="72710" name="Content Placeholder 3"/>
          <p:cNvSpPr>
            <a:spLocks noGrp="1"/>
          </p:cNvSpPr>
          <p:nvPr>
            <p:ph sz="quarter" idx="4"/>
          </p:nvPr>
        </p:nvSpPr>
        <p:spPr>
          <a:xfrm>
            <a:off x="4645025" y="1444625"/>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r>
              <a:rPr lang="en-US" b="1" smtClean="0"/>
              <a:t>Wretched of the Earth</a:t>
            </a:r>
          </a:p>
        </p:txBody>
      </p:sp>
      <p:pic>
        <p:nvPicPr>
          <p:cNvPr id="72711" name="Picture 5" descr="http://upload.wikimedia.org/wikipedia/en/0/0f/Frantz_Fan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05000"/>
            <a:ext cx="2436813"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7" descr="http://www.harissa.com/D_Communautes/images/homma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8800"/>
            <a:ext cx="218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838200" y="914400"/>
            <a:ext cx="7693025" cy="6248400"/>
          </a:xfrm>
        </p:spPr>
        <p:txBody>
          <a:bodyPr/>
          <a:lstStyle/>
          <a:p>
            <a:pPr marL="533400" indent="-533400" eaLnBrk="1" hangingPunct="1">
              <a:lnSpc>
                <a:spcPct val="80000"/>
              </a:lnSpc>
              <a:buFont typeface="Wingdings" pitchFamily="2" charset="2"/>
              <a:buNone/>
            </a:pPr>
            <a:r>
              <a:rPr lang="en-US" sz="1200" smtClean="0"/>
              <a:t>	</a:t>
            </a:r>
          </a:p>
          <a:p>
            <a:pPr marL="533400" indent="-533400" eaLnBrk="1" hangingPunct="1">
              <a:lnSpc>
                <a:spcPct val="80000"/>
              </a:lnSpc>
              <a:buFont typeface="Wingdings" pitchFamily="2" charset="2"/>
              <a:buNone/>
            </a:pPr>
            <a:endParaRPr lang="en-US" sz="1200" smtClean="0"/>
          </a:p>
          <a:p>
            <a:pPr marL="533400" indent="-533400" eaLnBrk="1" hangingPunct="1">
              <a:lnSpc>
                <a:spcPct val="80000"/>
              </a:lnSpc>
              <a:buFont typeface="Wingdings" pitchFamily="2" charset="2"/>
              <a:buNone/>
            </a:pPr>
            <a:r>
              <a:rPr lang="en-US" sz="1200" smtClean="0"/>
              <a:t>	</a:t>
            </a:r>
          </a:p>
          <a:p>
            <a:pPr marL="533400" indent="-533400" eaLnBrk="1" hangingPunct="1">
              <a:lnSpc>
                <a:spcPct val="80000"/>
              </a:lnSpc>
              <a:buFont typeface="Wingdings" pitchFamily="2" charset="2"/>
              <a:buNone/>
            </a:pPr>
            <a:endParaRPr lang="en-US" sz="2800" b="1" smtClean="0"/>
          </a:p>
          <a:p>
            <a:pPr marL="533400" indent="-533400" eaLnBrk="1" hangingPunct="1">
              <a:lnSpc>
                <a:spcPct val="80000"/>
              </a:lnSpc>
              <a:buFont typeface="Wingdings" pitchFamily="2" charset="2"/>
              <a:buNone/>
            </a:pPr>
            <a:r>
              <a:rPr lang="en-US" sz="2800" b="1" smtClean="0"/>
              <a:t>	European Expansion and Colonial Origins of Assistance (after 1500)</a:t>
            </a:r>
          </a:p>
          <a:p>
            <a:pPr marL="533400" indent="-533400" eaLnBrk="1" hangingPunct="1">
              <a:lnSpc>
                <a:spcPct val="80000"/>
              </a:lnSpc>
              <a:buFont typeface="Wingdings" pitchFamily="2" charset="2"/>
              <a:buChar char="l"/>
            </a:pPr>
            <a:endParaRPr lang="en-US" sz="2800" b="1" smtClean="0"/>
          </a:p>
          <a:p>
            <a:pPr marL="533400" indent="-533400" eaLnBrk="1" hangingPunct="1">
              <a:lnSpc>
                <a:spcPct val="80000"/>
              </a:lnSpc>
              <a:buFont typeface="Wingdings" pitchFamily="2" charset="2"/>
              <a:buNone/>
            </a:pPr>
            <a:r>
              <a:rPr lang="en-US" sz="2800" b="1" smtClean="0"/>
              <a:t>	U.S. expansion across the West and Pacific-  “Manifest Destiny”</a:t>
            </a:r>
          </a:p>
          <a:p>
            <a:pPr marL="533400" indent="-533400" eaLnBrk="1" hangingPunct="1">
              <a:lnSpc>
                <a:spcPct val="80000"/>
              </a:lnSpc>
              <a:buFont typeface="Wingdings" pitchFamily="2" charset="2"/>
              <a:buNone/>
            </a:pPr>
            <a:endParaRPr lang="en-US" sz="2800" b="1" smtClean="0"/>
          </a:p>
          <a:p>
            <a:pPr marL="533400" indent="-533400" eaLnBrk="1" hangingPunct="1">
              <a:lnSpc>
                <a:spcPct val="80000"/>
              </a:lnSpc>
              <a:buFont typeface="Wingdings" pitchFamily="2" charset="2"/>
              <a:buNone/>
            </a:pPr>
            <a:r>
              <a:rPr lang="en-US" sz="2800" b="1" smtClean="0"/>
              <a:t>	Nineteenth Century Experiments and U.S. Colonies (eg. Cuba, Central America, Liberia, Philippines)</a:t>
            </a:r>
          </a:p>
          <a:p>
            <a:pPr marL="533400" indent="-533400" eaLnBrk="1" hangingPunct="1">
              <a:lnSpc>
                <a:spcPct val="80000"/>
              </a:lnSpc>
              <a:buFont typeface="Wingdings" pitchFamily="2" charset="2"/>
              <a:buNone/>
            </a:pPr>
            <a:endParaRPr lang="en-US" sz="2800" b="1" smtClean="0"/>
          </a:p>
          <a:p>
            <a:pPr marL="533400" indent="-533400" eaLnBrk="1" hangingPunct="1">
              <a:lnSpc>
                <a:spcPct val="80000"/>
              </a:lnSpc>
              <a:buFont typeface="Wingdings" pitchFamily="2" charset="2"/>
              <a:buNone/>
            </a:pPr>
            <a:r>
              <a:rPr lang="en-US" sz="1200" smtClean="0"/>
              <a:t>	</a:t>
            </a:r>
          </a:p>
          <a:p>
            <a:pPr marL="533400" indent="-533400" eaLnBrk="1" hangingPunct="1">
              <a:lnSpc>
                <a:spcPct val="80000"/>
              </a:lnSpc>
              <a:buFont typeface="Wingdings" pitchFamily="2" charset="2"/>
              <a:buNone/>
            </a:pPr>
            <a:r>
              <a:rPr lang="en-US" sz="1200" smtClean="0"/>
              <a:t>	</a:t>
            </a:r>
          </a:p>
          <a:p>
            <a:pPr marL="533400" indent="-533400" eaLnBrk="1" hangingPunct="1">
              <a:lnSpc>
                <a:spcPct val="80000"/>
              </a:lnSpc>
              <a:buFont typeface="Wingdings" pitchFamily="2" charset="2"/>
              <a:buNone/>
            </a:pPr>
            <a:endParaRPr lang="en-US" sz="1200" smtClean="0"/>
          </a:p>
          <a:p>
            <a:pPr marL="533400" indent="-533400" eaLnBrk="1" hangingPunct="1">
              <a:lnSpc>
                <a:spcPct val="80000"/>
              </a:lnSpc>
              <a:buFont typeface="Wingdings" pitchFamily="2" charset="2"/>
              <a:buNone/>
            </a:pPr>
            <a:endParaRPr lang="en-US" sz="1200" smtClean="0"/>
          </a:p>
          <a:p>
            <a:pPr marL="533400" indent="-533400" eaLnBrk="1" hangingPunct="1">
              <a:lnSpc>
                <a:spcPct val="80000"/>
              </a:lnSpc>
              <a:buFont typeface="Wingdings" pitchFamily="2" charset="2"/>
              <a:buNone/>
            </a:pPr>
            <a:endParaRPr lang="en-US" sz="1200" smtClean="0"/>
          </a:p>
          <a:p>
            <a:pPr marL="533400" indent="-533400" eaLnBrk="1" hangingPunct="1">
              <a:lnSpc>
                <a:spcPct val="80000"/>
              </a:lnSpc>
              <a:buFont typeface="Wingdings" pitchFamily="2" charset="2"/>
              <a:buNone/>
            </a:pPr>
            <a:endParaRPr lang="en-US" sz="1200" smtClean="0"/>
          </a:p>
        </p:txBody>
      </p:sp>
      <p:sp>
        <p:nvSpPr>
          <p:cNvPr id="126978" name="Rectangle 2"/>
          <p:cNvSpPr>
            <a:spLocks noGrp="1" noChangeArrowheads="1"/>
          </p:cNvSpPr>
          <p:nvPr>
            <p:ph type="title"/>
          </p:nvPr>
        </p:nvSpPr>
        <p:spPr>
          <a:xfrm>
            <a:off x="762000" y="304800"/>
            <a:ext cx="7924800" cy="609600"/>
          </a:xfrm>
        </p:spPr>
        <p:txBody>
          <a:bodyPr>
            <a:normAutofit fontScale="90000"/>
          </a:bodyPr>
          <a:lstStyle/>
          <a:p>
            <a:pPr eaLnBrk="1" fontAlgn="auto" hangingPunct="1">
              <a:spcAft>
                <a:spcPts val="0"/>
              </a:spcAft>
              <a:defRPr/>
            </a:pPr>
            <a:r>
              <a:rPr lang="en-US" sz="5400" smtClean="0"/>
              <a:t>Events-1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300px-Indi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43000"/>
            <a:ext cx="5181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548DD4"/>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548DD4"/>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548DD4"/>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548DD4"/>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548DD4"/>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Concourse</Template>
  <TotalTime>3040</TotalTime>
  <Words>1500</Words>
  <Application>Microsoft Office PowerPoint</Application>
  <PresentationFormat>On-screen Show (4:3)</PresentationFormat>
  <Paragraphs>325</Paragraphs>
  <Slides>65</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Concourse</vt:lpstr>
      <vt:lpstr>Presentation</vt:lpstr>
      <vt:lpstr>PIA 2501 Development Policy and Management</vt:lpstr>
      <vt:lpstr>PowerPoint Presentation</vt:lpstr>
      <vt:lpstr>Historical Values:</vt:lpstr>
      <vt:lpstr>5.  Role of Publicity, Debate and Controversy</vt:lpstr>
      <vt:lpstr>Niccolò di Bernardo dei Machiavelli (May 3, 1469 – June 21, 1527) </vt:lpstr>
      <vt:lpstr>In the Beginning: Dutch East India Company- Commercial Interests</vt:lpstr>
      <vt:lpstr>Events-1</vt:lpstr>
      <vt:lpstr>PowerPoint Presentation</vt:lpstr>
      <vt:lpstr>PowerPoint Presentation</vt:lpstr>
      <vt:lpstr>Events-2</vt:lpstr>
      <vt:lpstr>“American Red Cross Worker with French Refugee Family” </vt:lpstr>
      <vt:lpstr>Good Neighbors?</vt:lpstr>
      <vt:lpstr>The Marshall Plan</vt:lpstr>
      <vt:lpstr>The Problem- 1950 </vt:lpstr>
      <vt:lpstr>The Assumption- 1950</vt:lpstr>
      <vt:lpstr>PowerPoint Presentation</vt:lpstr>
      <vt:lpstr>Harry Truman and Joseph Stalin</vt:lpstr>
      <vt:lpstr>The Problem- 2012</vt:lpstr>
      <vt:lpstr>The Problem-2</vt:lpstr>
      <vt:lpstr>Periods of Foreign Aid</vt:lpstr>
      <vt:lpstr>Images</vt:lpstr>
      <vt:lpstr>Vietnam vs. the Peace Corps </vt:lpstr>
      <vt:lpstr>The Current Issues</vt:lpstr>
      <vt:lpstr>Evelyn Akullu</vt:lpstr>
      <vt:lpstr>This little girl is a killer.</vt:lpstr>
      <vt:lpstr>Esther’s Drawing of Herself</vt:lpstr>
      <vt:lpstr>Foreign Aid</vt:lpstr>
      <vt:lpstr>PowerPoint Presentation</vt:lpstr>
      <vt:lpstr>Motives and Ethics</vt:lpstr>
      <vt:lpstr>Motives and Ethics-2</vt:lpstr>
      <vt:lpstr>PowerPoint Presentation</vt:lpstr>
      <vt:lpstr>The Issue</vt:lpstr>
      <vt:lpstr>Policy Assumptions</vt:lpstr>
      <vt:lpstr>“We had to destroy the village in order to save it”</vt:lpstr>
      <vt:lpstr>Policy Concerns</vt:lpstr>
      <vt:lpstr>Policy Concerns-2</vt:lpstr>
      <vt:lpstr>PowerPoint Presentation</vt:lpstr>
      <vt:lpstr>The Issue-2</vt:lpstr>
      <vt:lpstr>Modernization: </vt:lpstr>
      <vt:lpstr>Cultural Transformation</vt:lpstr>
      <vt:lpstr>Social Mobilization Training Still Around</vt:lpstr>
      <vt:lpstr>Modernization: The Only Game In Town?</vt:lpstr>
      <vt:lpstr>The Dilemma of Modernization</vt:lpstr>
      <vt:lpstr>Frances FitzGerald, Born in 1940</vt:lpstr>
      <vt:lpstr>Last Argument</vt:lpstr>
      <vt:lpstr>PowerPoint Presentation</vt:lpstr>
      <vt:lpstr>Foreign Aid and Foreign Policy</vt:lpstr>
      <vt:lpstr>PowerPoint Presentation</vt:lpstr>
      <vt:lpstr>The March of Folly Problem </vt:lpstr>
      <vt:lpstr>Author of the Week: Barbara Tuchman (January 30, 1912- February 6, 1989)</vt:lpstr>
      <vt:lpstr>March of Folly-2</vt:lpstr>
      <vt:lpstr>PowerPoint Presentation</vt:lpstr>
      <vt:lpstr>PowerPoint Presentation</vt:lpstr>
      <vt:lpstr>Millennium Development Goals: Eight Goals for 2015</vt:lpstr>
      <vt:lpstr>March of Folly-3</vt:lpstr>
      <vt:lpstr>March of Folly-4</vt:lpstr>
      <vt:lpstr>March of Folly-5</vt:lpstr>
      <vt:lpstr>March of Folly- 6</vt:lpstr>
      <vt:lpstr>March of Folly- 7</vt:lpstr>
      <vt:lpstr>Focus:  The Counter Narrative</vt:lpstr>
      <vt:lpstr>PowerPoint Presentation</vt:lpstr>
      <vt:lpstr>The Middle View</vt:lpstr>
      <vt:lpstr>The Twenty-First Century Model Redux</vt:lpstr>
      <vt:lpstr>Denis A. Goulet, 75, died December 26, 2006: Appropriate Theory, Technology  and Practice </vt:lpstr>
      <vt:lpstr>Discussion: The Two Books  </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CAPSTONE  AND READING SEMINAR: FOREIGN AID, FOREIGN POLICY AND DEVELOPMENT MANAGEMENT</dc:title>
  <dc:creator>PAS</dc:creator>
  <cp:lastModifiedBy>Owner</cp:lastModifiedBy>
  <cp:revision>89</cp:revision>
  <dcterms:created xsi:type="dcterms:W3CDTF">2005-01-07T15:47:29Z</dcterms:created>
  <dcterms:modified xsi:type="dcterms:W3CDTF">2013-03-27T16:58:26Z</dcterms:modified>
</cp:coreProperties>
</file>