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1" r:id="rId5"/>
    <p:sldId id="263" r:id="rId6"/>
    <p:sldId id="262"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86486"/>
  </p:normalViewPr>
  <p:slideViewPr>
    <p:cSldViewPr snapToGrid="0" snapToObjects="1">
      <p:cViewPr varScale="1">
        <p:scale>
          <a:sx n="87" d="100"/>
          <a:sy n="87" d="100"/>
        </p:scale>
        <p:origin x="128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0A690-E315-8B4D-8A33-44D40E40FC87}" type="datetimeFigureOut">
              <a:rPr lang="en-US" smtClean="0"/>
              <a:t>3/23/16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88630-54A4-C342-9879-9A03BEC69EEB}" type="slidenum">
              <a:rPr lang="en-US" smtClean="0"/>
              <a:t>‹#›</a:t>
            </a:fld>
            <a:endParaRPr lang="en-US"/>
          </a:p>
        </p:txBody>
      </p:sp>
    </p:spTree>
    <p:extLst>
      <p:ext uri="{BB962C8B-B14F-4D97-AF65-F5344CB8AC3E}">
        <p14:creationId xmlns:p14="http://schemas.microsoft.com/office/powerpoint/2010/main" val="1413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Trinidadian" TargetMode="External"/><Relationship Id="rId4" Type="http://schemas.openxmlformats.org/officeDocument/2006/relationships/hyperlink" Target="https://en.wikipedia.org/wiki/Nobel_Prize_in_Literature" TargetMode="External"/><Relationship Id="rId5" Type="http://schemas.openxmlformats.org/officeDocument/2006/relationships/hyperlink" Target="https://en.wikipedia.org/wiki/United_Kingdom" TargetMode="External"/><Relationship Id="rId6" Type="http://schemas.openxmlformats.org/officeDocument/2006/relationships/hyperlink" Target="https://en.wikipedia.org/wiki/Trinidad_and_Tobago"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Nonfiction </a:t>
            </a:r>
            <a:endParaRPr lang="en-US" dirty="0"/>
          </a:p>
        </p:txBody>
      </p:sp>
      <p:sp>
        <p:nvSpPr>
          <p:cNvPr id="4" name="Slide Number Placeholder 3"/>
          <p:cNvSpPr>
            <a:spLocks noGrp="1"/>
          </p:cNvSpPr>
          <p:nvPr>
            <p:ph type="sldNum" sz="quarter" idx="10"/>
          </p:nvPr>
        </p:nvSpPr>
        <p:spPr/>
        <p:txBody>
          <a:bodyPr/>
          <a:lstStyle/>
          <a:p>
            <a:fld id="{EF288630-54A4-C342-9879-9A03BEC69EEB}" type="slidenum">
              <a:rPr lang="en-US" smtClean="0"/>
              <a:t>1</a:t>
            </a:fld>
            <a:endParaRPr lang="en-US"/>
          </a:p>
        </p:txBody>
      </p:sp>
    </p:spTree>
    <p:extLst>
      <p:ext uri="{BB962C8B-B14F-4D97-AF65-F5344CB8AC3E}">
        <p14:creationId xmlns:p14="http://schemas.microsoft.com/office/powerpoint/2010/main" val="7745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hlinkClick r:id="rId3"/>
              </a:rPr>
              <a:t>Trinidadian </a:t>
            </a:r>
            <a:r>
              <a:rPr lang="en-US" sz="1200" kern="1200" dirty="0" smtClean="0">
                <a:solidFill>
                  <a:schemeClr val="tx1"/>
                </a:solidFill>
                <a:latin typeface="+mn-lt"/>
                <a:ea typeface="+mn-ea"/>
                <a:cs typeface="+mn-cs"/>
                <a:hlinkClick r:id="rId4"/>
              </a:rPr>
              <a:t>Nobel Prize-winning </a:t>
            </a:r>
            <a:r>
              <a:rPr lang="en-US" sz="1200" kern="1200" dirty="0" smtClean="0">
                <a:solidFill>
                  <a:schemeClr val="tx1"/>
                </a:solidFill>
                <a:latin typeface="+mn-lt"/>
                <a:ea typeface="+mn-ea"/>
                <a:cs typeface="+mn-cs"/>
                <a:hlinkClick r:id="rId5"/>
              </a:rPr>
              <a:t>British writer known for his comic early novels set in </a:t>
            </a:r>
            <a:r>
              <a:rPr lang="en-US" sz="1200" kern="1200" dirty="0" smtClean="0">
                <a:solidFill>
                  <a:schemeClr val="tx1"/>
                </a:solidFill>
                <a:latin typeface="+mn-lt"/>
                <a:ea typeface="+mn-ea"/>
                <a:cs typeface="+mn-cs"/>
                <a:hlinkClick r:id="rId6"/>
              </a:rPr>
              <a:t>Trinidad and Tobago, his bleaker later novels of the wider world, and his autobiographical chronicles of life and travels.</a:t>
            </a:r>
            <a:r>
              <a:rPr lang="en-US" sz="1200" kern="1200" baseline="30000" dirty="0" smtClean="0">
                <a:solidFill>
                  <a:schemeClr val="tx1"/>
                </a:solidFill>
                <a:latin typeface="+mn-lt"/>
                <a:ea typeface="+mn-ea"/>
                <a:cs typeface="+mn-cs"/>
                <a:hlinkClick r:id="rId6"/>
              </a:rPr>
              <a:t>[1]</a:t>
            </a:r>
            <a:r>
              <a:rPr lang="en-US" sz="1200" kern="1200" baseline="0" dirty="0" smtClean="0">
                <a:solidFill>
                  <a:schemeClr val="tx1"/>
                </a:solidFill>
                <a:latin typeface="+mn-lt"/>
                <a:ea typeface="+mn-ea"/>
                <a:cs typeface="+mn-cs"/>
                <a:hlinkClick r:id="rId6"/>
              </a:rPr>
              <a:t> He has published more than 30 books, both of fiction and nonfiction, over some 50 years.</a:t>
            </a:r>
            <a:r>
              <a:rPr lang="en-US" sz="1200" kern="1200" baseline="0" dirty="0" smtClean="0">
                <a:solidFill>
                  <a:schemeClr val="tx1"/>
                </a:solidFill>
                <a:latin typeface="+mn-lt"/>
                <a:ea typeface="+mn-ea"/>
                <a:cs typeface="+mn-cs"/>
              </a:rPr>
              <a:t> Educated at Oxford </a:t>
            </a:r>
            <a:endParaRPr lang="en-US" dirty="0"/>
          </a:p>
        </p:txBody>
      </p:sp>
      <p:sp>
        <p:nvSpPr>
          <p:cNvPr id="4" name="Slide Number Placeholder 3"/>
          <p:cNvSpPr>
            <a:spLocks noGrp="1"/>
          </p:cNvSpPr>
          <p:nvPr>
            <p:ph type="sldNum" sz="quarter" idx="10"/>
          </p:nvPr>
        </p:nvSpPr>
        <p:spPr/>
        <p:txBody>
          <a:bodyPr/>
          <a:lstStyle/>
          <a:p>
            <a:fld id="{EF288630-54A4-C342-9879-9A03BEC69EEB}" type="slidenum">
              <a:rPr lang="en-US" smtClean="0"/>
              <a:t>2</a:t>
            </a:fld>
            <a:endParaRPr lang="en-US"/>
          </a:p>
        </p:txBody>
      </p:sp>
    </p:spTree>
    <p:extLst>
      <p:ext uri="{BB962C8B-B14F-4D97-AF65-F5344CB8AC3E}">
        <p14:creationId xmlns:p14="http://schemas.microsoft.com/office/powerpoint/2010/main" val="1403139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BIGGEST THING THAT BOTHERED ME ABOUT THE BOOK IS THAT THERE IS NO DIRECT HISTORICAL CONTEXT TO FOLLOW </a:t>
            </a:r>
            <a:r>
              <a:rPr lang="en-US" dirty="0" smtClean="0">
                <a:sym typeface="Wingdings"/>
              </a:rPr>
              <a:t> </a:t>
            </a:r>
            <a:r>
              <a:rPr lang="en-US" dirty="0" smtClean="0"/>
              <a:t>After Research: Identified country as</a:t>
            </a:r>
            <a:r>
              <a:rPr lang="en-US" baseline="0" dirty="0" smtClean="0"/>
              <a:t> the Congo</a:t>
            </a:r>
            <a:br>
              <a:rPr lang="en-US" baseline="0" dirty="0" smtClean="0"/>
            </a:br>
            <a:r>
              <a:rPr lang="en-US" baseline="0" dirty="0" smtClean="0"/>
              <a:t>Post Independence: Following history: Post colonial Belgian Rule </a:t>
            </a:r>
            <a:br>
              <a:rPr lang="en-US" baseline="0" dirty="0" smtClean="0"/>
            </a:br>
            <a:r>
              <a:rPr lang="en-US" baseline="0" dirty="0" smtClean="0"/>
              <a:t>A PART OF THE PARIAH GROUPS IN AFRICA; ORIGINALLY FROM THE IVORY COAST </a:t>
            </a:r>
          </a:p>
        </p:txBody>
      </p:sp>
      <p:sp>
        <p:nvSpPr>
          <p:cNvPr id="4" name="Slide Number Placeholder 3"/>
          <p:cNvSpPr>
            <a:spLocks noGrp="1"/>
          </p:cNvSpPr>
          <p:nvPr>
            <p:ph type="sldNum" sz="quarter" idx="10"/>
          </p:nvPr>
        </p:nvSpPr>
        <p:spPr/>
        <p:txBody>
          <a:bodyPr/>
          <a:lstStyle/>
          <a:p>
            <a:fld id="{EF288630-54A4-C342-9879-9A03BEC69EEB}" type="slidenum">
              <a:rPr lang="en-US" smtClean="0"/>
              <a:t>3</a:t>
            </a:fld>
            <a:endParaRPr lang="en-US"/>
          </a:p>
        </p:txBody>
      </p:sp>
    </p:spTree>
    <p:extLst>
      <p:ext uri="{BB962C8B-B14F-4D97-AF65-F5344CB8AC3E}">
        <p14:creationId xmlns:p14="http://schemas.microsoft.com/office/powerpoint/2010/main" val="376316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SALIM’S INTERNAL DIALOGUE, HE COMPARES HIMSELF TO HER ETHNIC</a:t>
            </a:r>
            <a:r>
              <a:rPr lang="en-US" baseline="0" dirty="0" smtClean="0"/>
              <a:t> LIFE IN THE WOODS</a:t>
            </a:r>
          </a:p>
          <a:p>
            <a:r>
              <a:rPr lang="en-US" baseline="0" dirty="0" smtClean="0"/>
              <a:t>IT IS THROUGH INDAR THAT SALIM ENTERS THE DOMAIN AND MEETS TWO CHARACTERS, RAYMOND AND YVETTE: </a:t>
            </a:r>
            <a:endParaRPr lang="en-US" dirty="0"/>
          </a:p>
        </p:txBody>
      </p:sp>
      <p:sp>
        <p:nvSpPr>
          <p:cNvPr id="4" name="Slide Number Placeholder 3"/>
          <p:cNvSpPr>
            <a:spLocks noGrp="1"/>
          </p:cNvSpPr>
          <p:nvPr>
            <p:ph type="sldNum" sz="quarter" idx="10"/>
          </p:nvPr>
        </p:nvSpPr>
        <p:spPr/>
        <p:txBody>
          <a:bodyPr/>
          <a:lstStyle/>
          <a:p>
            <a:fld id="{EF288630-54A4-C342-9879-9A03BEC69EEB}" type="slidenum">
              <a:rPr lang="en-US" smtClean="0"/>
              <a:t>4</a:t>
            </a:fld>
            <a:endParaRPr lang="en-US"/>
          </a:p>
        </p:txBody>
      </p:sp>
    </p:spTree>
    <p:extLst>
      <p:ext uri="{BB962C8B-B14F-4D97-AF65-F5344CB8AC3E}">
        <p14:creationId xmlns:p14="http://schemas.microsoft.com/office/powerpoint/2010/main" val="125990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ARRIVAL: DAILY INTERACTIONS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BIG MAN “MOBUTU” THROUGH DESCRIPTIONS </a:t>
            </a:r>
            <a:r>
              <a:rPr lang="en-US" baseline="0" dirty="0" smtClean="0">
                <a:sym typeface="Wingdings"/>
              </a:rPr>
              <a:t> AUTHORITARIAN  RETURN TO TRADITION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DOMAIN: ADMINISTRATORS, CIVIL SERVICE MEMBERS, FOREIGN GUESTS </a:t>
            </a:r>
            <a:br>
              <a:rPr lang="en-US" baseline="0" dirty="0" smtClean="0"/>
            </a:br>
            <a:endParaRPr lang="en-US" baseline="0" dirty="0" smtClean="0">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F288630-54A4-C342-9879-9A03BEC69EEB}" type="slidenum">
              <a:rPr lang="en-US" smtClean="0"/>
              <a:t>5</a:t>
            </a:fld>
            <a:endParaRPr lang="en-US"/>
          </a:p>
        </p:txBody>
      </p:sp>
    </p:spTree>
    <p:extLst>
      <p:ext uri="{BB962C8B-B14F-4D97-AF65-F5344CB8AC3E}">
        <p14:creationId xmlns:p14="http://schemas.microsoft.com/office/powerpoint/2010/main" val="159584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88630-54A4-C342-9879-9A03BEC69EEB}" type="slidenum">
              <a:rPr lang="en-US" smtClean="0"/>
              <a:t>7</a:t>
            </a:fld>
            <a:endParaRPr lang="en-US"/>
          </a:p>
        </p:txBody>
      </p:sp>
    </p:spTree>
    <p:extLst>
      <p:ext uri="{BB962C8B-B14F-4D97-AF65-F5344CB8AC3E}">
        <p14:creationId xmlns:p14="http://schemas.microsoft.com/office/powerpoint/2010/main" val="1199345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88630-54A4-C342-9879-9A03BEC69EEB}" type="slidenum">
              <a:rPr lang="en-US" smtClean="0"/>
              <a:t>8</a:t>
            </a:fld>
            <a:endParaRPr lang="en-US"/>
          </a:p>
        </p:txBody>
      </p:sp>
    </p:spTree>
    <p:extLst>
      <p:ext uri="{BB962C8B-B14F-4D97-AF65-F5344CB8AC3E}">
        <p14:creationId xmlns:p14="http://schemas.microsoft.com/office/powerpoint/2010/main" val="918079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3/18/16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dirty="0"/>
          </a:p>
        </p:txBody>
      </p:sp>
      <p:sp>
        <p:nvSpPr>
          <p:cNvPr id="3" name="Content Placeholder 2"/>
          <p:cNvSpPr>
            <a:spLocks noGrp="1"/>
          </p:cNvSpPr>
          <p:nvPr>
            <p:ph idx="1"/>
          </p:nvPr>
        </p:nvSpPr>
        <p:spPr/>
        <p:txBody>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3/18/16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3/18/16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3/18/16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3/18/16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BEND IN THE RIVER</a:t>
            </a:r>
            <a:endParaRPr lang="en-US" dirty="0"/>
          </a:p>
        </p:txBody>
      </p:sp>
      <p:sp>
        <p:nvSpPr>
          <p:cNvPr id="3" name="Subtitle 2"/>
          <p:cNvSpPr>
            <a:spLocks noGrp="1"/>
          </p:cNvSpPr>
          <p:nvPr>
            <p:ph type="subTitle" idx="1"/>
          </p:nvPr>
        </p:nvSpPr>
        <p:spPr/>
        <p:txBody>
          <a:bodyPr/>
          <a:lstStyle/>
          <a:p>
            <a:r>
              <a:rPr lang="en-US" dirty="0" smtClean="0"/>
              <a:t>V.S. NAIPAUL</a:t>
            </a:r>
          </a:p>
          <a:p>
            <a:endParaRPr lang="en-US" dirty="0"/>
          </a:p>
        </p:txBody>
      </p:sp>
    </p:spTree>
    <p:extLst>
      <p:ext uri="{BB962C8B-B14F-4D97-AF65-F5344CB8AC3E}">
        <p14:creationId xmlns:p14="http://schemas.microsoft.com/office/powerpoint/2010/main" val="155923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NAIPAUL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26333" y="2171700"/>
            <a:ext cx="4745867" cy="3158159"/>
          </a:xfrm>
        </p:spPr>
      </p:pic>
      <p:sp>
        <p:nvSpPr>
          <p:cNvPr id="5" name="TextBox 4"/>
          <p:cNvSpPr txBox="1"/>
          <p:nvPr/>
        </p:nvSpPr>
        <p:spPr>
          <a:xfrm>
            <a:off x="7832034" y="2171700"/>
            <a:ext cx="3909392" cy="2677656"/>
          </a:xfrm>
          <a:prstGeom prst="rect">
            <a:avLst/>
          </a:prstGeom>
          <a:noFill/>
        </p:spPr>
        <p:txBody>
          <a:bodyPr wrap="square" rtlCol="0">
            <a:spAutoFit/>
          </a:bodyPr>
          <a:lstStyle/>
          <a:p>
            <a:pPr marL="285750" indent="-285750">
              <a:buFont typeface="Wingdings" charset="2"/>
              <a:buChar char="§"/>
            </a:pPr>
            <a:r>
              <a:rPr lang="en-US" sz="2400" dirty="0" smtClean="0"/>
              <a:t>TRINIDADE</a:t>
            </a:r>
          </a:p>
          <a:p>
            <a:pPr marL="285750" indent="-285750">
              <a:buFont typeface="Wingdings" charset="2"/>
              <a:buChar char="§"/>
            </a:pPr>
            <a:r>
              <a:rPr lang="en-US" sz="2400" dirty="0" smtClean="0"/>
              <a:t>NOBEL-PRIZE WINNING AUTHOR</a:t>
            </a:r>
          </a:p>
          <a:p>
            <a:pPr marL="285750" indent="-285750">
              <a:buFont typeface="Wingdings" charset="2"/>
              <a:buChar char="§"/>
            </a:pPr>
            <a:r>
              <a:rPr lang="en-US" sz="2400" dirty="0" smtClean="0"/>
              <a:t>EDUCATED IN ENGLAND</a:t>
            </a:r>
          </a:p>
          <a:p>
            <a:pPr marL="285750" indent="-285750">
              <a:buFont typeface="Wingdings" charset="2"/>
              <a:buChar char="§"/>
            </a:pPr>
            <a:r>
              <a:rPr lang="en-US" sz="2400" dirty="0" smtClean="0"/>
              <a:t>KNOWN FOR HIS AUTOBIOGRAPHICAL WORKS AND FICTION</a:t>
            </a:r>
          </a:p>
        </p:txBody>
      </p:sp>
    </p:spTree>
    <p:extLst>
      <p:ext uri="{BB962C8B-B14F-4D97-AF65-F5344CB8AC3E}">
        <p14:creationId xmlns:p14="http://schemas.microsoft.com/office/powerpoint/2010/main" val="187318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BEND IN THE RIVER BACKGROUND</a:t>
            </a:r>
            <a:endParaRPr lang="en-US" dirty="0"/>
          </a:p>
        </p:txBody>
      </p:sp>
      <p:sp>
        <p:nvSpPr>
          <p:cNvPr id="3" name="Content Placeholder 2"/>
          <p:cNvSpPr>
            <a:spLocks noGrp="1"/>
          </p:cNvSpPr>
          <p:nvPr>
            <p:ph idx="1"/>
          </p:nvPr>
        </p:nvSpPr>
        <p:spPr>
          <a:xfrm>
            <a:off x="1371600" y="2286000"/>
            <a:ext cx="9601200" cy="3982278"/>
          </a:xfrm>
        </p:spPr>
        <p:txBody>
          <a:bodyPr>
            <a:normAutofit/>
          </a:bodyPr>
          <a:lstStyle/>
          <a:p>
            <a:r>
              <a:rPr lang="en-US" dirty="0" smtClean="0"/>
              <a:t>SET IN UNKNOWN AFRICAN COUNTRY </a:t>
            </a:r>
          </a:p>
          <a:p>
            <a:r>
              <a:rPr lang="en-US" dirty="0" smtClean="0"/>
              <a:t>POST INDEPENDENCE, 1960, A DEVELOPING (WHAT WAS FORMERLY A BUSTLING EUROPEAN COLONIAL TOWN PRE-INDEPENDENCE AT THE BEND OF THE RIVER) </a:t>
            </a:r>
          </a:p>
          <a:p>
            <a:r>
              <a:rPr lang="en-US" dirty="0" smtClean="0"/>
              <a:t>NARRARATED BY PROTAGONIST: SALIM: ETHNICALLY INDIAN MUSLIM, FORMERLY FROM IVORY COAST, A TRADER BY PROFESSION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9882" y="4022621"/>
            <a:ext cx="3372465" cy="2529349"/>
          </a:xfrm>
          <a:prstGeom prst="rect">
            <a:avLst/>
          </a:prstGeom>
        </p:spPr>
      </p:pic>
    </p:spTree>
    <p:extLst>
      <p:ext uri="{BB962C8B-B14F-4D97-AF65-F5344CB8AC3E}">
        <p14:creationId xmlns:p14="http://schemas.microsoft.com/office/powerpoint/2010/main" val="158419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en-US" dirty="0"/>
          </a:p>
        </p:txBody>
      </p:sp>
      <p:sp>
        <p:nvSpPr>
          <p:cNvPr id="3" name="Content Placeholder 2"/>
          <p:cNvSpPr>
            <a:spLocks noGrp="1"/>
          </p:cNvSpPr>
          <p:nvPr>
            <p:ph idx="1"/>
          </p:nvPr>
        </p:nvSpPr>
        <p:spPr/>
        <p:txBody>
          <a:bodyPr>
            <a:normAutofit lnSpcReduction="10000"/>
          </a:bodyPr>
          <a:lstStyle/>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ZABETH</a:t>
            </a:r>
            <a:r>
              <a:rPr lang="en-US" dirty="0" smtClean="0"/>
              <a:t>: LIVES IN THE BUSH, TRAVELS TO THE TOWN TO PURCHASE GOODS FROM SALIM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METTY</a:t>
            </a:r>
            <a:r>
              <a:rPr lang="en-US" dirty="0" smtClean="0"/>
              <a:t>: FORMER SLAVE FROM SALIM’S FAMILY ON THE COAST WHO COMES TO LIVE WITH SALIM; FLEES ETHNIC PERSECUTION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FERDINANDE</a:t>
            </a:r>
            <a:r>
              <a:rPr lang="en-US" dirty="0" smtClean="0"/>
              <a:t>: ZABETH’S SON WHO STAYS WITH SALIM TO LEARN ”ACT PROPER” WHILE HE ATTENDS SCHOOL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INDAR</a:t>
            </a:r>
            <a:r>
              <a:rPr lang="en-US" dirty="0" smtClean="0"/>
              <a:t>: FORMER FRIEND OF SALIM’S ON THE COAST: GOES TO ENGLAND FOR EDUCATION; RETURNS TO AFRICA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“THE BIG MAN”</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RAYMOND AND YVETTE</a:t>
            </a:r>
            <a:r>
              <a:rPr lang="en-US" dirty="0" smtClean="0"/>
              <a:t>: HISTORIAN, RESEARCHER, LIVES IN “DOMAIN”; TELLS A STORY OF MENTORING THE “BIG MAN” BEING VERY CLOSE</a:t>
            </a:r>
            <a:endParaRPr lang="en-US" dirty="0"/>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OTHER PARIAH COMMUNITIES </a:t>
            </a:r>
          </a:p>
        </p:txBody>
      </p:sp>
    </p:spTree>
    <p:extLst>
      <p:ext uri="{BB962C8B-B14F-4D97-AF65-F5344CB8AC3E}">
        <p14:creationId xmlns:p14="http://schemas.microsoft.com/office/powerpoint/2010/main" val="87581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TRANSFORMATION OF LANDSCAPE: </a:t>
            </a:r>
            <a:br>
              <a:rPr lang="en-US" b="1" dirty="0"/>
            </a:br>
            <a:endParaRPr lang="en-US" dirty="0"/>
          </a:p>
        </p:txBody>
      </p:sp>
      <p:sp>
        <p:nvSpPr>
          <p:cNvPr id="3" name="Content Placeholder 2"/>
          <p:cNvSpPr>
            <a:spLocks noGrp="1"/>
          </p:cNvSpPr>
          <p:nvPr>
            <p:ph idx="1"/>
          </p:nvPr>
        </p:nvSpPr>
        <p:spPr/>
        <p:txBody>
          <a:bodyPr/>
          <a:lstStyle/>
          <a:p>
            <a:r>
              <a:rPr lang="en-US" dirty="0" smtClean="0"/>
              <a:t>ARRIVAL </a:t>
            </a:r>
            <a:r>
              <a:rPr lang="en-US" dirty="0"/>
              <a:t>(PERIOD OF CALM): FIRST HALF OF THE STORY </a:t>
            </a:r>
          </a:p>
          <a:p>
            <a:r>
              <a:rPr lang="en-US" dirty="0"/>
              <a:t>FEAR (CONFLICT, WHITE MERCENARIES, INTRODUCTION OF THE “BIG MAN</a:t>
            </a:r>
            <a:r>
              <a:rPr lang="en-US" dirty="0" smtClean="0"/>
              <a:t>,”) </a:t>
            </a:r>
            <a:endParaRPr lang="en-US" dirty="0"/>
          </a:p>
          <a:p>
            <a:r>
              <a:rPr lang="en-US" dirty="0"/>
              <a:t>THE “DOMAIN” IS BUILT AND TOWN BEGINS MODERNIZING </a:t>
            </a:r>
          </a:p>
          <a:p>
            <a:r>
              <a:rPr lang="en-US" dirty="0"/>
              <a:t>ESCALATION (THE ”BIG MAN” BEGINS CENTRALIZING POWER AND STARTS TO ELIMINATE ALL FOREIGNERS IN THE COUNTRY TO GET BACK TO TRADITIONAL AFRICA</a:t>
            </a:r>
            <a:r>
              <a:rPr lang="en-US" dirty="0">
                <a:sym typeface="Wingdings"/>
              </a:rPr>
              <a:t> NATIONALIZATION</a:t>
            </a:r>
            <a:r>
              <a:rPr lang="en-US" dirty="0"/>
              <a:t> </a:t>
            </a:r>
            <a:r>
              <a:rPr lang="en-US" dirty="0">
                <a:sym typeface="Wingdings"/>
              </a:rPr>
              <a:t> MOBUTU’S “NATIONAL AUTHENTICITY”</a:t>
            </a:r>
          </a:p>
          <a:p>
            <a:r>
              <a:rPr lang="en-US" dirty="0">
                <a:sym typeface="Wingdings"/>
              </a:rPr>
              <a:t>COLLAPSE: STORY ENDS IN CONFLICT; ”BIG MAN” TO ARRIVE AT THE BEND IN THE RIVER TO KILL; ALL FOREIGNERS FLEE</a:t>
            </a:r>
          </a:p>
          <a:p>
            <a:endParaRPr lang="en-US" dirty="0"/>
          </a:p>
        </p:txBody>
      </p:sp>
    </p:spTree>
    <p:extLst>
      <p:ext uri="{BB962C8B-B14F-4D97-AF65-F5344CB8AC3E}">
        <p14:creationId xmlns:p14="http://schemas.microsoft.com/office/powerpoint/2010/main" val="126633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MAN”</a:t>
            </a:r>
            <a:br>
              <a:rPr lang="en-US" dirty="0" smtClean="0"/>
            </a:br>
            <a:r>
              <a:rPr lang="en-US" dirty="0" smtClean="0"/>
              <a:t>MOBUTU</a:t>
            </a:r>
            <a:endParaRPr lang="en-US" dirty="0"/>
          </a:p>
        </p:txBody>
      </p:sp>
      <p:sp>
        <p:nvSpPr>
          <p:cNvPr id="3" name="Content Placeholder 2"/>
          <p:cNvSpPr>
            <a:spLocks noGrp="1"/>
          </p:cNvSpPr>
          <p:nvPr>
            <p:ph idx="1"/>
          </p:nvPr>
        </p:nvSpPr>
        <p:spPr/>
        <p:txBody>
          <a:bodyPr/>
          <a:lstStyle/>
          <a:p>
            <a:r>
              <a:rPr lang="en-US" dirty="0" smtClean="0"/>
              <a:t>“HE IS THE GREAT AFRICAN CHIEF, AND HE IS ALSO THE MAN OF THE PEOPLE. HE IS THE MODERNIZER AND HE IS ALSO THE AFRICAN WHO HAS REDISCOVERED HIS AFRICAN SOUL. HE’S CONSERVATIVE, REVOLUTIONARY, EVERYTHING. HE’S GOING BACK TO THE OLD WAYS, AND HE’S ALSO THE MAN WHO’S GOING AHEAD.”</a:t>
            </a:r>
          </a:p>
          <a:p>
            <a:r>
              <a:rPr lang="en-US" dirty="0" smtClean="0"/>
              <a:t>“HE IS THE SOLDIER WHO DECIDED TO BECOME AN OLD-FASHIONED CHIEF, AND HE’S THE CHIEF WHOSE MOTHER WAS A HOTEL MAID.”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7632" y="3937819"/>
            <a:ext cx="4183180" cy="2654710"/>
          </a:xfrm>
          <a:prstGeom prst="rect">
            <a:avLst/>
          </a:prstGeom>
        </p:spPr>
      </p:pic>
    </p:spTree>
    <p:extLst>
      <p:ext uri="{BB962C8B-B14F-4D97-AF65-F5344CB8AC3E}">
        <p14:creationId xmlns:p14="http://schemas.microsoft.com/office/powerpoint/2010/main" val="179114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AS SEEN THROUGH THE EYES OF A PARIAH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FOLLOWS THE </a:t>
            </a:r>
            <a:r>
              <a:rPr lang="en-US" b="1" dirty="0" smtClean="0"/>
              <a:t>INTERNAL CONFLICT </a:t>
            </a:r>
            <a:r>
              <a:rPr lang="en-US" dirty="0" smtClean="0"/>
              <a:t>OF NARRARATOR ABOUT HIS FEELINGS OF BEING ETHNICALLY INDIAN MUSLIM IN AFRICA – FEELING A PART OF THE COUNTRY BUT NOT AND FEELING A SENSE OF SUPERIORITY  </a:t>
            </a:r>
          </a:p>
          <a:p>
            <a:r>
              <a:rPr lang="en-US" dirty="0" smtClean="0"/>
              <a:t>A LOT OF CONTRASTS; NOT SURE OF WHO HE IS, WHERE HE BELONGS IN LIFE; THIS IS HOW THE READER COMES TO UNDERSTAND THE EVOLUTION AND ALL OF THE RELATIONSHIPS AT THE BEND IN THE RIVER </a:t>
            </a:r>
          </a:p>
          <a:p>
            <a:endParaRPr lang="en-US" dirty="0" smtClean="0"/>
          </a:p>
          <a:p>
            <a:r>
              <a:rPr lang="en-US" sz="2400" dirty="0" smtClean="0"/>
              <a:t>“</a:t>
            </a:r>
            <a:r>
              <a:rPr lang="en-US" sz="2400" dirty="0" smtClean="0">
                <a:sym typeface="Wingdings"/>
              </a:rPr>
              <a:t>EUROPE NO LONGER RULED. BUT IT STILL FED US IN A HUNDRED WAYS WITH ITS LANGUAGE AND SENT US ITS INCREASINGLY WONDERFUL GOODS, ADDED YEAR BY YEAR </a:t>
            </a:r>
            <a:r>
              <a:rPr lang="en-US" sz="3000" dirty="0" smtClean="0">
                <a:sym typeface="Wingdings"/>
              </a:rPr>
              <a:t>TO OUR IDEA OF WHO WE WERE</a:t>
            </a:r>
            <a:r>
              <a:rPr lang="en-US" sz="2400" dirty="0" smtClean="0">
                <a:sym typeface="Wingdings"/>
              </a:rPr>
              <a:t>, GAVE US THE </a:t>
            </a:r>
            <a:r>
              <a:rPr lang="en-US" sz="3000" dirty="0" smtClean="0">
                <a:sym typeface="Wingdings"/>
              </a:rPr>
              <a:t>IDEA OF OUR MODERNITY AND DEVELOPMENT</a:t>
            </a:r>
            <a:r>
              <a:rPr lang="en-US" sz="2400" dirty="0" smtClean="0">
                <a:sym typeface="Wingdings"/>
              </a:rPr>
              <a:t>”</a:t>
            </a:r>
            <a:endParaRPr lang="en-US" sz="2400" dirty="0"/>
          </a:p>
        </p:txBody>
      </p:sp>
    </p:spTree>
    <p:extLst>
      <p:ext uri="{BB962C8B-B14F-4D97-AF65-F5344CB8AC3E}">
        <p14:creationId xmlns:p14="http://schemas.microsoft.com/office/powerpoint/2010/main" val="77814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GUTS – WHY READ?  </a:t>
            </a:r>
            <a:endParaRPr lang="en-US" dirty="0"/>
          </a:p>
        </p:txBody>
      </p:sp>
      <p:sp>
        <p:nvSpPr>
          <p:cNvPr id="3" name="Content Placeholder 2"/>
          <p:cNvSpPr>
            <a:spLocks noGrp="1"/>
          </p:cNvSpPr>
          <p:nvPr>
            <p:ph idx="1"/>
          </p:nvPr>
        </p:nvSpPr>
        <p:spPr/>
        <p:txBody>
          <a:bodyPr/>
          <a:lstStyle/>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VALUABLE READ: SOME THEMES </a:t>
            </a:r>
          </a:p>
          <a:p>
            <a:pPr marR="0" lvl="0" defTabSz="914400" eaLnBrk="1" fontAlgn="auto" latinLnBrk="0" hangingPunct="1">
              <a:lnSpc>
                <a:spcPct val="100000"/>
              </a:lnSpc>
              <a:spcBef>
                <a:spcPts val="0"/>
              </a:spcBef>
              <a:spcAft>
                <a:spcPts val="0"/>
              </a:spcAft>
              <a:buClrTx/>
              <a:buSzTx/>
              <a:buFont typeface="Wingdings" charset="2"/>
              <a:buChar char="§"/>
              <a:tabLst/>
              <a:defRPr/>
            </a:pPr>
            <a:endParaRPr lang="en-US" b="1" dirty="0" smtClean="0"/>
          </a:p>
          <a:p>
            <a:pPr marR="0" lvl="0" defTabSz="914400" eaLnBrk="1" fontAlgn="auto" latinLnBrk="0" hangingPunct="1">
              <a:lnSpc>
                <a:spcPct val="100000"/>
              </a:lnSpc>
              <a:spcBef>
                <a:spcPts val="0"/>
              </a:spcBef>
              <a:spcAft>
                <a:spcPts val="0"/>
              </a:spcAft>
              <a:buClrTx/>
              <a:buSzTx/>
              <a:buFont typeface="Wingdings" charset="2"/>
              <a:buChar char="§"/>
              <a:tabLst/>
              <a:defRPr/>
            </a:pPr>
            <a:r>
              <a:rPr lang="en-US" b="1" dirty="0" smtClean="0"/>
              <a:t>REMINANTS OF THE COLONIAL PERIOD </a:t>
            </a:r>
            <a:endParaRPr lang="en-US" b="1" dirty="0"/>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STRUGGLE FOR INDEPENDENCE IN THE CONGO AND THE CONFLICT THAT AROSE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DEVELOPMENT AND MODERNIZATION</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VIOLENCE, CONFLICT AND CORRUPTION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TALK OF THE “OUTSIDER” RAYMOND, WHO IS AN “AFRICAN EXPERT” BUT KNOWS NOTHING OF THE “TRUE” AFRICA </a:t>
            </a:r>
          </a:p>
          <a:p>
            <a:pPr marR="0" lvl="0" defTabSz="914400" eaLnBrk="1" fontAlgn="auto" latinLnBrk="0" hangingPunct="1">
              <a:lnSpc>
                <a:spcPct val="100000"/>
              </a:lnSpc>
              <a:spcBef>
                <a:spcPts val="0"/>
              </a:spcBef>
              <a:spcAft>
                <a:spcPts val="0"/>
              </a:spcAft>
              <a:buClrTx/>
              <a:buSzTx/>
              <a:buFont typeface="Wingdings" charset="2"/>
              <a:buChar char="§"/>
              <a:tabLst/>
              <a:defRPr/>
            </a:pPr>
            <a:r>
              <a:rPr lang="en-US" dirty="0" smtClean="0"/>
              <a:t>FOREIGNERS AND SCHOLARS WHO COME IN AND OUT, INTERACTIONS </a:t>
            </a:r>
            <a:endParaRPr lang="en-US" dirty="0"/>
          </a:p>
        </p:txBody>
      </p:sp>
    </p:spTree>
    <p:extLst>
      <p:ext uri="{BB962C8B-B14F-4D97-AF65-F5344CB8AC3E}">
        <p14:creationId xmlns:p14="http://schemas.microsoft.com/office/powerpoint/2010/main" val="4859027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7588</TotalTime>
  <Words>721</Words>
  <Application>Microsoft Macintosh PowerPoint</Application>
  <PresentationFormat>Widescreen</PresentationFormat>
  <Paragraphs>57</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Franklin Gothic Book</vt:lpstr>
      <vt:lpstr>Wingdings</vt:lpstr>
      <vt:lpstr>Crop</vt:lpstr>
      <vt:lpstr>A BEND IN THE RIVER</vt:lpstr>
      <vt:lpstr>V.S. NAIPAUL </vt:lpstr>
      <vt:lpstr>A BEND IN THE RIVER BACKGROUND</vt:lpstr>
      <vt:lpstr>CHARACTERS </vt:lpstr>
      <vt:lpstr>TRANSFORMATION OF LANDSCAPE:  </vt:lpstr>
      <vt:lpstr>THE “BIG MAN” MOBUTU</vt:lpstr>
      <vt:lpstr>AFRICA AS SEEN THROUGH THE EYES OF A PARIAH</vt:lpstr>
      <vt:lpstr>THE GUTS – WHY READ?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BEND IN THE RIVER</dc:title>
  <dc:creator>Sives, Katelyn M</dc:creator>
  <cp:lastModifiedBy>Sives, Katelyn M</cp:lastModifiedBy>
  <cp:revision>17</cp:revision>
  <dcterms:created xsi:type="dcterms:W3CDTF">2016-03-18T15:22:57Z</dcterms:created>
  <dcterms:modified xsi:type="dcterms:W3CDTF">2016-03-23T21:51:14Z</dcterms:modified>
</cp:coreProperties>
</file>