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88"/>
  </p:notesMasterIdLst>
  <p:handoutMasterIdLst>
    <p:handoutMasterId r:id="rId89"/>
  </p:handoutMasterIdLst>
  <p:sldIdLst>
    <p:sldId id="396" r:id="rId2"/>
    <p:sldId id="420" r:id="rId3"/>
    <p:sldId id="459" r:id="rId4"/>
    <p:sldId id="458" r:id="rId5"/>
    <p:sldId id="408" r:id="rId6"/>
    <p:sldId id="468" r:id="rId7"/>
    <p:sldId id="469" r:id="rId8"/>
    <p:sldId id="461" r:id="rId9"/>
    <p:sldId id="467" r:id="rId10"/>
    <p:sldId id="394" r:id="rId11"/>
    <p:sldId id="462" r:id="rId12"/>
    <p:sldId id="463" r:id="rId13"/>
    <p:sldId id="464" r:id="rId14"/>
    <p:sldId id="465" r:id="rId15"/>
    <p:sldId id="466" r:id="rId16"/>
    <p:sldId id="380" r:id="rId17"/>
    <p:sldId id="412" r:id="rId18"/>
    <p:sldId id="378" r:id="rId19"/>
    <p:sldId id="399" r:id="rId20"/>
    <p:sldId id="387" r:id="rId21"/>
    <p:sldId id="371" r:id="rId22"/>
    <p:sldId id="328" r:id="rId23"/>
    <p:sldId id="410" r:id="rId24"/>
    <p:sldId id="329" r:id="rId25"/>
    <p:sldId id="414" r:id="rId26"/>
    <p:sldId id="413" r:id="rId27"/>
    <p:sldId id="425" r:id="rId28"/>
    <p:sldId id="362" r:id="rId29"/>
    <p:sldId id="330" r:id="rId30"/>
    <p:sldId id="415" r:id="rId31"/>
    <p:sldId id="421" r:id="rId32"/>
    <p:sldId id="331" r:id="rId33"/>
    <p:sldId id="439" r:id="rId34"/>
    <p:sldId id="332" r:id="rId35"/>
    <p:sldId id="372" r:id="rId36"/>
    <p:sldId id="416" r:id="rId37"/>
    <p:sldId id="333" r:id="rId38"/>
    <p:sldId id="418" r:id="rId39"/>
    <p:sldId id="334" r:id="rId40"/>
    <p:sldId id="419" r:id="rId41"/>
    <p:sldId id="335" r:id="rId42"/>
    <p:sldId id="336" r:id="rId43"/>
    <p:sldId id="337" r:id="rId44"/>
    <p:sldId id="456" r:id="rId45"/>
    <p:sldId id="367" r:id="rId46"/>
    <p:sldId id="368" r:id="rId47"/>
    <p:sldId id="366" r:id="rId48"/>
    <p:sldId id="449" r:id="rId49"/>
    <p:sldId id="417" r:id="rId50"/>
    <p:sldId id="400" r:id="rId51"/>
    <p:sldId id="455" r:id="rId52"/>
    <p:sldId id="338" r:id="rId53"/>
    <p:sldId id="339" r:id="rId54"/>
    <p:sldId id="422" r:id="rId55"/>
    <p:sldId id="340" r:id="rId56"/>
    <p:sldId id="454" r:id="rId57"/>
    <p:sldId id="450" r:id="rId58"/>
    <p:sldId id="453" r:id="rId59"/>
    <p:sldId id="341" r:id="rId60"/>
    <p:sldId id="423" r:id="rId61"/>
    <p:sldId id="342" r:id="rId62"/>
    <p:sldId id="451" r:id="rId63"/>
    <p:sldId id="343" r:id="rId64"/>
    <p:sldId id="344" r:id="rId65"/>
    <p:sldId id="424" r:id="rId66"/>
    <p:sldId id="345" r:id="rId67"/>
    <p:sldId id="346" r:id="rId68"/>
    <p:sldId id="452" r:id="rId69"/>
    <p:sldId id="347" r:id="rId70"/>
    <p:sldId id="426" r:id="rId71"/>
    <p:sldId id="348" r:id="rId72"/>
    <p:sldId id="427" r:id="rId73"/>
    <p:sldId id="443" r:id="rId74"/>
    <p:sldId id="440" r:id="rId75"/>
    <p:sldId id="433" r:id="rId76"/>
    <p:sldId id="444" r:id="rId77"/>
    <p:sldId id="445" r:id="rId78"/>
    <p:sldId id="434" r:id="rId79"/>
    <p:sldId id="447" r:id="rId80"/>
    <p:sldId id="437" r:id="rId81"/>
    <p:sldId id="446" r:id="rId82"/>
    <p:sldId id="435" r:id="rId83"/>
    <p:sldId id="436" r:id="rId84"/>
    <p:sldId id="432" r:id="rId85"/>
    <p:sldId id="448" r:id="rId86"/>
    <p:sldId id="460" r:id="rId8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3BB85-644D-4C55-8159-A67C74B1F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95008-1E93-42CF-82CA-9CBE8CB42EFA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55327-B8D8-46F2-860C-EF3EAA986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E7E-18F5-4C45-985F-8153A43670F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733B42-4173-4A34-905D-235AAD6DAFD6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664DEFF-0C25-427A-8534-79E616F5A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B954-A74E-4F2A-A6C8-C46A2F6E8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07A0-5EB9-4CD5-BEA5-8864A2A61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0531E68-C9ED-4B15-AD42-DF521DB05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9100-7E35-4AE6-A765-4965B2767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1034-B157-46E5-9A71-28C9B9F80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B8F05C2-1C63-46E8-AB28-8168F5BF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8F2E-6AC4-4CE1-9377-0D48E6459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7B38-305E-4151-9815-50DC82350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1587-6ECE-4B02-9E38-CCC8CE985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E848-92FC-4386-A695-50C0170A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7898B98-7E64-4D7A-BCEE-79A049141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40" name="Group 6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42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" name="Group 59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1045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2" r:id="rId4"/>
    <p:sldLayoutId id="2147483888" r:id="rId5"/>
    <p:sldLayoutId id="2147483883" r:id="rId6"/>
    <p:sldLayoutId id="2147483889" r:id="rId7"/>
    <p:sldLayoutId id="2147483890" r:id="rId8"/>
    <p:sldLayoutId id="2147483891" r:id="rId9"/>
    <p:sldLayoutId id="2147483884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FRItvmNBo" TargetMode="External"/><Relationship Id="rId2" Type="http://schemas.openxmlformats.org/officeDocument/2006/relationships/hyperlink" Target="http://www.youtube.com/watch?v=awL1Hpy7sp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Turkmen_man_with_came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0/nov/14/mali-cotton-farmer-fair-trad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o7DJFZnKJp8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social-engineer.org/framework/Influence_Tactics:_Consensus_or_Social_Proof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dailymail.co.uk/news/article-1178305/Anger-Kenyan-aristocrat-Thomas-Cholmondeley-jailed-just-months-killing-poacher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msBnJFtJFo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PIA 2501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DEVELOPMENT POLICY AND MANAGEMENT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WEEK 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Argument Continued</a:t>
            </a: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dirty="0" smtClean="0">
                <a:ea typeface="ＭＳ Ｐゴシック" pitchFamily="34" charset="-128"/>
              </a:rPr>
              <a:t>I. Dependency </a:t>
            </a:r>
            <a:r>
              <a:rPr lang="en-US" sz="4400" b="1" dirty="0" smtClean="0">
                <a:ea typeface="ＭＳ Ｐゴシック" pitchFamily="34" charset="-128"/>
              </a:rPr>
              <a:t>Theory</a:t>
            </a:r>
            <a:endParaRPr lang="en-US" sz="44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Interpretations of Underdevelopment and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Third Worldism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  <p:extLst>
      <p:ext uri="{BB962C8B-B14F-4D97-AF65-F5344CB8AC3E}">
        <p14:creationId xmlns:p14="http://schemas.microsoft.com/office/powerpoint/2010/main" val="11773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 smtClean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3" tooltip="Interview"/>
              </a:rPr>
              <a:t/>
            </a:r>
            <a:br>
              <a:rPr lang="en-US" dirty="0" smtClean="0">
                <a:hlinkClick r:id="rId3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407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Equity  not Growth</a:t>
            </a:r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7.  Underdevelopment 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Structuralism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Biology in the Tropics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Inelasticity of Tropical Products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Rigidity of Extractive goods</a:t>
            </a:r>
          </a:p>
        </p:txBody>
      </p:sp>
    </p:spTree>
    <p:extLst>
      <p:ext uri="{BB962C8B-B14F-4D97-AF65-F5344CB8AC3E}">
        <p14:creationId xmlns:p14="http://schemas.microsoft.com/office/powerpoint/2010/main" val="35328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“Underdevelopment in History”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Rejects Dualism and 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stage</a:t>
            </a:r>
            <a:r>
              <a:rPr lang="en-US" sz="2400" b="1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theories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</a:rPr>
              <a:t>Empty Bucket- Full Bucket</a:t>
            </a:r>
          </a:p>
        </p:txBody>
      </p:sp>
    </p:spTree>
    <p:extLst>
      <p:ext uri="{BB962C8B-B14F-4D97-AF65-F5344CB8AC3E}">
        <p14:creationId xmlns:p14="http://schemas.microsoft.com/office/powerpoint/2010/main" val="20927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and the beginnings of Dependency theory</a:t>
            </a:r>
            <a:r>
              <a:rPr lang="en-US" sz="28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	Structuralism and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Interpretations of Underdevelopment and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Third </a:t>
            </a:r>
            <a:r>
              <a:rPr lang="en-US" sz="2800" b="1" dirty="0" err="1" smtClean="0">
                <a:cs typeface="Times New Roman" pitchFamily="18" charset="0"/>
              </a:rPr>
              <a:t>Worldism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Dependency Theory: The Empirical Argument</a:t>
            </a:r>
          </a:p>
        </p:txBody>
      </p:sp>
      <p:sp>
        <p:nvSpPr>
          <p:cNvPr id="245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82296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34" charset="-128"/>
              </a:rPr>
              <a:t>Interpretations of Underdevelopment and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Third Worldism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In the beginning (1500) LDCs were self-sufficient at low level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Argument: Europe used its empire to market surplus goods and pay sub-economic costs for raw materials, agricultural products and minerals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Empirical Verification vs. Ideology (Better at the first)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Underdevelopment Theory- </a:t>
            </a:r>
            <a:r>
              <a:rPr lang="en-US" b="1" dirty="0" smtClean="0">
                <a:ea typeface="+mj-ea"/>
              </a:rPr>
              <a:t>Summary</a:t>
            </a:r>
            <a:endParaRPr lang="en-US" b="1" dirty="0" smtClean="0">
              <a:ea typeface="+mj-ea"/>
            </a:endParaRPr>
          </a:p>
        </p:txBody>
      </p:sp>
      <p:sp>
        <p:nvSpPr>
          <p:cNvPr id="25602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During 500 Years of colonialism Northern Tier states used colonialism to extract from LDCs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Result often was the destruction of local production, agriculture and food production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 colonial government supported export import trade and where possible, SETTLERS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 became dependent on extraction from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third world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Critiques of Modernization Theory-6</a:t>
            </a: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5181600"/>
          </a:xfrm>
        </p:spPr>
        <p:txBody>
          <a:bodyPr/>
          <a:lstStyle/>
          <a:p>
            <a:pPr eaLnBrk="1" hangingPunct="1"/>
            <a:endParaRPr lang="en-US" sz="20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000" b="1" smtClean="0">
                <a:ea typeface="ＭＳ Ｐゴシック" pitchFamily="34" charset="-128"/>
              </a:rPr>
              <a:t>Interpretations of Underdevelopment and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Third Worldism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 -Discourse Analysis-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Development Language Codes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(Arturo Escobar)</a:t>
            </a:r>
          </a:p>
          <a:p>
            <a:pPr eaLnBrk="1" hangingPunct="1"/>
            <a:endParaRPr lang="en-US" sz="2000" b="1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smtClean="0">
                <a:ea typeface="ＭＳ Ｐゴシック" pitchFamily="34" charset="-128"/>
              </a:rPr>
              <a:t>Underdevelopment theorists critiqued Modernization Theory: Modernization theory had its origins in </a:t>
            </a:r>
          </a:p>
          <a:p>
            <a:pPr lvl="1" eaLnBrk="1" hangingPunct="1"/>
            <a:endParaRPr lang="en-US" sz="2000" b="1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smtClean="0">
                <a:ea typeface="ＭＳ Ｐゴシック" pitchFamily="34" charset="-128"/>
              </a:rPr>
              <a:t>Colonial ideology and the anthropological ideas that supported it. Modernization contains the language of imperialism</a:t>
            </a:r>
          </a:p>
        </p:txBody>
      </p:sp>
      <p:pic>
        <p:nvPicPr>
          <p:cNvPr id="23555" name="Picture 5" descr="escobar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24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II. Development Administration Assumptions (Prior to 1970)</a:t>
            </a:r>
          </a:p>
        </p:txBody>
      </p:sp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000" b="1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>
                <a:ea typeface="ＭＳ Ｐゴシック" pitchFamily="34" charset="-128"/>
              </a:rPr>
              <a:t>Agricultural Self Sufficiency?</a:t>
            </a:r>
          </a:p>
        </p:txBody>
      </p:sp>
      <p:pic>
        <p:nvPicPr>
          <p:cNvPr id="26627" name="Picture 5" descr="kid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upload.wikimedia.org/wikipedia/commons/thumb/7/71/Turkmen_man_with_camel.jpg/250px-Turkmen_man_with_camel.jpg">
            <a:hlinkClick r:id="rId3" tooltip="A Turkmen with a camel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67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Week Four</a:t>
            </a: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/>
            <a:endParaRPr lang="en-US" sz="4000" b="1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4000" b="1" smtClean="0">
                <a:ea typeface="ＭＳ Ｐゴシック" pitchFamily="34" charset="-128"/>
              </a:rPr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Definition of Development Administration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Quote of the Week: A Question?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"...political systems in the developing areas must bear increasing responsibility for mobilizing the state's human and material resources in support of the objectives of economic and social mobilization.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latin typeface="Arial" pitchFamily="34" charset="0"/>
                <a:ea typeface="ＭＳ Ｐゴシック" pitchFamily="34" charset="-128"/>
              </a:rPr>
              <a:t> 					Monte Palmer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ea typeface="ＭＳ Ｐゴシック" pitchFamily="34" charset="-128"/>
              </a:rPr>
              <a:t>Theory of Economic Growth (Target: Vietnam)</a:t>
            </a:r>
          </a:p>
          <a:p>
            <a:pPr lvl="1" eaLnBrk="1" hangingPunct="1"/>
            <a:r>
              <a:rPr lang="en-US" sz="2600" b="1" smtClean="0">
                <a:ea typeface="ＭＳ Ｐゴシック" pitchFamily="34" charset="-128"/>
              </a:rPr>
              <a:t>Key figure—Walt Rostow, </a:t>
            </a:r>
            <a:r>
              <a:rPr lang="en-US" sz="2600" b="1" u="sng" smtClean="0">
                <a:ea typeface="ＭＳ Ｐゴシック" pitchFamily="34" charset="-128"/>
              </a:rPr>
              <a:t>The stages of economic growth: a non-Communist manifesto</a:t>
            </a:r>
            <a:r>
              <a:rPr lang="en-US" sz="2600" b="1" smtClean="0">
                <a:ea typeface="ＭＳ Ｐゴシック" pitchFamily="34" charset="-128"/>
              </a:rPr>
              <a:t> (Cambridge: Cambridge University Press, 1960)</a:t>
            </a:r>
          </a:p>
          <a:p>
            <a:pPr lvl="1" eaLnBrk="1" hangingPunct="1"/>
            <a:endParaRPr lang="en-US" sz="26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There is a take off point that will lead to self-sustaining capital generation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 Lesser Developed Countries (LDCs) are caught in a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low equilibrium trap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—not enough capital for growth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All nations are poor but are able to escape their poverty through their own domestic initiative (with correct policies)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Theory of Economic Growth (Rostow):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Popularized Modernization Assumptions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Traditional vs. Modern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Agraria vs. Industria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Agriculture vs. 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Subsistence vs. Commercialism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Advocated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Trickle Down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effect to economic growth (Third Way)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44488"/>
            <a:ext cx="7772400" cy="1754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Rostow and Johnson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Controversy-Vietnam and Economic Development</a:t>
            </a:r>
          </a:p>
        </p:txBody>
      </p:sp>
      <p:pic>
        <p:nvPicPr>
          <p:cNvPr id="30722" name="Content Placeholder 3" descr="rostow2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549775" cy="3048000"/>
          </a:xfrm>
        </p:spPr>
      </p:pic>
      <p:pic>
        <p:nvPicPr>
          <p:cNvPr id="30723" name="Picture 2" descr="http://ec2.images-amazon.com/images/I/51iKgh6Y3JL._SL500_AA2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III. Problems with Development Administration</a:t>
            </a:r>
          </a:p>
        </p:txBody>
      </p:sp>
      <p:sp>
        <p:nvSpPr>
          <p:cNvPr id="317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Decreasing Bureaucratic Capacity over Time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Lack of Technical and Management Skills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An expanding state meant expanding debt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Gap increased between bureaucratic elites and the mass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Bureaucratic Behavior</a:t>
            </a:r>
          </a:p>
        </p:txBody>
      </p:sp>
      <p:pic>
        <p:nvPicPr>
          <p:cNvPr id="32770" name="Content Placeholder 3" descr="police(corruption)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554163"/>
            <a:ext cx="3644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Problems, Continued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Highly centralized state structures deaden the state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development capacity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Inherited administrative structures seen as increasingly rigid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 over choice between administrative reform and structural reform  (Civil Service, Public Sector, Structural changes)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48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Quote of the Week: The Quiet American- An Alternative to expatriate non-involvement?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Human Condition being what it was, let them fight, let them love, let them murder, I would not be involved.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 Graham Greene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Quotes of the Week: Failure of Capitalism and Socialism (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SOCIO-ECONOMIC EXIT)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Economy of Affection...denotes a network of support, communications and interaction among structurally defined groups connected by </a:t>
            </a:r>
            <a:r>
              <a:rPr lang="en-US" sz="2800" b="1" i="1" u="sng" smtClean="0">
                <a:latin typeface="Arial" pitchFamily="34" charset="0"/>
                <a:ea typeface="ＭＳ Ｐゴシック" pitchFamily="34" charset="-128"/>
              </a:rPr>
              <a:t>blood, kin, community or other affinities</a:t>
            </a: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, for example, religion. It links together in a systematic fashion a variety of discrete economic and social units which in other regards may be autonomous.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Goran Hydan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IV. Development Theory Revised: (1975-1983)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Robert McNamara  -- World Bank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KEY: Necessary redistribution of resources both internationally and within an LDC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New International Economic Order vs. Basic Needs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Equity both domestically (within a country) and internationally</a:t>
            </a: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0"/>
            <a:ext cx="8001000" cy="18249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/>
              <a:t>The Rising Sun</a:t>
            </a:r>
            <a:r>
              <a:rPr lang="en-US" sz="2800" b="1" i="1" dirty="0" smtClean="0">
                <a:solidFill>
                  <a:srgbClr val="00B050"/>
                </a:solidFill>
              </a:rPr>
              <a:t>-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The Decline and Fall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 of the Japanese Empire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Empire and Beyond</a:t>
            </a:r>
            <a:endParaRPr lang="en-US" sz="3900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John </a:t>
            </a:r>
            <a:r>
              <a:rPr lang="en-US" b="1" dirty="0" err="1" smtClean="0"/>
              <a:t>Toland</a:t>
            </a:r>
            <a:r>
              <a:rPr lang="en-US" b="1" dirty="0" smtClean="0"/>
              <a:t>, Historian and Journalist,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World War II Specialist, (1912-2004) </a:t>
            </a:r>
          </a:p>
        </p:txBody>
      </p:sp>
      <p:pic>
        <p:nvPicPr>
          <p:cNvPr id="20484" name="Picture 2" descr="http://www.booknotes.org/ImagesSite/Authors/JohnToland_(125x1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733800"/>
            <a:ext cx="2790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2592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Basic Needs- The Poorest of the Poor... (Ben Heine, painter)</a:t>
            </a:r>
          </a:p>
        </p:txBody>
      </p:sp>
      <p:pic>
        <p:nvPicPr>
          <p:cNvPr id="37890" name="Content Placeholder 3" descr="1722493823_424c707369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084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history.sandiego.edu/gen/USPics45/mcn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8" descr="http://www.latinamericanstudies.org/cold-war/macnamara-c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Robert McNamara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Development Theory Revised: </a:t>
            </a:r>
            <a:br>
              <a:rPr lang="en-US" b="1" smtClean="0">
                <a:ea typeface="+mj-ea"/>
                <a:cs typeface="Times New Roman" pitchFamily="18" charset="0"/>
              </a:rPr>
            </a:br>
            <a:r>
              <a:rPr lang="en-US" b="1" smtClean="0">
                <a:ea typeface="+mj-ea"/>
                <a:cs typeface="Times New Roman" pitchFamily="18" charset="0"/>
              </a:rPr>
              <a:t>1975-1984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KEY: Necessary redistribution of resources- Fundamental Differences with Growth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New International Economic Order (NIEO)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LDCs- North/South Redistribution should replace Rostowian growth assumptions</a:t>
            </a:r>
          </a:p>
          <a:p>
            <a:pPr lvl="2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Basic Needs Assumption (World Bank)—Domestic redistribution</a:t>
            </a:r>
          </a:p>
          <a:p>
            <a:pPr lvl="1"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Strategy—growth with equity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New International Economic Order</a:t>
            </a:r>
          </a:p>
        </p:txBody>
      </p:sp>
      <p:sp>
        <p:nvSpPr>
          <p:cNvPr id="409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Detailed Discussion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Still Reflects the Counter-Narrative of Many in the Streets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Key: Redistribution of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Times New Roman" pitchFamily="18" charset="0"/>
              </a:rPr>
              <a:t>Development Theory Revised: 19</a:t>
            </a:r>
            <a:r>
              <a:rPr lang="en-US" smtClean="0">
                <a:ea typeface="+mj-ea"/>
              </a:rPr>
              <a:t>73-1983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381000" y="2057400"/>
            <a:ext cx="300831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KEY: Necessary- redistribution of resources : NIEO and Oil Cartel</a:t>
            </a:r>
          </a:p>
          <a:p>
            <a:pPr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Definition—Capacity, Equity, Empowerment and Sustainability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Reflects influence of Political Economy and Dependency Theories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NIEO: Original group of 77 countries, now 140</a:t>
            </a:r>
          </a:p>
        </p:txBody>
      </p:sp>
      <p:pic>
        <p:nvPicPr>
          <p:cNvPr id="41987" name="Content Placeholder 6" descr="Oil_Rigs.resize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03325"/>
            <a:ext cx="5340350" cy="361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NIEO and the Brandt Report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Chair: Willy Brandt, former Chancellor of the Federal Republic of Germany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Common Crisis, North South: Cooperation for World Recovery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1980, 1983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Accepted (in theory) basic premises of Dependency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Willy Brandt (1972 and 1992)</a:t>
            </a:r>
          </a:p>
        </p:txBody>
      </p:sp>
      <p:pic>
        <p:nvPicPr>
          <p:cNvPr id="44034" name="Content Placeholder 3" descr="brand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2257425" cy="3238500"/>
          </a:xfrm>
        </p:spPr>
      </p:pic>
      <p:pic>
        <p:nvPicPr>
          <p:cNvPr id="44035" name="Picture 2" descr="http://www.willybrandtcenter.org/kniefall_348x298_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38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Need for structural change in world economy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Thesis: Industrial Development in Europe caused  underdevelopment in LDCs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400" b="1" smtClean="0">
                <a:ea typeface="ＭＳ Ｐゴシック" pitchFamily="34" charset="-128"/>
              </a:rPr>
              <a:t>Northern Tier States extract resources from LDCs</a:t>
            </a:r>
          </a:p>
          <a:p>
            <a:pPr lvl="1" eaLnBrk="1" hangingPunct="1">
              <a:lnSpc>
                <a:spcPct val="7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No low level equilibrium trap—regression to underdevelopment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Sources: Thomas B. Birnberg and Stephen A. Resnik, </a:t>
            </a:r>
            <a:r>
              <a:rPr lang="en-US" sz="2000" b="1" u="sng" smtClean="0">
                <a:ea typeface="MS Mincho" pitchFamily="49" charset="-128"/>
              </a:rPr>
              <a:t>Colonial Development : an Econometric Study</a:t>
            </a:r>
            <a:r>
              <a:rPr lang="en-US" sz="2000" b="1" smtClean="0">
                <a:ea typeface="MS Mincho" pitchFamily="49" charset="-128"/>
              </a:rPr>
              <a:t> (New Haven : Yale University Press, 1975)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 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See also the works of Susan George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</a:t>
            </a:r>
          </a:p>
        </p:txBody>
      </p:sp>
      <p:pic>
        <p:nvPicPr>
          <p:cNvPr id="46082" name="Content Placeholder 3" descr="Bad%20Road%20Underdevelopmen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03438"/>
            <a:ext cx="48006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European involvement in LDCs was extractive and "created" underdevelopment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underdevelopment is a historical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16th century—Europe and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Europe, 1600—technologically advanced but resource poor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Asia, Africa, Central and South America—resource "rich" and self-sufficient but technologically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71600"/>
            <a:ext cx="8686800" cy="4525962"/>
          </a:xfrm>
        </p:spPr>
        <p:txBody>
          <a:bodyPr/>
          <a:lstStyle/>
          <a:p>
            <a:r>
              <a:rPr lang="en-US" b="1" dirty="0" smtClean="0"/>
              <a:t>Norman Rush, “Alone in Africa”</a:t>
            </a:r>
          </a:p>
          <a:p>
            <a:endParaRPr lang="en-US" b="1" dirty="0"/>
          </a:p>
          <a:p>
            <a:r>
              <a:rPr lang="en-US" b="1" dirty="0" smtClean="0"/>
              <a:t>Norman Rush, “Near Pala”</a:t>
            </a:r>
          </a:p>
          <a:p>
            <a:endParaRPr lang="en-US" b="1" dirty="0"/>
          </a:p>
          <a:p>
            <a:r>
              <a:rPr lang="en-US" b="1" dirty="0" err="1" smtClean="0"/>
              <a:t>Toland</a:t>
            </a:r>
            <a:r>
              <a:rPr lang="en-US" b="1" dirty="0" smtClean="0"/>
              <a:t>, Excerpts </a:t>
            </a:r>
          </a:p>
          <a:p>
            <a:pPr marL="0" indent="0">
              <a:buNone/>
            </a:pPr>
            <a:r>
              <a:rPr lang="en-US" b="1" dirty="0" smtClean="0"/>
              <a:t> from </a:t>
            </a:r>
            <a:r>
              <a:rPr lang="en-US" b="1" u="sng" dirty="0" smtClean="0"/>
              <a:t>The Rising Sun</a:t>
            </a:r>
            <a:endParaRPr lang="en-US" b="1" dirty="0"/>
          </a:p>
        </p:txBody>
      </p:sp>
      <p:pic>
        <p:nvPicPr>
          <p:cNvPr id="1026" name="Picture 2" descr="http://media.npr.org/assets/img/2013/09/06/rush_small_-michael-lionstar-copy-af36f10decd2888267dc6163041acea6a8fd8c9f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0750"/>
            <a:ext cx="447886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Brandt Report</a:t>
            </a: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Imperialism from 1600 to 1900 led to resource transfer from LDCs to West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FROZEN INEQUITY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Result in LDCs was decline in agricultural self-sufficiency and indigenous commercial and industrial activity</a:t>
            </a:r>
          </a:p>
          <a:p>
            <a:pPr eaLnBrk="1" hangingPunct="1">
              <a:lnSpc>
                <a:spcPct val="8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Was no dual economy—a world economy was created which the peasant economy deeply penetrated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Periphery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Sub-periphery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501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LDC acts as a market for more Developed Countries (MDCs)—eg. Agriculture depends on Agri-business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Cooptation of Local Elites as consumers of LDC resources 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Continues to Influence Thinking</a:t>
            </a:r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93850"/>
            <a:ext cx="2754313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Assumptions of the NIEO States: </a:t>
            </a:r>
            <a:r>
              <a:rPr lang="en-US" sz="2800" b="1" dirty="0" err="1" smtClean="0">
                <a:ea typeface="+mj-ea"/>
              </a:rPr>
              <a:t>Redeux</a:t>
            </a:r>
            <a:endParaRPr lang="en-US" sz="2800" b="1" dirty="0" smtClean="0">
              <a:ea typeface="+mj-ea"/>
            </a:endParaRPr>
          </a:p>
        </p:txBody>
      </p:sp>
      <p:sp>
        <p:nvSpPr>
          <p:cNvPr id="5120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The Goal: Need to moderate or eliminate dependency relationship through counter-dependency</a:t>
            </a:r>
          </a:p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Self-sufficiency—China in the 1950s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avoidance—Canada, Scandinavia and Japan in nineteenth century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reversal—India, Brazil (1970s)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Dependent Development—(Newly Industrializing Countries, NICs, Emerging States The BRICS)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Regional Cooperation—ASEAN, CIS, SADC, ECOWAS, MERCESOR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“A New International Economic Order is Deemed Necessary”</a:t>
            </a:r>
            <a:endParaRPr lang="en-US" dirty="0">
              <a:ea typeface="+mj-ea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2227" name="Picture 2" descr="http://www.blackagendareport.com/images/stories/107/FoodSovereig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Basic Needs Assumptions: 1975-1983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456237"/>
          </a:xfrm>
        </p:spPr>
        <p:txBody>
          <a:bodyPr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Institutionalize Project capacity in development program structures (The works of Dennis </a:t>
            </a:r>
            <a:r>
              <a:rPr lang="en-US" b="1" dirty="0" err="1" smtClean="0">
                <a:ea typeface="+mn-ea"/>
              </a:rPr>
              <a:t>Rondinelli</a:t>
            </a:r>
            <a:r>
              <a:rPr lang="en-US" b="1" dirty="0" smtClean="0"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All civil service to explore new technologies and leadership styles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Promote Sustainability and Institutional Capacity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Shift Priorities to Rural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Small is Beautiful- appropriate technologies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 bit of Romanticism?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Basic Needs Assumptions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Robert Chambers, </a:t>
            </a:r>
            <a:r>
              <a:rPr lang="en-US" b="1" u="sng" smtClean="0">
                <a:ea typeface="ＭＳ Ｐゴシック" pitchFamily="34" charset="-128"/>
              </a:rPr>
              <a:t>Rural Development: Putting the Last First</a:t>
            </a:r>
            <a:r>
              <a:rPr lang="en-US" b="1" smtClean="0">
                <a:ea typeface="ＭＳ Ｐゴシック" pitchFamily="34" charset="-128"/>
              </a:rPr>
              <a:t> (New York: Longman, 1983)</a:t>
            </a:r>
          </a:p>
          <a:p>
            <a:pPr lvl="1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Move to Field Administration, Extension Work and Bottom Up Planning</a:t>
            </a:r>
          </a:p>
          <a:p>
            <a:pPr lvl="2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Find a non-threatening way (vis-a-vis) elites to promote the redistribution of resources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Redistribution </a:t>
            </a:r>
          </a:p>
        </p:txBody>
      </p:sp>
      <p:pic>
        <p:nvPicPr>
          <p:cNvPr id="54275" name="Picture 5" descr="1661596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211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Donor Response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Basic Needs Assumptions: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7463" y="1295400"/>
            <a:ext cx="8077201" cy="4876800"/>
          </a:xfrm>
        </p:spPr>
        <p:txBody>
          <a:bodyPr/>
          <a:lstStyle/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, </a:t>
            </a:r>
            <a:r>
              <a:rPr lang="en-US" sz="2000" b="1" u="sng" dirty="0"/>
              <a:t>Managing Induced Rural Development</a:t>
            </a:r>
            <a:r>
              <a:rPr lang="en-US" sz="2000" b="1" dirty="0"/>
              <a:t> (Bloomington, </a:t>
            </a:r>
            <a:r>
              <a:rPr lang="en-US" sz="2000" b="1" dirty="0" err="1"/>
              <a:t>Ind</a:t>
            </a:r>
            <a:r>
              <a:rPr lang="en-US" sz="2000" b="1" dirty="0"/>
              <a:t>:  International Development Institute, Indiana University, 1981).</a:t>
            </a:r>
          </a:p>
          <a:p>
            <a:pPr lvl="1" eaLnBrk="1" hangingPunct="1">
              <a:buFont typeface="Wingdings 2" charset="0"/>
              <a:buChar char=""/>
              <a:defRPr/>
            </a:pPr>
            <a:endParaRPr lang="en-US" sz="2000" b="1" dirty="0"/>
          </a:p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 and James </a:t>
            </a:r>
            <a:r>
              <a:rPr lang="en-US" sz="2000" b="1" dirty="0" err="1"/>
              <a:t>Copestake</a:t>
            </a:r>
            <a:r>
              <a:rPr lang="en-US" sz="2000" b="1" dirty="0"/>
              <a:t>, </a:t>
            </a:r>
            <a:r>
              <a:rPr lang="en-US" sz="2000" b="1" u="sng" dirty="0"/>
              <a:t>Qualitative Enquiry for Rural Development : a Review </a:t>
            </a:r>
            <a:r>
              <a:rPr lang="en-US" sz="2000" b="1" dirty="0"/>
              <a:t>(London : Intermediate Technology Publications on behalf of the Overseas </a:t>
            </a:r>
            <a:endParaRPr lang="en-US" sz="2000" b="1" dirty="0" smtClean="0"/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    Development </a:t>
            </a:r>
            <a:r>
              <a:rPr lang="en-US" sz="2000" b="1" dirty="0"/>
              <a:t>Institute, 1993). </a:t>
            </a:r>
          </a:p>
        </p:txBody>
      </p:sp>
      <p:pic>
        <p:nvPicPr>
          <p:cNvPr id="56323" name="Picture 5" descr="jmori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Problem with Dependency Reversal</a:t>
            </a:r>
            <a:endParaRPr lang="en-US" dirty="0">
              <a:ea typeface="+mj-ea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Debates about Free Trade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   VIDEO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Break</a:t>
            </a:r>
          </a:p>
        </p:txBody>
      </p:sp>
      <p:sp>
        <p:nvSpPr>
          <p:cNvPr id="583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TEN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Overview of Themes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168400"/>
            <a:ext cx="8077200" cy="5715000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I.  Review and the </a:t>
            </a:r>
            <a:r>
              <a:rPr lang="en-US" sz="2400" b="1" dirty="0" err="1" smtClean="0">
                <a:ea typeface="+mn-ea"/>
              </a:rPr>
              <a:t>Mispolarity</a:t>
            </a:r>
            <a:r>
              <a:rPr lang="en-US" sz="2400" b="1" dirty="0" smtClean="0">
                <a:ea typeface="+mn-ea"/>
              </a:rPr>
              <a:t>  Problem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II.  Dependency </a:t>
            </a:r>
            <a:r>
              <a:rPr lang="en-US" sz="2400" b="1" dirty="0" smtClean="0">
                <a:ea typeface="+mn-ea"/>
              </a:rPr>
              <a:t>Theory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III. </a:t>
            </a:r>
            <a:r>
              <a:rPr lang="en-US" sz="2400" b="1" dirty="0" smtClean="0">
                <a:ea typeface="+mn-ea"/>
              </a:rPr>
              <a:t>Development Administration Assumptions (Prior  to 1970)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IV. </a:t>
            </a:r>
            <a:r>
              <a:rPr lang="en-US" sz="2400" b="1" dirty="0" smtClean="0">
                <a:ea typeface="+mn-ea"/>
              </a:rPr>
              <a:t>Problems with Development Administration</a:t>
            </a:r>
            <a:r>
              <a:rPr lang="en-US" sz="2400" dirty="0" smtClean="0">
                <a:ea typeface="+mn-ea"/>
                <a:cs typeface="Times New Roman" pitchFamily="18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  <a:cs typeface="Times New Roman" pitchFamily="18" charset="0"/>
              </a:rPr>
              <a:t>V</a:t>
            </a:r>
            <a:r>
              <a:rPr lang="en-US" sz="2400" b="1" dirty="0" smtClean="0">
                <a:ea typeface="+mn-ea"/>
                <a:cs typeface="Times New Roman" pitchFamily="18" charset="0"/>
              </a:rPr>
              <a:t>. Development Theory Revised: (1975-1983)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VI. </a:t>
            </a:r>
            <a:r>
              <a:rPr lang="en-US" sz="2400" b="1" dirty="0" smtClean="0">
                <a:ea typeface="+mn-ea"/>
              </a:rPr>
              <a:t>Development Dilemmas: Donor Fatigue and Internal Capacity 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</a:rPr>
              <a:t>VII. </a:t>
            </a:r>
            <a:r>
              <a:rPr lang="en-US" sz="2400" b="1" dirty="0" smtClean="0">
                <a:ea typeface="+mn-ea"/>
              </a:rPr>
              <a:t>Structural Adjustment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4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End of Century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smtClean="0">
                <a:ea typeface="+mn-ea"/>
              </a:rPr>
              <a:t>	V. Development Dilemmas: Donor Fatigue and Internal Capacity 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smtClean="0">
                <a:ea typeface="+mn-ea"/>
              </a:rPr>
              <a:t>	Note: # VI. Structural Adjustment-Next Week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hafsakhawaja.files.wordpress.com/2010/08/fsdfw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Donor Fatigue: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(1983-2000)</a:t>
            </a:r>
          </a:p>
        </p:txBody>
      </p:sp>
      <p:sp>
        <p:nvSpPr>
          <p:cNvPr id="6144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defined as a problem as they set agendas for LDCs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Expatriates are consumers (of LDC privileges): Development Cynics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Career prospects shift from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Insensitive / AID / Embassy Types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to Grassroots, cultural sensitivity and eventually to NGOs</a:t>
            </a: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z="2200" b="1" smtClean="0">
                <a:ea typeface="ＭＳ Ｐゴシック" pitchFamily="34" charset="-128"/>
              </a:rPr>
              <a:t>(Lederer and Burdick </a:t>
            </a:r>
            <a:r>
              <a:rPr lang="en-US" sz="2200" b="1" u="sng" smtClean="0">
                <a:ea typeface="ＭＳ Ｐゴシック" pitchFamily="34" charset="-128"/>
              </a:rPr>
              <a:t>Ugly American</a:t>
            </a:r>
            <a:r>
              <a:rPr lang="en-US" sz="2200" b="1" smtClean="0">
                <a:ea typeface="ＭＳ Ｐゴシック" pitchFamily="34" charset="-128"/>
              </a:rPr>
              <a:t> influence)</a:t>
            </a:r>
          </a:p>
          <a:p>
            <a:pPr lvl="1"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begin to advocate privatization and contracting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Internal Capacity Issues(Bryant &amp; White)</a:t>
            </a:r>
          </a:p>
        </p:txBody>
      </p:sp>
      <p:sp>
        <p:nvSpPr>
          <p:cNvPr id="4710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80772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</a:rPr>
              <a:t>Debates:  Which Comes First?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The Chicken or the Egg?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Administration vs. Development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Management vs. Management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Economic and Social Development (ESD) vs. Human Resource Development (HRD)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Big Question</a:t>
            </a:r>
          </a:p>
        </p:txBody>
      </p:sp>
      <p:pic>
        <p:nvPicPr>
          <p:cNvPr id="63490" name="Picture 2" descr="http://boblandstrom.files.wordpress.com/2008/04/joel_chicken_or_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15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Which Comes First?</a:t>
            </a:r>
          </a:p>
        </p:txBody>
      </p:sp>
      <p:sp>
        <p:nvSpPr>
          <p:cNvPr id="64514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Development Management depends on administrative development and strengthening administrative structures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deadlock—HRD vs. ESD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LDC administrators—more work with less pay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Goal: Strengthen Administrative Capacity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Problem: Solutions to HRD increases social stratification and entrenches bureaucratic elites 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Articulated in the Millennium Development Goals (UN)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Millennium Development Goals</a:t>
            </a:r>
            <a:endParaRPr lang="en-US" b="1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Picture 2" descr="http://i234.photobucket.com/albums/ee274/biopact3/MDG202x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Development Management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53038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More Collaborative than Development Administration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Involves Public, Non-Profit and Private Sector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Development management deals with the coordination and management processes of international development programs and projects.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The dominant focus in development management is the intervention in the form of a transfer of aid by an external agency/donor and the oversight of the related project cycle,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That is project identification, planning (formulation and appraisal), implementation and monitoring, and evaluation.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locallivelihoods.com/images/PM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74088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Planning Cycle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Internal Capacity Issues</a:t>
            </a:r>
            <a:br>
              <a:rPr lang="en-US" sz="2800" b="1" dirty="0" smtClean="0">
                <a:ea typeface="+mj-ea"/>
              </a:rPr>
            </a:br>
            <a:r>
              <a:rPr lang="en-US" sz="2800" b="1" dirty="0" smtClean="0">
                <a:ea typeface="+mj-ea"/>
              </a:rPr>
              <a:t>(Bryant &amp; White) Debates, continued: Other Chicken and Egg Problems</a:t>
            </a:r>
          </a:p>
        </p:txBody>
      </p:sp>
      <p:sp>
        <p:nvSpPr>
          <p:cNvPr id="6861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6868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Balanced vs. Unbalanced Regional Development (Equity vs. Widening the Gap)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To what extent is a state planning approach, balancing regional development, possible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Unbalanced Growth and Class Formation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 between Public, Private (for profit and NGOs) and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Parastatal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(Public Corporation) Sectors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Political vs. Economic Development (Deadlock of Development Administration)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Critiques of Modernization-Review of Arguments</a:t>
            </a:r>
          </a:p>
        </p:txBody>
      </p:sp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0772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Incorrect view of Subsistence Society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Ecology argument- balance vs. imbalance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>
                <a:ea typeface="ＭＳ Ｐゴシック" pitchFamily="34" charset="-128"/>
              </a:rPr>
              <a:t>Psychological Dependence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mtClean="0"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2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img.thedailywtf.com/images/200802/dead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954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j-ea"/>
              </a:rPr>
              <a:t>Internal Capacity Issues</a:t>
            </a:r>
            <a:br>
              <a:rPr lang="en-US" sz="2800" smtClean="0">
                <a:ea typeface="+mj-ea"/>
              </a:rPr>
            </a:br>
            <a:r>
              <a:rPr lang="en-US" sz="2800" smtClean="0">
                <a:ea typeface="+mj-ea"/>
              </a:rPr>
              <a:t>(Bryant &amp; White)- Debates Continued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See Bernard Schaffer, </a:t>
            </a:r>
            <a:r>
              <a:rPr lang="en-US" sz="2400" b="1" u="sng" smtClean="0">
                <a:ea typeface="+mn-ea"/>
              </a:rPr>
              <a:t>The Administrative Factor; Papers in Organization, Politics and Development </a:t>
            </a:r>
            <a:r>
              <a:rPr lang="en-US" sz="2400" b="1" smtClean="0">
                <a:ea typeface="+mn-ea"/>
              </a:rPr>
              <a:t>(London: Cass, 1973).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How much development will occur without political institutions and political will?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Bureaucratic elites are part of a process of political control and mediation and development policy may have a major political mediation (control) role.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What are the limitations of a state planning approach to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Future of Development Management</a:t>
            </a:r>
            <a:endParaRPr lang="en-US" dirty="0">
              <a:ea typeface="+mj-ea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683" name="Picture 2" descr="http://zunia.org/typo3temp/pics/09d6ee5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988"/>
            <a:ext cx="5791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7270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>
                <a:ea typeface="ＭＳ Ｐゴシック" pitchFamily="34" charset="-128"/>
              </a:rPr>
              <a:t>Debates: the </a:t>
            </a:r>
            <a:r>
              <a:rPr lang="ja-JP" altLang="en-US" sz="3000" b="1" smtClean="0">
                <a:ea typeface="ＭＳ Ｐゴシック" pitchFamily="34" charset="-128"/>
              </a:rPr>
              <a:t>“</a:t>
            </a:r>
            <a:r>
              <a:rPr lang="en-US" altLang="ja-JP" sz="3000" b="1" smtClean="0">
                <a:ea typeface="ＭＳ Ｐゴシック" pitchFamily="34" charset="-128"/>
              </a:rPr>
              <a:t>Attitudes Problem</a:t>
            </a:r>
            <a:r>
              <a:rPr lang="ja-JP" altLang="en-US" sz="3000" b="1" smtClean="0">
                <a:ea typeface="ＭＳ Ｐゴシック" pitchFamily="34" charset="-128"/>
              </a:rPr>
              <a:t>”</a:t>
            </a:r>
            <a:endParaRPr lang="en-US" altLang="ja-JP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How to get people to think developmentally?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Changes in programmatic values have an impact on LDC elites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Problem of the Organizational Bourgeoisie: Bureaucratic values unchanged from colonial period as domestic elites manipulate public policy (Picard)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373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Debates: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Myth of civil service neutrality: Bureaucratic elites have interests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At best what results is benign neglect, at worst resource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Problem: failure to develop and indigenous capitalism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Limited to settler, pariah groups—Jews in Eastern Europe, Chinese in much of Asia, Lebanese and East Indians in parts of Africa and Latin America (See V.S. Naipaul)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tehrandaily.files.wordpress.com/2007/09/metro_gyps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Gypsies (Roma) 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57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Debates: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Sometimes referred to as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Comprador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classes or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dependent elites,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since they have been co-opted and are linked to Northern Tier states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Expatriate Attitudes? 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Pariah Elites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Problem: The Expanding Civil Service</a:t>
            </a:r>
          </a:p>
        </p:txBody>
      </p:sp>
      <p:sp>
        <p:nvSpPr>
          <p:cNvPr id="5734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ea typeface="+mn-ea"/>
              </a:rPr>
              <a:t>Civil Servant Component of the total Current Budget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10 to 15% in MDCs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30 to 60% in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South Africa in 2001, 46%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Benin in the 1980s, 64%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Central African Republic in the 1960s, 81%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3.bp.blogspot.com/_0JesGUzz1c4/TMW08sG1ACI/AAAAAAAAABk/tbwCX_j-wcE/s1600/bureaucrac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5837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Debates: the Bureaucratic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continued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How developmental are bureaucrats?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Can (and Should) the state be used for SOCIAL ENGINEERING?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Is the private or non-profit sector better at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Prospero and </a:t>
            </a:r>
            <a:r>
              <a:rPr lang="en-US" dirty="0" err="1" smtClean="0">
                <a:ea typeface="+mj-ea"/>
              </a:rPr>
              <a:t>Caliban</a:t>
            </a:r>
            <a:r>
              <a:rPr lang="en-US" smtClean="0">
                <a:ea typeface="+mj-ea"/>
              </a:rPr>
              <a:t>- The Psychology of Depedence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ea typeface="ＭＳ Ｐゴシック" pitchFamily="34" charset="-128"/>
                <a:hlinkClick r:id="rId2"/>
              </a:rPr>
              <a:t>Franz Fanon, Black Skin, White Mask</a:t>
            </a:r>
            <a:endParaRPr lang="en-US" b="1" dirty="0" smtClean="0">
              <a:ea typeface="ＭＳ Ｐゴシック" pitchFamily="34" charset="-128"/>
            </a:endParaRPr>
          </a:p>
        </p:txBody>
      </p:sp>
      <p:pic>
        <p:nvPicPr>
          <p:cNvPr id="20484" name="Picture 2" descr="http://farm4.static.flickr.com/3117/2281647737_6dc60a5539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2093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Social Mobilization Training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  <a:hlinkClick r:id="rId2"/>
              </a:rPr>
              <a:t>Social Engineering  </a:t>
            </a:r>
            <a:r>
              <a:rPr lang="en-US" dirty="0" smtClean="0">
                <a:solidFill>
                  <a:srgbClr val="FF0000"/>
                </a:solidFill>
                <a:ea typeface="+mj-ea"/>
              </a:rPr>
              <a:t>VIDEO</a:t>
            </a:r>
            <a:endParaRPr lang="en-US" dirty="0" smtClean="0">
              <a:ea typeface="+mj-ea"/>
            </a:endParaRPr>
          </a:p>
        </p:txBody>
      </p:sp>
      <p:pic>
        <p:nvPicPr>
          <p:cNvPr id="79874" name="Picture 2" descr="http://www.cgisp.org.np/images/mobil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2300"/>
            <a:ext cx="83867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604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Basic Needs Assumptions: Problem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increased capacity of public, parastatal and private sectors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State should remain central to development planning and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administrative reform to develop more creative development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AMTRAK- Public or Private?</a:t>
            </a:r>
          </a:p>
        </p:txBody>
      </p:sp>
      <p:pic>
        <p:nvPicPr>
          <p:cNvPr id="81922" name="Picture 2" descr="http://www.freefoto.com/images/25/01/25_01_1---Amtrak-Locomotive--Boston-South-Statio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37513" cy="1500188"/>
          </a:xfrm>
        </p:spPr>
        <p:txBody>
          <a:bodyPr/>
          <a:lstStyle/>
          <a:p>
            <a:pPr algn="ctr" eaLnBrk="1" hangingPunct="1"/>
            <a:r>
              <a:rPr 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OUR </a:t>
            </a:r>
            <a:r>
              <a:rPr lang="ja-JP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“</a:t>
            </a:r>
            <a:r>
              <a:rPr lang="en-US" altLang="ja-JP" sz="5000" b="1" smtClean="0">
                <a:solidFill>
                  <a:srgbClr val="FF0000"/>
                </a:solidFill>
                <a:ea typeface="ＭＳ Ｐゴシック" pitchFamily="34" charset="-128"/>
              </a:rPr>
              <a:t>BOOKS OF THE WEEK</a:t>
            </a:r>
            <a:r>
              <a:rPr lang="en-US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”</a:t>
            </a:r>
            <a:endParaRPr lang="en-US" sz="50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MEET THE </a:t>
            </a:r>
            <a:r>
              <a:rPr lang="en-US" dirty="0" err="1" smtClean="0">
                <a:ea typeface="+mj-ea"/>
              </a:rPr>
              <a:t>aUTHORS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smtClean="0">
                <a:ea typeface="+mj-ea"/>
              </a:rPr>
              <a:t>Follow Up:  “White Mischief” Books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3600" b="1" smtClean="0">
                <a:ea typeface="ＭＳ Ｐゴシック" pitchFamily="34" charset="-128"/>
              </a:rPr>
              <a:t>James Fox,</a:t>
            </a:r>
            <a:r>
              <a:rPr lang="en-US" sz="3600" b="1" i="1" smtClean="0">
                <a:ea typeface="ＭＳ Ｐゴシック" pitchFamily="34" charset="-128"/>
              </a:rPr>
              <a:t> </a:t>
            </a:r>
            <a:r>
              <a:rPr lang="en-US" sz="3600" b="1" u="sng" smtClean="0">
                <a:ea typeface="ＭＳ Ｐゴシック" pitchFamily="34" charset="-128"/>
              </a:rPr>
              <a:t>White Mischief: The Murder of Lord Erroll</a:t>
            </a:r>
            <a:r>
              <a:rPr lang="en-US" sz="3600" b="1" smtClean="0">
                <a:ea typeface="ＭＳ Ｐゴシック" pitchFamily="34" charset="-128"/>
              </a:rPr>
              <a:t>, New York:  Vintage Books, 1998. 1987 Film.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 The Story of Happy Valley, Kenya.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ea typeface="ＭＳ Ｐゴシック" pitchFamily="34" charset="-128"/>
              </a:rPr>
              <a:t> Good Picture of Colonial Africa</a:t>
            </a:r>
          </a:p>
        </p:txBody>
      </p:sp>
      <p:pic>
        <p:nvPicPr>
          <p:cNvPr id="83971" name="Picture 5" descr="http://www.biblioimages.com/granta/getimage.aspx?cat=default&amp;class=person&amp;id=259&amp;quality=100&amp;type=jpg&amp;width=230&amp;height=0&amp;size=custom&amp;resiz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90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Book 1:  White Mischief</a:t>
            </a:r>
            <a:r>
              <a:rPr lang="en-US" u="sng" smtClean="0">
                <a:ea typeface="+mj-ea"/>
              </a:rPr>
              <a:t/>
            </a:r>
            <a:br>
              <a:rPr lang="en-US" u="sng" smtClean="0">
                <a:ea typeface="+mj-ea"/>
              </a:rPr>
            </a:br>
            <a:r>
              <a:rPr lang="en-US" smtClean="0">
                <a:ea typeface="+mj-ea"/>
              </a:rPr>
              <a:t>September 29</a:t>
            </a:r>
          </a:p>
        </p:txBody>
      </p:sp>
      <p:sp>
        <p:nvSpPr>
          <p:cNvPr id="84994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James Fox: British Journalist, Sunday Times (London)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Description:  Amorality of Colonial Kenya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Issue:  What does the book tell us about Colonialism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White Mischief in the 21</a:t>
            </a:r>
            <a:r>
              <a:rPr lang="en-US" b="1" baseline="30000" dirty="0" smtClean="0">
                <a:ea typeface="+mj-ea"/>
              </a:rPr>
              <a:t>st</a:t>
            </a:r>
            <a:r>
              <a:rPr lang="en-US" b="1" dirty="0" smtClean="0">
                <a:ea typeface="+mj-ea"/>
              </a:rPr>
              <a:t> Century</a:t>
            </a:r>
            <a:endParaRPr lang="en-US" b="1" dirty="0">
              <a:ea typeface="+mj-ea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5400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AN OUT TAKE</a:t>
            </a:r>
            <a:endParaRPr lang="en-US" sz="54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86019" name="Picture 2" descr="http://t1.gstatic.com/images?q=tbn:ANd9GcSD77m6UK2B_0aj8jWHWE8ECRE9bYde_hk7EZRnMvOkr2Nv0CO3RwKNDo2o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755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440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William J. </a:t>
            </a:r>
            <a:r>
              <a:rPr lang="en-US" b="1" dirty="0" err="1" smtClean="0">
                <a:ea typeface="+mj-ea"/>
              </a:rPr>
              <a:t>Lederer</a:t>
            </a:r>
            <a:r>
              <a:rPr lang="en-US" b="1" dirty="0" smtClean="0">
                <a:ea typeface="+mj-ea"/>
              </a:rPr>
              <a:t> and Eugene L. Burdick</a:t>
            </a:r>
            <a:r>
              <a:rPr lang="en-US" dirty="0" smtClean="0">
                <a:ea typeface="+mj-ea"/>
              </a:rPr>
              <a:t> </a:t>
            </a:r>
            <a:endParaRPr lang="en-US" dirty="0">
              <a:ea typeface="+mj-ea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040188" cy="39512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(March 31, 1912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</a:rPr>
              <a:t>	December 05, 2009)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371600"/>
            <a:ext cx="4114800" cy="803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smtClean="0">
                <a:ea typeface="ＭＳ Ｐゴシック" pitchFamily="34" charset="-128"/>
              </a:rPr>
              <a:t>(December 12, 1918–July 26, 1965)</a:t>
            </a:r>
          </a:p>
        </p:txBody>
      </p:sp>
      <p:pic>
        <p:nvPicPr>
          <p:cNvPr id="87044" name="Picture 2" descr="http://photo.goodreads.com/authors/1266187425p5/4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3725"/>
            <a:ext cx="3124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http://img.freebase.com/api/trans/image_thumb/m/0d6wt5j?errorid=%2Ffreebase%2Fno_image_png&amp;maxheight=200&amp;mode=fit&amp;max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43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Book 2: The Ugly American</a:t>
            </a:r>
          </a:p>
        </p:txBody>
      </p:sp>
      <p:sp>
        <p:nvSpPr>
          <p:cNvPr id="880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Background: Origins of U.S. Foreign Aid Policy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Marshall Plan and Point Four Program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Agricultural College Bias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Ugly American and the Peace Corps (and the other 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peace corps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Technical Assistance in Vietnam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Models of Malaya and Kenya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Hearts and Minds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 (French term, taken to Viet Nam, later used in South Africa, Iraq)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Vietnam</a:t>
            </a:r>
            <a:endParaRPr lang="en-US" dirty="0">
              <a:ea typeface="+mj-ea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9091" name="Picture 2" descr="http://www.pantawee.com/nong_khai_hotel_picture/vietn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8504238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	Traditionalism: Dichotomy or misplaced polarity (</a:t>
            </a:r>
            <a:r>
              <a:rPr lang="en-US" b="1" dirty="0" err="1" smtClean="0">
                <a:solidFill>
                  <a:schemeClr val="tx1"/>
                </a:solidFill>
                <a:cs typeface="Times New Roman" pitchFamily="18" charset="0"/>
              </a:rPr>
              <a:t>Gusfield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cs typeface="Courier New" pitchFamily="49" charset="0"/>
            </a:endParaRPr>
          </a:p>
        </p:txBody>
      </p:sp>
      <p:pic>
        <p:nvPicPr>
          <p:cNvPr id="79876" name="Picture 5" descr="http://www.alexpetty.com/wp-content/uploads/2009/11/positive-numeric-polarity-map-on-t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394454"/>
            <a:ext cx="3124200" cy="33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Authors of the Week</a:t>
            </a:r>
          </a:p>
        </p:txBody>
      </p:sp>
      <p:sp>
        <p:nvSpPr>
          <p:cNvPr id="901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34" charset="-128"/>
              </a:rPr>
              <a:t>William Lederer and Eugene Burdick - 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Images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Administrators and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official U.S.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Need to outwit the communists; find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decent Asian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American compound mentality: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overseas American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sees unusual and unorthodox as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Basic ideology of the 1950s—Image of Russian officials: cultural and linguistic sensitivity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Press—seldom writes about foreign policy and when they do, focus is on those who are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U.S. interests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Religion: able to penetrate LDCs, and recruit indigenous allies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is the Answer?</a:t>
            </a:r>
            <a:endParaRPr lang="en-US" dirty="0">
              <a:ea typeface="+mj-ea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1139" name="Picture 2" descr="http://pdfcast.org/data/screenshot/The-Ugly-American-Stereotype-Presentation-Transcript-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1575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Authors</a:t>
            </a:r>
          </a:p>
        </p:txBody>
      </p:sp>
      <p:sp>
        <p:nvSpPr>
          <p:cNvPr id="921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ea typeface="ＭＳ Ｐゴシック" pitchFamily="34" charset="-128"/>
              </a:rPr>
              <a:t>	William Lederer and Eugene Burdick- Journalists- Say Non-Fiction</a:t>
            </a:r>
          </a:p>
          <a:p>
            <a:pPr lvl="1" eaLnBrk="1" hangingPunct="1"/>
            <a:endParaRPr lang="en-US" sz="3200" b="1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sz="3200" b="1" smtClean="0">
                <a:ea typeface="ＭＳ Ｐゴシック" pitchFamily="34" charset="-128"/>
              </a:rPr>
              <a:t>Characters—their significance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Development Officials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Communist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followers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Dairy Specialists and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Engineers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Priests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Secretaries as Lacking in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938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j-ea"/>
                <a:cs typeface="Times New Roman" pitchFamily="18" charset="0"/>
              </a:rPr>
              <a:t>William Lederer and Eugene Burdick, </a:t>
            </a:r>
            <a:r>
              <a:rPr lang="en-US" sz="2400" u="sng" smtClean="0">
                <a:ea typeface="+mj-ea"/>
                <a:cs typeface="Times New Roman" pitchFamily="18" charset="0"/>
              </a:rPr>
              <a:t>The Ugly American</a:t>
            </a:r>
            <a:br>
              <a:rPr lang="en-US" sz="2400" u="sng" smtClean="0">
                <a:ea typeface="+mj-ea"/>
                <a:cs typeface="Times New Roman" pitchFamily="18" charset="0"/>
              </a:rPr>
            </a:br>
            <a:endParaRPr lang="en-US" sz="2400" smtClean="0">
              <a:ea typeface="+mj-ea"/>
            </a:endParaRPr>
          </a:p>
        </p:txBody>
      </p:sp>
      <p:sp>
        <p:nvSpPr>
          <p:cNvPr id="931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457200" y="1828800"/>
            <a:ext cx="3008313" cy="4691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Major Themes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Various meanings of the term, </a:t>
            </a: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ugly american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Types of Americans overseas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The U.S. Foreign Service in 1958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Midwestern Salt of the Earth 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Hearts and Minds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</p:txBody>
      </p:sp>
      <p:pic>
        <p:nvPicPr>
          <p:cNvPr id="93187" name="Content Placeholder 6" descr="untitled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752600"/>
            <a:ext cx="4337050" cy="325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“The Book of the Week Club” </a:t>
            </a:r>
            <a:br>
              <a:rPr lang="en-US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9421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James Fox, </a:t>
            </a:r>
            <a:r>
              <a:rPr lang="en-US" sz="2600" b="1" u="sng" smtClean="0">
                <a:ea typeface="ＭＳ Ｐゴシック" pitchFamily="34" charset="-128"/>
              </a:rPr>
              <a:t>White Mischief</a:t>
            </a:r>
          </a:p>
          <a:p>
            <a:pPr eaLnBrk="1" hangingPunct="1">
              <a:lnSpc>
                <a:spcPct val="90000"/>
              </a:lnSpc>
            </a:pPr>
            <a:endParaRPr lang="en-US" sz="2600" b="1" u="sng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William Lederer and Eugene Burdick, </a:t>
            </a:r>
            <a:r>
              <a:rPr lang="en-US" sz="2600" b="1" u="sng" smtClean="0">
                <a:ea typeface="ＭＳ Ｐゴシック" pitchFamily="34" charset="-128"/>
              </a:rPr>
              <a:t>The Ugly American</a:t>
            </a:r>
          </a:p>
          <a:p>
            <a:pPr eaLnBrk="1" hangingPunct="1">
              <a:lnSpc>
                <a:spcPct val="90000"/>
              </a:lnSpc>
            </a:pPr>
            <a:endParaRPr lang="en-US" sz="2200" b="1" u="sng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message do these give us about foreigners in Asia and Africa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message do the books give us about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development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or the lack of it.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b="1" smtClean="0">
                <a:ea typeface="ＭＳ Ｐゴシック" pitchFamily="34" charset="-128"/>
              </a:rPr>
              <a:t>What criticism would you make of the books?</a:t>
            </a:r>
          </a:p>
          <a:p>
            <a:pPr marL="971550" lvl="1" indent="-514350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ea typeface="ＭＳ Ｐゴシック" pitchFamily="34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Meeting the Authors</a:t>
            </a:r>
            <a:endParaRPr lang="en-US" b="1" dirty="0">
              <a:ea typeface="+mj-ea"/>
            </a:endParaRP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On Writing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Paul Theroux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dirty="0" smtClean="0"/>
          </a:p>
          <a:p>
            <a:endParaRPr lang="en-US" sz="4400" b="1" dirty="0"/>
          </a:p>
          <a:p>
            <a:r>
              <a:rPr lang="en-US" sz="4400" b="1" dirty="0" smtClean="0"/>
              <a:t>Chambers</a:t>
            </a:r>
            <a:r>
              <a:rPr lang="en-US" sz="4400" b="1" dirty="0"/>
              <a:t>, Chapters </a:t>
            </a:r>
            <a:r>
              <a:rPr lang="en-US" sz="4400" b="1" dirty="0" smtClean="0"/>
              <a:t>1-3</a:t>
            </a:r>
          </a:p>
          <a:p>
            <a:endParaRPr lang="en-US" sz="4400" b="1" dirty="0"/>
          </a:p>
          <a:p>
            <a:r>
              <a:rPr lang="en-US" sz="4400" b="1" dirty="0" err="1"/>
              <a:t>Weatherby</a:t>
            </a:r>
            <a:r>
              <a:rPr lang="en-US" sz="4400" b="1" dirty="0"/>
              <a:t>, et. al., </a:t>
            </a:r>
            <a:r>
              <a:rPr lang="en-US" sz="4400" b="1" dirty="0" smtClean="0"/>
              <a:t>Chapters 1-2</a:t>
            </a:r>
            <a:endParaRPr lang="en-US" sz="4400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0084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</a:t>
            </a:r>
            <a:r>
              <a:rPr lang="en-US" dirty="0" err="1" smtClean="0">
                <a:ea typeface="+mj-ea"/>
              </a:rPr>
              <a:t>gusfield</a:t>
            </a:r>
            <a:r>
              <a:rPr lang="en-US" dirty="0" smtClean="0">
                <a:ea typeface="+mj-ea"/>
              </a:rPr>
              <a:t> critique</a:t>
            </a:r>
          </a:p>
        </p:txBody>
      </p:sp>
      <p:sp>
        <p:nvSpPr>
          <p:cNvPr id="225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609600" y="1447800"/>
            <a:ext cx="3008313" cy="4691063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ea typeface="ＭＳ Ｐゴシック" pitchFamily="34" charset="-128"/>
              </a:rPr>
              <a:t>Traditionalism: Dichotomy or misplaced polarity (</a:t>
            </a:r>
            <a:r>
              <a:rPr lang="en-US" sz="1800" b="1" dirty="0" err="1" smtClean="0">
                <a:ea typeface="ＭＳ Ｐゴシック" pitchFamily="34" charset="-128"/>
              </a:rPr>
              <a:t>Gusfield</a:t>
            </a:r>
            <a:r>
              <a:rPr lang="en-US" sz="1800" b="1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en-US" sz="1800" b="1" dirty="0" smtClean="0">
              <a:ea typeface="ＭＳ Ｐゴシック" pitchFamily="34" charset="-128"/>
            </a:endParaRPr>
          </a:p>
          <a:p>
            <a:pPr eaLnBrk="1" hangingPunct="1"/>
            <a:r>
              <a:rPr lang="ja-JP" altLang="en-US" sz="1800" b="1" dirty="0" smtClean="0">
                <a:ea typeface="ＭＳ Ｐゴシック" pitchFamily="34" charset="-128"/>
              </a:rPr>
              <a:t>‘</a:t>
            </a:r>
            <a:r>
              <a:rPr lang="en-US" altLang="ja-JP" sz="1800" b="1" dirty="0" smtClean="0">
                <a:ea typeface="ＭＳ Ｐゴシック" pitchFamily="34" charset="-128"/>
              </a:rPr>
              <a:t>Mirror, mirror, on the wall</a:t>
            </a:r>
            <a:r>
              <a:rPr lang="ja-JP" altLang="en-US" sz="1800" b="1" dirty="0" smtClean="0">
                <a:ea typeface="ＭＳ Ｐゴシック" pitchFamily="34" charset="-128"/>
              </a:rPr>
              <a:t>’</a:t>
            </a:r>
            <a:r>
              <a:rPr lang="en-US" altLang="ja-JP" sz="1800" b="1" dirty="0" smtClean="0">
                <a:ea typeface="ＭＳ Ｐゴシック" pitchFamily="34" charset="-128"/>
              </a:rPr>
              <a:t> (</a:t>
            </a:r>
            <a:r>
              <a:rPr lang="en-US" altLang="ja-JP" sz="1800" b="1" dirty="0" err="1" smtClean="0">
                <a:ea typeface="ＭＳ Ｐゴシック" pitchFamily="34" charset="-128"/>
              </a:rPr>
              <a:t>Gusfield</a:t>
            </a:r>
            <a:r>
              <a:rPr lang="en-US" altLang="ja-JP" sz="1800" b="1" dirty="0" smtClean="0">
                <a:ea typeface="ＭＳ Ｐゴシック" pitchFamily="34" charset="-128"/>
              </a:rPr>
              <a:t> Critique)</a:t>
            </a:r>
          </a:p>
          <a:p>
            <a:pPr eaLnBrk="1" hangingPunct="1"/>
            <a:endParaRPr lang="en-US" sz="1800" b="1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Co-existence in Saudi Arabia and Japan</a:t>
            </a: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Modernization of Tradition in Swaziland</a:t>
            </a: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Secularization of tradition in Mexico</a:t>
            </a:r>
          </a:p>
        </p:txBody>
      </p:sp>
      <p:pic>
        <p:nvPicPr>
          <p:cNvPr id="22531" name="Content Placeholder 4" descr="Meiji-pic[1]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1176338"/>
            <a:ext cx="4305300" cy="3667125"/>
          </a:xfrm>
        </p:spPr>
      </p:pic>
    </p:spTree>
    <p:extLst>
      <p:ext uri="{BB962C8B-B14F-4D97-AF65-F5344CB8AC3E}">
        <p14:creationId xmlns:p14="http://schemas.microsoft.com/office/powerpoint/2010/main" val="8073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1422</TotalTime>
  <Words>2322</Words>
  <Application>Microsoft Office PowerPoint</Application>
  <PresentationFormat>On-screen Show (4:3)</PresentationFormat>
  <Paragraphs>548</Paragraphs>
  <Slides>86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Trek</vt:lpstr>
      <vt:lpstr>PIA 2501</vt:lpstr>
      <vt:lpstr>Week Four</vt:lpstr>
      <vt:lpstr>The Rising Sun- The Decline and Fall  of the Japanese Empire</vt:lpstr>
      <vt:lpstr>Discussion</vt:lpstr>
      <vt:lpstr>Overview of Themes</vt:lpstr>
      <vt:lpstr>Critiques of Modernization-Review of Arguments</vt:lpstr>
      <vt:lpstr>Prospero and Caliban- The Psychology of Depedence</vt:lpstr>
      <vt:lpstr>Critiques of Modernization Theory</vt:lpstr>
      <vt:lpstr>The gusfield critique</vt:lpstr>
      <vt:lpstr>The Argument Continued</vt:lpstr>
      <vt:lpstr>Critiques of Modernization Theory</vt:lpstr>
      <vt:lpstr>Interview Robert Chambers Research Associate at the Institute of Development Studies, University of Sussex, United Kingdom </vt:lpstr>
      <vt:lpstr>7.  Underdevelopment and Dependency</vt:lpstr>
      <vt:lpstr>“Underdevelopment in History”</vt:lpstr>
      <vt:lpstr>Dependency Theory</vt:lpstr>
      <vt:lpstr>Dependency Theory: The Empirical Argument</vt:lpstr>
      <vt:lpstr>Underdevelopment Theory- Summary</vt:lpstr>
      <vt:lpstr>Critiques of Modernization Theory-6</vt:lpstr>
      <vt:lpstr>II. Development Administration Assumptions (Prior to 1970)</vt:lpstr>
      <vt:lpstr>The Definition of Development Administration</vt:lpstr>
      <vt:lpstr>Stages in Development Theory</vt:lpstr>
      <vt:lpstr>Stages in Development Theory</vt:lpstr>
      <vt:lpstr>Rostow and Johnson Controversy-Vietnam and Economic Development</vt:lpstr>
      <vt:lpstr>III. Problems with Development Administration</vt:lpstr>
      <vt:lpstr>Bureaucratic Behavior</vt:lpstr>
      <vt:lpstr>Problems, Continued</vt:lpstr>
      <vt:lpstr>The Problems of Development Management</vt:lpstr>
      <vt:lpstr>The Problems of Development Management</vt:lpstr>
      <vt:lpstr>IV. Development Theory Revised: (1975-1983) </vt:lpstr>
      <vt:lpstr>Basic Needs- The Poorest of the Poor... (Ben Heine, painter)</vt:lpstr>
      <vt:lpstr>Robert McNamara</vt:lpstr>
      <vt:lpstr>Development Theory Revised:  1975-1984 </vt:lpstr>
      <vt:lpstr>New International Economic Order</vt:lpstr>
      <vt:lpstr>Development Theory Revised: 1973-1983</vt:lpstr>
      <vt:lpstr>NIEO and the Brandt Report</vt:lpstr>
      <vt:lpstr>Willy Brandt (1972 and 1992)</vt:lpstr>
      <vt:lpstr>Assumptions of the NIEO States (Brandt Report)</vt:lpstr>
      <vt:lpstr>Underdevelopment</vt:lpstr>
      <vt:lpstr>Assumptions of the NIEO States (Brandt Report)</vt:lpstr>
      <vt:lpstr>Brandt Report</vt:lpstr>
      <vt:lpstr>Assumptions of the NIEO States (Brandt Report)</vt:lpstr>
      <vt:lpstr>Assumptions of the NIEO States (Brandt Report)</vt:lpstr>
      <vt:lpstr>Assumptions of the NIEO States: Redeux</vt:lpstr>
      <vt:lpstr>“A New International Economic Order is Deemed Necessary”</vt:lpstr>
      <vt:lpstr>Basic Needs Assumptions: 1975-1983</vt:lpstr>
      <vt:lpstr>Basic Needs Assumptions</vt:lpstr>
      <vt:lpstr>Donor Response Basic Needs Assumptions:</vt:lpstr>
      <vt:lpstr>The Problem with Dependency Reversal</vt:lpstr>
      <vt:lpstr>Break</vt:lpstr>
      <vt:lpstr>End of Century</vt:lpstr>
      <vt:lpstr>PowerPoint Presentation</vt:lpstr>
      <vt:lpstr>Donor Fatigue: (1983-2000)</vt:lpstr>
      <vt:lpstr>Internal Capacity Issues(Bryant &amp; White)</vt:lpstr>
      <vt:lpstr>The Big Question</vt:lpstr>
      <vt:lpstr>Which Comes First?</vt:lpstr>
      <vt:lpstr>Millennium Development Goals</vt:lpstr>
      <vt:lpstr>Development Management</vt:lpstr>
      <vt:lpstr>The Planning Cycle</vt:lpstr>
      <vt:lpstr>Internal Capacity Issues (Bryant &amp; White) Debates, continued: Other Chicken and Egg Problems</vt:lpstr>
      <vt:lpstr>PowerPoint Presentation</vt:lpstr>
      <vt:lpstr>Internal Capacity Issues (Bryant &amp; White)- Debates Continued</vt:lpstr>
      <vt:lpstr>The Future of Development Management</vt:lpstr>
      <vt:lpstr>Internal Capacity Issues (Bryant &amp; White)</vt:lpstr>
      <vt:lpstr>Internal Capacity Issues (Bryant &amp; White)</vt:lpstr>
      <vt:lpstr>Gypsies (Roma)  in Europe</vt:lpstr>
      <vt:lpstr>Internal Capacity Issues (Bryant &amp; White)</vt:lpstr>
      <vt:lpstr>Problem: The Expanding Civil Service</vt:lpstr>
      <vt:lpstr>PowerPoint Presentation</vt:lpstr>
      <vt:lpstr>Internal Capacity Issues (Bryant &amp; White)</vt:lpstr>
      <vt:lpstr>Social Mobilization Training  Social Engineering  VIDEO</vt:lpstr>
      <vt:lpstr>Internal Capacity Issues (Bryant &amp; White)</vt:lpstr>
      <vt:lpstr>AMTRAK- Public or Private?</vt:lpstr>
      <vt:lpstr>MEET THE aUTHORS</vt:lpstr>
      <vt:lpstr>Follow Up:  “White Mischief” Books</vt:lpstr>
      <vt:lpstr>Book 1:  White Mischief September 29</vt:lpstr>
      <vt:lpstr>White Mischief in the 21st Century</vt:lpstr>
      <vt:lpstr>William J. Lederer and Eugene L. Burdick </vt:lpstr>
      <vt:lpstr>Book 2: The Ugly American</vt:lpstr>
      <vt:lpstr>Vietnam</vt:lpstr>
      <vt:lpstr>Authors of the Week</vt:lpstr>
      <vt:lpstr>What is the Answer?</vt:lpstr>
      <vt:lpstr>Authors</vt:lpstr>
      <vt:lpstr>William Lederer and Eugene Burdick, The Ugly American </vt:lpstr>
      <vt:lpstr>“The Book of the Week Club”  </vt:lpstr>
      <vt:lpstr>Meeting the Authors</vt:lpstr>
      <vt:lpstr>Discussion: Next Week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Picard, Louis A</cp:lastModifiedBy>
  <cp:revision>134</cp:revision>
  <cp:lastPrinted>2001-02-16T19:14:07Z</cp:lastPrinted>
  <dcterms:created xsi:type="dcterms:W3CDTF">2001-01-31T16:17:11Z</dcterms:created>
  <dcterms:modified xsi:type="dcterms:W3CDTF">2013-09-11T17:37:12Z</dcterms:modified>
</cp:coreProperties>
</file>