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66" r:id="rId4"/>
    <p:sldId id="267" r:id="rId5"/>
    <p:sldId id="261" r:id="rId6"/>
    <p:sldId id="268" r:id="rId7"/>
    <p:sldId id="257" r:id="rId8"/>
    <p:sldId id="262" r:id="rId9"/>
    <p:sldId id="263" r:id="rId10"/>
    <p:sldId id="260" r:id="rId11"/>
    <p:sldId id="264" r:id="rId12"/>
    <p:sldId id="265"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27D41-8CC0-4A4A-9F9F-46213E1B45F2}" type="datetimeFigureOut">
              <a:rPr lang="en-US"/>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FADCD-2EF5-4320-BB5D-1E29CDEB15A1}" type="slidenum">
              <a:rPr lang="en-US"/>
              <a:t>‹#›</a:t>
            </a:fld>
            <a:endParaRPr lang="en-US"/>
          </a:p>
        </p:txBody>
      </p:sp>
    </p:spTree>
    <p:extLst>
      <p:ext uri="{BB962C8B-B14F-4D97-AF65-F5344CB8AC3E}">
        <p14:creationId xmlns:p14="http://schemas.microsoft.com/office/powerpoint/2010/main" val="260343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2</a:t>
            </a:fld>
            <a:endParaRPr lang="en-US"/>
          </a:p>
        </p:txBody>
      </p:sp>
    </p:spTree>
    <p:extLst>
      <p:ext uri="{BB962C8B-B14F-4D97-AF65-F5344CB8AC3E}">
        <p14:creationId xmlns:p14="http://schemas.microsoft.com/office/powerpoint/2010/main" val="69744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11</a:t>
            </a:fld>
            <a:endParaRPr lang="en-US"/>
          </a:p>
        </p:txBody>
      </p:sp>
    </p:spTree>
    <p:extLst>
      <p:ext uri="{BB962C8B-B14F-4D97-AF65-F5344CB8AC3E}">
        <p14:creationId xmlns:p14="http://schemas.microsoft.com/office/powerpoint/2010/main" val="232656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12</a:t>
            </a:fld>
            <a:endParaRPr lang="en-US"/>
          </a:p>
        </p:txBody>
      </p:sp>
    </p:spTree>
    <p:extLst>
      <p:ext uri="{BB962C8B-B14F-4D97-AF65-F5344CB8AC3E}">
        <p14:creationId xmlns:p14="http://schemas.microsoft.com/office/powerpoint/2010/main" val="380730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13</a:t>
            </a:fld>
            <a:endParaRPr lang="en-US"/>
          </a:p>
        </p:txBody>
      </p:sp>
    </p:spTree>
    <p:extLst>
      <p:ext uri="{BB962C8B-B14F-4D97-AF65-F5344CB8AC3E}">
        <p14:creationId xmlns:p14="http://schemas.microsoft.com/office/powerpoint/2010/main" val="105069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3</a:t>
            </a:fld>
            <a:endParaRPr lang="en-US"/>
          </a:p>
        </p:txBody>
      </p:sp>
    </p:spTree>
    <p:extLst>
      <p:ext uri="{BB962C8B-B14F-4D97-AF65-F5344CB8AC3E}">
        <p14:creationId xmlns:p14="http://schemas.microsoft.com/office/powerpoint/2010/main" val="272973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4</a:t>
            </a:fld>
            <a:endParaRPr lang="en-US"/>
          </a:p>
        </p:txBody>
      </p:sp>
    </p:spTree>
    <p:extLst>
      <p:ext uri="{BB962C8B-B14F-4D97-AF65-F5344CB8AC3E}">
        <p14:creationId xmlns:p14="http://schemas.microsoft.com/office/powerpoint/2010/main" val="274619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5</a:t>
            </a:fld>
            <a:endParaRPr lang="en-US"/>
          </a:p>
        </p:txBody>
      </p:sp>
    </p:spTree>
    <p:extLst>
      <p:ext uri="{BB962C8B-B14F-4D97-AF65-F5344CB8AC3E}">
        <p14:creationId xmlns:p14="http://schemas.microsoft.com/office/powerpoint/2010/main" val="259886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6</a:t>
            </a:fld>
            <a:endParaRPr lang="en-US"/>
          </a:p>
        </p:txBody>
      </p:sp>
    </p:spTree>
    <p:extLst>
      <p:ext uri="{BB962C8B-B14F-4D97-AF65-F5344CB8AC3E}">
        <p14:creationId xmlns:p14="http://schemas.microsoft.com/office/powerpoint/2010/main" val="261798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7</a:t>
            </a:fld>
            <a:endParaRPr lang="en-US"/>
          </a:p>
        </p:txBody>
      </p:sp>
    </p:spTree>
    <p:extLst>
      <p:ext uri="{BB962C8B-B14F-4D97-AF65-F5344CB8AC3E}">
        <p14:creationId xmlns:p14="http://schemas.microsoft.com/office/powerpoint/2010/main" val="129440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8</a:t>
            </a:fld>
            <a:endParaRPr lang="en-US"/>
          </a:p>
        </p:txBody>
      </p:sp>
    </p:spTree>
    <p:extLst>
      <p:ext uri="{BB962C8B-B14F-4D97-AF65-F5344CB8AC3E}">
        <p14:creationId xmlns:p14="http://schemas.microsoft.com/office/powerpoint/2010/main" val="350601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9</a:t>
            </a:fld>
            <a:endParaRPr lang="en-US"/>
          </a:p>
        </p:txBody>
      </p:sp>
    </p:spTree>
    <p:extLst>
      <p:ext uri="{BB962C8B-B14F-4D97-AF65-F5344CB8AC3E}">
        <p14:creationId xmlns:p14="http://schemas.microsoft.com/office/powerpoint/2010/main" val="93969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FADCD-2EF5-4320-BB5D-1E29CDEB15A1}" type="slidenum">
              <a:rPr lang="en-US"/>
              <a:t>10</a:t>
            </a:fld>
            <a:endParaRPr lang="en-US"/>
          </a:p>
        </p:txBody>
      </p:sp>
    </p:spTree>
    <p:extLst>
      <p:ext uri="{BB962C8B-B14F-4D97-AF65-F5344CB8AC3E}">
        <p14:creationId xmlns:p14="http://schemas.microsoft.com/office/powerpoint/2010/main" val="420802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Wa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8 Presentation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t>ID Seminar</a:t>
            </a:r>
            <a:endParaRPr lang="en-US" dirty="0"/>
          </a:p>
          <a:p>
            <a:r>
              <a:rPr lang="EN-US" dirty="0" err="1"/>
              <a:t>Kannu</a:t>
            </a:r>
            <a:r>
              <a:rPr lang="EN-US" dirty="0"/>
              <a:t>, </a:t>
            </a:r>
            <a:r>
              <a:rPr lang="EN-US" dirty="0" err="1"/>
              <a:t>Nauman</a:t>
            </a:r>
            <a:r>
              <a:rPr lang="EN-US" dirty="0"/>
              <a:t>, Jessi</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0614"/>
          </a:xfrm>
        </p:spPr>
        <p:txBody>
          <a:bodyPr>
            <a:normAutofit fontScale="90000"/>
          </a:bodyPr>
          <a:lstStyle/>
          <a:p>
            <a:r>
              <a:rPr lang="EN-US" dirty="0" err="1"/>
              <a:t>Martinussen</a:t>
            </a:r>
            <a:r>
              <a:rPr lang="EN-US" dirty="0"/>
              <a:t> Major Theoretical Currents in Economic Development</a:t>
            </a:r>
            <a:endParaRPr lang="en-US" dirty="0"/>
          </a:p>
        </p:txBody>
      </p:sp>
      <p:pic>
        <p:nvPicPr>
          <p:cNvPr id="4" name="Picture 3"/>
          <p:cNvPicPr>
            <a:picLocks noChangeAspect="1"/>
          </p:cNvPicPr>
          <p:nvPr/>
        </p:nvPicPr>
        <p:blipFill>
          <a:blip r:embed="rId3"/>
          <a:stretch>
            <a:fillRect/>
          </a:stretch>
        </p:blipFill>
        <p:spPr>
          <a:xfrm>
            <a:off x="19050" y="1428750"/>
            <a:ext cx="12218910" cy="4735216"/>
          </a:xfrm>
          <a:prstGeom prst="rect">
            <a:avLst/>
          </a:prstGeom>
        </p:spPr>
      </p:pic>
      <p:sp>
        <p:nvSpPr>
          <p:cNvPr id="3" name="Oval 2"/>
          <p:cNvSpPr/>
          <p:nvPr/>
        </p:nvSpPr>
        <p:spPr>
          <a:xfrm>
            <a:off x="142875" y="3848100"/>
            <a:ext cx="1766566" cy="6425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89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48285"/>
            <a:ext cx="10515600" cy="1325563"/>
          </a:xfrm>
        </p:spPr>
        <p:txBody>
          <a:bodyPr/>
          <a:lstStyle/>
          <a:p>
            <a:pPr algn="ctr"/>
            <a:r>
              <a:rPr lang="EN-US" dirty="0"/>
              <a:t>Literary Map</a:t>
            </a:r>
            <a:endParaRPr lang="en-US" dirty="0"/>
          </a:p>
        </p:txBody>
      </p:sp>
      <p:sp>
        <p:nvSpPr>
          <p:cNvPr id="4" name="TextBox 3"/>
          <p:cNvSpPr txBox="1"/>
          <p:nvPr/>
        </p:nvSpPr>
        <p:spPr>
          <a:xfrm>
            <a:off x="969627" y="3340399"/>
            <a:ext cx="1599565" cy="369332"/>
          </a:xfrm>
          <a:prstGeom prst="rect">
            <a:avLst/>
          </a:prstGeom>
          <a:ln>
            <a:solidFill>
              <a:schemeClr val="accent1"/>
            </a:solidFill>
          </a:ln>
        </p:spPr>
        <p:txBody>
          <a:bodyPr rtlCol="0" anchor="t">
            <a:spAutoFit/>
          </a:bodyPr>
          <a:lstStyle/>
          <a:p>
            <a:pPr algn="ctr"/>
            <a:r>
              <a:rPr lang="EN-US" i="1" dirty="0"/>
              <a:t>Keynes 30-60s</a:t>
            </a:r>
            <a:endParaRPr lang="en-US" i="1" dirty="0"/>
          </a:p>
        </p:txBody>
      </p:sp>
      <p:sp>
        <p:nvSpPr>
          <p:cNvPr id="5" name="TextBox 4"/>
          <p:cNvSpPr txBox="1"/>
          <p:nvPr/>
        </p:nvSpPr>
        <p:spPr>
          <a:xfrm>
            <a:off x="142875" y="3844925"/>
            <a:ext cx="1542082" cy="646331"/>
          </a:xfrm>
          <a:prstGeom prst="rect">
            <a:avLst/>
          </a:prstGeom>
          <a:ln>
            <a:solidFill>
              <a:schemeClr val="accent1"/>
            </a:solidFill>
          </a:ln>
        </p:spPr>
        <p:txBody>
          <a:bodyPr wrap="square" rtlCol="0" anchor="t">
            <a:spAutoFit/>
          </a:bodyPr>
          <a:lstStyle/>
          <a:p>
            <a:pPr algn="ctr"/>
            <a:r>
              <a:rPr lang="EN-US" i="1" dirty="0">
                <a:solidFill>
                  <a:srgbClr val="000000"/>
                </a:solidFill>
              </a:rPr>
              <a:t>List</a:t>
            </a:r>
            <a:endParaRPr lang="en-US" i="1" dirty="0">
              <a:solidFill>
                <a:srgbClr val="000000"/>
              </a:solidFill>
            </a:endParaRPr>
          </a:p>
          <a:p>
            <a:pPr algn="ctr"/>
            <a:r>
              <a:rPr lang="EN-US" i="1" dirty="0">
                <a:solidFill>
                  <a:srgbClr val="000000"/>
                </a:solidFill>
              </a:rPr>
              <a:t>JS Mills 1848</a:t>
            </a:r>
            <a:endParaRPr lang="en-US" i="1" dirty="0">
              <a:solidFill>
                <a:srgbClr val="000000"/>
              </a:solidFill>
            </a:endParaRPr>
          </a:p>
        </p:txBody>
      </p:sp>
      <p:sp>
        <p:nvSpPr>
          <p:cNvPr id="6" name="TextBox 5"/>
          <p:cNvSpPr txBox="1"/>
          <p:nvPr/>
        </p:nvSpPr>
        <p:spPr>
          <a:xfrm>
            <a:off x="7114997" y="2310720"/>
            <a:ext cx="1599565" cy="369332"/>
          </a:xfrm>
          <a:prstGeom prst="rect">
            <a:avLst/>
          </a:prstGeom>
          <a:ln>
            <a:solidFill>
              <a:schemeClr val="accent1"/>
            </a:solidFill>
          </a:ln>
        </p:spPr>
        <p:txBody>
          <a:bodyPr rtlCol="0" anchor="t">
            <a:spAutoFit/>
          </a:bodyPr>
          <a:lstStyle/>
          <a:p>
            <a:pPr algn="ctr"/>
            <a:r>
              <a:rPr lang="EN-US" b="1" dirty="0"/>
              <a:t>Harris '87</a:t>
            </a:r>
            <a:endParaRPr lang="en-US" b="1" dirty="0"/>
          </a:p>
        </p:txBody>
      </p:sp>
      <p:cxnSp>
        <p:nvCxnSpPr>
          <p:cNvPr id="7" name="Straight Arrow Connector 6"/>
          <p:cNvCxnSpPr/>
          <p:nvPr/>
        </p:nvCxnSpPr>
        <p:spPr>
          <a:xfrm>
            <a:off x="1813612" y="1804403"/>
            <a:ext cx="5166744" cy="283231"/>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 name="TextBox 8"/>
          <p:cNvSpPr txBox="1"/>
          <p:nvPr/>
        </p:nvSpPr>
        <p:spPr>
          <a:xfrm>
            <a:off x="209550" y="1406825"/>
            <a:ext cx="1599565" cy="369332"/>
          </a:xfrm>
          <a:prstGeom prst="rect">
            <a:avLst/>
          </a:prstGeom>
          <a:ln>
            <a:solidFill>
              <a:schemeClr val="accent1"/>
            </a:solidFill>
          </a:ln>
        </p:spPr>
        <p:txBody>
          <a:bodyPr rtlCol="0" anchor="t">
            <a:spAutoFit/>
          </a:bodyPr>
          <a:lstStyle/>
          <a:p>
            <a:pPr algn="ctr"/>
            <a:r>
              <a:rPr lang="EN-US" i="1" dirty="0"/>
              <a:t>Marx 1880s </a:t>
            </a:r>
            <a:endParaRPr lang="en-US" i="1" dirty="0"/>
          </a:p>
        </p:txBody>
      </p:sp>
      <p:sp>
        <p:nvSpPr>
          <p:cNvPr id="3" name="Rectangle: Rounded Corners 2"/>
          <p:cNvSpPr/>
          <p:nvPr/>
        </p:nvSpPr>
        <p:spPr>
          <a:xfrm>
            <a:off x="9972495" y="5414693"/>
            <a:ext cx="2036762" cy="76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Neo-classical Economics</a:t>
            </a:r>
            <a:endParaRPr lang="en-US" dirty="0"/>
          </a:p>
        </p:txBody>
      </p:sp>
      <p:sp>
        <p:nvSpPr>
          <p:cNvPr id="12" name="Rectangle: Rounded Corners 11"/>
          <p:cNvSpPr/>
          <p:nvPr/>
        </p:nvSpPr>
        <p:spPr>
          <a:xfrm>
            <a:off x="10001250" y="2048201"/>
            <a:ext cx="2017713" cy="1496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Development Economics- </a:t>
            </a:r>
            <a:endParaRPr lang="en-US" dirty="0"/>
          </a:p>
          <a:p>
            <a:pPr algn="ctr"/>
            <a:r>
              <a:rPr lang="EN-US" dirty="0"/>
              <a:t>(</a:t>
            </a:r>
            <a:r>
              <a:rPr lang="EN-US" dirty="0" err="1"/>
              <a:t>Rapley</a:t>
            </a:r>
            <a:r>
              <a:rPr lang="EN-US" dirty="0"/>
              <a:t> calls 'Developmental State')</a:t>
            </a:r>
            <a:endParaRPr lang="en-US" dirty="0"/>
          </a:p>
        </p:txBody>
      </p:sp>
      <p:sp>
        <p:nvSpPr>
          <p:cNvPr id="13" name="Rectangle: Rounded Corners 12"/>
          <p:cNvSpPr/>
          <p:nvPr/>
        </p:nvSpPr>
        <p:spPr>
          <a:xfrm>
            <a:off x="10001252" y="542925"/>
            <a:ext cx="2017955" cy="72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Neo-Marxist Political Economics</a:t>
            </a:r>
            <a:endParaRPr lang="en-US" dirty="0"/>
          </a:p>
        </p:txBody>
      </p:sp>
      <p:sp>
        <p:nvSpPr>
          <p:cNvPr id="14" name="TextBox 13"/>
          <p:cNvSpPr txBox="1"/>
          <p:nvPr/>
        </p:nvSpPr>
        <p:spPr>
          <a:xfrm>
            <a:off x="7077075" y="1887538"/>
            <a:ext cx="1952438" cy="369332"/>
          </a:xfrm>
          <a:prstGeom prst="rect">
            <a:avLst/>
          </a:prstGeom>
          <a:ln>
            <a:solidFill>
              <a:schemeClr val="accent1"/>
            </a:solidFill>
          </a:ln>
        </p:spPr>
        <p:txBody>
          <a:bodyPr wrap="square" rtlCol="0" anchor="t">
            <a:spAutoFit/>
          </a:bodyPr>
          <a:lstStyle/>
          <a:p>
            <a:pPr algn="ctr"/>
            <a:r>
              <a:rPr lang="EN-US" b="1" dirty="0"/>
              <a:t>Dillard '84</a:t>
            </a:r>
            <a:r>
              <a:rPr lang="EN-US" dirty="0"/>
              <a:t> '87</a:t>
            </a:r>
            <a:endParaRPr lang="en-US" dirty="0"/>
          </a:p>
        </p:txBody>
      </p:sp>
      <p:sp>
        <p:nvSpPr>
          <p:cNvPr id="15" name="TextBox 14"/>
          <p:cNvSpPr txBox="1"/>
          <p:nvPr/>
        </p:nvSpPr>
        <p:spPr>
          <a:xfrm>
            <a:off x="1804988" y="3933825"/>
            <a:ext cx="2587625" cy="1754326"/>
          </a:xfrm>
          <a:prstGeom prst="rect">
            <a:avLst/>
          </a:prstGeom>
          <a:ln>
            <a:solidFill>
              <a:schemeClr val="accent1"/>
            </a:solidFill>
          </a:ln>
        </p:spPr>
        <p:txBody>
          <a:bodyPr wrap="square" rtlCol="0" anchor="t">
            <a:spAutoFit/>
          </a:bodyPr>
          <a:lstStyle/>
          <a:p>
            <a:pPr algn="ctr"/>
            <a:r>
              <a:rPr lang="EN-US" b="1" dirty="0"/>
              <a:t>Lewis '55</a:t>
            </a:r>
            <a:endParaRPr lang="en-US" b="1" dirty="0"/>
          </a:p>
          <a:p>
            <a:pPr algn="ctr"/>
            <a:endParaRPr lang="en-US"/>
          </a:p>
          <a:p>
            <a:pPr algn="ctr"/>
            <a:r>
              <a:rPr lang="EN-US" dirty="0"/>
              <a:t>Bauer &amp; </a:t>
            </a:r>
            <a:r>
              <a:rPr lang="EN-US" dirty="0" err="1"/>
              <a:t>Yamey</a:t>
            </a:r>
            <a:r>
              <a:rPr lang="EN-US" dirty="0"/>
              <a:t> '51,</a:t>
            </a:r>
            <a:endParaRPr lang="en-US" dirty="0"/>
          </a:p>
          <a:p>
            <a:pPr algn="ctr"/>
            <a:r>
              <a:rPr lang="EN-US" dirty="0" err="1"/>
              <a:t>Nurkse</a:t>
            </a:r>
            <a:r>
              <a:rPr lang="EN-US" dirty="0"/>
              <a:t>, Rosenstein-</a:t>
            </a:r>
            <a:r>
              <a:rPr lang="EN-US" dirty="0" err="1"/>
              <a:t>Rodan</a:t>
            </a:r>
            <a:r>
              <a:rPr lang="EN-US" dirty="0"/>
              <a:t>, </a:t>
            </a:r>
            <a:r>
              <a:rPr lang="EN-US" dirty="0" err="1"/>
              <a:t>Rostow</a:t>
            </a:r>
            <a:r>
              <a:rPr lang="EN-US" dirty="0"/>
              <a:t>, </a:t>
            </a:r>
            <a:r>
              <a:rPr lang="EN-US" dirty="0" err="1"/>
              <a:t>Myint</a:t>
            </a:r>
            <a:r>
              <a:rPr lang="EN-US" dirty="0"/>
              <a:t>, Hirschman '50-'60</a:t>
            </a:r>
            <a:endParaRPr lang="en-US"/>
          </a:p>
        </p:txBody>
      </p:sp>
      <p:sp>
        <p:nvSpPr>
          <p:cNvPr id="16" name="TextBox 15"/>
          <p:cNvSpPr txBox="1"/>
          <p:nvPr/>
        </p:nvSpPr>
        <p:spPr>
          <a:xfrm>
            <a:off x="2100173" y="2218965"/>
            <a:ext cx="1600200" cy="923330"/>
          </a:xfrm>
          <a:prstGeom prst="rect">
            <a:avLst/>
          </a:prstGeom>
          <a:ln>
            <a:solidFill>
              <a:schemeClr val="accent1"/>
            </a:solidFill>
          </a:ln>
        </p:spPr>
        <p:txBody>
          <a:bodyPr wrap="square" rtlCol="0" anchor="t">
            <a:spAutoFit/>
          </a:bodyPr>
          <a:lstStyle/>
          <a:p>
            <a:pPr algn="ctr"/>
            <a:r>
              <a:rPr lang="EN-US" dirty="0" err="1"/>
              <a:t>Prebisch</a:t>
            </a:r>
            <a:r>
              <a:rPr lang="EN-US" dirty="0"/>
              <a:t> 40s</a:t>
            </a:r>
            <a:endParaRPr lang="en-US" dirty="0"/>
          </a:p>
          <a:p>
            <a:pPr algn="ctr"/>
            <a:r>
              <a:rPr lang="EN-US" dirty="0"/>
              <a:t>Furtado 50s</a:t>
            </a:r>
            <a:endParaRPr lang="en-US" dirty="0"/>
          </a:p>
          <a:p>
            <a:pPr algn="ctr"/>
            <a:r>
              <a:rPr lang="EN-US" dirty="0" err="1"/>
              <a:t>Sunkel</a:t>
            </a:r>
            <a:endParaRPr lang="en-US" dirty="0" err="1"/>
          </a:p>
        </p:txBody>
      </p:sp>
      <p:sp>
        <p:nvSpPr>
          <p:cNvPr id="18" name="TextBox 17"/>
          <p:cNvSpPr txBox="1"/>
          <p:nvPr/>
        </p:nvSpPr>
        <p:spPr>
          <a:xfrm>
            <a:off x="3673885" y="1298814"/>
            <a:ext cx="2395538" cy="923330"/>
          </a:xfrm>
          <a:prstGeom prst="rect">
            <a:avLst/>
          </a:prstGeom>
          <a:ln>
            <a:solidFill>
              <a:schemeClr val="accent1"/>
            </a:solidFill>
          </a:ln>
        </p:spPr>
        <p:txBody>
          <a:bodyPr wrap="square" rtlCol="0" anchor="t">
            <a:spAutoFit/>
          </a:bodyPr>
          <a:lstStyle/>
          <a:p>
            <a:pPr algn="ctr"/>
            <a:r>
              <a:rPr lang="EN-US" dirty="0"/>
              <a:t>Singer '50, </a:t>
            </a:r>
            <a:endParaRPr lang="en-US" dirty="0"/>
          </a:p>
          <a:p>
            <a:pPr algn="ctr"/>
            <a:r>
              <a:rPr lang="EN-US" dirty="0"/>
              <a:t>Myrdal '68, Frank '67, Amin '76</a:t>
            </a:r>
            <a:endParaRPr lang="en-US" dirty="0"/>
          </a:p>
        </p:txBody>
      </p:sp>
      <p:cxnSp>
        <p:nvCxnSpPr>
          <p:cNvPr id="19" name="Straight Arrow Connector 18"/>
          <p:cNvCxnSpPr/>
          <p:nvPr/>
        </p:nvCxnSpPr>
        <p:spPr>
          <a:xfrm flipV="1">
            <a:off x="2923557" y="4276082"/>
            <a:ext cx="71678" cy="239837"/>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Arrow Connector 19"/>
          <p:cNvCxnSpPr/>
          <p:nvPr/>
        </p:nvCxnSpPr>
        <p:spPr>
          <a:xfrm flipV="1">
            <a:off x="2559495" y="2143556"/>
            <a:ext cx="4469321" cy="1382835"/>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Arrow Connector 20"/>
          <p:cNvCxnSpPr/>
          <p:nvPr/>
        </p:nvCxnSpPr>
        <p:spPr>
          <a:xfrm flipV="1">
            <a:off x="4486275" y="2483248"/>
            <a:ext cx="2435168" cy="394820"/>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Arrow Connector 21"/>
          <p:cNvCxnSpPr/>
          <p:nvPr/>
        </p:nvCxnSpPr>
        <p:spPr>
          <a:xfrm>
            <a:off x="6048657" y="2059410"/>
            <a:ext cx="904710" cy="283230"/>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4206456" y="2787311"/>
            <a:ext cx="1599565" cy="369332"/>
          </a:xfrm>
          <a:prstGeom prst="rect">
            <a:avLst/>
          </a:prstGeom>
          <a:ln>
            <a:solidFill>
              <a:schemeClr val="accent1"/>
            </a:solidFill>
          </a:ln>
        </p:spPr>
        <p:txBody>
          <a:bodyPr rtlCol="0" anchor="t">
            <a:spAutoFit/>
          </a:bodyPr>
          <a:lstStyle/>
          <a:p>
            <a:pPr algn="ctr"/>
            <a:r>
              <a:rPr lang="EN-US" b="1" dirty="0"/>
              <a:t>McCord '65</a:t>
            </a:r>
            <a:endParaRPr lang="en-US" b="1" dirty="0"/>
          </a:p>
        </p:txBody>
      </p:sp>
      <p:sp>
        <p:nvSpPr>
          <p:cNvPr id="29" name="TextBox 28"/>
          <p:cNvSpPr txBox="1"/>
          <p:nvPr/>
        </p:nvSpPr>
        <p:spPr>
          <a:xfrm>
            <a:off x="7905750" y="2684531"/>
            <a:ext cx="1599565" cy="369332"/>
          </a:xfrm>
          <a:prstGeom prst="rect">
            <a:avLst/>
          </a:prstGeom>
          <a:ln>
            <a:solidFill>
              <a:schemeClr val="accent1"/>
            </a:solidFill>
          </a:ln>
        </p:spPr>
        <p:txBody>
          <a:bodyPr rtlCol="0" anchor="t">
            <a:spAutoFit/>
          </a:bodyPr>
          <a:lstStyle/>
          <a:p>
            <a:pPr algn="ctr"/>
            <a:r>
              <a:rPr lang="EN-US" dirty="0"/>
              <a:t>McCord '91</a:t>
            </a:r>
            <a:endParaRPr lang="en-US" dirty="0"/>
          </a:p>
        </p:txBody>
      </p:sp>
      <p:cxnSp>
        <p:nvCxnSpPr>
          <p:cNvPr id="30" name="Straight Arrow Connector 29"/>
          <p:cNvCxnSpPr/>
          <p:nvPr/>
        </p:nvCxnSpPr>
        <p:spPr>
          <a:xfrm>
            <a:off x="6293327" y="2600363"/>
            <a:ext cx="1447151" cy="225112"/>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p:nvPr/>
        </p:nvCxnSpPr>
        <p:spPr>
          <a:xfrm>
            <a:off x="3717626" y="2680875"/>
            <a:ext cx="982203" cy="50755"/>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Arrow Connector 31"/>
          <p:cNvCxnSpPr/>
          <p:nvPr/>
        </p:nvCxnSpPr>
        <p:spPr>
          <a:xfrm flipV="1">
            <a:off x="3049638" y="3139117"/>
            <a:ext cx="1931474" cy="859769"/>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Arrow Connector 32"/>
          <p:cNvCxnSpPr/>
          <p:nvPr/>
        </p:nvCxnSpPr>
        <p:spPr>
          <a:xfrm flipV="1">
            <a:off x="5790224" y="2959839"/>
            <a:ext cx="2047710" cy="65480"/>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p:nvPr/>
        </p:nvCxnSpPr>
        <p:spPr>
          <a:xfrm flipV="1">
            <a:off x="1628775" y="4086516"/>
            <a:ext cx="943457" cy="26737"/>
          </a:xfrm>
          <a:prstGeom prst="straightConnector1">
            <a:avLst/>
          </a:prstGeom>
          <a:ln>
            <a:prstDash val="dash"/>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 name="TextBox 7"/>
          <p:cNvSpPr txBox="1"/>
          <p:nvPr/>
        </p:nvSpPr>
        <p:spPr>
          <a:xfrm>
            <a:off x="1590675" y="666750"/>
            <a:ext cx="7993250" cy="369888"/>
          </a:xfrm>
          <a:prstGeom prst="rect">
            <a:avLst/>
          </a:prstGeom>
        </p:spPr>
        <p:txBody>
          <a:bodyPr rtlCol="0" anchor="t">
            <a:spAutoFit/>
          </a:bodyPr>
          <a:lstStyle/>
          <a:p>
            <a:pPr algn="ctr"/>
            <a:r>
              <a:rPr lang="EN-US" dirty="0"/>
              <a:t>          40s           50s               60s                   70s                80s                90s </a:t>
            </a:r>
            <a:endParaRPr lang="en-US" dirty="0"/>
          </a:p>
        </p:txBody>
      </p:sp>
      <p:cxnSp>
        <p:nvCxnSpPr>
          <p:cNvPr id="10" name="Straight Arrow Connector 9"/>
          <p:cNvCxnSpPr/>
          <p:nvPr/>
        </p:nvCxnSpPr>
        <p:spPr>
          <a:xfrm flipH="1">
            <a:off x="3583409" y="2009982"/>
            <a:ext cx="247972" cy="294468"/>
          </a:xfrm>
          <a:prstGeom prst="straightConnector1">
            <a:avLst/>
          </a:prstGeom>
          <a:ln>
            <a:headEnd type="arrow"/>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5" name="TextBox 34"/>
          <p:cNvSpPr txBox="1"/>
          <p:nvPr/>
        </p:nvSpPr>
        <p:spPr>
          <a:xfrm>
            <a:off x="7660194" y="3197944"/>
            <a:ext cx="1659018" cy="646331"/>
          </a:xfrm>
          <a:prstGeom prst="rect">
            <a:avLst/>
          </a:prstGeom>
          <a:ln>
            <a:solidFill>
              <a:schemeClr val="accent1"/>
            </a:solidFill>
          </a:ln>
        </p:spPr>
        <p:txBody>
          <a:bodyPr wrap="square" rtlCol="0" anchor="t">
            <a:spAutoFit/>
          </a:bodyPr>
          <a:lstStyle/>
          <a:p>
            <a:pPr algn="ctr"/>
            <a:r>
              <a:rPr lang="EN-US" dirty="0"/>
              <a:t>Johnson '82</a:t>
            </a:r>
            <a:endParaRPr lang="en-US" dirty="0"/>
          </a:p>
          <a:p>
            <a:pPr algn="ctr"/>
            <a:r>
              <a:rPr lang="EN-US" dirty="0"/>
              <a:t>Wade '82 '88</a:t>
            </a:r>
            <a:endParaRPr lang="en-US" dirty="0"/>
          </a:p>
        </p:txBody>
      </p:sp>
      <p:cxnSp>
        <p:nvCxnSpPr>
          <p:cNvPr id="37" name="Straight Arrow Connector 36"/>
          <p:cNvCxnSpPr/>
          <p:nvPr/>
        </p:nvCxnSpPr>
        <p:spPr>
          <a:xfrm>
            <a:off x="6098197" y="2673338"/>
            <a:ext cx="1524642" cy="806298"/>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Arrow Connector 37"/>
          <p:cNvCxnSpPr/>
          <p:nvPr/>
        </p:nvCxnSpPr>
        <p:spPr>
          <a:xfrm flipV="1">
            <a:off x="613194" y="3613603"/>
            <a:ext cx="401017" cy="278584"/>
          </a:xfrm>
          <a:prstGeom prst="straightConnector1">
            <a:avLst/>
          </a:prstGeom>
          <a:ln>
            <a:prstDash val="dash"/>
            <a:headEnd type="none"/>
            <a:tailEnd type="arrow"/>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3626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Themes</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Criticisms of ISI and neo-classical economic policies</a:t>
            </a:r>
            <a:endParaRPr lang="en-US" dirty="0"/>
          </a:p>
          <a:p>
            <a:r>
              <a:rPr lang="EN-US" dirty="0"/>
              <a:t>Out of disappointment of the 1980s' SAPs, there arose a pluralistic movement focused on political economics</a:t>
            </a:r>
            <a:endParaRPr lang="en-US" dirty="0"/>
          </a:p>
          <a:p>
            <a:r>
              <a:rPr lang="EN-US" dirty="0"/>
              <a:t>IMF/World Bank readjusts focus on good governance and poverty reduction with a return to neo-structuralism</a:t>
            </a:r>
            <a:endParaRPr lang="en-US" dirty="0"/>
          </a:p>
          <a:p>
            <a:r>
              <a:rPr lang="EN-US" dirty="0"/>
              <a:t>Rise of 'Development Economics' which bridges Neo-Marxist Political Economics with Neo-classical Economics, which eventually focuses on state development</a:t>
            </a:r>
            <a:endParaRPr lang="en-US" dirty="0"/>
          </a:p>
          <a:p>
            <a:r>
              <a:rPr lang="EN-US" dirty="0"/>
              <a:t>Continue or ramp up human resource development efforts</a:t>
            </a:r>
            <a:endParaRPr lang="en-US" dirty="0"/>
          </a:p>
          <a:p>
            <a:r>
              <a:rPr lang="EN-US" dirty="0"/>
              <a:t>Re-emergence of Keynesian policies</a:t>
            </a:r>
            <a:endParaRPr lang="en-US" dirty="0"/>
          </a:p>
          <a:p>
            <a:endParaRPr lang="en-US"/>
          </a:p>
        </p:txBody>
      </p:sp>
    </p:spTree>
    <p:extLst>
      <p:ext uri="{BB962C8B-B14F-4D97-AF65-F5344CB8AC3E}">
        <p14:creationId xmlns:p14="http://schemas.microsoft.com/office/powerpoint/2010/main" val="13533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337"/>
          </a:xfrm>
        </p:spPr>
        <p:txBody>
          <a:bodyPr/>
          <a:lstStyle/>
          <a:p>
            <a:r>
              <a:rPr lang="EN-US" dirty="0"/>
              <a:t>Mock Questions- Group 1</a:t>
            </a:r>
            <a:endParaRPr lang="en-US" dirty="0"/>
          </a:p>
        </p:txBody>
      </p:sp>
      <p:sp>
        <p:nvSpPr>
          <p:cNvPr id="3" name="Content Placeholder 2"/>
          <p:cNvSpPr>
            <a:spLocks noGrp="1"/>
          </p:cNvSpPr>
          <p:nvPr>
            <p:ph idx="1"/>
          </p:nvPr>
        </p:nvSpPr>
        <p:spPr>
          <a:xfrm>
            <a:off x="838200" y="1078033"/>
            <a:ext cx="10515600" cy="5602167"/>
          </a:xfrm>
        </p:spPr>
        <p:txBody>
          <a:bodyPr vert="horz" lIns="91440" tIns="45720" rIns="91440" bIns="45720" rtlCol="0" anchor="t">
            <a:normAutofit fontScale="55000" lnSpcReduction="20000"/>
          </a:bodyPr>
          <a:lstStyle/>
          <a:p>
            <a:pPr marL="514350" indent="-514350">
              <a:buFont typeface="+mj-lt"/>
              <a:buAutoNum type="arabicPeriod"/>
            </a:pPr>
            <a:r>
              <a:rPr lang="EN-US" dirty="0"/>
              <a:t>All primary development theory schools come from Foucault (father of discourse)</a:t>
            </a:r>
            <a:endParaRPr lang="en-US" dirty="0"/>
          </a:p>
          <a:p>
            <a:pPr marL="914400" lvl="1" indent="-457200">
              <a:buFont typeface="+mj-lt"/>
              <a:buAutoNum type="arabicPeriod"/>
            </a:pPr>
            <a:r>
              <a:rPr lang="EN-US" dirty="0"/>
              <a:t>Define purpose of language by </a:t>
            </a:r>
            <a:r>
              <a:rPr lang="EN-US" dirty="0" err="1"/>
              <a:t>Focault</a:t>
            </a:r>
            <a:r>
              <a:rPr lang="EN-US" dirty="0"/>
              <a:t>, purpose of discourse literature, and its overall purpose on theory building- </a:t>
            </a:r>
            <a:endParaRPr lang="en-US" dirty="0"/>
          </a:p>
          <a:p>
            <a:pPr marL="914400" lvl="1" indent="-457200">
              <a:buFont typeface="+mj-lt"/>
              <a:buAutoNum type="arabicPeriod"/>
            </a:pPr>
            <a:r>
              <a:rPr lang="EN-US" dirty="0" err="1"/>
              <a:t>Foucaut</a:t>
            </a:r>
            <a:r>
              <a:rPr lang="EN-US" dirty="0"/>
              <a:t>, M. (1968). The Archaeology of Knowledge.; </a:t>
            </a:r>
            <a:endParaRPr lang="en-US" dirty="0"/>
          </a:p>
          <a:p>
            <a:pPr marL="514350" indent="-514350">
              <a:buFont typeface="+mj-lt"/>
              <a:buAutoNum type="arabicPeriod"/>
            </a:pPr>
            <a:r>
              <a:rPr lang="EN-US" dirty="0"/>
              <a:t>What are the major differences in the approach that modernization and dependency theories take:</a:t>
            </a:r>
            <a:endParaRPr lang="en-US" dirty="0"/>
          </a:p>
          <a:p>
            <a:pPr marL="971550" lvl="1" indent="-514350">
              <a:buFont typeface="+mj-lt"/>
              <a:buAutoNum type="arabicPeriod"/>
            </a:pPr>
            <a:r>
              <a:rPr lang="EN-US" dirty="0"/>
              <a:t>Misconception of development between elitist view and local view: </a:t>
            </a:r>
            <a:endParaRPr lang="en-US" dirty="0"/>
          </a:p>
          <a:p>
            <a:pPr marL="1428750" lvl="2" indent="-514350">
              <a:buFont typeface="+mj-lt"/>
              <a:buAutoNum type="arabicPeriod"/>
            </a:pPr>
            <a:r>
              <a:rPr lang="EN-US" dirty="0"/>
              <a:t>Berger, P. (1974). Pyramids of Sacrifice: Political Ethics and Social Change. Basic Books, New York (1974) (myth of growth)</a:t>
            </a:r>
            <a:endParaRPr lang="en-US" dirty="0"/>
          </a:p>
          <a:p>
            <a:pPr marL="1428750" lvl="2" indent="-514350">
              <a:buFont typeface="+mj-lt"/>
              <a:buAutoNum type="arabicPeriod"/>
            </a:pPr>
            <a:r>
              <a:rPr lang="EN-US" dirty="0"/>
              <a:t> Scott. (1976).  "The Moral Economy of the Peasant: Rebellion and subsistence in Southeast Asia" (Misunderstanding 'wake effect' of change)</a:t>
            </a:r>
            <a:endParaRPr lang="en-US" dirty="0"/>
          </a:p>
          <a:p>
            <a:pPr marL="971550" lvl="1" indent="-514350">
              <a:buFont typeface="+mj-lt"/>
              <a:buAutoNum type="arabicPeriod"/>
            </a:pPr>
            <a:r>
              <a:rPr lang="EN-US" dirty="0"/>
              <a:t>Development studies as causation for underdevelopment - Development paradigm-</a:t>
            </a:r>
          </a:p>
          <a:p>
            <a:pPr marL="1428750" lvl="2" indent="-514350">
              <a:buFont typeface="+mj-lt"/>
              <a:buAutoNum type="arabicPeriod"/>
            </a:pPr>
            <a:r>
              <a:rPr lang="EN-US" dirty="0" err="1"/>
              <a:t>llich</a:t>
            </a:r>
            <a:r>
              <a:rPr lang="EN-US" dirty="0"/>
              <a:t>, I. (1994). Development as Planned Poverty. In </a:t>
            </a:r>
            <a:r>
              <a:rPr lang="EN-US" dirty="0" err="1"/>
              <a:t>Rahnema</a:t>
            </a:r>
            <a:r>
              <a:rPr lang="EN-US" dirty="0"/>
              <a:t>, M. and </a:t>
            </a:r>
            <a:r>
              <a:rPr lang="EN-US" dirty="0" err="1"/>
              <a:t>Bawtree</a:t>
            </a:r>
            <a:r>
              <a:rPr lang="EN-US" dirty="0"/>
              <a:t>, V. (Eds.). The Post-Development Reader. London: Zed Books. </a:t>
            </a:r>
            <a:endParaRPr lang="en-US"/>
          </a:p>
          <a:p>
            <a:pPr marL="1428750" lvl="2" indent="-514350">
              <a:buFont typeface="+mj-lt"/>
              <a:buAutoNum type="arabicPeriod"/>
            </a:pPr>
            <a:r>
              <a:rPr lang="EN-US" dirty="0"/>
              <a:t>Escobar, A. (1994). Making and Unmaking of Third World Development. In </a:t>
            </a:r>
            <a:r>
              <a:rPr lang="EN-US" dirty="0" err="1"/>
              <a:t>Rahnema</a:t>
            </a:r>
            <a:r>
              <a:rPr lang="EN-US" dirty="0"/>
              <a:t>, M. and </a:t>
            </a:r>
            <a:r>
              <a:rPr lang="EN-US" dirty="0" err="1"/>
              <a:t>Bawtree</a:t>
            </a:r>
            <a:r>
              <a:rPr lang="EN-US" dirty="0"/>
              <a:t>, V. (Eds.). The Post-Development Reader. London: Zed Books, 1994.</a:t>
            </a:r>
            <a:endParaRPr lang="en-US" dirty="0"/>
          </a:p>
          <a:p>
            <a:pPr marL="1428750" lvl="2" indent="-514350">
              <a:buFont typeface="+mj-lt"/>
              <a:buAutoNum type="arabicPeriod"/>
            </a:pPr>
            <a:r>
              <a:rPr lang="EN-US" dirty="0"/>
              <a:t>Escobar, A. (1995). Encountering Development: The Making and Unmaking of the Third World. Princeton: Princeton University Press.</a:t>
            </a:r>
          </a:p>
          <a:p>
            <a:pPr marL="971550" lvl="1" indent="-514350">
              <a:buFont typeface="+mj-lt"/>
              <a:buAutoNum type="arabicPeriod"/>
            </a:pPr>
            <a:r>
              <a:rPr lang="EN-US" dirty="0"/>
              <a:t>Development as anti politics and self-perpetuating in terms of action and LDC status and perpetuates elites in power </a:t>
            </a:r>
            <a:endParaRPr lang="en-US" dirty="0"/>
          </a:p>
          <a:p>
            <a:pPr marL="1371600" lvl="2" indent="-457200">
              <a:buFont typeface="+mj-lt"/>
              <a:buAutoNum type="arabicPeriod"/>
            </a:pPr>
            <a:r>
              <a:rPr lang="EN-US" dirty="0"/>
              <a:t>Harris, N. (1987). The end of the “third world”?. Habitat International, 11(1), 119-132.</a:t>
            </a:r>
          </a:p>
          <a:p>
            <a:pPr marL="1371600" lvl="2" indent="-457200">
              <a:buFont typeface="+mj-lt"/>
              <a:buAutoNum type="arabicPeriod"/>
            </a:pPr>
            <a:r>
              <a:rPr lang="EN-US" dirty="0"/>
              <a:t>Ferguson, J. (1994). Development and Bureaucratic Power in Lesotho. In </a:t>
            </a:r>
            <a:r>
              <a:rPr lang="EN-US" dirty="0" err="1"/>
              <a:t>Rahnema</a:t>
            </a:r>
            <a:r>
              <a:rPr lang="EN-US" dirty="0"/>
              <a:t>, M. and </a:t>
            </a:r>
            <a:r>
              <a:rPr lang="EN-US" dirty="0" err="1"/>
              <a:t>Bawtree</a:t>
            </a:r>
            <a:r>
              <a:rPr lang="EN-US" dirty="0"/>
              <a:t>, V. (Eds.). The Post-Development Reader. London: Zed Books.</a:t>
            </a:r>
            <a:endParaRPr lang="EN-US"/>
          </a:p>
          <a:p>
            <a:pPr marL="1371600" lvl="2" indent="-457200">
              <a:buFont typeface="+mj-lt"/>
              <a:buAutoNum type="arabicPeriod"/>
            </a:pPr>
            <a:r>
              <a:rPr lang="EN-US" dirty="0"/>
              <a:t>Ferguson, J. (1994). The Anti-Politics Machine: "Development," Depoliticization, and Bureaucratic Power in Lesotho. Minneapolis: University of Minnesota Press.</a:t>
            </a:r>
            <a:endParaRPr lang="en-US" dirty="0"/>
          </a:p>
          <a:p>
            <a:pPr marL="971550" lvl="1" indent="-514350">
              <a:buFont typeface="+mj-lt"/>
              <a:buAutoNum type="arabicPeriod"/>
            </a:pPr>
            <a:r>
              <a:rPr lang="EN-US" dirty="0"/>
              <a:t>Commons vs. individuals. Inability to manage public goods without individual direct interest involvement </a:t>
            </a:r>
            <a:endParaRPr lang="en-US" dirty="0"/>
          </a:p>
          <a:p>
            <a:pPr marL="1371600" lvl="2" indent="-457200">
              <a:buFont typeface="+mj-lt"/>
              <a:buAutoNum type="arabicPeriod"/>
            </a:pPr>
            <a:r>
              <a:rPr lang="EN-US" dirty="0"/>
              <a:t>Ostrom, E. (1990). 'Governing the Commons: The Evolution of Institutions for Collective Action.' Cambridge: Cambridge University Press. </a:t>
            </a:r>
            <a:endParaRPr lang="en-US" dirty="0"/>
          </a:p>
          <a:p>
            <a:pPr marL="1371600" lvl="2" indent="-457200">
              <a:buFont typeface="+mj-lt"/>
              <a:buAutoNum type="arabicPeriod"/>
            </a:pPr>
            <a:r>
              <a:rPr lang="EN-US" dirty="0"/>
              <a:t>Sen, A.  (1992). Inequality Re-examined.  (realization that individual is affected by social and external pressures for rational choice)</a:t>
            </a:r>
          </a:p>
          <a:p>
            <a:pPr marL="1371600" lvl="2" indent="-457200">
              <a:buFont typeface="+mj-lt"/>
              <a:buAutoNum type="arabicPeriod"/>
            </a:pPr>
            <a:r>
              <a:rPr lang="EN-US" dirty="0">
                <a:solidFill>
                  <a:srgbClr val="222222"/>
                </a:solidFill>
                <a:latin typeface="Arial"/>
              </a:rPr>
              <a:t>Freire, P. (1985). </a:t>
            </a:r>
            <a:r>
              <a:rPr lang="EN-US" i="1" dirty="0">
                <a:solidFill>
                  <a:srgbClr val="222222"/>
                </a:solidFill>
                <a:latin typeface="Arial"/>
              </a:rPr>
              <a:t>The politics of education: Culture, power, and liberation</a:t>
            </a:r>
            <a:r>
              <a:rPr lang="EN-US" dirty="0">
                <a:solidFill>
                  <a:srgbClr val="222222"/>
                </a:solidFill>
                <a:latin typeface="Arial"/>
              </a:rPr>
              <a:t>. Greenwood Publishing Group</a:t>
            </a:r>
          </a:p>
          <a:p>
            <a:pPr marL="514350" indent="-514350">
              <a:buFont typeface="+mj-lt"/>
              <a:buAutoNum type="arabicPeriod"/>
            </a:pPr>
            <a:r>
              <a:rPr lang="EN-US" dirty="0"/>
              <a:t>What are the implications of discourse for policy choice</a:t>
            </a:r>
            <a:endParaRPr lang="en-US" dirty="0"/>
          </a:p>
          <a:p>
            <a:pPr marL="971550" lvl="1" indent="-514350">
              <a:buFont typeface="+mj-lt"/>
              <a:buAutoNum type="arabicPeriod"/>
            </a:pPr>
            <a:r>
              <a:rPr lang="EN-US" dirty="0"/>
              <a:t>Pushes understanding and paradigm, re-sets the compass for developed understanding</a:t>
            </a:r>
            <a:endParaRPr lang="en-US" dirty="0"/>
          </a:p>
          <a:p>
            <a:pPr marL="971550" lvl="1" indent="-514350">
              <a:buFont typeface="+mj-lt"/>
              <a:buAutoNum type="arabicPeriod"/>
            </a:pPr>
            <a:r>
              <a:rPr lang="EN-US" dirty="0" err="1"/>
              <a:t>Martinussen</a:t>
            </a:r>
            <a:r>
              <a:rPr lang="EN-US" dirty="0"/>
              <a:t> Ch. 25- ID has failed to with theory construction linked carefully and precisely with good social science including ontology and </a:t>
            </a:r>
            <a:r>
              <a:rPr lang="EN-US" dirty="0" err="1"/>
              <a:t>espistomology</a:t>
            </a:r>
          </a:p>
          <a:p>
            <a:pPr marL="514350" indent="-514350">
              <a:buFont typeface="+mj-lt"/>
              <a:buAutoNum type="arabicPeriod"/>
            </a:pPr>
            <a:r>
              <a:rPr lang="EN-US" dirty="0"/>
              <a:t>How are practitioners able to apply the policy prescriptions or approaches of discourse theory- further discourse analysis linked to improve research design</a:t>
            </a:r>
          </a:p>
          <a:p>
            <a:endParaRPr lang="en-US"/>
          </a:p>
        </p:txBody>
      </p:sp>
    </p:spTree>
    <p:extLst>
      <p:ext uri="{BB962C8B-B14F-4D97-AF65-F5344CB8AC3E}">
        <p14:creationId xmlns:p14="http://schemas.microsoft.com/office/powerpoint/2010/main" val="351086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Golden Oldies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401606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263" y="1436688"/>
            <a:ext cx="11590337" cy="5342313"/>
          </a:xfrm>
        </p:spPr>
        <p:txBody>
          <a:bodyPr vert="horz" lIns="91440" tIns="45720" rIns="91440" bIns="45720" rtlCol="0" anchor="t">
            <a:normAutofit fontScale="77500" lnSpcReduction="20000"/>
          </a:bodyPr>
          <a:lstStyle/>
          <a:p>
            <a:pPr marL="0" indent="0">
              <a:buNone/>
            </a:pPr>
            <a:r>
              <a:rPr lang="EN-US" dirty="0">
                <a:latin typeface="Arial"/>
              </a:rPr>
              <a:t>•</a:t>
            </a:r>
            <a:r>
              <a:rPr lang="EN-US" dirty="0">
                <a:latin typeface="Calibri"/>
              </a:rPr>
              <a:t>The book focuses on economic growth. Though distribution of growth is a concern he doesn’t analyze it in this book. </a:t>
            </a:r>
            <a:endParaRPr lang="en-US">
              <a:latin typeface="Calibri"/>
            </a:endParaRPr>
          </a:p>
          <a:p>
            <a:pPr marL="0" indent="0">
              <a:buNone/>
            </a:pPr>
            <a:r>
              <a:rPr lang="EN-US" dirty="0">
                <a:latin typeface="Arial"/>
              </a:rPr>
              <a:t>•</a:t>
            </a:r>
            <a:r>
              <a:rPr lang="EN-US" dirty="0">
                <a:latin typeface="Calibri"/>
              </a:rPr>
              <a:t>He is concerned with output and not consumption.</a:t>
            </a:r>
          </a:p>
          <a:p>
            <a:pPr marL="0" indent="0">
              <a:buNone/>
            </a:pPr>
            <a:r>
              <a:rPr lang="EN-US" dirty="0">
                <a:latin typeface="Arial"/>
              </a:rPr>
              <a:t>•</a:t>
            </a:r>
            <a:r>
              <a:rPr lang="EN-US" dirty="0">
                <a:latin typeface="Calibri"/>
              </a:rPr>
              <a:t>Growth depends on resources available and human behavior. This book focuses on human behavior and considers natural resources as far as they impact  human behavior.</a:t>
            </a:r>
          </a:p>
          <a:p>
            <a:pPr marL="0" indent="0">
              <a:buNone/>
            </a:pPr>
            <a:r>
              <a:rPr lang="EN-US" dirty="0">
                <a:latin typeface="Arial"/>
              </a:rPr>
              <a:t>•</a:t>
            </a:r>
            <a:r>
              <a:rPr lang="EN-US" dirty="0">
                <a:latin typeface="Calibri"/>
              </a:rPr>
              <a:t>He identifies Three proximate cause of growth:</a:t>
            </a:r>
          </a:p>
          <a:p>
            <a:pPr marL="0" indent="0">
              <a:buNone/>
            </a:pPr>
            <a:r>
              <a:rPr lang="EN-US" dirty="0">
                <a:latin typeface="Arial"/>
              </a:rPr>
              <a:t>1.</a:t>
            </a:r>
            <a:r>
              <a:rPr lang="EN-US" b="1" dirty="0"/>
              <a:t>The efforts to economize</a:t>
            </a:r>
            <a:r>
              <a:rPr lang="EN-US" dirty="0"/>
              <a:t>: Reducing cost or increasing yield, , wealth and social status, limited horizon, experimentation, risk taking, mobility and specialization</a:t>
            </a:r>
          </a:p>
          <a:p>
            <a:pPr marL="0" indent="0">
              <a:buNone/>
            </a:pPr>
            <a:r>
              <a:rPr lang="EN-US" dirty="0"/>
              <a:t>       Social and Economic Institutions: Property Rights, maintenance of law and order is the precondition for economic growth. Some states are unwilling or to weak to implement law. Economic Freedom: Individualism vs collectivism.  Collective action in the form of government action might be necessary for construction of roads, conduct research </a:t>
            </a:r>
            <a:r>
              <a:rPr lang="EN-US" dirty="0" err="1"/>
              <a:t>etc</a:t>
            </a:r>
            <a:r>
              <a:rPr lang="EN-US" dirty="0"/>
              <a:t> . Vertical mobility, Religion, Extended family systems. </a:t>
            </a:r>
            <a:endParaRPr lang="en-US"/>
          </a:p>
          <a:p>
            <a:pPr marL="0" indent="0">
              <a:buNone/>
            </a:pPr>
            <a:r>
              <a:rPr lang="EN-US" dirty="0"/>
              <a:t> 2. </a:t>
            </a:r>
            <a:r>
              <a:rPr lang="EN-US" b="1" dirty="0"/>
              <a:t>Increase knowledge of production: </a:t>
            </a:r>
            <a:r>
              <a:rPr lang="EN-US" dirty="0"/>
              <a:t>Societies had different approach to learning. Science is more dominant now than during the 18 century. New ideas are accepted in societies which are open to the concept of change.  economic growth creates a tremendous demand for education facilities at every level. Economic development creates a demand for business and public managers. </a:t>
            </a:r>
            <a:endParaRPr lang="en-US"/>
          </a:p>
          <a:p>
            <a:pPr marL="0" indent="0">
              <a:buNone/>
            </a:pPr>
            <a:r>
              <a:rPr lang="EN-US" dirty="0"/>
              <a:t>3. </a:t>
            </a:r>
            <a:r>
              <a:rPr lang="EN-US" b="1" dirty="0"/>
              <a:t>Increase amount of capital or resources</a:t>
            </a:r>
          </a:p>
          <a:p>
            <a:endParaRPr lang="en-US"/>
          </a:p>
        </p:txBody>
      </p:sp>
      <p:sp>
        <p:nvSpPr>
          <p:cNvPr id="3" name="TextBox 2"/>
          <p:cNvSpPr txBox="1"/>
          <p:nvPr/>
        </p:nvSpPr>
        <p:spPr>
          <a:xfrm>
            <a:off x="0" y="0"/>
            <a:ext cx="12352338" cy="1200150"/>
          </a:xfrm>
          <a:prstGeom prst="rect">
            <a:avLst/>
          </a:prstGeom>
        </p:spPr>
        <p:txBody>
          <a:bodyPr rtlCol="0" anchor="t">
            <a:spAutoFit/>
          </a:bodyPr>
          <a:lstStyle/>
          <a:p>
            <a:pPr algn="ctr"/>
            <a:r>
              <a:rPr lang="EN-US" sz="2000" b="1" dirty="0"/>
              <a:t>Theory of Economic Growth</a:t>
            </a:r>
            <a:br>
              <a:rPr lang="en-US" sz="2000" b="1" dirty="0"/>
            </a:br>
            <a:r>
              <a:rPr lang="EN-US" sz="2000" b="1" dirty="0"/>
              <a:t>Arthur Lewis</a:t>
            </a:r>
            <a:br>
              <a:rPr lang="en-US" sz="2000" b="1" dirty="0"/>
            </a:br>
            <a:r>
              <a:rPr lang="EN-US" sz="1600" b="1" dirty="0"/>
              <a:t>Sir William Arthur Lewis</a:t>
            </a:r>
            <a:r>
              <a:rPr lang="EN-US" sz="1600" dirty="0"/>
              <a:t> (1915 – 1991) was an economist well known for his contributions in the field of economic development. In 1979 he won the Nobel Memorial Prize in Economics.</a:t>
            </a:r>
          </a:p>
        </p:txBody>
      </p:sp>
    </p:spTree>
    <p:extLst>
      <p:ext uri="{BB962C8B-B14F-4D97-AF65-F5344CB8AC3E}">
        <p14:creationId xmlns:p14="http://schemas.microsoft.com/office/powerpoint/2010/main" val="252066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2496"/>
          </a:xfrm>
        </p:spPr>
        <p:txBody>
          <a:bodyPr/>
          <a:lstStyle/>
          <a:p>
            <a:r>
              <a:rPr lang="EN-US" dirty="0"/>
              <a:t>Dr. William Maxwell McCord (1931-1992)</a:t>
            </a:r>
          </a:p>
        </p:txBody>
      </p:sp>
      <p:sp>
        <p:nvSpPr>
          <p:cNvPr id="3" name="Content Placeholder 2"/>
          <p:cNvSpPr>
            <a:spLocks noGrp="1"/>
          </p:cNvSpPr>
          <p:nvPr>
            <p:ph idx="1"/>
          </p:nvPr>
        </p:nvSpPr>
        <p:spPr>
          <a:xfrm>
            <a:off x="723900" y="1362075"/>
            <a:ext cx="10515600" cy="5378100"/>
          </a:xfrm>
        </p:spPr>
        <p:txBody>
          <a:bodyPr vert="horz" lIns="91440" tIns="45720" rIns="91440" bIns="45720" rtlCol="0" anchor="t">
            <a:normAutofit/>
          </a:bodyPr>
          <a:lstStyle/>
          <a:p>
            <a:r>
              <a:rPr lang="EN-US" dirty="0"/>
              <a:t>Sociology professor at City College of New York.</a:t>
            </a:r>
            <a:endParaRPr lang="en-US" dirty="0"/>
          </a:p>
          <a:p>
            <a:r>
              <a:rPr lang="EN-US" dirty="0"/>
              <a:t>Earned a doctorate in social science at Harvard in 1955. </a:t>
            </a:r>
            <a:endParaRPr lang="en-US" dirty="0"/>
          </a:p>
          <a:p>
            <a:r>
              <a:rPr lang="EN-US" dirty="0"/>
              <a:t>Began his teaching career as a Harvard instructor in social psychology. </a:t>
            </a:r>
            <a:endParaRPr lang="en-US" dirty="0"/>
          </a:p>
          <a:p>
            <a:r>
              <a:rPr lang="EN-US" dirty="0"/>
              <a:t>Returned to Stanford to join the sociology department in 1958</a:t>
            </a:r>
          </a:p>
          <a:p>
            <a:r>
              <a:rPr lang="EN-US" dirty="0"/>
              <a:t>Among his works were "The Springtime of Freedom: Evolution of Developing Societies" (Oxford University Press, 1965), "Mississippi: The Long, Hot Summer" (W. W. Norton, 1965), and, more recently, "Paths to Progress" (Norton, 1986), written with his wife, Arline McCord. </a:t>
            </a:r>
            <a:endParaRPr lang="en-US" dirty="0"/>
          </a:p>
          <a:p>
            <a:r>
              <a:rPr lang="EN-US" dirty="0"/>
              <a:t>Dr. McCord joined the Freedom Riders in their drive against racial segregation.</a:t>
            </a:r>
          </a:p>
        </p:txBody>
      </p:sp>
    </p:spTree>
    <p:extLst>
      <p:ext uri="{BB962C8B-B14F-4D97-AF65-F5344CB8AC3E}">
        <p14:creationId xmlns:p14="http://schemas.microsoft.com/office/powerpoint/2010/main" val="412701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3123"/>
          </a:xfrm>
        </p:spPr>
        <p:txBody>
          <a:bodyPr/>
          <a:lstStyle/>
          <a:p>
            <a:r>
              <a:rPr lang="EN-US" dirty="0"/>
              <a:t>McCord 'Springtime of Freedom' '65</a:t>
            </a:r>
            <a:endParaRPr lang="en-US" dirty="0"/>
          </a:p>
        </p:txBody>
      </p:sp>
      <p:sp>
        <p:nvSpPr>
          <p:cNvPr id="3" name="Content Placeholder 2"/>
          <p:cNvSpPr>
            <a:spLocks noGrp="1"/>
          </p:cNvSpPr>
          <p:nvPr>
            <p:ph idx="1"/>
          </p:nvPr>
        </p:nvSpPr>
        <p:spPr>
          <a:xfrm>
            <a:off x="295275" y="1227138"/>
            <a:ext cx="11832686" cy="5592466"/>
          </a:xfrm>
        </p:spPr>
        <p:txBody>
          <a:bodyPr vert="horz" lIns="91440" tIns="45720" rIns="91440" bIns="45720" rtlCol="0" anchor="t">
            <a:normAutofit fontScale="77500" lnSpcReduction="20000"/>
          </a:bodyPr>
          <a:lstStyle/>
          <a:p>
            <a:pPr algn="just"/>
            <a:r>
              <a:rPr lang="EN-US" dirty="0">
                <a:latin typeface="Times New Roman"/>
              </a:rPr>
              <a:t>Historical case study analysis against authoritarian or totalitarian politics that hinder growth for all</a:t>
            </a:r>
            <a:endParaRPr lang="en-US" dirty="0">
              <a:latin typeface="Times New Roman"/>
            </a:endParaRPr>
          </a:p>
          <a:p>
            <a:pPr algn="just"/>
            <a:r>
              <a:rPr lang="EN-US" dirty="0">
                <a:latin typeface="Times New Roman"/>
              </a:rPr>
              <a:t>New nations can achieve development without political or economic dominance- instead through pluralism. </a:t>
            </a:r>
            <a:endParaRPr lang="en-US" dirty="0">
              <a:latin typeface="Times New Roman"/>
            </a:endParaRPr>
          </a:p>
          <a:p>
            <a:pPr algn="just"/>
            <a:r>
              <a:rPr lang="EN-US" dirty="0">
                <a:latin typeface="Times New Roman"/>
              </a:rPr>
              <a:t>Redistribution of land by state for agricultural growth</a:t>
            </a:r>
            <a:endParaRPr lang="en-US" dirty="0">
              <a:latin typeface="Times New Roman"/>
            </a:endParaRPr>
          </a:p>
          <a:p>
            <a:pPr algn="just"/>
            <a:r>
              <a:rPr lang="EN-US" dirty="0">
                <a:latin typeface="Times New Roman"/>
              </a:rPr>
              <a:t>Transitional villages are little transformed with forced idle workforce dependent on: direct democracy, fatalism, and isolated cohesion. Transitional man sheds his submissive self and pushes back on authoritarian systems (religion-fatalism; authoritarian rule- chiefs).  </a:t>
            </a:r>
            <a:endParaRPr lang="EN-US">
              <a:latin typeface="Times New Roman"/>
            </a:endParaRPr>
          </a:p>
          <a:p>
            <a:pPr algn="just"/>
            <a:r>
              <a:rPr lang="EN-US" dirty="0">
                <a:latin typeface="Times New Roman"/>
              </a:rPr>
              <a:t>High migration from village to cities, which are not always developed enough to meet citizen's needs. Mob gives voice to needs. Revolution of expectations of transitional man to have immediate economic needs and basic needs, freedoms met and children to have better future. (Neo-Marxism?)</a:t>
            </a:r>
          </a:p>
          <a:p>
            <a:pPr algn="just"/>
            <a:r>
              <a:rPr lang="EN-US" dirty="0">
                <a:latin typeface="Times New Roman"/>
              </a:rPr>
              <a:t>Japan for instance came to development of agriculture and later modernization with little disturbance to culture.  Agricultural revolutions are good to stop starvation and to develop. </a:t>
            </a:r>
            <a:endParaRPr lang="en-US" dirty="0">
              <a:latin typeface="Times New Roman"/>
            </a:endParaRPr>
          </a:p>
          <a:p>
            <a:pPr algn="just"/>
            <a:r>
              <a:rPr lang="EN-US" dirty="0">
                <a:latin typeface="Times New Roman"/>
              </a:rPr>
              <a:t>Focus on light, decentralized, consumer-oriented industries.  </a:t>
            </a:r>
            <a:endParaRPr lang="en-US" dirty="0">
              <a:latin typeface="Times New Roman"/>
            </a:endParaRPr>
          </a:p>
          <a:p>
            <a:pPr algn="just"/>
            <a:r>
              <a:rPr lang="EN-US" dirty="0">
                <a:latin typeface="Times New Roman"/>
              </a:rPr>
              <a:t>Further expenditure on education, particularly in selective secondary schools, technical institutes, and universities to produce the elite required for development. Require greater saving and productive re-investment by both the private and public sectors of  economy. (Keynesian)</a:t>
            </a:r>
            <a:endParaRPr lang="en-US" dirty="0">
              <a:latin typeface="Times New Roman"/>
            </a:endParaRPr>
          </a:p>
          <a:p>
            <a:pPr algn="just"/>
            <a:r>
              <a:rPr lang="EN-US" dirty="0">
                <a:latin typeface="Times New Roman"/>
              </a:rPr>
              <a:t>Argues against superiority of highly "centralized and coercive one-party regimes in achieving economic development, consensus, and national unity". Democracy can help develop a country. </a:t>
            </a:r>
            <a:endParaRPr lang="en-US" dirty="0">
              <a:latin typeface="Times New Roman"/>
            </a:endParaRPr>
          </a:p>
        </p:txBody>
      </p:sp>
    </p:spTree>
    <p:extLst>
      <p:ext uri="{BB962C8B-B14F-4D97-AF65-F5344CB8AC3E}">
        <p14:creationId xmlns:p14="http://schemas.microsoft.com/office/powerpoint/2010/main" val="292737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Nigel Harris</a:t>
            </a:r>
            <a:endParaRPr lang="en-US" dirty="0"/>
          </a:p>
        </p:txBody>
      </p:sp>
      <p:sp>
        <p:nvSpPr>
          <p:cNvPr id="3" name="Content Placeholder 2"/>
          <p:cNvSpPr>
            <a:spLocks noGrp="1"/>
          </p:cNvSpPr>
          <p:nvPr>
            <p:ph idx="1"/>
          </p:nvPr>
        </p:nvSpPr>
        <p:spPr>
          <a:xfrm>
            <a:off x="838200" y="1825625"/>
            <a:ext cx="9488838" cy="4351338"/>
          </a:xfrm>
        </p:spPr>
        <p:txBody>
          <a:bodyPr vert="horz" lIns="91440" tIns="45720" rIns="91440" bIns="45720" rtlCol="0" anchor="t">
            <a:normAutofit fontScale="92500" lnSpcReduction="20000"/>
          </a:bodyPr>
          <a:lstStyle/>
          <a:p>
            <a:r>
              <a:rPr lang="EN-US" dirty="0">
                <a:solidFill>
                  <a:srgbClr val="000000"/>
                </a:solidFill>
              </a:rPr>
              <a:t>earned his B.A. and M.A., both in Philosophy, Politics and Economics in 1959 and 1962 respectively, and his PhD, in 1963, at London School of Economics</a:t>
            </a:r>
            <a:endParaRPr lang="en-US" dirty="0">
              <a:solidFill>
                <a:srgbClr val="000000"/>
              </a:solidFill>
            </a:endParaRPr>
          </a:p>
          <a:p>
            <a:r>
              <a:rPr lang="EN-US" dirty="0">
                <a:solidFill>
                  <a:srgbClr val="252525"/>
                </a:solidFill>
              </a:rPr>
              <a:t>Harris was, for a time, a leading member of the British Socialist Workers Party and edited their publication, </a:t>
            </a:r>
            <a:r>
              <a:rPr lang="EN-US" i="1" dirty="0">
                <a:solidFill>
                  <a:srgbClr val="252525"/>
                </a:solidFill>
              </a:rPr>
              <a:t>International Socialism</a:t>
            </a:r>
            <a:endParaRPr lang="en-US" i="1" dirty="0">
              <a:solidFill>
                <a:srgbClr val="252525"/>
              </a:solidFill>
            </a:endParaRPr>
          </a:p>
          <a:p>
            <a:r>
              <a:rPr lang="EN-US" dirty="0">
                <a:solidFill>
                  <a:srgbClr val="252525"/>
                </a:solidFill>
              </a:rPr>
              <a:t>1980s- Harris was one of the first people to try to analyze the global shift in production towards parts of the global south</a:t>
            </a:r>
            <a:endParaRPr lang="en-US" dirty="0">
              <a:solidFill>
                <a:srgbClr val="252525"/>
              </a:solidFill>
            </a:endParaRPr>
          </a:p>
          <a:p>
            <a:r>
              <a:rPr lang="EN-US" dirty="0">
                <a:solidFill>
                  <a:srgbClr val="252525"/>
                </a:solidFill>
              </a:rPr>
              <a:t>Argued that this shift was undermining the idea of a unified and impoverished 'third world'</a:t>
            </a:r>
            <a:endParaRPr lang="en-US" dirty="0">
              <a:solidFill>
                <a:srgbClr val="252525"/>
              </a:solidFill>
            </a:endParaRPr>
          </a:p>
          <a:p>
            <a:r>
              <a:rPr lang="EN-US" dirty="0">
                <a:solidFill>
                  <a:srgbClr val="252525"/>
                </a:solidFill>
              </a:rPr>
              <a:t>increasingly believed capitalism as an economic system, and left to its own devices, would necessarily be cosmopolitan and globalizing. However, in last few centuries these tendencies had been hijacked by state system, nationalism, political drives to war </a:t>
            </a:r>
            <a:endParaRPr lang="EN-US" dirty="0">
              <a:solidFill>
                <a:srgbClr val="0B0080"/>
              </a:solidFill>
              <a:hlinkClick r:id="rId3"/>
            </a:endParaRPr>
          </a:p>
        </p:txBody>
      </p:sp>
      <p:pic>
        <p:nvPicPr>
          <p:cNvPr id="4" name="Picture 3"/>
          <p:cNvPicPr>
            <a:picLocks noChangeAspect="1"/>
          </p:cNvPicPr>
          <p:nvPr/>
        </p:nvPicPr>
        <p:blipFill>
          <a:blip r:embed="rId4"/>
          <a:stretch>
            <a:fillRect/>
          </a:stretch>
        </p:blipFill>
        <p:spPr>
          <a:xfrm>
            <a:off x="10144933" y="400050"/>
            <a:ext cx="1518430" cy="2252381"/>
          </a:xfrm>
          <a:prstGeom prst="rect">
            <a:avLst/>
          </a:prstGeom>
        </p:spPr>
      </p:pic>
    </p:spTree>
    <p:extLst>
      <p:ext uri="{BB962C8B-B14F-4D97-AF65-F5344CB8AC3E}">
        <p14:creationId xmlns:p14="http://schemas.microsoft.com/office/powerpoint/2010/main" val="36379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lstStyle/>
          <a:p>
            <a:r>
              <a:rPr lang="EN-US" dirty="0"/>
              <a:t>Nigel Harris 'End of the Third World'</a:t>
            </a:r>
            <a:endParaRPr lang="en-US" dirty="0"/>
          </a:p>
        </p:txBody>
      </p:sp>
      <p:sp>
        <p:nvSpPr>
          <p:cNvPr id="3" name="Content Placeholder 2"/>
          <p:cNvSpPr>
            <a:spLocks noGrp="1"/>
          </p:cNvSpPr>
          <p:nvPr>
            <p:ph idx="1"/>
          </p:nvPr>
        </p:nvSpPr>
        <p:spPr>
          <a:xfrm>
            <a:off x="198438" y="1249363"/>
            <a:ext cx="11775294" cy="5397500"/>
          </a:xfrm>
        </p:spPr>
        <p:txBody>
          <a:bodyPr vert="horz" lIns="91440" tIns="45720" rIns="91440" bIns="45720" rtlCol="0" anchor="t">
            <a:normAutofit fontScale="70000" lnSpcReduction="20000"/>
          </a:bodyPr>
          <a:lstStyle/>
          <a:p>
            <a:r>
              <a:rPr lang="EN-US" dirty="0"/>
              <a:t>Analysis of </a:t>
            </a:r>
            <a:r>
              <a:rPr lang="EN-US" dirty="0">
                <a:latin typeface="Times New Roman"/>
              </a:rPr>
              <a:t>27 countries termed 'developing' producing a lot economically and are important to world economy; world economy can help developing countries to develop</a:t>
            </a:r>
            <a:endParaRPr lang="en-US" dirty="0">
              <a:latin typeface="Times New Roman"/>
            </a:endParaRPr>
          </a:p>
          <a:p>
            <a:r>
              <a:rPr lang="EN-US" dirty="0">
                <a:latin typeface="Times New Roman"/>
              </a:rPr>
              <a:t>Export dependency is argued to create political dependency, but all markets in the global economy are linked so this is arguably difficult as all are linked except a few.  Import controls can make monopolies for national or local producers. World market has evolved so much that these theories of dependency are antiquated.</a:t>
            </a:r>
            <a:endParaRPr lang="en-US" dirty="0">
              <a:latin typeface="Times New Roman"/>
            </a:endParaRPr>
          </a:p>
          <a:p>
            <a:r>
              <a:rPr lang="EN-US" dirty="0">
                <a:latin typeface="Times New Roman"/>
              </a:rPr>
              <a:t>Missing element of human capital development/ human capacity, such as through education which is necessary for industry productivity. </a:t>
            </a:r>
            <a:endParaRPr lang="en-US" dirty="0">
              <a:latin typeface="Times New Roman"/>
            </a:endParaRPr>
          </a:p>
          <a:p>
            <a:r>
              <a:rPr lang="EN-US" dirty="0">
                <a:latin typeface="Times New Roman"/>
              </a:rPr>
              <a:t> Governments should support private industrialization and supporting a variety of work opportunities in micro-sectors to get work force growing.  Competition amongst companies is healthy, as is within world economy (</a:t>
            </a:r>
            <a:r>
              <a:rPr lang="EN-US" dirty="0" err="1">
                <a:latin typeface="Times New Roman"/>
              </a:rPr>
              <a:t>eg</a:t>
            </a:r>
            <a:r>
              <a:rPr lang="EN-US" dirty="0">
                <a:latin typeface="Times New Roman"/>
              </a:rPr>
              <a:t>. Gang of Four)</a:t>
            </a:r>
            <a:endParaRPr lang="en-US" dirty="0">
              <a:latin typeface="Times New Roman"/>
            </a:endParaRPr>
          </a:p>
          <a:p>
            <a:r>
              <a:rPr lang="EN-US" dirty="0">
                <a:latin typeface="Times New Roman"/>
              </a:rPr>
              <a:t>Countries that developed well are ones with niches in technology, parts or assembly, or bundle of national specialization.</a:t>
            </a:r>
            <a:endParaRPr lang="en-US" dirty="0">
              <a:latin typeface="Times New Roman"/>
            </a:endParaRPr>
          </a:p>
          <a:p>
            <a:r>
              <a:rPr lang="EN-US" dirty="0">
                <a:latin typeface="Times New Roman"/>
              </a:rPr>
              <a:t>Both left and right are wrong in their view of the state and its role in economic development, as there is a newly emerging global economy superseding the old national state and its politics</a:t>
            </a:r>
            <a:endParaRPr lang="en-US" dirty="0">
              <a:latin typeface="Times New Roman"/>
            </a:endParaRPr>
          </a:p>
          <a:p>
            <a:r>
              <a:rPr lang="EN-US" dirty="0">
                <a:latin typeface="Times New Roman"/>
              </a:rPr>
              <a:t>De-industrialization is key with increased specialization which can better link industrial and developing economies, and redefine the role of the state in economics to expand quality public sector and state role capacity development</a:t>
            </a:r>
            <a:endParaRPr lang="en-US" dirty="0">
              <a:latin typeface="Times New Roman"/>
            </a:endParaRPr>
          </a:p>
          <a:p>
            <a:r>
              <a:rPr lang="EN-US" dirty="0">
                <a:latin typeface="Times New Roman"/>
              </a:rPr>
              <a:t>When industry becomes part of the power dynamic, states must compete in international market which further economic advances and helps economies grow</a:t>
            </a:r>
          </a:p>
        </p:txBody>
      </p:sp>
    </p:spTree>
    <p:extLst>
      <p:ext uri="{BB962C8B-B14F-4D97-AF65-F5344CB8AC3E}">
        <p14:creationId xmlns:p14="http://schemas.microsoft.com/office/powerpoint/2010/main" val="29420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Dudley Dillard</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latin typeface="Times New Roman"/>
              </a:rPr>
              <a:t>Doctorate in economics from the University of California in 1940 </a:t>
            </a:r>
            <a:endParaRPr lang="en-US" dirty="0">
              <a:latin typeface="Times New Roman"/>
            </a:endParaRPr>
          </a:p>
          <a:p>
            <a:r>
              <a:rPr lang="EN-US" dirty="0">
                <a:latin typeface="Times New Roman"/>
              </a:rPr>
              <a:t>Former chair of the economics department at the University of Maryland in College Park</a:t>
            </a:r>
            <a:endParaRPr lang="en-US" dirty="0">
              <a:latin typeface="Times New Roman"/>
            </a:endParaRPr>
          </a:p>
          <a:p>
            <a:r>
              <a:rPr lang="EN-US" dirty="0">
                <a:latin typeface="Times New Roman"/>
              </a:rPr>
              <a:t>Professor emeritus in 1984 </a:t>
            </a:r>
            <a:endParaRPr lang="en-US">
              <a:latin typeface="Times New Roman"/>
            </a:endParaRPr>
          </a:p>
          <a:p>
            <a:r>
              <a:rPr lang="EN-US" dirty="0">
                <a:latin typeface="Times New Roman"/>
              </a:rPr>
              <a:t>Served as chair of the economics department from 1952 until 1975</a:t>
            </a:r>
            <a:endParaRPr lang="en-US" dirty="0">
              <a:latin typeface="Times New Roman"/>
            </a:endParaRPr>
          </a:p>
          <a:p>
            <a:r>
              <a:rPr lang="EN-US" dirty="0">
                <a:latin typeface="Times New Roman"/>
              </a:rPr>
              <a:t>1976 and 1977 served as provost of the Division of Behavioral and Social Sciences. Dr. Dillard received his </a:t>
            </a:r>
            <a:endParaRPr lang="en-US" dirty="0">
              <a:latin typeface="Times New Roman"/>
            </a:endParaRPr>
          </a:p>
          <a:p>
            <a:r>
              <a:rPr lang="EN-US" dirty="0">
                <a:latin typeface="Times New Roman"/>
              </a:rPr>
              <a:t>Expert on Keynesian economics</a:t>
            </a:r>
            <a:endParaRPr lang="en-US" dirty="0">
              <a:latin typeface="Times New Roman"/>
            </a:endParaRPr>
          </a:p>
          <a:p>
            <a:r>
              <a:rPr lang="EN-US" dirty="0">
                <a:latin typeface="Times New Roman"/>
              </a:rPr>
              <a:t>"The Economics of John Maynard Keynes," which was translated into 12 languages.</a:t>
            </a:r>
          </a:p>
          <a:p>
            <a:pPr marL="0" indent="0">
              <a:buNone/>
            </a:pPr>
            <a:endParaRPr lang="EN-US" dirty="0">
              <a:latin typeface="Times New Roman"/>
            </a:endParaRPr>
          </a:p>
          <a:p>
            <a:pPr marL="0" indent="0">
              <a:buNone/>
            </a:pPr>
            <a:endParaRPr lang="en-US" dirty="0">
              <a:latin typeface="Times New Roman"/>
            </a:endParaRPr>
          </a:p>
          <a:p>
            <a:endParaRPr lang="en-US"/>
          </a:p>
        </p:txBody>
      </p:sp>
    </p:spTree>
    <p:extLst>
      <p:ext uri="{BB962C8B-B14F-4D97-AF65-F5344CB8AC3E}">
        <p14:creationId xmlns:p14="http://schemas.microsoft.com/office/powerpoint/2010/main" val="203648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50"/>
            <a:ext cx="10515600" cy="1325563"/>
          </a:xfrm>
        </p:spPr>
        <p:txBody>
          <a:bodyPr/>
          <a:lstStyle/>
          <a:p>
            <a:r>
              <a:rPr lang="EN-US" dirty="0"/>
              <a:t>Capitalism – Dudley Dillard</a:t>
            </a:r>
            <a:endParaRPr lang="en-US" dirty="0"/>
          </a:p>
        </p:txBody>
      </p:sp>
      <p:sp>
        <p:nvSpPr>
          <p:cNvPr id="3" name="Content Placeholder 2"/>
          <p:cNvSpPr>
            <a:spLocks noGrp="1"/>
          </p:cNvSpPr>
          <p:nvPr>
            <p:ph idx="1"/>
          </p:nvPr>
        </p:nvSpPr>
        <p:spPr>
          <a:xfrm>
            <a:off x="838200" y="1341303"/>
            <a:ext cx="10515600" cy="5338897"/>
          </a:xfrm>
        </p:spPr>
        <p:txBody>
          <a:bodyPr vert="horz" lIns="91440" tIns="45720" rIns="91440" bIns="45720" rtlCol="0" anchor="t">
            <a:normAutofit fontScale="77500" lnSpcReduction="20000"/>
          </a:bodyPr>
          <a:lstStyle/>
          <a:p>
            <a:r>
              <a:rPr lang="EN-US" dirty="0">
                <a:latin typeface="Times New Roman"/>
              </a:rPr>
              <a:t>1500-1750: Role of the state in capital formation through institutions, public goods and mercantilist policies – free internal trade, monetary system, legal code, workforce, literacy, security and stability.</a:t>
            </a:r>
            <a:endParaRPr lang="en-US" dirty="0">
              <a:latin typeface="Times New Roman"/>
            </a:endParaRPr>
          </a:p>
          <a:p>
            <a:r>
              <a:rPr lang="EN-US" dirty="0">
                <a:latin typeface="Times New Roman"/>
              </a:rPr>
              <a:t>Three centuries of capital accumulation, the Industrial Revolution and investment in technological change were primary factors for great economic success in the 16th – 18th centuries</a:t>
            </a:r>
          </a:p>
          <a:p>
            <a:r>
              <a:rPr lang="EN-US" dirty="0">
                <a:latin typeface="Times New Roman"/>
              </a:rPr>
              <a:t>Dillard admits that Adam Smith’s view that private profit and public welfare would reconcile through free market forces should be viewed as a system of tendencies and not in absolute terms.</a:t>
            </a:r>
          </a:p>
          <a:p>
            <a:r>
              <a:rPr lang="EN-US" dirty="0">
                <a:latin typeface="Times New Roman"/>
              </a:rPr>
              <a:t>Critics of capitalism (Marxist based) said it leads to formation of giant firms that need to invade foreign markets and exclude foreign products through protectionism. </a:t>
            </a:r>
            <a:endParaRPr lang="EN-US">
              <a:latin typeface="Times New Roman"/>
            </a:endParaRPr>
          </a:p>
          <a:p>
            <a:r>
              <a:rPr lang="EN-US" dirty="0">
                <a:latin typeface="Times New Roman"/>
              </a:rPr>
              <a:t>While events of the 19th-20th century - WWI, Russian Revolution, Great Depression, revolts in the colonies led to decline of dominance of traditional model of W European capitalism; capitalist enterprise in UK, US, W Germany, Japan has emerged strong in the postwar period. </a:t>
            </a:r>
          </a:p>
          <a:p>
            <a:r>
              <a:rPr lang="EN-US" dirty="0">
                <a:latin typeface="Times New Roman"/>
              </a:rPr>
              <a:t>Concedes the limitations of unfettered capitalism, but argues for its historical role in leading economic development and raising the fortunes of European bourgeoisie.</a:t>
            </a:r>
          </a:p>
        </p:txBody>
      </p:sp>
    </p:spTree>
    <p:extLst>
      <p:ext uri="{BB962C8B-B14F-4D97-AF65-F5344CB8AC3E}">
        <p14:creationId xmlns:p14="http://schemas.microsoft.com/office/powerpoint/2010/main" val="21190379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544</Words>
  <Application>Microsoft Office PowerPoint</Application>
  <PresentationFormat>Widescreen</PresentationFormat>
  <Paragraphs>130</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Week 8 Presentation</vt:lpstr>
      <vt:lpstr>Golden Oldies</vt:lpstr>
      <vt:lpstr>PowerPoint Presentation</vt:lpstr>
      <vt:lpstr>Dr. William Maxwell McCord (1931-1992)</vt:lpstr>
      <vt:lpstr>McCord 'Springtime of Freedom' '65</vt:lpstr>
      <vt:lpstr>Nigel Harris</vt:lpstr>
      <vt:lpstr>Nigel Harris 'End of the Third World'</vt:lpstr>
      <vt:lpstr>Dr. Dudley Dillard</vt:lpstr>
      <vt:lpstr>Capitalism – Dudley Dillard</vt:lpstr>
      <vt:lpstr>Martinussen Major Theoretical Currents in Economic Development</vt:lpstr>
      <vt:lpstr>Literary Map</vt:lpstr>
      <vt:lpstr>Major Themes</vt:lpstr>
      <vt:lpstr>Mock Questions- Group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Jhanson133</dc:creator>
  <cp:lastModifiedBy>Jhanson133</cp:lastModifiedBy>
  <cp:revision>252</cp:revision>
  <dcterms:created xsi:type="dcterms:W3CDTF">2013-07-15T20:26:40Z</dcterms:created>
  <dcterms:modified xsi:type="dcterms:W3CDTF">2016-11-07T17:26:58Z</dcterms:modified>
</cp:coreProperties>
</file>