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1"/>
  </p:notesMasterIdLst>
  <p:sldIdLst>
    <p:sldId id="256" r:id="rId2"/>
    <p:sldId id="257" r:id="rId3"/>
    <p:sldId id="302" r:id="rId4"/>
    <p:sldId id="259" r:id="rId5"/>
    <p:sldId id="260" r:id="rId6"/>
    <p:sldId id="290" r:id="rId7"/>
    <p:sldId id="282" r:id="rId8"/>
    <p:sldId id="261" r:id="rId9"/>
    <p:sldId id="262" r:id="rId10"/>
    <p:sldId id="283" r:id="rId11"/>
    <p:sldId id="292" r:id="rId12"/>
    <p:sldId id="284" r:id="rId13"/>
    <p:sldId id="263" r:id="rId14"/>
    <p:sldId id="264" r:id="rId15"/>
    <p:sldId id="285" r:id="rId16"/>
    <p:sldId id="301" r:id="rId17"/>
    <p:sldId id="265" r:id="rId18"/>
    <p:sldId id="286" r:id="rId19"/>
    <p:sldId id="266" r:id="rId20"/>
    <p:sldId id="293" r:id="rId21"/>
    <p:sldId id="267" r:id="rId22"/>
    <p:sldId id="287" r:id="rId23"/>
    <p:sldId id="268" r:id="rId24"/>
    <p:sldId id="294" r:id="rId25"/>
    <p:sldId id="270" r:id="rId26"/>
    <p:sldId id="289" r:id="rId27"/>
    <p:sldId id="271" r:id="rId28"/>
    <p:sldId id="281" r:id="rId29"/>
    <p:sldId id="269" r:id="rId30"/>
    <p:sldId id="272" r:id="rId31"/>
    <p:sldId id="280" r:id="rId32"/>
    <p:sldId id="275" r:id="rId33"/>
    <p:sldId id="279" r:id="rId34"/>
    <p:sldId id="273" r:id="rId35"/>
    <p:sldId id="274" r:id="rId36"/>
    <p:sldId id="276" r:id="rId37"/>
    <p:sldId id="277" r:id="rId38"/>
    <p:sldId id="295" r:id="rId39"/>
    <p:sldId id="296" r:id="rId40"/>
  </p:sldIdLst>
  <p:sldSz cx="9144000" cy="6858000" type="screen4x3"/>
  <p:notesSz cx="6858000" cy="9144000"/>
  <p:defaultTextStyle>
    <a:defPPr>
      <a:defRPr lang="en-US"/>
    </a:defPPr>
    <a:lvl1pPr algn="l" rtl="0" eaLnBrk="0" fontAlgn="base" hangingPunct="0">
      <a:spcBef>
        <a:spcPct val="0"/>
      </a:spcBef>
      <a:spcAft>
        <a:spcPct val="0"/>
      </a:spcAft>
      <a:defRPr sz="48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48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48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48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48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48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48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48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48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5" d="100"/>
          <a:sy n="85" d="100"/>
        </p:scale>
        <p:origin x="-1776" y="-4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Arial" charset="0"/>
                <a:ea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85BC0F15-9D64-4CBA-8572-4FD7DD3FAB2E}" type="datetimeFigureOut">
              <a:rPr lang="en-US"/>
              <a:pPr/>
              <a:t>1/31/15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atin typeface="Arial" charset="0"/>
                <a:ea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45BB7A8-0657-44B2-A032-D3544E4D79C2}" type="slidenum">
              <a:rPr lang="en-US"/>
              <a:pPr/>
              <a:t>‹#›</a:t>
            </a:fld>
            <a:endParaRPr lang="en-US"/>
          </a:p>
        </p:txBody>
      </p:sp>
    </p:spTree>
    <p:extLst>
      <p:ext uri="{BB962C8B-B14F-4D97-AF65-F5344CB8AC3E}">
        <p14:creationId xmlns:p14="http://schemas.microsoft.com/office/powerpoint/2010/main" val="1971308438"/>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34" charset="-128"/>
        <a:cs typeface="+mn-cs"/>
      </a:defRPr>
    </a:lvl1pPr>
    <a:lvl2pPr marL="457200" algn="l" defTabSz="457200" rtl="0" fontAlgn="base">
      <a:spcBef>
        <a:spcPct val="30000"/>
      </a:spcBef>
      <a:spcAft>
        <a:spcPct val="0"/>
      </a:spcAft>
      <a:defRPr sz="1200" kern="1200">
        <a:solidFill>
          <a:schemeClr val="tx1"/>
        </a:solidFill>
        <a:latin typeface="+mn-lt"/>
        <a:ea typeface="ＭＳ Ｐゴシック" pitchFamily="34"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34"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34"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ea typeface="+mn-ea"/>
              </a:endParaRPr>
            </a:p>
          </p:txBody>
        </p:sp>
        <p:sp>
          <p:nvSpPr>
            <p:cNvPr id="8"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ea typeface="+mn-ea"/>
              </a:endParaRPr>
            </a:p>
          </p:txBody>
        </p:sp>
        <p:sp>
          <p:nvSpPr>
            <p:cNvPr id="9"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n-US">
                <a:ea typeface="+mn-ea"/>
              </a:endParaRPr>
            </a:p>
          </p:txBody>
        </p:sp>
        <p:sp>
          <p:nvSpPr>
            <p:cNvPr id="10"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n-US">
                <a:ea typeface="+mn-ea"/>
              </a:endParaRPr>
            </a:p>
          </p:txBody>
        </p:sp>
      </p:grpSp>
      <p:sp>
        <p:nvSpPr>
          <p:cNvPr id="19465"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en-US"/>
              <a:t>Click to edit Master title style</a:t>
            </a:r>
          </a:p>
        </p:txBody>
      </p:sp>
      <p:sp>
        <p:nvSpPr>
          <p:cNvPr id="19466"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en-US"/>
              <a:t>Click to edit Master subtitle style</a:t>
            </a:r>
          </a:p>
        </p:txBody>
      </p:sp>
      <p:sp>
        <p:nvSpPr>
          <p:cNvPr id="11" name="Rectangle 11"/>
          <p:cNvSpPr>
            <a:spLocks noGrp="1" noChangeArrowheads="1"/>
          </p:cNvSpPr>
          <p:nvPr>
            <p:ph type="dt" sz="quarter" idx="10"/>
          </p:nvPr>
        </p:nvSpPr>
        <p:spPr>
          <a:xfrm>
            <a:off x="990600" y="6245225"/>
            <a:ext cx="1901825" cy="476250"/>
          </a:xfrm>
        </p:spPr>
        <p:txBody>
          <a:bodyPr/>
          <a:lstStyle>
            <a:lvl1pPr>
              <a:defRPr/>
            </a:lvl1pPr>
          </a:lstStyle>
          <a:p>
            <a:pPr>
              <a:defRPr/>
            </a:pPr>
            <a:endParaRPr lang="en-US"/>
          </a:p>
        </p:txBody>
      </p:sp>
      <p:sp>
        <p:nvSpPr>
          <p:cNvPr id="12" name="Rectangle 12"/>
          <p:cNvSpPr>
            <a:spLocks noGrp="1" noChangeArrowheads="1"/>
          </p:cNvSpPr>
          <p:nvPr>
            <p:ph type="ftr" sz="quarter" idx="11"/>
          </p:nvPr>
        </p:nvSpPr>
        <p:spPr>
          <a:xfrm>
            <a:off x="3468688" y="6245225"/>
            <a:ext cx="2895600" cy="476250"/>
          </a:xfrm>
        </p:spPr>
        <p:txBody>
          <a:bodyPr/>
          <a:lstStyle>
            <a:lvl1pPr>
              <a:defRPr/>
            </a:lvl1pPr>
          </a:lstStyle>
          <a:p>
            <a:pPr>
              <a:defRPr/>
            </a:pPr>
            <a:endParaRPr lang="en-US"/>
          </a:p>
        </p:txBody>
      </p:sp>
      <p:sp>
        <p:nvSpPr>
          <p:cNvPr id="13" name="Rectangle 13"/>
          <p:cNvSpPr>
            <a:spLocks noGrp="1" noChangeArrowheads="1"/>
          </p:cNvSpPr>
          <p:nvPr>
            <p:ph type="sldNum" sz="quarter" idx="12"/>
          </p:nvPr>
        </p:nvSpPr>
        <p:spPr/>
        <p:txBody>
          <a:bodyPr/>
          <a:lstStyle>
            <a:lvl1pPr>
              <a:defRPr/>
            </a:lvl1pPr>
          </a:lstStyle>
          <a:p>
            <a:fld id="{69921EAC-6D1A-4922-88FF-A7BC4F0B32E5}" type="slidenum">
              <a:rPr lang="en-US"/>
              <a:pPr/>
              <a:t>‹#›</a:t>
            </a:fld>
            <a:endParaRPr lang="en-US"/>
          </a:p>
        </p:txBody>
      </p:sp>
    </p:spTree>
    <p:extLst>
      <p:ext uri="{BB962C8B-B14F-4D97-AF65-F5344CB8AC3E}">
        <p14:creationId xmlns:p14="http://schemas.microsoft.com/office/powerpoint/2010/main" val="2429762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360E3278-66EC-4BE2-8307-75B8D530902D}" type="slidenum">
              <a:rPr lang="en-US"/>
              <a:pPr/>
              <a:t>‹#›</a:t>
            </a:fld>
            <a:endParaRPr lang="en-US"/>
          </a:p>
        </p:txBody>
      </p:sp>
    </p:spTree>
    <p:extLst>
      <p:ext uri="{BB962C8B-B14F-4D97-AF65-F5344CB8AC3E}">
        <p14:creationId xmlns:p14="http://schemas.microsoft.com/office/powerpoint/2010/main" val="4138967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0D207693-FD8F-41EE-BA1C-6F0ADD643F0E}" type="slidenum">
              <a:rPr lang="en-US"/>
              <a:pPr/>
              <a:t>‹#›</a:t>
            </a:fld>
            <a:endParaRPr lang="en-US"/>
          </a:p>
        </p:txBody>
      </p:sp>
    </p:spTree>
    <p:extLst>
      <p:ext uri="{BB962C8B-B14F-4D97-AF65-F5344CB8AC3E}">
        <p14:creationId xmlns:p14="http://schemas.microsoft.com/office/powerpoint/2010/main" val="2436342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8641C990-3D17-4C2C-91A5-4BAB347FC290}" type="slidenum">
              <a:rPr lang="en-US"/>
              <a:pPr/>
              <a:t>‹#›</a:t>
            </a:fld>
            <a:endParaRPr lang="en-US"/>
          </a:p>
        </p:txBody>
      </p:sp>
    </p:spTree>
    <p:extLst>
      <p:ext uri="{BB962C8B-B14F-4D97-AF65-F5344CB8AC3E}">
        <p14:creationId xmlns:p14="http://schemas.microsoft.com/office/powerpoint/2010/main" val="3808235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3DCC0BE4-DDB4-4E12-B930-C96E7F0DACDC}" type="slidenum">
              <a:rPr lang="en-US"/>
              <a:pPr/>
              <a:t>‹#›</a:t>
            </a:fld>
            <a:endParaRPr lang="en-US"/>
          </a:p>
        </p:txBody>
      </p:sp>
    </p:spTree>
    <p:extLst>
      <p:ext uri="{BB962C8B-B14F-4D97-AF65-F5344CB8AC3E}">
        <p14:creationId xmlns:p14="http://schemas.microsoft.com/office/powerpoint/2010/main" val="3724187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A30317A3-E0E8-46D9-AC53-49DB9C00CEEB}" type="slidenum">
              <a:rPr lang="en-US"/>
              <a:pPr/>
              <a:t>‹#›</a:t>
            </a:fld>
            <a:endParaRPr lang="en-US"/>
          </a:p>
        </p:txBody>
      </p:sp>
    </p:spTree>
    <p:extLst>
      <p:ext uri="{BB962C8B-B14F-4D97-AF65-F5344CB8AC3E}">
        <p14:creationId xmlns:p14="http://schemas.microsoft.com/office/powerpoint/2010/main" val="1317811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fld id="{02D74ADC-B952-43F2-A8CC-1576710B14F4}" type="slidenum">
              <a:rPr lang="en-US"/>
              <a:pPr/>
              <a:t>‹#›</a:t>
            </a:fld>
            <a:endParaRPr lang="en-US"/>
          </a:p>
        </p:txBody>
      </p:sp>
    </p:spTree>
    <p:extLst>
      <p:ext uri="{BB962C8B-B14F-4D97-AF65-F5344CB8AC3E}">
        <p14:creationId xmlns:p14="http://schemas.microsoft.com/office/powerpoint/2010/main" val="2589339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fld id="{5B3C44A6-A61E-4441-967E-93FA7B39F8A5}" type="slidenum">
              <a:rPr lang="en-US"/>
              <a:pPr/>
              <a:t>‹#›</a:t>
            </a:fld>
            <a:endParaRPr lang="en-US"/>
          </a:p>
        </p:txBody>
      </p:sp>
    </p:spTree>
    <p:extLst>
      <p:ext uri="{BB962C8B-B14F-4D97-AF65-F5344CB8AC3E}">
        <p14:creationId xmlns:p14="http://schemas.microsoft.com/office/powerpoint/2010/main" val="1889109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fld id="{4D970B42-E9D5-4AA5-B949-033FF2E61219}" type="slidenum">
              <a:rPr lang="en-US"/>
              <a:pPr/>
              <a:t>‹#›</a:t>
            </a:fld>
            <a:endParaRPr lang="en-US"/>
          </a:p>
        </p:txBody>
      </p:sp>
    </p:spTree>
    <p:extLst>
      <p:ext uri="{BB962C8B-B14F-4D97-AF65-F5344CB8AC3E}">
        <p14:creationId xmlns:p14="http://schemas.microsoft.com/office/powerpoint/2010/main" val="3161670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0583F9BC-1FE6-4015-92A8-2C47C35C5C26}" type="slidenum">
              <a:rPr lang="en-US"/>
              <a:pPr/>
              <a:t>‹#›</a:t>
            </a:fld>
            <a:endParaRPr lang="en-US"/>
          </a:p>
        </p:txBody>
      </p:sp>
    </p:spTree>
    <p:extLst>
      <p:ext uri="{BB962C8B-B14F-4D97-AF65-F5344CB8AC3E}">
        <p14:creationId xmlns:p14="http://schemas.microsoft.com/office/powerpoint/2010/main" val="1862150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FE0C43A0-937A-426E-99E0-AEAC343E69C7}" type="slidenum">
              <a:rPr lang="en-US"/>
              <a:pPr/>
              <a:t>‹#›</a:t>
            </a:fld>
            <a:endParaRPr lang="en-US"/>
          </a:p>
        </p:txBody>
      </p:sp>
    </p:spTree>
    <p:extLst>
      <p:ext uri="{BB962C8B-B14F-4D97-AF65-F5344CB8AC3E}">
        <p14:creationId xmlns:p14="http://schemas.microsoft.com/office/powerpoint/2010/main" val="11235705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9088" y="1828800"/>
            <a:ext cx="8824912" cy="5029200"/>
            <a:chOff x="201" y="1152"/>
            <a:chExt cx="5559" cy="3168"/>
          </a:xfrm>
        </p:grpSpPr>
        <p:sp>
          <p:nvSpPr>
            <p:cNvPr id="1032"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38"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ea typeface="+mn-ea"/>
              </a:endParaRPr>
            </a:p>
          </p:txBody>
        </p:sp>
        <p:sp>
          <p:nvSpPr>
            <p:cNvPr id="18439"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ea typeface="+mn-ea"/>
              </a:endParaRPr>
            </a:p>
          </p:txBody>
        </p:sp>
        <p:sp>
          <p:nvSpPr>
            <p:cNvPr id="18440"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n-US">
                <a:ea typeface="+mn-ea"/>
              </a:endParaRPr>
            </a:p>
          </p:txBody>
        </p:sp>
        <p:sp>
          <p:nvSpPr>
            <p:cNvPr id="18441"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ea typeface="+mn-ea"/>
              </a:endParaRPr>
            </a:p>
          </p:txBody>
        </p:sp>
        <p:sp>
          <p:nvSpPr>
            <p:cNvPr id="18442"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a:defRPr/>
              </a:pPr>
              <a:endParaRPr lang="en-US">
                <a:ea typeface="+mn-ea"/>
              </a:endParaRPr>
            </a:p>
          </p:txBody>
        </p:sp>
      </p:grpSp>
      <p:sp>
        <p:nvSpPr>
          <p:cNvPr id="18443"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FFFFFF"/>
                  </a:outerShdw>
                </a:effectLst>
                <a:latin typeface="Arial" pitchFamily="34" charset="0"/>
                <a:ea typeface="+mn-ea"/>
              </a:defRPr>
            </a:lvl1pPr>
          </a:lstStyle>
          <a:p>
            <a:pPr>
              <a:defRPr/>
            </a:pPr>
            <a:endParaRPr lang="en-US"/>
          </a:p>
        </p:txBody>
      </p:sp>
      <p:sp>
        <p:nvSpPr>
          <p:cNvPr id="18444"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FFFFFF"/>
                  </a:outerShdw>
                </a:effectLst>
                <a:latin typeface="Arial" pitchFamily="34" charset="0"/>
                <a:ea typeface="+mn-ea"/>
              </a:defRPr>
            </a:lvl1pPr>
          </a:lstStyle>
          <a:p>
            <a:pPr>
              <a:defRPr/>
            </a:pPr>
            <a:endParaRPr lang="en-US"/>
          </a:p>
        </p:txBody>
      </p:sp>
      <p:sp>
        <p:nvSpPr>
          <p:cNvPr id="18445"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FFFFFF"/>
                  </a:outerShdw>
                </a:effectLst>
              </a:defRPr>
            </a:lvl1pPr>
          </a:lstStyle>
          <a:p>
            <a:fld id="{641951F6-192B-4C15-A0A2-3BA123690E95}" type="slidenum">
              <a:rPr lang="en-US"/>
              <a:pPr/>
              <a:t>‹#›</a:t>
            </a:fld>
            <a:endParaRPr lang="en-US"/>
          </a:p>
        </p:txBody>
      </p:sp>
      <p:sp>
        <p:nvSpPr>
          <p:cNvPr id="18446"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47"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FFFFFF"/>
            </a:outerShdw>
          </a:effectLst>
          <a:latin typeface="+mj-lt"/>
          <a:ea typeface="ＭＳ Ｐゴシック" charset="0"/>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Black" pitchFamily="34" charset="0"/>
          <a:ea typeface="ＭＳ Ｐゴシック" charset="0"/>
        </a:defRPr>
      </a:lvl2pPr>
      <a:lvl3pPr algn="l"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Black" pitchFamily="34" charset="0"/>
          <a:ea typeface="ＭＳ Ｐゴシック" charset="0"/>
        </a:defRPr>
      </a:lvl3pPr>
      <a:lvl4pPr algn="l"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Black" pitchFamily="34" charset="0"/>
          <a:ea typeface="ＭＳ Ｐゴシック" charset="0"/>
        </a:defRPr>
      </a:lvl4pPr>
      <a:lvl5pPr algn="l"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Black" pitchFamily="34" charset="0"/>
          <a:ea typeface="ＭＳ Ｐゴシック" charset="0"/>
        </a:defRPr>
      </a:lvl5pPr>
      <a:lvl6pPr marL="457200" algn="l" rtl="0" fontAlgn="base">
        <a:spcBef>
          <a:spcPct val="0"/>
        </a:spcBef>
        <a:spcAft>
          <a:spcPct val="0"/>
        </a:spcAft>
        <a:defRPr sz="4400" b="1">
          <a:solidFill>
            <a:schemeClr val="tx2"/>
          </a:solidFill>
          <a:effectLst>
            <a:outerShdw blurRad="38100" dist="38100" dir="2700000" algn="tl">
              <a:srgbClr val="FFFFFF"/>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FFFFFF"/>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FFFFFF"/>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FFFFFF"/>
            </a:outerShdw>
          </a:effectLst>
          <a:latin typeface="Arial Black"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FFFFFF"/>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FFFFFF"/>
            </a:outerShdw>
          </a:effectLst>
          <a:latin typeface="+mn-lt"/>
          <a:ea typeface="ＭＳ Ｐゴシック" charset="0"/>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FFFFFF"/>
            </a:outerShdw>
          </a:effectLst>
          <a:latin typeface="+mn-lt"/>
          <a:ea typeface="ＭＳ Ｐゴシック" charset="0"/>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FFFFFF"/>
            </a:outerShdw>
          </a:effectLst>
          <a:latin typeface="+mn-lt"/>
          <a:ea typeface="ＭＳ Ｐゴシック" charset="0"/>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ea typeface="ＭＳ Ｐゴシック" charset="0"/>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hyperlink" Target="http://en.wikipedia.org/wiki/An_American_Dilemma:_The_Negro_Problem_and_Modern_Democracy"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farmer-first.org/" TargetMode="External"/><Relationship Id="rId3"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US" smtClean="0">
                <a:ea typeface="ＭＳ Ｐゴシック" pitchFamily="34" charset="-128"/>
              </a:rPr>
              <a:t>PIA 3395</a:t>
            </a:r>
          </a:p>
        </p:txBody>
      </p:sp>
      <p:sp>
        <p:nvSpPr>
          <p:cNvPr id="4099" name="Rectangle 3"/>
          <p:cNvSpPr>
            <a:spLocks noGrp="1" noChangeArrowheads="1"/>
          </p:cNvSpPr>
          <p:nvPr>
            <p:ph type="subTitle" idx="1"/>
          </p:nvPr>
        </p:nvSpPr>
        <p:spPr/>
        <p:txBody>
          <a:bodyPr/>
          <a:lstStyle/>
          <a:p>
            <a:pPr eaLnBrk="1" hangingPunct="1"/>
            <a:r>
              <a:rPr lang="en-US" sz="4400" b="1" smtClean="0">
                <a:ea typeface="ＭＳ Ｐゴシック" pitchFamily="34" charset="-128"/>
              </a:rPr>
              <a:t>Development Theory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p:txBody>
          <a:bodyPr/>
          <a:lstStyle/>
          <a:p>
            <a:pPr eaLnBrk="1" hangingPunct="1"/>
            <a:r>
              <a:rPr lang="en-US" smtClean="0">
                <a:ea typeface="ＭＳ Ｐゴシック" pitchFamily="34" charset="-128"/>
              </a:rPr>
              <a:t>Gunnar Myrdal (1897-1987)</a:t>
            </a:r>
          </a:p>
        </p:txBody>
      </p:sp>
      <p:pic>
        <p:nvPicPr>
          <p:cNvPr id="22530" name="Picture 4"/>
          <p:cNvPicPr>
            <a:picLocks noGrp="1"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1219200" y="1905000"/>
            <a:ext cx="3546475" cy="4419600"/>
          </a:xfrm>
        </p:spPr>
      </p:pic>
      <p:sp>
        <p:nvSpPr>
          <p:cNvPr id="52229" name="Rectangle 5"/>
          <p:cNvSpPr>
            <a:spLocks noGrp="1" noRot="1" noChangeArrowheads="1"/>
          </p:cNvSpPr>
          <p:nvPr>
            <p:ph type="body" sz="half" idx="2"/>
          </p:nvPr>
        </p:nvSpPr>
        <p:spPr/>
        <p:txBody>
          <a:bodyPr/>
          <a:lstStyle/>
          <a:p>
            <a:pPr eaLnBrk="1" hangingPunct="1"/>
            <a:r>
              <a:rPr lang="en-US" i="1" smtClean="0">
                <a:ea typeface="ＭＳ Ｐゴシック" pitchFamily="34" charset="-128"/>
                <a:hlinkClick r:id="rId3" tooltip="An American Dilemma: The Negro Problem and Modern Democracy"/>
              </a:rPr>
              <a:t>An American Dilemma: The Negro Problem and Modern Democracy</a:t>
            </a:r>
            <a:r>
              <a:rPr lang="en-US" smtClean="0">
                <a:ea typeface="ＭＳ Ｐゴシック" pitchFamily="34" charset="-128"/>
              </a:rPr>
              <a:t> </a:t>
            </a:r>
            <a:r>
              <a:rPr lang="en-US" smtClean="0">
                <a:solidFill>
                  <a:schemeClr val="hlink"/>
                </a:solidFill>
                <a:effectLst>
                  <a:outerShdw blurRad="38100" dist="38100" dir="2700000" algn="tl">
                    <a:srgbClr val="000000"/>
                  </a:outerShdw>
                </a:effectLst>
                <a:ea typeface="ＭＳ Ｐゴシック" pitchFamily="34" charset="-128"/>
              </a:rPr>
              <a:t>(1944)</a:t>
            </a:r>
          </a:p>
          <a:p>
            <a:pPr eaLnBrk="1" hangingPunct="1"/>
            <a:endParaRPr lang="en-US" smtClean="0">
              <a:solidFill>
                <a:schemeClr val="hlink"/>
              </a:solidFill>
              <a:effectLst>
                <a:outerShdw blurRad="38100" dist="38100" dir="2700000" algn="tl">
                  <a:srgbClr val="000000"/>
                </a:outerShdw>
              </a:effectLst>
              <a:ea typeface="ＭＳ Ｐゴシック" pitchFamily="34" charset="-128"/>
            </a:endParaRPr>
          </a:p>
          <a:p>
            <a:pPr eaLnBrk="1" hangingPunct="1"/>
            <a:r>
              <a:rPr lang="en-US" i="1" u="sng" smtClean="0">
                <a:solidFill>
                  <a:schemeClr val="hlink"/>
                </a:solidFill>
                <a:effectLst>
                  <a:outerShdw blurRad="38100" dist="38100" dir="2700000" algn="tl">
                    <a:srgbClr val="000000"/>
                  </a:outerShdw>
                </a:effectLst>
                <a:ea typeface="ＭＳ Ｐゴシック" pitchFamily="34" charset="-128"/>
              </a:rPr>
              <a:t>Asian Drama: An inquiry into the Poverty of Nations</a:t>
            </a:r>
            <a:r>
              <a:rPr lang="en-US" smtClean="0">
                <a:ea typeface="ＭＳ Ｐゴシック" pitchFamily="34" charset="-128"/>
              </a:rPr>
              <a:t> </a:t>
            </a:r>
            <a:r>
              <a:rPr lang="en-US" smtClean="0">
                <a:solidFill>
                  <a:schemeClr val="hlink"/>
                </a:solidFill>
                <a:effectLst>
                  <a:outerShdw blurRad="38100" dist="38100" dir="2700000" algn="tl">
                    <a:srgbClr val="000000"/>
                  </a:outerShdw>
                </a:effectLst>
                <a:ea typeface="ＭＳ Ｐゴシック" pitchFamily="34" charset="-128"/>
              </a:rPr>
              <a:t>(1968)</a:t>
            </a:r>
            <a:r>
              <a:rPr lang="en-US" smtClean="0">
                <a:ea typeface="ＭＳ Ｐゴシック" pitchFamily="34" charset="-128"/>
              </a:rPr>
              <a:t> </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mtClean="0">
                <a:ea typeface="ＭＳ Ｐゴシック" pitchFamily="34" charset="-128"/>
              </a:rPr>
              <a:t>Delinkage- Autarky- 18</a:t>
            </a:r>
            <a:r>
              <a:rPr lang="en-US" baseline="30000" smtClean="0">
                <a:ea typeface="ＭＳ Ｐゴシック" pitchFamily="34" charset="-128"/>
              </a:rPr>
              <a:t>th</a:t>
            </a:r>
            <a:r>
              <a:rPr lang="en-US" smtClean="0">
                <a:ea typeface="ＭＳ Ｐゴシック" pitchFamily="34" charset="-128"/>
              </a:rPr>
              <a:t> Century Style</a:t>
            </a:r>
          </a:p>
        </p:txBody>
      </p:sp>
      <p:pic>
        <p:nvPicPr>
          <p:cNvPr id="245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1652588"/>
            <a:ext cx="7431088" cy="4443412"/>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143000"/>
            <a:ext cx="7100888" cy="530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0" y="244475"/>
            <a:ext cx="9448800" cy="1431925"/>
          </a:xfrm>
        </p:spPr>
        <p:txBody>
          <a:bodyPr/>
          <a:lstStyle/>
          <a:p>
            <a:pPr eaLnBrk="1" hangingPunct="1"/>
            <a:r>
              <a:rPr lang="en-US" smtClean="0">
                <a:ea typeface="ＭＳ Ｐゴシック" pitchFamily="34" charset="-128"/>
              </a:rPr>
              <a:t>The Counter Dependency Synthesis: Development Management</a:t>
            </a:r>
          </a:p>
        </p:txBody>
      </p:sp>
      <p:sp>
        <p:nvSpPr>
          <p:cNvPr id="28675" name="Rectangle 3"/>
          <p:cNvSpPr>
            <a:spLocks noGrp="1" noRot="1" noChangeArrowheads="1"/>
          </p:cNvSpPr>
          <p:nvPr>
            <p:ph type="body" idx="1"/>
          </p:nvPr>
        </p:nvSpPr>
        <p:spPr/>
        <p:txBody>
          <a:bodyPr/>
          <a:lstStyle/>
          <a:p>
            <a:pPr eaLnBrk="1" hangingPunct="1">
              <a:buFont typeface="Wingdings" pitchFamily="2" charset="2"/>
              <a:buNone/>
            </a:pPr>
            <a:endParaRPr lang="en-US" smtClean="0">
              <a:ea typeface="ＭＳ Ｐゴシック" pitchFamily="34" charset="-128"/>
            </a:endParaRPr>
          </a:p>
          <a:p>
            <a:pPr eaLnBrk="1" hangingPunct="1">
              <a:buFont typeface="Wingdings" pitchFamily="2" charset="2"/>
              <a:buNone/>
            </a:pPr>
            <a:r>
              <a:rPr lang="en-US" b="1" smtClean="0">
                <a:ea typeface="ＭＳ Ｐゴシック" pitchFamily="34" charset="-128"/>
              </a:rPr>
              <a:t>	Strategies for government action not that much different.</a:t>
            </a:r>
          </a:p>
          <a:p>
            <a:pPr eaLnBrk="1" hangingPunct="1">
              <a:buFont typeface="Wingdings" pitchFamily="2" charset="2"/>
              <a:buNone/>
            </a:pPr>
            <a:endParaRPr lang="en-US" b="1" smtClean="0">
              <a:ea typeface="ＭＳ Ｐゴシック" pitchFamily="34" charset="-128"/>
            </a:endParaRPr>
          </a:p>
          <a:p>
            <a:pPr eaLnBrk="1" hangingPunct="1">
              <a:buFont typeface="Wingdings" pitchFamily="2" charset="2"/>
              <a:buNone/>
            </a:pPr>
            <a:r>
              <a:rPr lang="en-US" b="1" smtClean="0">
                <a:ea typeface="ＭＳ Ｐゴシック" pitchFamily="34" charset="-128"/>
              </a:rPr>
              <a:t>	eg. Import substitution. Planning, basic needs and capital accumulation</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pPr eaLnBrk="1" hangingPunct="1"/>
            <a:r>
              <a:rPr lang="en-US" smtClean="0">
                <a:ea typeface="ＭＳ Ｐゴシック" pitchFamily="34" charset="-128"/>
              </a:rPr>
              <a:t>Key:  Internal Capacity Building</a:t>
            </a:r>
          </a:p>
        </p:txBody>
      </p:sp>
      <p:sp>
        <p:nvSpPr>
          <p:cNvPr id="29699" name="Rectangle 3"/>
          <p:cNvSpPr>
            <a:spLocks noGrp="1" noRot="1" noChangeArrowheads="1"/>
          </p:cNvSpPr>
          <p:nvPr>
            <p:ph type="body" idx="1"/>
          </p:nvPr>
        </p:nvSpPr>
        <p:spPr/>
        <p:txBody>
          <a:bodyPr/>
          <a:lstStyle/>
          <a:p>
            <a:pPr eaLnBrk="1" hangingPunct="1"/>
            <a:endParaRPr lang="en-US" b="1" smtClean="0">
              <a:ea typeface="ＭＳ Ｐゴシック" pitchFamily="34" charset="-128"/>
            </a:endParaRPr>
          </a:p>
          <a:p>
            <a:pPr eaLnBrk="1" hangingPunct="1"/>
            <a:r>
              <a:rPr lang="en-US" b="1" smtClean="0">
                <a:ea typeface="ＭＳ Ｐゴシック" pitchFamily="34" charset="-128"/>
              </a:rPr>
              <a:t>Counter-Dependency Framework for analysis:  </a:t>
            </a:r>
          </a:p>
          <a:p>
            <a:pPr eaLnBrk="1" hangingPunct="1"/>
            <a:endParaRPr lang="en-US" b="1" smtClean="0">
              <a:ea typeface="ＭＳ Ｐゴシック" pitchFamily="34" charset="-128"/>
            </a:endParaRPr>
          </a:p>
          <a:p>
            <a:pPr eaLnBrk="1" hangingPunct="1"/>
            <a:r>
              <a:rPr lang="en-US" b="1" smtClean="0">
                <a:ea typeface="ＭＳ Ｐゴシック" pitchFamily="34" charset="-128"/>
              </a:rPr>
              <a:t>Social Development, Human Capital and Social Capital</a:t>
            </a:r>
          </a:p>
          <a:p>
            <a:pPr eaLnBrk="1" hangingPunct="1"/>
            <a:endParaRPr lang="en-US" b="1" smtClean="0">
              <a:ea typeface="ＭＳ Ｐゴシック" pitchFamily="34" charset="-128"/>
            </a:endParaRPr>
          </a:p>
          <a:p>
            <a:pPr eaLnBrk="1" hangingPunct="1"/>
            <a:r>
              <a:rPr lang="en-US" b="1" smtClean="0">
                <a:ea typeface="ＭＳ Ｐゴシック" pitchFamily="34" charset="-128"/>
              </a:rPr>
              <a:t>Millennium Development Goals</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493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3700" y="0"/>
            <a:ext cx="83518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a:xfrm>
            <a:off x="381000" y="228600"/>
            <a:ext cx="8385175" cy="1431925"/>
          </a:xfrm>
        </p:spPr>
        <p:txBody>
          <a:bodyPr/>
          <a:lstStyle/>
          <a:p>
            <a:pPr eaLnBrk="1" hangingPunct="1"/>
            <a:r>
              <a:rPr lang="en-US" b="0" smtClean="0">
                <a:ea typeface="ＭＳ Ｐゴシック" pitchFamily="34" charset="-128"/>
              </a:rPr>
              <a:t>HRD Concepts</a:t>
            </a:r>
          </a:p>
        </p:txBody>
      </p:sp>
      <p:sp>
        <p:nvSpPr>
          <p:cNvPr id="30723" name="Rectangle 3"/>
          <p:cNvSpPr>
            <a:spLocks noGrp="1" noRot="1" noChangeArrowheads="1"/>
          </p:cNvSpPr>
          <p:nvPr>
            <p:ph type="body" idx="1"/>
          </p:nvPr>
        </p:nvSpPr>
        <p:spPr>
          <a:xfrm>
            <a:off x="685800" y="1295400"/>
            <a:ext cx="8007350" cy="4191000"/>
          </a:xfrm>
        </p:spPr>
        <p:txBody>
          <a:bodyPr/>
          <a:lstStyle/>
          <a:p>
            <a:pPr marL="533400" indent="-533400" eaLnBrk="1" hangingPunct="1"/>
            <a:endParaRPr lang="en-US" sz="2800" b="1" smtClean="0">
              <a:ea typeface="ＭＳ Ｐゴシック" pitchFamily="34" charset="-128"/>
            </a:endParaRPr>
          </a:p>
          <a:p>
            <a:pPr marL="533400" indent="-533400" eaLnBrk="1" hangingPunct="1">
              <a:buFont typeface="Wingdings" pitchFamily="2" charset="2"/>
              <a:buNone/>
            </a:pPr>
            <a:r>
              <a:rPr lang="en-US" sz="2800" b="1" smtClean="0">
                <a:ea typeface="ＭＳ Ｐゴシック" pitchFamily="34" charset="-128"/>
              </a:rPr>
              <a:t>1. Socialization and self awareness</a:t>
            </a:r>
          </a:p>
          <a:p>
            <a:pPr marL="533400" indent="-533400" eaLnBrk="1" hangingPunct="1">
              <a:buFont typeface="Wingdings" pitchFamily="2" charset="2"/>
              <a:buNone/>
            </a:pPr>
            <a:endParaRPr lang="en-US" sz="2800" b="1" smtClean="0">
              <a:ea typeface="ＭＳ Ｐゴシック" pitchFamily="34" charset="-128"/>
            </a:endParaRPr>
          </a:p>
          <a:p>
            <a:pPr marL="533400" indent="-533400" eaLnBrk="1" hangingPunct="1">
              <a:buFont typeface="Wingdings" pitchFamily="2" charset="2"/>
              <a:buNone/>
            </a:pPr>
            <a:r>
              <a:rPr lang="en-US" sz="2800" b="1" smtClean="0">
                <a:ea typeface="ＭＳ Ｐゴシック" pitchFamily="34" charset="-128"/>
              </a:rPr>
              <a:t>2. Status vs. Role</a:t>
            </a:r>
          </a:p>
          <a:p>
            <a:pPr marL="533400" indent="-533400" eaLnBrk="1" hangingPunct="1">
              <a:buFont typeface="Wingdings" pitchFamily="2" charset="2"/>
              <a:buNone/>
            </a:pPr>
            <a:endParaRPr lang="en-US" sz="2800" b="1" smtClean="0">
              <a:ea typeface="ＭＳ Ｐゴシック" pitchFamily="34" charset="-128"/>
            </a:endParaRPr>
          </a:p>
          <a:p>
            <a:pPr marL="533400" indent="-533400" eaLnBrk="1" hangingPunct="1">
              <a:buFont typeface="Wingdings" pitchFamily="2" charset="2"/>
              <a:buNone/>
            </a:pPr>
            <a:r>
              <a:rPr lang="en-US" sz="2800" b="1" smtClean="0">
                <a:ea typeface="ＭＳ Ｐゴシック" pitchFamily="34" charset="-128"/>
              </a:rPr>
              <a:t>3. Counter-Roles</a:t>
            </a:r>
          </a:p>
          <a:p>
            <a:pPr marL="533400" indent="-533400" eaLnBrk="1" hangingPunct="1">
              <a:buFont typeface="Wingdings" pitchFamily="2" charset="2"/>
              <a:buNone/>
            </a:pPr>
            <a:endParaRPr lang="en-US" sz="2800" b="1" smtClean="0">
              <a:ea typeface="ＭＳ Ｐゴシック" pitchFamily="34" charset="-128"/>
            </a:endParaRPr>
          </a:p>
          <a:p>
            <a:pPr marL="533400" indent="-533400" eaLnBrk="1" hangingPunct="1">
              <a:buFont typeface="Wingdings" pitchFamily="2" charset="2"/>
              <a:buNone/>
            </a:pPr>
            <a:r>
              <a:rPr lang="en-US" sz="2800" b="1" smtClean="0">
                <a:ea typeface="ＭＳ Ｐゴシック" pitchFamily="34" charset="-128"/>
              </a:rPr>
              <a:t>4. Role Theory</a:t>
            </a:r>
          </a:p>
          <a:p>
            <a:pPr marL="533400" indent="-533400" eaLnBrk="1" hangingPunct="1">
              <a:buFont typeface="Wingdings" pitchFamily="2" charset="2"/>
              <a:buNone/>
            </a:pPr>
            <a:endParaRPr lang="en-US" sz="2800" b="1" smtClean="0">
              <a:ea typeface="ＭＳ Ｐゴシック" pitchFamily="34" charset="-128"/>
            </a:endParaRPr>
          </a:p>
          <a:p>
            <a:pPr marL="533400" indent="-533400" eaLnBrk="1" hangingPunct="1">
              <a:buFont typeface="Wingdings" pitchFamily="2" charset="2"/>
              <a:buNone/>
            </a:pPr>
            <a:r>
              <a:rPr lang="en-US" sz="2800" b="1" smtClean="0">
                <a:ea typeface="ＭＳ Ｐゴシック" pitchFamily="34" charset="-128"/>
              </a:rPr>
              <a:t>5. Elite Theory</a:t>
            </a:r>
            <a:r>
              <a:rPr lang="en-US" sz="2800" smtClean="0">
                <a:ea typeface="ＭＳ Ｐゴシック" pitchFamily="34" charset="-128"/>
              </a:rPr>
              <a:t> </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752600"/>
            <a:ext cx="508793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Rectangle 7"/>
          <p:cNvSpPr>
            <a:spLocks noGrp="1" noRot="1" noChangeArrowheads="1"/>
          </p:cNvSpPr>
          <p:nvPr>
            <p:ph type="title" idx="4294967295"/>
          </p:nvPr>
        </p:nvSpPr>
        <p:spPr>
          <a:xfrm>
            <a:off x="758825" y="244475"/>
            <a:ext cx="8385175" cy="1431925"/>
          </a:xfrm>
        </p:spPr>
        <p:txBody>
          <a:bodyPr/>
          <a:lstStyle/>
          <a:p>
            <a:pPr eaLnBrk="1" hangingPunct="1"/>
            <a:r>
              <a:rPr lang="ja-JP" altLang="en-US" sz="2800" smtClean="0">
                <a:ea typeface="ＭＳ Ｐゴシック" pitchFamily="34" charset="-128"/>
              </a:rPr>
              <a:t>“</a:t>
            </a:r>
            <a:r>
              <a:rPr lang="en-US" altLang="ja-JP" sz="2800" smtClean="0">
                <a:ea typeface="ＭＳ Ｐゴシック" pitchFamily="34" charset="-128"/>
              </a:rPr>
              <a:t>Self awareness – give feedback on how one sees oneself, and how the rest of the team view each other</a:t>
            </a:r>
            <a:r>
              <a:rPr lang="ja-JP" altLang="en-US" sz="2800" smtClean="0">
                <a:ea typeface="ＭＳ Ｐゴシック" pitchFamily="34" charset="-128"/>
              </a:rPr>
              <a:t>”</a:t>
            </a:r>
            <a:r>
              <a:rPr lang="en-US" altLang="ja-JP" sz="4000" smtClean="0">
                <a:ea typeface="ＭＳ Ｐゴシック" pitchFamily="34" charset="-128"/>
              </a:rPr>
              <a:t> </a:t>
            </a:r>
            <a:endParaRPr lang="en-US" sz="4000" smtClean="0">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xfrm>
            <a:off x="0" y="304800"/>
            <a:ext cx="9296400" cy="1431925"/>
          </a:xfrm>
        </p:spPr>
        <p:txBody>
          <a:bodyPr/>
          <a:lstStyle/>
          <a:p>
            <a:pPr eaLnBrk="1" hangingPunct="1"/>
            <a:r>
              <a:rPr lang="en-US" sz="3600" smtClean="0">
                <a:ea typeface="ＭＳ Ｐゴシック" pitchFamily="34" charset="-128"/>
              </a:rPr>
              <a:t>World View: Status and Recruitment of Administrative Elites</a:t>
            </a:r>
          </a:p>
        </p:txBody>
      </p:sp>
      <p:sp>
        <p:nvSpPr>
          <p:cNvPr id="31747" name="Rectangle 3"/>
          <p:cNvSpPr>
            <a:spLocks noGrp="1" noRot="1" noChangeArrowheads="1"/>
          </p:cNvSpPr>
          <p:nvPr>
            <p:ph type="body" idx="1"/>
          </p:nvPr>
        </p:nvSpPr>
        <p:spPr>
          <a:xfrm>
            <a:off x="838200" y="1228725"/>
            <a:ext cx="8007350" cy="5638800"/>
          </a:xfrm>
        </p:spPr>
        <p:txBody>
          <a:bodyPr/>
          <a:lstStyle/>
          <a:p>
            <a:pPr marL="609600" indent="-609600" eaLnBrk="1" hangingPunct="1">
              <a:buFont typeface="Wingdings" pitchFamily="2" charset="2"/>
              <a:buNone/>
            </a:pPr>
            <a:r>
              <a:rPr lang="en-US" sz="2400" b="1" smtClean="0">
                <a:ea typeface="ＭＳ Ｐゴシック" pitchFamily="34" charset="-128"/>
              </a:rPr>
              <a:t>	</a:t>
            </a:r>
          </a:p>
          <a:p>
            <a:pPr marL="609600" indent="-609600" eaLnBrk="1" hangingPunct="1">
              <a:buFont typeface="Wingdings" pitchFamily="2" charset="2"/>
              <a:buNone/>
            </a:pPr>
            <a:r>
              <a:rPr lang="en-US" sz="2400" b="1" smtClean="0">
                <a:ea typeface="ＭＳ Ｐゴシック" pitchFamily="34" charset="-128"/>
              </a:rPr>
              <a:t>	a. Maximum Deferred Achievement-equitable  (French revolutionary and Soviet ideal, and Jacksonian Democracy- Late Decision)</a:t>
            </a:r>
          </a:p>
          <a:p>
            <a:pPr marL="609600" indent="-609600" eaLnBrk="1" hangingPunct="1">
              <a:buFont typeface="Wingdings" pitchFamily="2" charset="2"/>
              <a:buNone/>
            </a:pPr>
            <a:endParaRPr lang="en-US" sz="2400" b="1" smtClean="0">
              <a:ea typeface="ＭＳ Ｐゴシック" pitchFamily="34" charset="-128"/>
            </a:endParaRPr>
          </a:p>
          <a:p>
            <a:pPr marL="609600" indent="-609600" eaLnBrk="1" hangingPunct="1">
              <a:buFont typeface="Wingdings" pitchFamily="2" charset="2"/>
              <a:buNone/>
            </a:pPr>
            <a:r>
              <a:rPr lang="en-US" sz="2400" b="1" smtClean="0">
                <a:ea typeface="ＭＳ Ｐゴシック" pitchFamily="34" charset="-128"/>
              </a:rPr>
              <a:t>	b.  Maximum Ascriptive- Western European model</a:t>
            </a:r>
          </a:p>
          <a:p>
            <a:pPr marL="609600" indent="-609600" eaLnBrk="1" hangingPunct="1">
              <a:buFont typeface="Wingdings" pitchFamily="2" charset="2"/>
              <a:buNone/>
            </a:pPr>
            <a:endParaRPr lang="en-US" sz="2400" b="1" smtClean="0">
              <a:ea typeface="ＭＳ Ｐゴシック" pitchFamily="34" charset="-128"/>
            </a:endParaRPr>
          </a:p>
          <a:p>
            <a:pPr marL="609600" indent="-609600" eaLnBrk="1" hangingPunct="1">
              <a:buFont typeface="Wingdings" pitchFamily="2" charset="2"/>
              <a:buNone/>
            </a:pPr>
            <a:endParaRPr lang="en-US" sz="2400" b="1" smtClean="0">
              <a:ea typeface="ＭＳ Ｐゴシック" pitchFamily="34" charset="-128"/>
            </a:endParaRPr>
          </a:p>
          <a:p>
            <a:pPr marL="609600" indent="-609600" eaLnBrk="1" hangingPunct="1">
              <a:buFont typeface="Wingdings" pitchFamily="2" charset="2"/>
              <a:buNone/>
            </a:pPr>
            <a:endParaRPr lang="en-US" sz="2400" b="1" smtClean="0">
              <a:ea typeface="ＭＳ Ｐゴシック" pitchFamily="34" charset="-128"/>
            </a:endParaRPr>
          </a:p>
          <a:p>
            <a:pPr marL="609600" indent="-609600" eaLnBrk="1" hangingPunct="1">
              <a:buFont typeface="Wingdings" pitchFamily="2" charset="2"/>
              <a:buNone/>
            </a:pPr>
            <a:endParaRPr lang="en-US" sz="2400" b="1" smtClean="0">
              <a:ea typeface="ＭＳ Ｐゴシック" pitchFamily="34" charset="-128"/>
            </a:endParaRPr>
          </a:p>
          <a:p>
            <a:pPr marL="609600" indent="-609600" eaLnBrk="1" hangingPunct="1">
              <a:buFont typeface="Wingdings" pitchFamily="2" charset="2"/>
              <a:buNone/>
            </a:pPr>
            <a:r>
              <a:rPr lang="en-US" sz="2400" b="1" smtClean="0">
                <a:ea typeface="ＭＳ Ｐゴシック" pitchFamily="34" charset="-128"/>
              </a:rPr>
              <a:t>	</a:t>
            </a:r>
          </a:p>
          <a:p>
            <a:pPr marL="609600" indent="-609600" eaLnBrk="1" hangingPunct="1">
              <a:buFont typeface="Wingdings" pitchFamily="2" charset="2"/>
              <a:buNone/>
            </a:pPr>
            <a:r>
              <a:rPr lang="en-US" sz="2400" b="1" smtClean="0">
                <a:ea typeface="ＭＳ Ｐゴシック" pitchFamily="34" charset="-128"/>
              </a:rPr>
              <a:t>	c.  Progressive Equal Attrition- U.S. and Russian reality and aspects of German system.  Partly open.  Fairness depends on lateral entry (in and out)</a:t>
            </a:r>
          </a:p>
          <a:p>
            <a:pPr marL="609600" indent="-609600" eaLnBrk="1" hangingPunct="1">
              <a:buFont typeface="Wingdings" pitchFamily="2" charset="2"/>
              <a:buNone/>
            </a:pPr>
            <a:endParaRPr lang="en-US" sz="2400" b="1" smtClean="0">
              <a:ea typeface="ＭＳ Ｐゴシック" pitchFamily="34" charset="-128"/>
            </a:endParaRPr>
          </a:p>
          <a:p>
            <a:pPr marL="609600" indent="-609600" eaLnBrk="1" hangingPunct="1">
              <a:buFont typeface="Wingdings" pitchFamily="2" charset="2"/>
              <a:buNone/>
            </a:pPr>
            <a:r>
              <a:rPr lang="en-US" sz="2400" b="1" smtClean="0">
                <a:ea typeface="ＭＳ Ｐゴシック" pitchFamily="34" charset="-128"/>
              </a:rPr>
              <a:t>	d.  Patronage and Clientalism</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pPr eaLnBrk="1" hangingPunct="1"/>
            <a:r>
              <a:rPr lang="en-US" sz="4000" b="0" smtClean="0">
                <a:ea typeface="ＭＳ Ｐゴシック" pitchFamily="34" charset="-128"/>
              </a:rPr>
              <a:t>Development Studies Seminar </a:t>
            </a:r>
            <a:br>
              <a:rPr lang="en-US" sz="4000" b="0" smtClean="0">
                <a:ea typeface="ＭＳ Ｐゴシック" pitchFamily="34" charset="-128"/>
              </a:rPr>
            </a:br>
            <a:endParaRPr lang="en-US" sz="4000" b="0" smtClean="0">
              <a:ea typeface="ＭＳ Ｐゴシック" pitchFamily="34" charset="-128"/>
            </a:endParaRPr>
          </a:p>
        </p:txBody>
      </p:sp>
      <p:sp>
        <p:nvSpPr>
          <p:cNvPr id="20483" name="Rectangle 3"/>
          <p:cNvSpPr>
            <a:spLocks noGrp="1" noRot="1" noChangeArrowheads="1"/>
          </p:cNvSpPr>
          <p:nvPr>
            <p:ph type="body" idx="1"/>
          </p:nvPr>
        </p:nvSpPr>
        <p:spPr/>
        <p:txBody>
          <a:bodyPr/>
          <a:lstStyle/>
          <a:p>
            <a:pPr algn="ctr" eaLnBrk="1" hangingPunct="1">
              <a:buFont typeface="Wingdings" pitchFamily="2" charset="2"/>
              <a:buNone/>
            </a:pPr>
            <a:r>
              <a:rPr lang="en-US" sz="4800" b="1" smtClean="0">
                <a:ea typeface="ＭＳ Ｐゴシック" pitchFamily="34" charset="-128"/>
              </a:rPr>
              <a:t>	</a:t>
            </a:r>
          </a:p>
          <a:p>
            <a:pPr algn="ctr" eaLnBrk="1" hangingPunct="1">
              <a:buFont typeface="Wingdings" pitchFamily="2" charset="2"/>
              <a:buNone/>
            </a:pPr>
            <a:r>
              <a:rPr lang="en-US" sz="4800" b="1" smtClean="0">
                <a:ea typeface="ＭＳ Ｐゴシック" pitchFamily="34" charset="-128"/>
              </a:rPr>
              <a:t>Counter-Dependency</a:t>
            </a:r>
          </a:p>
          <a:p>
            <a:pPr algn="ctr" eaLnBrk="1" hangingPunct="1">
              <a:buFont typeface="Wingdings" pitchFamily="2" charset="2"/>
              <a:buNone/>
            </a:pPr>
            <a:r>
              <a:rPr lang="en-US" sz="4800" b="1" smtClean="0">
                <a:ea typeface="ＭＳ Ｐゴシック" pitchFamily="34" charset="-128"/>
              </a:rPr>
              <a:t>Social Development and Human Resources</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150" y="0"/>
            <a:ext cx="7308850" cy="645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pPr eaLnBrk="1" hangingPunct="1"/>
            <a:r>
              <a:rPr lang="en-US" smtClean="0">
                <a:ea typeface="ＭＳ Ｐゴシック" pitchFamily="34" charset="-128"/>
              </a:rPr>
              <a:t>Strategy of Human Development</a:t>
            </a:r>
          </a:p>
        </p:txBody>
      </p:sp>
      <p:sp>
        <p:nvSpPr>
          <p:cNvPr id="32771" name="Rectangle 3"/>
          <p:cNvSpPr>
            <a:spLocks noGrp="1" noRot="1" noChangeArrowheads="1"/>
          </p:cNvSpPr>
          <p:nvPr>
            <p:ph type="body" idx="1"/>
          </p:nvPr>
        </p:nvSpPr>
        <p:spPr/>
        <p:txBody>
          <a:bodyPr/>
          <a:lstStyle/>
          <a:p>
            <a:pPr eaLnBrk="1" hangingPunct="1">
              <a:buFont typeface="Wingdings" pitchFamily="2" charset="2"/>
              <a:buNone/>
            </a:pPr>
            <a:r>
              <a:rPr lang="en-US" b="1" smtClean="0">
                <a:ea typeface="ＭＳ Ｐゴシック" pitchFamily="34" charset="-128"/>
              </a:rPr>
              <a:t>	</a:t>
            </a:r>
          </a:p>
          <a:p>
            <a:pPr eaLnBrk="1" hangingPunct="1"/>
            <a:r>
              <a:rPr lang="en-US" sz="4000" b="1" smtClean="0">
                <a:ea typeface="ＭＳ Ｐゴシック" pitchFamily="34" charset="-128"/>
              </a:rPr>
              <a:t>Understand Concepts explaining transformation</a:t>
            </a:r>
          </a:p>
          <a:p>
            <a:pPr eaLnBrk="1" hangingPunct="1"/>
            <a:endParaRPr lang="en-US" sz="4000" b="1" smtClean="0">
              <a:ea typeface="ＭＳ Ｐゴシック" pitchFamily="34" charset="-128"/>
            </a:endParaRPr>
          </a:p>
          <a:p>
            <a:pPr eaLnBrk="1" hangingPunct="1"/>
            <a:r>
              <a:rPr lang="en-US" sz="4000" b="1" smtClean="0">
                <a:ea typeface="ＭＳ Ｐゴシック" pitchFamily="34" charset="-128"/>
              </a:rPr>
              <a:t>Combinations of social welfare and human resource development</a:t>
            </a:r>
            <a:r>
              <a:rPr lang="en-US" sz="4000" smtClean="0">
                <a:ea typeface="ＭＳ Ｐゴシック" pitchFamily="34" charset="-128"/>
              </a:rPr>
              <a:t> </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600200"/>
            <a:ext cx="32893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Rectangle 5"/>
          <p:cNvSpPr>
            <a:spLocks noGrp="1" noRot="1" noChangeArrowheads="1"/>
          </p:cNvSpPr>
          <p:nvPr>
            <p:ph type="title" idx="4294967295"/>
          </p:nvPr>
        </p:nvSpPr>
        <p:spPr>
          <a:xfrm>
            <a:off x="758825" y="244475"/>
            <a:ext cx="8385175" cy="1431925"/>
          </a:xfrm>
        </p:spPr>
        <p:txBody>
          <a:bodyPr/>
          <a:lstStyle/>
          <a:p>
            <a:pPr eaLnBrk="1" hangingPunct="1"/>
            <a:r>
              <a:rPr lang="en-US" smtClean="0">
                <a:ea typeface="ＭＳ Ｐゴシック" pitchFamily="34" charset="-128"/>
              </a:rPr>
              <a:t>World Bank Institute</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pPr eaLnBrk="1" hangingPunct="1"/>
            <a:r>
              <a:rPr lang="en-US" smtClean="0">
                <a:ea typeface="ＭＳ Ｐゴシック" pitchFamily="34" charset="-128"/>
              </a:rPr>
              <a:t>Alternative Choices-1</a:t>
            </a:r>
          </a:p>
        </p:txBody>
      </p:sp>
      <p:sp>
        <p:nvSpPr>
          <p:cNvPr id="33795" name="Rectangle 3"/>
          <p:cNvSpPr>
            <a:spLocks noGrp="1" noRot="1" noChangeArrowheads="1"/>
          </p:cNvSpPr>
          <p:nvPr>
            <p:ph type="body" idx="1"/>
          </p:nvPr>
        </p:nvSpPr>
        <p:spPr/>
        <p:txBody>
          <a:bodyPr/>
          <a:lstStyle/>
          <a:p>
            <a:pPr eaLnBrk="1" hangingPunct="1">
              <a:lnSpc>
                <a:spcPct val="80000"/>
              </a:lnSpc>
            </a:pPr>
            <a:r>
              <a:rPr lang="en-US" sz="2800" b="1" smtClean="0">
                <a:ea typeface="ＭＳ Ｐゴシック" pitchFamily="34" charset="-128"/>
              </a:rPr>
              <a:t>1. Human Resource Development (Skills development and Labor productivity)</a:t>
            </a:r>
          </a:p>
          <a:p>
            <a:pPr eaLnBrk="1" hangingPunct="1">
              <a:lnSpc>
                <a:spcPct val="80000"/>
              </a:lnSpc>
            </a:pPr>
            <a:endParaRPr lang="en-US" sz="2800" b="1" smtClean="0">
              <a:ea typeface="ＭＳ Ｐゴシック" pitchFamily="34" charset="-128"/>
            </a:endParaRPr>
          </a:p>
          <a:p>
            <a:pPr eaLnBrk="1" hangingPunct="1">
              <a:lnSpc>
                <a:spcPct val="80000"/>
              </a:lnSpc>
            </a:pPr>
            <a:r>
              <a:rPr lang="en-US" sz="2800" b="1" smtClean="0">
                <a:ea typeface="ＭＳ Ｐゴシック" pitchFamily="34" charset="-128"/>
              </a:rPr>
              <a:t>2. Social Development: Health, Education and Community</a:t>
            </a:r>
          </a:p>
          <a:p>
            <a:pPr eaLnBrk="1" hangingPunct="1">
              <a:lnSpc>
                <a:spcPct val="80000"/>
              </a:lnSpc>
            </a:pPr>
            <a:endParaRPr lang="en-US" sz="2800" b="1" smtClean="0">
              <a:ea typeface="ＭＳ Ｐゴシック" pitchFamily="34" charset="-128"/>
            </a:endParaRPr>
          </a:p>
          <a:p>
            <a:pPr eaLnBrk="1" hangingPunct="1">
              <a:lnSpc>
                <a:spcPct val="80000"/>
              </a:lnSpc>
            </a:pPr>
            <a:r>
              <a:rPr lang="en-US" sz="2800" b="1" smtClean="0">
                <a:ea typeface="ＭＳ Ｐゴシック" pitchFamily="34" charset="-128"/>
              </a:rPr>
              <a:t>3. Societal Development and Environmental Analysis (Turner and Hulme) </a:t>
            </a:r>
          </a:p>
          <a:p>
            <a:pPr eaLnBrk="1" hangingPunct="1">
              <a:lnSpc>
                <a:spcPct val="80000"/>
              </a:lnSpc>
            </a:pPr>
            <a:endParaRPr lang="en-US" sz="2800" b="1" smtClean="0">
              <a:ea typeface="ＭＳ Ｐゴシック" pitchFamily="34" charset="-128"/>
            </a:endParaRPr>
          </a:p>
          <a:p>
            <a:pPr eaLnBrk="1" hangingPunct="1">
              <a:lnSpc>
                <a:spcPct val="80000"/>
              </a:lnSpc>
            </a:pPr>
            <a:r>
              <a:rPr lang="en-US" sz="2800" b="1" smtClean="0">
                <a:ea typeface="ＭＳ Ｐゴシック" pitchFamily="34" charset="-128"/>
              </a:rPr>
              <a:t>4. Basic Needs</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mtClean="0">
                <a:ea typeface="ＭＳ Ｐゴシック" pitchFamily="34" charset="-128"/>
              </a:rPr>
              <a:t>Societal Development- A Macro-Approach</a:t>
            </a:r>
          </a:p>
        </p:txBody>
      </p:sp>
      <p:pic>
        <p:nvPicPr>
          <p:cNvPr id="368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7013" y="2286000"/>
            <a:ext cx="8764587" cy="312420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lstStyle/>
          <a:p>
            <a:pPr eaLnBrk="1" hangingPunct="1"/>
            <a:r>
              <a:rPr lang="en-US" smtClean="0">
                <a:ea typeface="ＭＳ Ｐゴシック" pitchFamily="34" charset="-128"/>
              </a:rPr>
              <a:t>Alternative Choices-2</a:t>
            </a:r>
          </a:p>
        </p:txBody>
      </p:sp>
      <p:sp>
        <p:nvSpPr>
          <p:cNvPr id="35843" name="Rectangle 3"/>
          <p:cNvSpPr>
            <a:spLocks noGrp="1" noRot="1" noChangeArrowheads="1"/>
          </p:cNvSpPr>
          <p:nvPr>
            <p:ph type="body" idx="1"/>
          </p:nvPr>
        </p:nvSpPr>
        <p:spPr/>
        <p:txBody>
          <a:bodyPr/>
          <a:lstStyle/>
          <a:p>
            <a:pPr eaLnBrk="1" hangingPunct="1">
              <a:buFont typeface="Wingdings" pitchFamily="2" charset="2"/>
              <a:buNone/>
            </a:pPr>
            <a:r>
              <a:rPr lang="en-US" b="1" smtClean="0">
                <a:ea typeface="ＭＳ Ｐゴシック" pitchFamily="34" charset="-128"/>
              </a:rPr>
              <a:t>5. Management Development</a:t>
            </a:r>
          </a:p>
          <a:p>
            <a:pPr eaLnBrk="1" hangingPunct="1"/>
            <a:endParaRPr lang="en-US" b="1" smtClean="0">
              <a:ea typeface="ＭＳ Ｐゴシック" pitchFamily="34" charset="-128"/>
            </a:endParaRPr>
          </a:p>
          <a:p>
            <a:pPr eaLnBrk="1" hangingPunct="1">
              <a:buFont typeface="Wingdings" pitchFamily="2" charset="2"/>
              <a:buNone/>
            </a:pPr>
            <a:r>
              <a:rPr lang="en-US" b="1" smtClean="0">
                <a:ea typeface="ＭＳ Ｐゴシック" pitchFamily="34" charset="-128"/>
              </a:rPr>
              <a:t>6. Issues of Poverty and Redistribution (Isbister) Is there a Moral Argument?</a:t>
            </a:r>
          </a:p>
          <a:p>
            <a:pPr eaLnBrk="1" hangingPunct="1"/>
            <a:endParaRPr lang="en-US" b="1" smtClean="0">
              <a:ea typeface="ＭＳ Ｐゴシック" pitchFamily="34" charset="-128"/>
            </a:endParaRPr>
          </a:p>
          <a:p>
            <a:pPr eaLnBrk="1" hangingPunct="1">
              <a:buFont typeface="Wingdings" pitchFamily="2" charset="2"/>
              <a:buNone/>
            </a:pPr>
            <a:r>
              <a:rPr lang="en-US" b="1" smtClean="0">
                <a:ea typeface="ＭＳ Ｐゴシック" pitchFamily="34" charset="-128"/>
              </a:rPr>
              <a:t>7. Civil Society- Is this an HRD issue?</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p:txBody>
          <a:bodyPr/>
          <a:lstStyle/>
          <a:p>
            <a:pPr eaLnBrk="1" hangingPunct="1"/>
            <a:r>
              <a:rPr lang="en-US" smtClean="0">
                <a:ea typeface="ＭＳ Ｐゴシック" pitchFamily="34" charset="-128"/>
              </a:rPr>
              <a:t>The Nature of Moral Arguments</a:t>
            </a:r>
          </a:p>
        </p:txBody>
      </p:sp>
      <p:pic>
        <p:nvPicPr>
          <p:cNvPr id="38914"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600200" y="1905000"/>
            <a:ext cx="6172200" cy="4191000"/>
          </a:xfr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p:txBody>
          <a:bodyPr/>
          <a:lstStyle/>
          <a:p>
            <a:pPr eaLnBrk="1" hangingPunct="1"/>
            <a:r>
              <a:rPr lang="en-US" smtClean="0">
                <a:ea typeface="ＭＳ Ｐゴシック" pitchFamily="34" charset="-128"/>
              </a:rPr>
              <a:t>Alternative Choices-3</a:t>
            </a:r>
          </a:p>
        </p:txBody>
      </p:sp>
      <p:sp>
        <p:nvSpPr>
          <p:cNvPr id="36867" name="Rectangle 3"/>
          <p:cNvSpPr>
            <a:spLocks noGrp="1" noRot="1" noChangeArrowheads="1"/>
          </p:cNvSpPr>
          <p:nvPr>
            <p:ph type="body" idx="1"/>
          </p:nvPr>
        </p:nvSpPr>
        <p:spPr>
          <a:xfrm>
            <a:off x="838200" y="1295400"/>
            <a:ext cx="8007350" cy="5562600"/>
          </a:xfrm>
        </p:spPr>
        <p:txBody>
          <a:bodyPr/>
          <a:lstStyle/>
          <a:p>
            <a:pPr eaLnBrk="1" hangingPunct="1">
              <a:lnSpc>
                <a:spcPct val="90000"/>
              </a:lnSpc>
              <a:buFont typeface="Wingdings" pitchFamily="2" charset="2"/>
              <a:buNone/>
              <a:defRPr/>
            </a:pPr>
            <a:r>
              <a:rPr lang="en-US" sz="2800" b="1" smtClean="0">
                <a:ea typeface="+mn-ea"/>
              </a:rPr>
              <a:t>8. NGOs and Development:</a:t>
            </a:r>
          </a:p>
          <a:p>
            <a:pPr eaLnBrk="1" hangingPunct="1">
              <a:lnSpc>
                <a:spcPct val="90000"/>
              </a:lnSpc>
              <a:buFont typeface="Wingdings" pitchFamily="2" charset="2"/>
              <a:buNone/>
              <a:defRPr/>
            </a:pPr>
            <a:endParaRPr lang="en-US" sz="2800" b="1" smtClean="0">
              <a:ea typeface="+mn-ea"/>
            </a:endParaRPr>
          </a:p>
          <a:p>
            <a:pPr eaLnBrk="1" hangingPunct="1">
              <a:lnSpc>
                <a:spcPct val="90000"/>
              </a:lnSpc>
              <a:buFont typeface="Wingdings" pitchFamily="2" charset="2"/>
              <a:buNone/>
              <a:defRPr/>
            </a:pPr>
            <a:r>
              <a:rPr lang="en-US" sz="2800" b="1" smtClean="0">
                <a:ea typeface="+mn-ea"/>
              </a:rPr>
              <a:t>		a. Social Development or left wing 	privatization?</a:t>
            </a:r>
          </a:p>
          <a:p>
            <a:pPr eaLnBrk="1" hangingPunct="1">
              <a:lnSpc>
                <a:spcPct val="90000"/>
              </a:lnSpc>
              <a:buFont typeface="Wingdings" pitchFamily="2" charset="2"/>
              <a:buNone/>
              <a:defRPr/>
            </a:pPr>
            <a:endParaRPr lang="en-US" sz="2800" b="1" smtClean="0">
              <a:ea typeface="+mn-ea"/>
            </a:endParaRPr>
          </a:p>
          <a:p>
            <a:pPr eaLnBrk="1" hangingPunct="1">
              <a:lnSpc>
                <a:spcPct val="90000"/>
              </a:lnSpc>
              <a:buFont typeface="Wingdings" pitchFamily="2" charset="2"/>
              <a:buNone/>
              <a:defRPr/>
            </a:pPr>
            <a:r>
              <a:rPr lang="en-US" sz="2800" b="1" smtClean="0">
                <a:ea typeface="+mn-ea"/>
              </a:rPr>
              <a:t>		b. Scaling-up and self-spreading</a:t>
            </a:r>
          </a:p>
          <a:p>
            <a:pPr eaLnBrk="1" hangingPunct="1">
              <a:lnSpc>
                <a:spcPct val="90000"/>
              </a:lnSpc>
              <a:buFont typeface="Wingdings" pitchFamily="2" charset="2"/>
              <a:buNone/>
              <a:defRPr/>
            </a:pPr>
            <a:endParaRPr lang="en-US" sz="2800" b="1" smtClean="0">
              <a:ea typeface="+mn-ea"/>
            </a:endParaRPr>
          </a:p>
          <a:p>
            <a:pPr eaLnBrk="1" hangingPunct="1">
              <a:lnSpc>
                <a:spcPct val="90000"/>
              </a:lnSpc>
              <a:buFont typeface="Wingdings" pitchFamily="2" charset="2"/>
              <a:buNone/>
              <a:defRPr/>
            </a:pPr>
            <a:r>
              <a:rPr lang="en-US" sz="2800" b="1" smtClean="0">
                <a:ea typeface="+mn-ea"/>
              </a:rPr>
              <a:t>9. Social liberalism vs. social democracy (John Stuart Mills)</a:t>
            </a:r>
          </a:p>
          <a:p>
            <a:pPr eaLnBrk="1" hangingPunct="1">
              <a:lnSpc>
                <a:spcPct val="90000"/>
              </a:lnSpc>
              <a:buFont typeface="Wingdings" pitchFamily="2" charset="2"/>
              <a:buNone/>
              <a:defRPr/>
            </a:pPr>
            <a:endParaRPr lang="en-US" sz="2800" b="1" smtClean="0">
              <a:ea typeface="+mn-ea"/>
            </a:endParaRPr>
          </a:p>
          <a:p>
            <a:pPr eaLnBrk="1" hangingPunct="1">
              <a:lnSpc>
                <a:spcPct val="90000"/>
              </a:lnSpc>
              <a:buFont typeface="Wingdings" pitchFamily="2" charset="2"/>
              <a:buNone/>
              <a:defRPr/>
            </a:pPr>
            <a:r>
              <a:rPr lang="en-US" sz="2800" b="1" smtClean="0">
                <a:ea typeface="+mn-ea"/>
              </a:rPr>
              <a:t>10. Women and Development vs. Gender and Development.  What is the difference?</a:t>
            </a:r>
          </a:p>
          <a:p>
            <a:pPr eaLnBrk="1" hangingPunct="1">
              <a:lnSpc>
                <a:spcPct val="90000"/>
              </a:lnSpc>
              <a:defRPr/>
            </a:pPr>
            <a:endParaRPr lang="en-US" sz="2400" smtClean="0">
              <a:ea typeface="+mn-ea"/>
            </a:endParaRPr>
          </a:p>
          <a:p>
            <a:pPr eaLnBrk="1" hangingPunct="1">
              <a:lnSpc>
                <a:spcPct val="90000"/>
              </a:lnSpc>
              <a:defRPr/>
            </a:pPr>
            <a:endParaRPr lang="en-US" sz="2400" smtClean="0">
              <a:ea typeface="+mn-ea"/>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Rot="1" noChangeArrowheads="1"/>
          </p:cNvSpPr>
          <p:nvPr>
            <p:ph type="title"/>
          </p:nvPr>
        </p:nvSpPr>
        <p:spPr/>
        <p:txBody>
          <a:bodyPr/>
          <a:lstStyle/>
          <a:p>
            <a:pPr eaLnBrk="1" hangingPunct="1"/>
            <a:r>
              <a:rPr lang="en-US" sz="3600" smtClean="0">
                <a:ea typeface="ＭＳ Ｐゴシック" pitchFamily="34" charset="-128"/>
              </a:rPr>
              <a:t>John Stuart Mills ((20 May 1806 – 8 May 1873)</a:t>
            </a:r>
            <a:r>
              <a:rPr lang="en-US" smtClean="0">
                <a:ea typeface="ＭＳ Ｐゴシック" pitchFamily="34" charset="-128"/>
              </a:rPr>
              <a:t> </a:t>
            </a:r>
          </a:p>
        </p:txBody>
      </p:sp>
      <p:pic>
        <p:nvPicPr>
          <p:cNvPr id="40962" name="Picture 3"/>
          <p:cNvPicPr>
            <a:picLocks noGrp="1"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1447800" y="2286000"/>
            <a:ext cx="2967038" cy="3429000"/>
          </a:xfrm>
        </p:spPr>
      </p:pic>
      <p:sp>
        <p:nvSpPr>
          <p:cNvPr id="49157" name="Rectangle 5"/>
          <p:cNvSpPr>
            <a:spLocks noGrp="1" noRot="1" noChangeArrowheads="1"/>
          </p:cNvSpPr>
          <p:nvPr>
            <p:ph type="body" sz="half" idx="2"/>
          </p:nvPr>
        </p:nvSpPr>
        <p:spPr/>
        <p:txBody>
          <a:bodyPr/>
          <a:lstStyle/>
          <a:p>
            <a:pPr eaLnBrk="1" hangingPunct="1">
              <a:buFont typeface="Wingdings" pitchFamily="2" charset="2"/>
              <a:buNone/>
            </a:pPr>
            <a:r>
              <a:rPr lang="en-US" b="1" smtClean="0">
                <a:ea typeface="ＭＳ Ｐゴシック" pitchFamily="34" charset="-128"/>
              </a:rPr>
              <a:t>	Liberal Thinker</a:t>
            </a:r>
          </a:p>
          <a:p>
            <a:pPr eaLnBrk="1" hangingPunct="1">
              <a:buFont typeface="Wingdings" pitchFamily="2" charset="2"/>
              <a:buNone/>
            </a:pPr>
            <a:endParaRPr lang="en-US" b="1" smtClean="0">
              <a:ea typeface="ＭＳ Ｐゴシック" pitchFamily="34" charset="-128"/>
            </a:endParaRPr>
          </a:p>
          <a:p>
            <a:pPr eaLnBrk="1" hangingPunct="1">
              <a:buFont typeface="Wingdings" pitchFamily="2" charset="2"/>
              <a:buNone/>
            </a:pPr>
            <a:r>
              <a:rPr lang="en-US" b="1" smtClean="0">
                <a:ea typeface="ＭＳ Ｐゴシック" pitchFamily="34" charset="-128"/>
              </a:rPr>
              <a:t>	</a:t>
            </a:r>
            <a:r>
              <a:rPr lang="en-US" b="1" u="sng" smtClean="0">
                <a:ea typeface="ＭＳ Ｐゴシック" pitchFamily="34" charset="-128"/>
              </a:rPr>
              <a:t>The Subjection of Women </a:t>
            </a:r>
            <a:r>
              <a:rPr lang="en-US" b="1" smtClean="0">
                <a:ea typeface="ＭＳ Ｐゴシック" pitchFamily="34" charset="-128"/>
              </a:rPr>
              <a:t>(1869)</a:t>
            </a:r>
          </a:p>
          <a:p>
            <a:pPr eaLnBrk="1" hangingPunct="1">
              <a:buFont typeface="Wingdings" pitchFamily="2" charset="2"/>
              <a:buNone/>
            </a:pPr>
            <a:endParaRPr lang="en-US" b="1" smtClean="0">
              <a:ea typeface="ＭＳ Ｐゴシック" pitchFamily="34" charset="-128"/>
            </a:endParaRPr>
          </a:p>
          <a:p>
            <a:pPr eaLnBrk="1" hangingPunct="1">
              <a:buFont typeface="Wingdings" pitchFamily="2" charset="2"/>
              <a:buNone/>
            </a:pPr>
            <a:r>
              <a:rPr lang="en-US" b="1" smtClean="0">
                <a:ea typeface="ＭＳ Ｐゴシック" pitchFamily="34" charset="-128"/>
              </a:rPr>
              <a:t>	Argument in favor of equality between the sexes.</a:t>
            </a:r>
            <a:r>
              <a:rPr lang="en-US" smtClean="0">
                <a:ea typeface="ＭＳ Ｐゴシック" pitchFamily="34" charset="-128"/>
              </a:rPr>
              <a:t> </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pPr eaLnBrk="1" hangingPunct="1"/>
            <a:r>
              <a:rPr lang="en-US" b="0" smtClean="0">
                <a:ea typeface="ＭＳ Ｐゴシック" pitchFamily="34" charset="-128"/>
              </a:rPr>
              <a:t>Overall Question:</a:t>
            </a:r>
          </a:p>
        </p:txBody>
      </p:sp>
      <p:sp>
        <p:nvSpPr>
          <p:cNvPr id="34819" name="Rectangle 3"/>
          <p:cNvSpPr>
            <a:spLocks noGrp="1" noRot="1" noChangeArrowheads="1"/>
          </p:cNvSpPr>
          <p:nvPr>
            <p:ph type="body" idx="1"/>
          </p:nvPr>
        </p:nvSpPr>
        <p:spPr/>
        <p:txBody>
          <a:bodyPr/>
          <a:lstStyle/>
          <a:p>
            <a:pPr eaLnBrk="1" hangingPunct="1">
              <a:lnSpc>
                <a:spcPct val="80000"/>
              </a:lnSpc>
              <a:buFont typeface="Wingdings" pitchFamily="2" charset="2"/>
              <a:buNone/>
            </a:pPr>
            <a:r>
              <a:rPr lang="en-US" sz="4000" b="1" smtClean="0">
                <a:ea typeface="ＭＳ Ｐゴシック" pitchFamily="34" charset="-128"/>
              </a:rPr>
              <a:t>	</a:t>
            </a:r>
          </a:p>
          <a:p>
            <a:pPr eaLnBrk="1" hangingPunct="1">
              <a:lnSpc>
                <a:spcPct val="80000"/>
              </a:lnSpc>
              <a:buFont typeface="Wingdings" pitchFamily="2" charset="2"/>
              <a:buNone/>
            </a:pPr>
            <a:r>
              <a:rPr lang="en-US" sz="4000" b="1" smtClean="0">
                <a:ea typeface="ＭＳ Ｐゴシック" pitchFamily="34" charset="-128"/>
              </a:rPr>
              <a:t>	LDCs- Weak states vs. Strong societies or weak states vs. weak societies?</a:t>
            </a:r>
          </a:p>
          <a:p>
            <a:pPr eaLnBrk="1" hangingPunct="1">
              <a:lnSpc>
                <a:spcPct val="80000"/>
              </a:lnSpc>
              <a:buFont typeface="Wingdings" pitchFamily="2" charset="2"/>
              <a:buNone/>
            </a:pPr>
            <a:endParaRPr lang="en-US" sz="4000" b="1" smtClean="0">
              <a:ea typeface="ＭＳ Ｐゴシック" pitchFamily="34" charset="-128"/>
            </a:endParaRPr>
          </a:p>
          <a:p>
            <a:pPr eaLnBrk="1" hangingPunct="1">
              <a:lnSpc>
                <a:spcPct val="80000"/>
              </a:lnSpc>
              <a:buFont typeface="Wingdings" pitchFamily="2" charset="2"/>
              <a:buNone/>
            </a:pPr>
            <a:r>
              <a:rPr lang="en-US" sz="4000" b="1" smtClean="0">
                <a:ea typeface="ＭＳ Ｐゴシック" pitchFamily="34" charset="-128"/>
              </a:rPr>
              <a:t>	(State vs. Nation or Community vs. Society)</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mtClean="0">
                <a:ea typeface="ＭＳ Ｐゴシック" pitchFamily="34" charset="-128"/>
              </a:rPr>
              <a:t>Is This What we Are Talking About? Mini-Discussion</a:t>
            </a:r>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76400" y="1943100"/>
            <a:ext cx="6553200" cy="49149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12884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lstStyle/>
          <a:p>
            <a:pPr eaLnBrk="1" hangingPunct="1"/>
            <a:r>
              <a:rPr lang="en-US" sz="4000" smtClean="0">
                <a:ea typeface="ＭＳ Ｐゴシック" pitchFamily="34" charset="-128"/>
              </a:rPr>
              <a:t>Quotes of the Week:  Deconstruct Each- Quote 1</a:t>
            </a:r>
          </a:p>
        </p:txBody>
      </p:sp>
      <p:sp>
        <p:nvSpPr>
          <p:cNvPr id="37891" name="Rectangle 3"/>
          <p:cNvSpPr>
            <a:spLocks noGrp="1" noRot="1" noChangeArrowheads="1"/>
          </p:cNvSpPr>
          <p:nvPr>
            <p:ph type="body" idx="1"/>
          </p:nvPr>
        </p:nvSpPr>
        <p:spPr/>
        <p:txBody>
          <a:bodyPr/>
          <a:lstStyle/>
          <a:p>
            <a:pPr eaLnBrk="1" hangingPunct="1">
              <a:buFont typeface="Wingdings" pitchFamily="2" charset="2"/>
              <a:buNone/>
            </a:pPr>
            <a:r>
              <a:rPr lang="en-US" b="1" smtClean="0">
                <a:ea typeface="ＭＳ Ｐゴシック" pitchFamily="34" charset="-128"/>
              </a:rPr>
              <a:t>	</a:t>
            </a:r>
            <a:r>
              <a:rPr lang="ja-JP" altLang="en-US" b="1" smtClean="0">
                <a:ea typeface="ＭＳ Ｐゴシック" pitchFamily="34" charset="-128"/>
              </a:rPr>
              <a:t>“</a:t>
            </a:r>
            <a:r>
              <a:rPr lang="en-US" altLang="ja-JP" b="1" smtClean="0">
                <a:ea typeface="ＭＳ Ｐゴシック" pitchFamily="34" charset="-128"/>
              </a:rPr>
              <a:t>Which comes first, the chicken or the egg?</a:t>
            </a:r>
            <a:r>
              <a:rPr lang="ja-JP" altLang="en-US" b="1" smtClean="0">
                <a:ea typeface="ＭＳ Ｐゴシック" pitchFamily="34" charset="-128"/>
              </a:rPr>
              <a:t>”</a:t>
            </a:r>
            <a:endParaRPr lang="en-US" altLang="ja-JP" b="1" smtClean="0">
              <a:ea typeface="ＭＳ Ｐゴシック" pitchFamily="34" charset="-128"/>
            </a:endParaRPr>
          </a:p>
          <a:p>
            <a:pPr eaLnBrk="1" hangingPunct="1">
              <a:buFont typeface="Wingdings" pitchFamily="2" charset="2"/>
              <a:buNone/>
            </a:pPr>
            <a:r>
              <a:rPr lang="en-US" b="1" smtClean="0">
                <a:ea typeface="ＭＳ Ｐゴシック" pitchFamily="34" charset="-128"/>
              </a:rPr>
              <a:t>					An Old Philosopher</a:t>
            </a:r>
          </a:p>
          <a:p>
            <a:pPr eaLnBrk="1" hangingPunct="1">
              <a:buFont typeface="Wingdings" pitchFamily="2" charset="2"/>
              <a:buNone/>
            </a:pPr>
            <a:endParaRPr lang="en-US" b="1" smtClean="0">
              <a:ea typeface="ＭＳ Ｐゴシック" pitchFamily="34" charset="-128"/>
            </a:endParaRPr>
          </a:p>
          <a:p>
            <a:pPr eaLnBrk="1" hangingPunct="1">
              <a:buFont typeface="Wingdings" pitchFamily="2" charset="2"/>
              <a:buNone/>
            </a:pPr>
            <a:r>
              <a:rPr lang="en-US" sz="2400" b="1" smtClean="0">
                <a:ea typeface="ＭＳ Ｐゴシック" pitchFamily="34" charset="-128"/>
              </a:rPr>
              <a:t>                        		Artist: Jusepe de Ribera 					(baptized in 1591, died 					1652)</a:t>
            </a:r>
            <a:r>
              <a:rPr lang="en-US" smtClean="0">
                <a:ea typeface="ＭＳ Ｐゴシック" pitchFamily="34" charset="-128"/>
              </a:rPr>
              <a:t> </a:t>
            </a:r>
          </a:p>
        </p:txBody>
      </p:sp>
      <p:pic>
        <p:nvPicPr>
          <p:cNvPr id="430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352800"/>
            <a:ext cx="18923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01825"/>
            <a:ext cx="7239000"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p:txBody>
          <a:bodyPr/>
          <a:lstStyle/>
          <a:p>
            <a:pPr eaLnBrk="1" hangingPunct="1"/>
            <a:r>
              <a:rPr lang="en-US" smtClean="0">
                <a:ea typeface="ＭＳ Ｐゴシック" pitchFamily="34" charset="-128"/>
              </a:rPr>
              <a:t>Quote 2</a:t>
            </a:r>
          </a:p>
        </p:txBody>
      </p:sp>
      <p:sp>
        <p:nvSpPr>
          <p:cNvPr id="40963" name="Rectangle 3"/>
          <p:cNvSpPr>
            <a:spLocks noGrp="1" noRot="1" noChangeArrowheads="1"/>
          </p:cNvSpPr>
          <p:nvPr>
            <p:ph type="body" idx="1"/>
          </p:nvPr>
        </p:nvSpPr>
        <p:spPr/>
        <p:txBody>
          <a:bodyPr/>
          <a:lstStyle/>
          <a:p>
            <a:pPr eaLnBrk="1" hangingPunct="1">
              <a:buFont typeface="Wingdings" pitchFamily="2" charset="2"/>
              <a:buNone/>
            </a:pPr>
            <a:endParaRPr lang="en-US" b="1" smtClean="0">
              <a:ea typeface="ＭＳ Ｐゴシック" pitchFamily="34" charset="-128"/>
            </a:endParaRPr>
          </a:p>
          <a:p>
            <a:pPr eaLnBrk="1" hangingPunct="1">
              <a:buFont typeface="Wingdings" pitchFamily="2" charset="2"/>
              <a:buNone/>
            </a:pPr>
            <a:endParaRPr lang="en-US" b="1" smtClean="0">
              <a:ea typeface="ＭＳ Ｐゴシック" pitchFamily="34" charset="-128"/>
            </a:endParaRPr>
          </a:p>
          <a:p>
            <a:pPr eaLnBrk="1" hangingPunct="1">
              <a:buFont typeface="Wingdings" pitchFamily="2" charset="2"/>
              <a:buNone/>
            </a:pPr>
            <a:r>
              <a:rPr lang="ja-JP" altLang="en-US" b="1" smtClean="0">
                <a:ea typeface="ＭＳ Ｐゴシック" pitchFamily="34" charset="-128"/>
              </a:rPr>
              <a:t>“</a:t>
            </a:r>
            <a:r>
              <a:rPr lang="en-US" altLang="ja-JP" b="1" smtClean="0">
                <a:ea typeface="ＭＳ Ｐゴシック" pitchFamily="34" charset="-128"/>
              </a:rPr>
              <a:t>gemeinschaft vs. gesellschaft</a:t>
            </a:r>
            <a:r>
              <a:rPr lang="ja-JP" altLang="en-US" b="1" smtClean="0">
                <a:ea typeface="ＭＳ Ｐゴシック" pitchFamily="34" charset="-128"/>
              </a:rPr>
              <a:t>”</a:t>
            </a:r>
            <a:r>
              <a:rPr lang="en-US" altLang="ja-JP" b="1" smtClean="0">
                <a:ea typeface="ＭＳ Ｐゴシック" pitchFamily="34" charset="-128"/>
              </a:rPr>
              <a:t> </a:t>
            </a:r>
          </a:p>
          <a:p>
            <a:pPr eaLnBrk="1" hangingPunct="1">
              <a:buFont typeface="Wingdings" pitchFamily="2" charset="2"/>
              <a:buNone/>
            </a:pPr>
            <a:endParaRPr lang="en-US" altLang="ja-JP" b="1" smtClean="0">
              <a:ea typeface="ＭＳ Ｐゴシック" pitchFamily="34" charset="-128"/>
            </a:endParaRPr>
          </a:p>
          <a:p>
            <a:pPr eaLnBrk="1" hangingPunct="1">
              <a:buFont typeface="Wingdings" pitchFamily="2" charset="2"/>
              <a:buNone/>
            </a:pPr>
            <a:r>
              <a:rPr lang="en-US" altLang="ja-JP" b="1" smtClean="0">
                <a:ea typeface="ＭＳ Ｐゴシック" pitchFamily="34" charset="-128"/>
              </a:rPr>
              <a:t>(Communal-organic vs. associational-instrumental)</a:t>
            </a:r>
            <a:endParaRPr lang="en-US" b="1" smtClean="0">
              <a:ea typeface="ＭＳ Ｐゴシック" pitchFamily="34" charset="-128"/>
            </a:endParaRPr>
          </a:p>
          <a:p>
            <a:pPr eaLnBrk="1" hangingPunct="1"/>
            <a:endParaRPr lang="en-US" b="1" smtClean="0">
              <a:ea typeface="ＭＳ Ｐゴシック" pitchFamily="34" charset="-128"/>
            </a:endParaRPr>
          </a:p>
          <a:p>
            <a:pPr eaLnBrk="1" hangingPunct="1">
              <a:buFont typeface="Wingdings" pitchFamily="2" charset="2"/>
              <a:buNone/>
            </a:pPr>
            <a:r>
              <a:rPr lang="en-US" b="1" smtClean="0">
                <a:ea typeface="ＭＳ Ｐゴシック" pitchFamily="34" charset="-128"/>
              </a:rPr>
              <a:t>				German Dichotomy</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p:txBody>
          <a:bodyPr/>
          <a:lstStyle/>
          <a:p>
            <a:pPr eaLnBrk="1" hangingPunct="1"/>
            <a:r>
              <a:rPr lang="en-US" smtClean="0">
                <a:ea typeface="ＭＳ Ｐゴシック" pitchFamily="34" charset="-128"/>
              </a:rPr>
              <a:t>Industria vs. Agraria</a:t>
            </a:r>
          </a:p>
        </p:txBody>
      </p:sp>
      <p:sp>
        <p:nvSpPr>
          <p:cNvPr id="47107" name="Rectangle 3"/>
          <p:cNvSpPr>
            <a:spLocks noGrp="1" noRot="1" noChangeArrowheads="1"/>
          </p:cNvSpPr>
          <p:nvPr>
            <p:ph type="body" idx="1"/>
          </p:nvPr>
        </p:nvSpPr>
        <p:spPr>
          <a:xfrm>
            <a:off x="838200" y="1905000"/>
            <a:ext cx="8007350" cy="4953000"/>
          </a:xfrm>
        </p:spPr>
        <p:txBody>
          <a:bodyPr/>
          <a:lstStyle/>
          <a:p>
            <a:pPr marL="0" indent="0" eaLnBrk="1" hangingPunct="1">
              <a:buFont typeface="Wingdings" pitchFamily="2" charset="2"/>
              <a:buNone/>
            </a:pPr>
            <a:r>
              <a:rPr lang="en-US" smtClean="0">
                <a:ea typeface="ＭＳ Ｐゴシック" pitchFamily="34" charset="-128"/>
              </a:rPr>
              <a:t>A.   Individualist	</a:t>
            </a:r>
          </a:p>
          <a:p>
            <a:pPr marL="0" indent="0" eaLnBrk="1" hangingPunct="1">
              <a:buFont typeface="Wingdings" pitchFamily="2" charset="2"/>
              <a:buNone/>
            </a:pPr>
            <a:r>
              <a:rPr lang="en-US" smtClean="0">
                <a:ea typeface="ＭＳ Ｐゴシック" pitchFamily="34" charset="-128"/>
              </a:rPr>
              <a:t>      and secular					</a:t>
            </a:r>
          </a:p>
          <a:p>
            <a:pPr marL="0" indent="0" eaLnBrk="1" hangingPunct="1"/>
            <a:endParaRPr lang="en-US" smtClean="0">
              <a:ea typeface="ＭＳ Ｐゴシック" pitchFamily="34" charset="-128"/>
            </a:endParaRPr>
          </a:p>
          <a:p>
            <a:pPr marL="0" indent="0" eaLnBrk="1" hangingPunct="1"/>
            <a:endParaRPr lang="en-US" smtClean="0">
              <a:ea typeface="ＭＳ Ｐゴシック" pitchFamily="34" charset="-128"/>
            </a:endParaRPr>
          </a:p>
          <a:p>
            <a:pPr marL="0" indent="0" eaLnBrk="1" hangingPunct="1"/>
            <a:endParaRPr lang="en-US" smtClean="0">
              <a:ea typeface="ＭＳ Ｐゴシック" pitchFamily="34" charset="-128"/>
            </a:endParaRPr>
          </a:p>
          <a:p>
            <a:pPr marL="0" indent="0" eaLnBrk="1" hangingPunct="1"/>
            <a:endParaRPr lang="en-US" smtClean="0">
              <a:ea typeface="ＭＳ Ｐゴシック" pitchFamily="34" charset="-128"/>
            </a:endParaRPr>
          </a:p>
          <a:p>
            <a:pPr marL="0" indent="0" eaLnBrk="1" hangingPunct="1">
              <a:buFont typeface="Wingdings" pitchFamily="2" charset="2"/>
              <a:buNone/>
            </a:pPr>
            <a:r>
              <a:rPr lang="en-US" smtClean="0">
                <a:ea typeface="ＭＳ Ｐゴシック" pitchFamily="34" charset="-128"/>
              </a:rPr>
              <a:t>B. Organic and </a:t>
            </a:r>
          </a:p>
          <a:p>
            <a:pPr marL="0" indent="0" eaLnBrk="1" hangingPunct="1">
              <a:buFont typeface="Wingdings" pitchFamily="2" charset="2"/>
              <a:buNone/>
            </a:pPr>
            <a:r>
              <a:rPr lang="en-US" smtClean="0">
                <a:ea typeface="ＭＳ Ｐゴシック" pitchFamily="34" charset="-128"/>
              </a:rPr>
              <a:t>Communal </a:t>
            </a:r>
          </a:p>
        </p:txBody>
      </p:sp>
      <p:pic>
        <p:nvPicPr>
          <p:cNvPr id="4608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209800"/>
            <a:ext cx="285750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lstStyle/>
          <a:p>
            <a:pPr eaLnBrk="1" hangingPunct="1"/>
            <a:r>
              <a:rPr lang="en-US" smtClean="0">
                <a:ea typeface="ＭＳ Ｐゴシック" pitchFamily="34" charset="-128"/>
              </a:rPr>
              <a:t>Quote 3</a:t>
            </a:r>
          </a:p>
        </p:txBody>
      </p:sp>
      <p:sp>
        <p:nvSpPr>
          <p:cNvPr id="38915" name="Rectangle 3"/>
          <p:cNvSpPr>
            <a:spLocks noGrp="1" noRot="1" noChangeArrowheads="1"/>
          </p:cNvSpPr>
          <p:nvPr>
            <p:ph type="body" idx="1"/>
          </p:nvPr>
        </p:nvSpPr>
        <p:spPr/>
        <p:txBody>
          <a:bodyPr/>
          <a:lstStyle/>
          <a:p>
            <a:pPr eaLnBrk="1" hangingPunct="1">
              <a:buFont typeface="Wingdings" pitchFamily="2" charset="2"/>
              <a:buNone/>
            </a:pPr>
            <a:r>
              <a:rPr lang="en-US" sz="2800" b="1" smtClean="0">
                <a:ea typeface="ＭＳ Ｐゴシック" pitchFamily="34" charset="-128"/>
              </a:rPr>
              <a:t>	</a:t>
            </a:r>
            <a:r>
              <a:rPr lang="ja-JP" altLang="en-US" sz="2800" b="1" smtClean="0">
                <a:ea typeface="ＭＳ Ｐゴシック" pitchFamily="34" charset="-128"/>
              </a:rPr>
              <a:t>“</a:t>
            </a:r>
            <a:r>
              <a:rPr lang="en-US" altLang="ja-JP" sz="2800" b="1" smtClean="0">
                <a:ea typeface="ＭＳ Ｐゴシック" pitchFamily="34" charset="-128"/>
              </a:rPr>
              <a:t>I discuss only those bodies of theory that can be understood within the framework of Western rationalism with roots at the philosophies of European enlightenment, with its main emphasis on interpretation and explanation, rather than normative and utopian.</a:t>
            </a:r>
            <a:r>
              <a:rPr lang="ja-JP" altLang="en-US" sz="2800" b="1" smtClean="0">
                <a:ea typeface="ＭＳ Ｐゴシック" pitchFamily="34" charset="-128"/>
              </a:rPr>
              <a:t>”</a:t>
            </a:r>
            <a:endParaRPr lang="en-US" altLang="ja-JP" sz="2800" b="1" smtClean="0">
              <a:ea typeface="ＭＳ Ｐゴシック" pitchFamily="34" charset="-128"/>
            </a:endParaRPr>
          </a:p>
          <a:p>
            <a:pPr eaLnBrk="1" hangingPunct="1">
              <a:buFont typeface="Wingdings" pitchFamily="2" charset="2"/>
              <a:buNone/>
            </a:pPr>
            <a:endParaRPr lang="en-US" sz="2800" b="1" smtClean="0">
              <a:ea typeface="ＭＳ Ｐゴシック" pitchFamily="34" charset="-128"/>
            </a:endParaRPr>
          </a:p>
          <a:p>
            <a:pPr eaLnBrk="1" hangingPunct="1">
              <a:buFont typeface="Wingdings" pitchFamily="2" charset="2"/>
              <a:buNone/>
            </a:pPr>
            <a:r>
              <a:rPr lang="en-US" sz="2800" b="1" smtClean="0">
                <a:ea typeface="ＭＳ Ｐゴシック" pitchFamily="34" charset="-128"/>
              </a:rPr>
              <a:t>						John Martinussen</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p:txBody>
          <a:bodyPr/>
          <a:lstStyle/>
          <a:p>
            <a:pPr eaLnBrk="1" hangingPunct="1"/>
            <a:r>
              <a:rPr lang="en-US" smtClean="0">
                <a:ea typeface="ＭＳ Ｐゴシック" pitchFamily="34" charset="-128"/>
              </a:rPr>
              <a:t>Quote 4</a:t>
            </a:r>
          </a:p>
        </p:txBody>
      </p:sp>
      <p:sp>
        <p:nvSpPr>
          <p:cNvPr id="39939" name="Rectangle 3"/>
          <p:cNvSpPr>
            <a:spLocks noGrp="1" noRot="1" noChangeArrowheads="1"/>
          </p:cNvSpPr>
          <p:nvPr>
            <p:ph type="body" idx="1"/>
          </p:nvPr>
        </p:nvSpPr>
        <p:spPr/>
        <p:txBody>
          <a:bodyPr/>
          <a:lstStyle/>
          <a:p>
            <a:pPr eaLnBrk="1" hangingPunct="1">
              <a:buFont typeface="Wingdings" pitchFamily="2" charset="2"/>
              <a:buNone/>
            </a:pPr>
            <a:r>
              <a:rPr lang="en-US" b="1" smtClean="0">
                <a:ea typeface="ＭＳ Ｐゴシック" pitchFamily="34" charset="-128"/>
              </a:rPr>
              <a:t>	</a:t>
            </a:r>
          </a:p>
          <a:p>
            <a:pPr eaLnBrk="1" hangingPunct="1">
              <a:buFont typeface="Wingdings" pitchFamily="2" charset="2"/>
              <a:buNone/>
            </a:pPr>
            <a:r>
              <a:rPr lang="en-US" b="1" smtClean="0">
                <a:ea typeface="ＭＳ Ｐゴシック" pitchFamily="34" charset="-128"/>
              </a:rPr>
              <a:t>	</a:t>
            </a:r>
            <a:r>
              <a:rPr lang="ja-JP" altLang="en-US" b="1" smtClean="0">
                <a:ea typeface="ＭＳ Ｐゴシック" pitchFamily="34" charset="-128"/>
              </a:rPr>
              <a:t>“</a:t>
            </a:r>
            <a:r>
              <a:rPr lang="en-US" altLang="ja-JP" b="1" smtClean="0">
                <a:ea typeface="ＭＳ Ｐゴシック" pitchFamily="34" charset="-128"/>
              </a:rPr>
              <a:t>They believe that the state is part of the problem and should therefore be avoided as much as possible.</a:t>
            </a:r>
            <a:r>
              <a:rPr lang="ja-JP" altLang="en-US" b="1" smtClean="0">
                <a:ea typeface="ＭＳ Ｐゴシック" pitchFamily="34" charset="-128"/>
              </a:rPr>
              <a:t>”</a:t>
            </a:r>
            <a:endParaRPr lang="en-US" altLang="ja-JP" b="1" smtClean="0">
              <a:ea typeface="ＭＳ Ｐゴシック" pitchFamily="34" charset="-128"/>
            </a:endParaRPr>
          </a:p>
          <a:p>
            <a:pPr eaLnBrk="1" hangingPunct="1"/>
            <a:endParaRPr lang="en-US" b="1" smtClean="0">
              <a:ea typeface="ＭＳ Ｐゴシック" pitchFamily="34" charset="-128"/>
            </a:endParaRPr>
          </a:p>
          <a:p>
            <a:pPr eaLnBrk="1" hangingPunct="1">
              <a:buFont typeface="Wingdings" pitchFamily="2" charset="2"/>
              <a:buNone/>
            </a:pPr>
            <a:endParaRPr lang="en-US" b="1" smtClean="0">
              <a:ea typeface="ＭＳ Ｐゴシック" pitchFamily="34" charset="-128"/>
            </a:endParaRPr>
          </a:p>
          <a:p>
            <a:pPr eaLnBrk="1" hangingPunct="1">
              <a:buFont typeface="Wingdings" pitchFamily="2" charset="2"/>
              <a:buNone/>
            </a:pPr>
            <a:r>
              <a:rPr lang="en-US" b="1" smtClean="0">
                <a:ea typeface="ＭＳ Ｐゴシック" pitchFamily="34" charset="-128"/>
              </a:rPr>
              <a:t>					John Martinussen</a:t>
            </a:r>
          </a:p>
        </p:txBody>
      </p:sp>
      <p:pic>
        <p:nvPicPr>
          <p:cNvPr id="481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648200"/>
            <a:ext cx="9525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lstStyle/>
          <a:p>
            <a:pPr eaLnBrk="1" hangingPunct="1"/>
            <a:r>
              <a:rPr lang="en-US" smtClean="0">
                <a:ea typeface="ＭＳ Ｐゴシック" pitchFamily="34" charset="-128"/>
              </a:rPr>
              <a:t>Quote 5</a:t>
            </a:r>
          </a:p>
        </p:txBody>
      </p:sp>
      <p:sp>
        <p:nvSpPr>
          <p:cNvPr id="41987" name="Rectangle 3"/>
          <p:cNvSpPr>
            <a:spLocks noGrp="1" noRot="1" noChangeArrowheads="1"/>
          </p:cNvSpPr>
          <p:nvPr>
            <p:ph type="body" sz="half" idx="1"/>
          </p:nvPr>
        </p:nvSpPr>
        <p:spPr>
          <a:xfrm>
            <a:off x="381000" y="1905000"/>
            <a:ext cx="4384675" cy="4953000"/>
          </a:xfrm>
        </p:spPr>
        <p:txBody>
          <a:bodyPr/>
          <a:lstStyle/>
          <a:p>
            <a:pPr eaLnBrk="1" hangingPunct="1">
              <a:buFont typeface="Wingdings" pitchFamily="2" charset="2"/>
              <a:buNone/>
            </a:pPr>
            <a:r>
              <a:rPr lang="en-US" b="1" smtClean="0">
                <a:ea typeface="ＭＳ Ｐゴシック" pitchFamily="34" charset="-128"/>
              </a:rPr>
              <a:t>	</a:t>
            </a:r>
            <a:r>
              <a:rPr lang="ja-JP" altLang="en-US" b="1" smtClean="0">
                <a:ea typeface="ＭＳ Ｐゴシック" pitchFamily="34" charset="-128"/>
              </a:rPr>
              <a:t>“</a:t>
            </a:r>
            <a:r>
              <a:rPr lang="en-US" altLang="ja-JP" b="1" smtClean="0">
                <a:ea typeface="ＭＳ Ｐゴシック" pitchFamily="34" charset="-128"/>
              </a:rPr>
              <a:t>The Third World is the creation of foreign aid; without foreign aid there is no third world.</a:t>
            </a:r>
            <a:r>
              <a:rPr lang="ja-JP" altLang="en-US" b="1" smtClean="0">
                <a:ea typeface="ＭＳ Ｐゴシック" pitchFamily="34" charset="-128"/>
              </a:rPr>
              <a:t>”</a:t>
            </a:r>
            <a:r>
              <a:rPr lang="en-US" altLang="ja-JP" b="1" smtClean="0">
                <a:ea typeface="ＭＳ Ｐゴシック" pitchFamily="34" charset="-128"/>
              </a:rPr>
              <a:t> (Look to the Market)</a:t>
            </a:r>
          </a:p>
          <a:p>
            <a:pPr eaLnBrk="1" hangingPunct="1">
              <a:buFont typeface="Wingdings" pitchFamily="2" charset="2"/>
              <a:buNone/>
            </a:pPr>
            <a:r>
              <a:rPr lang="en-US" b="1" smtClean="0">
                <a:ea typeface="ＭＳ Ｐゴシック" pitchFamily="34" charset="-128"/>
              </a:rPr>
              <a:t>	</a:t>
            </a:r>
          </a:p>
          <a:p>
            <a:pPr eaLnBrk="1" hangingPunct="1">
              <a:buFont typeface="Wingdings" pitchFamily="2" charset="2"/>
              <a:buNone/>
            </a:pPr>
            <a:r>
              <a:rPr lang="en-US" b="1" smtClean="0">
                <a:ea typeface="ＭＳ Ｐゴシック" pitchFamily="34" charset="-128"/>
              </a:rPr>
              <a:t>	Lord (Peter Thomas) Bauer</a:t>
            </a:r>
            <a:r>
              <a:rPr lang="en-US" smtClean="0">
                <a:ea typeface="ＭＳ Ｐゴシック" pitchFamily="34" charset="-128"/>
              </a:rPr>
              <a:t>- </a:t>
            </a:r>
            <a:r>
              <a:rPr lang="en-US" b="1" i="1" smtClean="0">
                <a:ea typeface="ＭＳ Ｐゴシック" pitchFamily="34" charset="-128"/>
              </a:rPr>
              <a:t>1915-2002</a:t>
            </a:r>
          </a:p>
        </p:txBody>
      </p:sp>
      <p:pic>
        <p:nvPicPr>
          <p:cNvPr id="49155" name="Picture 4"/>
          <p:cNvPicPr>
            <a:picLocks noGrp="1" noChangeAspect="1" noChangeArrowheads="1"/>
          </p:cNvPicPr>
          <p:nvPr>
            <p:ph type="body" sz="half" idx="2"/>
          </p:nvPr>
        </p:nvPicPr>
        <p:blipFill>
          <a:blip r:embed="rId2">
            <a:extLst>
              <a:ext uri="{28A0092B-C50C-407E-A947-70E740481C1C}">
                <a14:useLocalDpi xmlns:a14="http://schemas.microsoft.com/office/drawing/2010/main" val="0"/>
              </a:ext>
            </a:extLst>
          </a:blip>
          <a:srcRect/>
          <a:stretch>
            <a:fillRect/>
          </a:stretch>
        </p:blipFill>
        <p:spPr>
          <a:xfrm>
            <a:off x="5562600" y="1752600"/>
            <a:ext cx="2971800" cy="4419600"/>
          </a:xfrm>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p:txBody>
          <a:bodyPr/>
          <a:lstStyle/>
          <a:p>
            <a:pPr eaLnBrk="1" hangingPunct="1"/>
            <a:r>
              <a:rPr lang="en-US" smtClean="0">
                <a:ea typeface="ＭＳ Ｐゴシック" pitchFamily="34" charset="-128"/>
              </a:rPr>
              <a:t>Quote 6</a:t>
            </a:r>
          </a:p>
        </p:txBody>
      </p:sp>
      <p:sp>
        <p:nvSpPr>
          <p:cNvPr id="43011" name="Rectangle 3"/>
          <p:cNvSpPr>
            <a:spLocks noGrp="1" noRot="1" noChangeArrowheads="1"/>
          </p:cNvSpPr>
          <p:nvPr>
            <p:ph type="body" sz="half" idx="1"/>
          </p:nvPr>
        </p:nvSpPr>
        <p:spPr/>
        <p:txBody>
          <a:bodyPr/>
          <a:lstStyle/>
          <a:p>
            <a:pPr eaLnBrk="1" hangingPunct="1">
              <a:buFont typeface="Wingdings" pitchFamily="2" charset="2"/>
              <a:buNone/>
            </a:pPr>
            <a:r>
              <a:rPr lang="en-US" b="1" smtClean="0">
                <a:ea typeface="ＭＳ Ｐゴシック" pitchFamily="34" charset="-128"/>
              </a:rPr>
              <a:t>	Rural poverty is "unperceived."</a:t>
            </a:r>
          </a:p>
          <a:p>
            <a:pPr eaLnBrk="1" hangingPunct="1">
              <a:buFont typeface="Wingdings" pitchFamily="2" charset="2"/>
              <a:buNone/>
            </a:pPr>
            <a:endParaRPr lang="en-US" b="1" smtClean="0">
              <a:ea typeface="ＭＳ Ｐゴシック" pitchFamily="34" charset="-128"/>
            </a:endParaRPr>
          </a:p>
          <a:p>
            <a:pPr eaLnBrk="1" hangingPunct="1">
              <a:buFont typeface="Wingdings" pitchFamily="2" charset="2"/>
              <a:buNone/>
            </a:pPr>
            <a:r>
              <a:rPr lang="en-US" b="1" smtClean="0">
                <a:ea typeface="ＭＳ Ｐゴシック" pitchFamily="34" charset="-128"/>
              </a:rPr>
              <a:t>				Robert Chambers</a:t>
            </a:r>
          </a:p>
        </p:txBody>
      </p:sp>
      <p:sp>
        <p:nvSpPr>
          <p:cNvPr id="43013" name="Rectangle 5"/>
          <p:cNvSpPr>
            <a:spLocks noGrp="1" noRot="1" noChangeArrowheads="1"/>
          </p:cNvSpPr>
          <p:nvPr>
            <p:ph type="body" sz="half" idx="2"/>
          </p:nvPr>
        </p:nvSpPr>
        <p:spPr/>
        <p:txBody>
          <a:bodyPr/>
          <a:lstStyle/>
          <a:p>
            <a:pPr eaLnBrk="1" hangingPunct="1">
              <a:buFont typeface="Wingdings" pitchFamily="2" charset="2"/>
              <a:buNone/>
              <a:defRPr/>
            </a:pPr>
            <a:r>
              <a:rPr lang="en-US" smtClean="0">
                <a:ea typeface="+mn-ea"/>
              </a:rPr>
              <a:t> </a:t>
            </a:r>
            <a:r>
              <a:rPr lang="en-US" b="1" smtClean="0">
                <a:ea typeface="+mn-ea"/>
              </a:rPr>
              <a:t>Robert Chambers</a:t>
            </a:r>
          </a:p>
          <a:p>
            <a:pPr eaLnBrk="1" hangingPunct="1">
              <a:buFont typeface="Wingdings" pitchFamily="2" charset="2"/>
              <a:buNone/>
              <a:defRPr/>
            </a:pPr>
            <a:r>
              <a:rPr lang="en-US" b="1" smtClean="0">
                <a:ea typeface="+mn-ea"/>
              </a:rPr>
              <a:t>	</a:t>
            </a:r>
          </a:p>
          <a:p>
            <a:pPr eaLnBrk="1" hangingPunct="1">
              <a:buFont typeface="Wingdings" pitchFamily="2" charset="2"/>
              <a:buNone/>
              <a:defRPr/>
            </a:pPr>
            <a:r>
              <a:rPr lang="en-US" b="1" smtClean="0">
                <a:ea typeface="+mn-ea"/>
              </a:rPr>
              <a:t>	Opening speech at the </a:t>
            </a:r>
            <a:r>
              <a:rPr lang="en-US" b="1" smtClean="0">
                <a:ea typeface="+mn-ea"/>
                <a:hlinkClick r:id="rId2"/>
              </a:rPr>
              <a:t>Farmer First Revisited</a:t>
            </a:r>
            <a:r>
              <a:rPr lang="en-US" b="1" smtClean="0">
                <a:ea typeface="+mn-ea"/>
              </a:rPr>
              <a:t> workshop held at IDS 12-14 December 2007</a:t>
            </a:r>
          </a:p>
          <a:p>
            <a:pPr eaLnBrk="1" hangingPunct="1">
              <a:buFont typeface="Wingdings" pitchFamily="2" charset="2"/>
              <a:buNone/>
              <a:defRPr/>
            </a:pPr>
            <a:endParaRPr lang="en-US" b="1" smtClean="0">
              <a:ea typeface="+mn-ea"/>
            </a:endParaRPr>
          </a:p>
        </p:txBody>
      </p:sp>
      <p:pic>
        <p:nvPicPr>
          <p:cNvPr id="501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429000"/>
            <a:ext cx="21558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p:txBody>
          <a:bodyPr/>
          <a:lstStyle/>
          <a:p>
            <a:pPr eaLnBrk="1" hangingPunct="1"/>
            <a:r>
              <a:rPr lang="en-US" sz="4000" b="0" smtClean="0">
                <a:ea typeface="ＭＳ Ｐゴシック" pitchFamily="34" charset="-128"/>
              </a:rPr>
              <a:t>Mock Comprehensive Question:</a:t>
            </a:r>
            <a:br>
              <a:rPr lang="en-US" sz="4000" b="0" smtClean="0">
                <a:ea typeface="ＭＳ Ｐゴシック" pitchFamily="34" charset="-128"/>
              </a:rPr>
            </a:br>
            <a:endParaRPr lang="en-US" sz="4000" b="0" smtClean="0">
              <a:ea typeface="ＭＳ Ｐゴシック" pitchFamily="34" charset="-128"/>
            </a:endParaRPr>
          </a:p>
        </p:txBody>
      </p:sp>
      <p:sp>
        <p:nvSpPr>
          <p:cNvPr id="44035" name="Rectangle 3"/>
          <p:cNvSpPr>
            <a:spLocks noGrp="1" noRot="1" noChangeArrowheads="1"/>
          </p:cNvSpPr>
          <p:nvPr>
            <p:ph type="body" idx="1"/>
          </p:nvPr>
        </p:nvSpPr>
        <p:spPr/>
        <p:txBody>
          <a:bodyPr/>
          <a:lstStyle/>
          <a:p>
            <a:pPr eaLnBrk="1" hangingPunct="1">
              <a:lnSpc>
                <a:spcPct val="90000"/>
              </a:lnSpc>
              <a:buFont typeface="Wingdings" pitchFamily="2" charset="2"/>
              <a:buNone/>
            </a:pPr>
            <a:r>
              <a:rPr lang="en-US" b="1" smtClean="0">
                <a:ea typeface="ＭＳ Ｐゴシック" pitchFamily="34" charset="-128"/>
              </a:rPr>
              <a:t>	What comes first, the chicken or the egg? Is human resource development different from economic development within a social development framework, what differences can be found? What criticism can be made of social development approaches? What are the other chicken and egg problems of development studies?</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a:xfrm>
            <a:off x="0" y="228600"/>
            <a:ext cx="8842375" cy="1431925"/>
          </a:xfrm>
        </p:spPr>
        <p:txBody>
          <a:bodyPr/>
          <a:lstStyle/>
          <a:p>
            <a:pPr eaLnBrk="1" hangingPunct="1"/>
            <a:r>
              <a:rPr lang="en-US" smtClean="0">
                <a:ea typeface="ＭＳ Ｐゴシック" pitchFamily="34" charset="-128"/>
              </a:rPr>
              <a:t>Workshop Exercise: Next Week as Part of Presention</a:t>
            </a:r>
          </a:p>
        </p:txBody>
      </p:sp>
      <p:sp>
        <p:nvSpPr>
          <p:cNvPr id="61443" name="Rectangle 3"/>
          <p:cNvSpPr>
            <a:spLocks noGrp="1" noRot="1" noChangeArrowheads="1"/>
          </p:cNvSpPr>
          <p:nvPr>
            <p:ph type="body" idx="1"/>
          </p:nvPr>
        </p:nvSpPr>
        <p:spPr>
          <a:xfrm>
            <a:off x="280521" y="1600200"/>
            <a:ext cx="8845550" cy="4724400"/>
          </a:xfrm>
        </p:spPr>
        <p:txBody>
          <a:bodyPr/>
          <a:lstStyle/>
          <a:p>
            <a:pPr marL="609600" indent="-609600" eaLnBrk="1" hangingPunct="1">
              <a:lnSpc>
                <a:spcPct val="90000"/>
              </a:lnSpc>
              <a:buFont typeface="Wingdings" pitchFamily="2" charset="2"/>
              <a:buAutoNum type="arabicPeriod"/>
            </a:pPr>
            <a:r>
              <a:rPr lang="en-US" b="1" dirty="0" smtClean="0">
                <a:ea typeface="ＭＳ Ｐゴシック" pitchFamily="34" charset="-128"/>
              </a:rPr>
              <a:t>Deconstruct Question (Group </a:t>
            </a:r>
            <a:r>
              <a:rPr lang="en-US" b="1" dirty="0" smtClean="0">
                <a:ea typeface="ＭＳ Ｐゴシック" pitchFamily="34" charset="-128"/>
              </a:rPr>
              <a:t>Red</a:t>
            </a:r>
            <a:r>
              <a:rPr lang="en-US" b="1" dirty="0" smtClean="0">
                <a:ea typeface="ＭＳ Ｐゴシック" pitchFamily="34" charset="-128"/>
              </a:rPr>
              <a:t>)</a:t>
            </a:r>
            <a:endParaRPr lang="en-US" b="1" dirty="0" smtClean="0">
              <a:ea typeface="ＭＳ Ｐゴシック" pitchFamily="34" charset="-128"/>
            </a:endParaRPr>
          </a:p>
          <a:p>
            <a:pPr marL="609600" indent="-609600" eaLnBrk="1" hangingPunct="1">
              <a:lnSpc>
                <a:spcPct val="90000"/>
              </a:lnSpc>
              <a:buFont typeface="Wingdings" pitchFamily="2" charset="2"/>
              <a:buAutoNum type="arabicPeriod"/>
            </a:pPr>
            <a:endParaRPr lang="en-US" b="1" dirty="0" smtClean="0">
              <a:ea typeface="ＭＳ Ｐゴシック" pitchFamily="34" charset="-128"/>
            </a:endParaRPr>
          </a:p>
          <a:p>
            <a:pPr marL="609600" indent="-609600" eaLnBrk="1" hangingPunct="1">
              <a:lnSpc>
                <a:spcPct val="90000"/>
              </a:lnSpc>
              <a:buFont typeface="Wingdings" pitchFamily="2" charset="2"/>
              <a:buAutoNum type="arabicPeriod"/>
            </a:pPr>
            <a:r>
              <a:rPr lang="en-US" b="1" dirty="0" smtClean="0">
                <a:ea typeface="ＭＳ Ｐゴシック" pitchFamily="34" charset="-128"/>
              </a:rPr>
              <a:t>Provide ten references for Question (Group </a:t>
            </a:r>
            <a:r>
              <a:rPr lang="en-US" b="1" dirty="0" smtClean="0">
                <a:ea typeface="ＭＳ Ｐゴシック" pitchFamily="34" charset="-128"/>
              </a:rPr>
              <a:t>Green</a:t>
            </a:r>
            <a:r>
              <a:rPr lang="en-US" b="1" dirty="0" smtClean="0">
                <a:ea typeface="ＭＳ Ｐゴシック" pitchFamily="34" charset="-128"/>
              </a:rPr>
              <a:t>)</a:t>
            </a:r>
            <a:endParaRPr lang="en-US" b="1" dirty="0" smtClean="0">
              <a:ea typeface="ＭＳ Ｐゴシック" pitchFamily="34" charset="-128"/>
            </a:endParaRPr>
          </a:p>
          <a:p>
            <a:pPr marL="609600" indent="-609600" eaLnBrk="1" hangingPunct="1">
              <a:lnSpc>
                <a:spcPct val="90000"/>
              </a:lnSpc>
              <a:buFont typeface="Wingdings" pitchFamily="2" charset="2"/>
              <a:buAutoNum type="arabicPeriod"/>
            </a:pPr>
            <a:endParaRPr lang="en-US" b="1" dirty="0" smtClean="0">
              <a:ea typeface="ＭＳ Ｐゴシック" pitchFamily="34" charset="-128"/>
            </a:endParaRPr>
          </a:p>
          <a:p>
            <a:pPr marL="609600" indent="-609600" eaLnBrk="1" hangingPunct="1">
              <a:lnSpc>
                <a:spcPct val="90000"/>
              </a:lnSpc>
              <a:buFont typeface="Wingdings" pitchFamily="2" charset="2"/>
              <a:buAutoNum type="arabicPeriod"/>
            </a:pPr>
            <a:r>
              <a:rPr lang="en-US" b="1" dirty="0" smtClean="0">
                <a:ea typeface="ＭＳ Ｐゴシック" pitchFamily="34" charset="-128"/>
              </a:rPr>
              <a:t>Write Questions from Quotes 2-4 (Group </a:t>
            </a:r>
            <a:r>
              <a:rPr lang="en-US" b="1" dirty="0" smtClean="0">
                <a:ea typeface="ＭＳ Ｐゴシック" pitchFamily="34" charset="-128"/>
              </a:rPr>
              <a:t>Red</a:t>
            </a:r>
            <a:r>
              <a:rPr lang="en-US" b="1" dirty="0" smtClean="0">
                <a:ea typeface="ＭＳ Ｐゴシック" pitchFamily="34" charset="-128"/>
              </a:rPr>
              <a:t>)</a:t>
            </a:r>
            <a:endParaRPr lang="en-US" b="1" dirty="0" smtClean="0">
              <a:ea typeface="ＭＳ Ｐゴシック" pitchFamily="34" charset="-128"/>
            </a:endParaRPr>
          </a:p>
          <a:p>
            <a:pPr marL="609600" indent="-609600" eaLnBrk="1" hangingPunct="1">
              <a:lnSpc>
                <a:spcPct val="90000"/>
              </a:lnSpc>
              <a:buFont typeface="Wingdings" pitchFamily="2" charset="2"/>
              <a:buAutoNum type="arabicPeriod"/>
            </a:pPr>
            <a:endParaRPr lang="en-US" b="1" dirty="0" smtClean="0">
              <a:ea typeface="ＭＳ Ｐゴシック" pitchFamily="34" charset="-128"/>
            </a:endParaRPr>
          </a:p>
          <a:p>
            <a:pPr marL="609600" indent="-609600" eaLnBrk="1" hangingPunct="1">
              <a:lnSpc>
                <a:spcPct val="90000"/>
              </a:lnSpc>
              <a:buFont typeface="Wingdings" pitchFamily="2" charset="2"/>
              <a:buAutoNum type="arabicPeriod"/>
            </a:pPr>
            <a:r>
              <a:rPr lang="en-US" b="1" dirty="0" smtClean="0">
                <a:ea typeface="ＭＳ Ｐゴシック" pitchFamily="34" charset="-128"/>
              </a:rPr>
              <a:t>Write Questions From Quotes 5-6 </a:t>
            </a:r>
            <a:r>
              <a:rPr lang="en-US" b="1" dirty="0" smtClean="0">
                <a:ea typeface="ＭＳ Ｐゴシック" pitchFamily="34" charset="-128"/>
              </a:rPr>
              <a:t>(</a:t>
            </a:r>
            <a:r>
              <a:rPr lang="en-US" b="1" dirty="0" smtClean="0">
                <a:ea typeface="ＭＳ Ｐゴシック" pitchFamily="34" charset="-128"/>
              </a:rPr>
              <a:t>Group Green</a:t>
            </a:r>
            <a:r>
              <a:rPr lang="en-US" b="1" dirty="0" smtClean="0">
                <a:ea typeface="ＭＳ Ｐゴシック" pitchFamily="34" charset="-128"/>
              </a:rPr>
              <a:t>)</a:t>
            </a:r>
            <a:endParaRPr lang="en-US" b="1" dirty="0" smtClean="0">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pPr algn="ctr" eaLnBrk="1" hangingPunct="1"/>
            <a:r>
              <a:rPr lang="en-US" smtClean="0">
                <a:ea typeface="ＭＳ Ｐゴシック" pitchFamily="34" charset="-128"/>
              </a:rPr>
              <a:t>Focus of the Week</a:t>
            </a:r>
          </a:p>
        </p:txBody>
      </p:sp>
      <p:sp>
        <p:nvSpPr>
          <p:cNvPr id="22531" name="Rectangle 3"/>
          <p:cNvSpPr>
            <a:spLocks noGrp="1" noRot="1" noChangeArrowheads="1"/>
          </p:cNvSpPr>
          <p:nvPr>
            <p:ph type="body" idx="1"/>
          </p:nvPr>
        </p:nvSpPr>
        <p:spPr>
          <a:xfrm>
            <a:off x="457200" y="1219200"/>
            <a:ext cx="8007350" cy="4191000"/>
          </a:xfrm>
        </p:spPr>
        <p:txBody>
          <a:bodyPr/>
          <a:lstStyle/>
          <a:p>
            <a:pPr algn="ctr" eaLnBrk="1" hangingPunct="1">
              <a:buFont typeface="Wingdings" pitchFamily="2" charset="2"/>
              <a:buNone/>
            </a:pPr>
            <a:r>
              <a:rPr lang="en-US" sz="4000" b="1" dirty="0" smtClean="0">
                <a:ea typeface="ＭＳ Ｐゴシック" pitchFamily="34" charset="-128"/>
              </a:rPr>
              <a:t>	</a:t>
            </a:r>
          </a:p>
          <a:p>
            <a:pPr algn="ctr" eaLnBrk="1" hangingPunct="1">
              <a:buFont typeface="Wingdings" pitchFamily="2" charset="2"/>
              <a:buNone/>
            </a:pPr>
            <a:endParaRPr lang="en-US" sz="4000" b="1" dirty="0" smtClean="0">
              <a:ea typeface="ＭＳ Ｐゴシック" pitchFamily="34" charset="-128"/>
            </a:endParaRPr>
          </a:p>
          <a:p>
            <a:pPr algn="ctr" eaLnBrk="1" hangingPunct="1">
              <a:buFont typeface="Wingdings" pitchFamily="2" charset="2"/>
              <a:buNone/>
            </a:pPr>
            <a:r>
              <a:rPr lang="en-US" sz="4000" b="1" dirty="0" smtClean="0">
                <a:ea typeface="ＭＳ Ｐゴシック" pitchFamily="34" charset="-128"/>
              </a:rPr>
              <a:t>Counter-Dependency </a:t>
            </a:r>
            <a:r>
              <a:rPr lang="en-US" sz="4000" b="1" dirty="0" smtClean="0">
                <a:ea typeface="ＭＳ Ｐゴシック" pitchFamily="34" charset="-128"/>
              </a:rPr>
              <a:t>Strategies:   </a:t>
            </a:r>
            <a:r>
              <a:rPr lang="en-US" sz="4000" b="1" dirty="0" smtClean="0">
                <a:ea typeface="ＭＳ Ｐゴシック" pitchFamily="34" charset="-128"/>
              </a:rPr>
              <a:t>Policy prescriptions of dependency theory and the Millennium Development Goals </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83" name="Group 31"/>
          <p:cNvGraphicFramePr>
            <a:graphicFrameLocks noGrp="1"/>
          </p:cNvGraphicFramePr>
          <p:nvPr>
            <p:extLst>
              <p:ext uri="{D42A27DB-BD31-4B8C-83A1-F6EECF244321}">
                <p14:modId xmlns:p14="http://schemas.microsoft.com/office/powerpoint/2010/main" val="3646412908"/>
              </p:ext>
            </p:extLst>
          </p:nvPr>
        </p:nvGraphicFramePr>
        <p:xfrm>
          <a:off x="381000" y="1219200"/>
          <a:ext cx="8763000" cy="11876560"/>
        </p:xfrm>
        <a:graphic>
          <a:graphicData uri="http://schemas.openxmlformats.org/drawingml/2006/table">
            <a:tbl>
              <a:tblPr/>
              <a:tblGrid>
                <a:gridCol w="8763000"/>
              </a:tblGrid>
              <a:tr h="54864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On Counter-dependency strategies see Louis A. </a:t>
                      </a:r>
                      <a:r>
                        <a:rPr kumimoji="0" lang="en-US" sz="2400" b="1"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picard</a:t>
                      </a:r>
                      <a:r>
                        <a:rPr kumimoji="0" lang="en-US" sz="24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"Self-Sufficiency, </a:t>
                      </a:r>
                      <a:r>
                        <a:rPr kumimoji="0" lang="en-US" sz="2400" b="1"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Delinkage</a:t>
                      </a:r>
                      <a:r>
                        <a:rPr kumimoji="0" lang="en-US" sz="24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and Food Production: Limits on Agricultural Development in Africa," in </a:t>
                      </a:r>
                      <a:r>
                        <a:rPr kumimoji="0" lang="en-US" sz="2400" b="1" i="0" u="sng"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World Food policies: Toward Agricultural Interdependence</a:t>
                      </a:r>
                      <a:r>
                        <a:rPr kumimoji="0" lang="en-US" sz="24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 William P. Browne and Don F. </a:t>
                      </a:r>
                      <a:r>
                        <a:rPr kumimoji="0" lang="en-US" sz="2400" b="1"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Hadwiger</a:t>
                      </a:r>
                      <a:r>
                        <a:rPr kumimoji="0" lang="en-US" sz="24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eds. (Boulder: Lynne </a:t>
                      </a:r>
                      <a:r>
                        <a:rPr kumimoji="0" lang="en-US" sz="2400" b="1"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Rienner</a:t>
                      </a:r>
                      <a:r>
                        <a:rPr kumimoji="0" lang="en-US" sz="24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Publishers, 1986), pp. 121-136 and</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Louis A. Picard and Michele </a:t>
                      </a:r>
                      <a:r>
                        <a:rPr kumimoji="0" lang="en-US" sz="2400" b="1"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Garrity</a:t>
                      </a:r>
                      <a:r>
                        <a:rPr kumimoji="0" lang="en-US" sz="24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"Dependency Avoidance, Dependency reversal and economic development: Cases from the nineteenth-century periphery," </a:t>
                      </a:r>
                      <a:r>
                        <a:rPr kumimoji="0" lang="en-US" sz="2400" b="1" i="0" u="sng"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Africanus</a:t>
                      </a:r>
                      <a:r>
                        <a:rPr kumimoji="0" lang="en-US" sz="2400" b="1" i="0" u="sng"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Journal of Development Alternatives</a:t>
                      </a:r>
                      <a:r>
                        <a:rPr kumimoji="0" lang="en-US" sz="24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vol. 23, nos. 1 and 2 (1993), pp. 13-29.</a:t>
                      </a:r>
                      <a:r>
                        <a:rPr kumimoji="0" lang="en-US" sz="28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t>
                      </a:r>
                      <a:endParaRPr kumimoji="0" lang="en-US" sz="28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Then I lost interest in Counter-Dependency Issues</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t>
                      </a:r>
                      <a:endParaRPr kumimoji="0" lang="en-US" sz="28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047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9465" name="Rectangle 15"/>
          <p:cNvSpPr>
            <a:spLocks noChangeArrowheads="1"/>
          </p:cNvSpPr>
          <p:nvPr/>
        </p:nvSpPr>
        <p:spPr bwMode="auto">
          <a:xfrm>
            <a:off x="0" y="4537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en-US" sz="1800"/>
          </a:p>
        </p:txBody>
      </p:sp>
      <p:sp>
        <p:nvSpPr>
          <p:cNvPr id="19466" name="Rectangle 18"/>
          <p:cNvSpPr>
            <a:spLocks noGrp="1" noRot="1" noChangeArrowheads="1"/>
          </p:cNvSpPr>
          <p:nvPr>
            <p:ph type="title" idx="4294967295"/>
          </p:nvPr>
        </p:nvSpPr>
        <p:spPr>
          <a:xfrm>
            <a:off x="19424" y="-152400"/>
            <a:ext cx="9525000" cy="1431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2800" dirty="0" smtClean="0">
                <a:solidFill>
                  <a:schemeClr val="tx1"/>
                </a:solidFill>
                <a:effectLst/>
                <a:ea typeface="ＭＳ Ｐゴシック" pitchFamily="34" charset="-128"/>
              </a:rPr>
              <a:t>Unpaid non-political announcement: Again</a:t>
            </a:r>
            <a:br>
              <a:rPr lang="en-US" sz="2800" dirty="0" smtClean="0">
                <a:solidFill>
                  <a:schemeClr val="tx1"/>
                </a:solidFill>
                <a:effectLst/>
                <a:ea typeface="ＭＳ Ｐゴシック" pitchFamily="34" charset="-128"/>
              </a:rPr>
            </a:br>
            <a:endParaRPr lang="en-US" sz="2800" dirty="0" smtClean="0">
              <a:solidFill>
                <a:schemeClr val="tx1"/>
              </a:solidFill>
              <a:effectLst/>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749425"/>
            <a:ext cx="5876925"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z="3600" dirty="0" smtClean="0">
                <a:ea typeface="ＭＳ Ｐゴシック" pitchFamily="34" charset="-128"/>
              </a:rPr>
              <a:t>Human Resource </a:t>
            </a:r>
            <a:r>
              <a:rPr lang="en-US" sz="3600" dirty="0" smtClean="0">
                <a:ea typeface="ＭＳ Ｐゴシック" pitchFamily="34" charset="-128"/>
              </a:rPr>
              <a:t>Development:  The Counter-Dependency Strategy</a:t>
            </a:r>
            <a:endParaRPr lang="en-US" sz="3600" dirty="0" smtClean="0">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p:txBody>
          <a:bodyPr/>
          <a:lstStyle/>
          <a:p>
            <a:pPr eaLnBrk="1" hangingPunct="1"/>
            <a:r>
              <a:rPr lang="en-US" smtClean="0">
                <a:ea typeface="ＭＳ Ｐゴシック" pitchFamily="34" charset="-128"/>
              </a:rPr>
              <a:t>Agricultural promotion</a:t>
            </a:r>
          </a:p>
        </p:txBody>
      </p:sp>
      <p:pic>
        <p:nvPicPr>
          <p:cNvPr id="20482"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14400" y="1905000"/>
            <a:ext cx="7696200" cy="4191000"/>
          </a:xfr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pPr eaLnBrk="1" hangingPunct="1"/>
            <a:r>
              <a:rPr lang="en-US" smtClean="0">
                <a:ea typeface="ＭＳ Ｐゴシック" pitchFamily="34" charset="-128"/>
              </a:rPr>
              <a:t>Counter-Dependency Strategies- Take One</a:t>
            </a:r>
          </a:p>
        </p:txBody>
      </p:sp>
      <p:sp>
        <p:nvSpPr>
          <p:cNvPr id="26627" name="Rectangle 3"/>
          <p:cNvSpPr>
            <a:spLocks noGrp="1" noRot="1" noChangeArrowheads="1"/>
          </p:cNvSpPr>
          <p:nvPr>
            <p:ph type="body" idx="1"/>
          </p:nvPr>
        </p:nvSpPr>
        <p:spPr>
          <a:xfrm>
            <a:off x="838200" y="1524000"/>
            <a:ext cx="8007350" cy="4572000"/>
          </a:xfrm>
        </p:spPr>
        <p:txBody>
          <a:bodyPr/>
          <a:lstStyle/>
          <a:p>
            <a:pPr eaLnBrk="1" hangingPunct="1">
              <a:lnSpc>
                <a:spcPct val="90000"/>
              </a:lnSpc>
              <a:buFont typeface="Wingdings" pitchFamily="2" charset="2"/>
              <a:buNone/>
              <a:defRPr/>
            </a:pPr>
            <a:endParaRPr lang="en-US" sz="2800" b="1" dirty="0" smtClean="0">
              <a:ea typeface="+mn-ea"/>
            </a:endParaRPr>
          </a:p>
          <a:p>
            <a:pPr eaLnBrk="1" hangingPunct="1">
              <a:lnSpc>
                <a:spcPct val="90000"/>
              </a:lnSpc>
              <a:buFont typeface="Wingdings" pitchFamily="2" charset="2"/>
              <a:buNone/>
              <a:defRPr/>
            </a:pPr>
            <a:r>
              <a:rPr lang="en-US" sz="2800" b="1" dirty="0" smtClean="0">
                <a:ea typeface="+mn-ea"/>
              </a:rPr>
              <a:t>1. World Systems Transformation (</a:t>
            </a:r>
            <a:r>
              <a:rPr lang="en-US" sz="2800" b="1" dirty="0" err="1" smtClean="0">
                <a:ea typeface="+mn-ea"/>
              </a:rPr>
              <a:t>Wallerstein</a:t>
            </a:r>
            <a:r>
              <a:rPr lang="en-US" sz="2800" b="1" dirty="0" smtClean="0">
                <a:ea typeface="+mn-ea"/>
              </a:rPr>
              <a:t>)</a:t>
            </a:r>
          </a:p>
          <a:p>
            <a:pPr eaLnBrk="1" hangingPunct="1">
              <a:lnSpc>
                <a:spcPct val="90000"/>
              </a:lnSpc>
              <a:buFont typeface="Wingdings" pitchFamily="2" charset="2"/>
              <a:buNone/>
              <a:defRPr/>
            </a:pPr>
            <a:endParaRPr lang="en-US" sz="2800" b="1" dirty="0" smtClean="0">
              <a:ea typeface="+mn-ea"/>
            </a:endParaRPr>
          </a:p>
          <a:p>
            <a:pPr eaLnBrk="1" hangingPunct="1">
              <a:lnSpc>
                <a:spcPct val="90000"/>
              </a:lnSpc>
              <a:buFont typeface="Wingdings" pitchFamily="2" charset="2"/>
              <a:buNone/>
              <a:defRPr/>
            </a:pPr>
            <a:r>
              <a:rPr lang="en-US" sz="2800" b="1" dirty="0" smtClean="0">
                <a:ea typeface="+mn-ea"/>
              </a:rPr>
              <a:t>2. World Redistribution (Brandt Commission NIEO)</a:t>
            </a:r>
          </a:p>
          <a:p>
            <a:pPr eaLnBrk="1" hangingPunct="1">
              <a:lnSpc>
                <a:spcPct val="90000"/>
              </a:lnSpc>
              <a:buFont typeface="Wingdings" pitchFamily="2" charset="2"/>
              <a:buNone/>
              <a:defRPr/>
            </a:pPr>
            <a:endParaRPr lang="en-US" sz="2800" b="1" dirty="0" smtClean="0">
              <a:ea typeface="+mn-ea"/>
            </a:endParaRPr>
          </a:p>
          <a:p>
            <a:pPr eaLnBrk="1" hangingPunct="1">
              <a:lnSpc>
                <a:spcPct val="90000"/>
              </a:lnSpc>
              <a:buFont typeface="Wingdings" pitchFamily="2" charset="2"/>
              <a:buNone/>
              <a:defRPr/>
            </a:pPr>
            <a:r>
              <a:rPr lang="en-US" sz="2800" b="1" dirty="0" smtClean="0">
                <a:ea typeface="+mn-ea"/>
              </a:rPr>
              <a:t>3. Social Systems Transformation </a:t>
            </a:r>
          </a:p>
          <a:p>
            <a:pPr eaLnBrk="1" hangingPunct="1">
              <a:lnSpc>
                <a:spcPct val="90000"/>
              </a:lnSpc>
              <a:buFont typeface="Wingdings" pitchFamily="2" charset="2"/>
              <a:buNone/>
              <a:defRPr/>
            </a:pPr>
            <a:endParaRPr lang="en-US" sz="2800" b="1" dirty="0" smtClean="0">
              <a:ea typeface="+mn-ea"/>
            </a:endParaRPr>
          </a:p>
          <a:p>
            <a:pPr eaLnBrk="1" hangingPunct="1">
              <a:lnSpc>
                <a:spcPct val="90000"/>
              </a:lnSpc>
              <a:buFont typeface="Wingdings" pitchFamily="2" charset="2"/>
              <a:buNone/>
              <a:defRPr/>
            </a:pPr>
            <a:r>
              <a:rPr lang="en-US" sz="2800" b="1" dirty="0" smtClean="0">
                <a:ea typeface="+mn-ea"/>
              </a:rPr>
              <a:t>4. Regional Cooperation (producer cartels)</a:t>
            </a:r>
          </a:p>
          <a:p>
            <a:pPr eaLnBrk="1" hangingPunct="1">
              <a:lnSpc>
                <a:spcPct val="90000"/>
              </a:lnSpc>
              <a:defRPr/>
            </a:pPr>
            <a:endParaRPr lang="en-US" sz="2800" b="1" dirty="0" smtClean="0">
              <a:ea typeface="+mn-ea"/>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pPr eaLnBrk="1" hangingPunct="1"/>
            <a:r>
              <a:rPr lang="en-US" smtClean="0">
                <a:ea typeface="ＭＳ Ｐゴシック" pitchFamily="34" charset="-128"/>
              </a:rPr>
              <a:t>Counter-Dependency Strategies- Take Two</a:t>
            </a:r>
          </a:p>
        </p:txBody>
      </p:sp>
      <p:sp>
        <p:nvSpPr>
          <p:cNvPr id="27651" name="Rectangle 3"/>
          <p:cNvSpPr>
            <a:spLocks noGrp="1" noRot="1" noChangeArrowheads="1"/>
          </p:cNvSpPr>
          <p:nvPr>
            <p:ph type="body" idx="1"/>
          </p:nvPr>
        </p:nvSpPr>
        <p:spPr/>
        <p:txBody>
          <a:bodyPr/>
          <a:lstStyle/>
          <a:p>
            <a:pPr marL="533400" indent="-533400" eaLnBrk="1" hangingPunct="1">
              <a:lnSpc>
                <a:spcPct val="80000"/>
              </a:lnSpc>
              <a:buFont typeface="Wingdings" pitchFamily="2" charset="2"/>
              <a:buNone/>
            </a:pPr>
            <a:r>
              <a:rPr lang="en-US" sz="2800" b="1" dirty="0" smtClean="0">
                <a:ea typeface="ＭＳ Ｐゴシック" pitchFamily="34" charset="-128"/>
              </a:rPr>
              <a:t>5. Self-sufficiency (autarky)</a:t>
            </a:r>
          </a:p>
          <a:p>
            <a:pPr marL="533400" indent="-533400" eaLnBrk="1" hangingPunct="1">
              <a:lnSpc>
                <a:spcPct val="80000"/>
              </a:lnSpc>
            </a:pPr>
            <a:endParaRPr lang="en-US" sz="2800" b="1" dirty="0" smtClean="0">
              <a:ea typeface="ＭＳ Ｐゴシック" pitchFamily="34" charset="-128"/>
            </a:endParaRPr>
          </a:p>
          <a:p>
            <a:pPr marL="533400" indent="-533400" eaLnBrk="1" hangingPunct="1">
              <a:lnSpc>
                <a:spcPct val="80000"/>
              </a:lnSpc>
              <a:buFont typeface="Wingdings" pitchFamily="2" charset="2"/>
              <a:buNone/>
            </a:pPr>
            <a:r>
              <a:rPr lang="en-US" sz="2800" b="1" dirty="0" smtClean="0">
                <a:ea typeface="ＭＳ Ｐゴシック" pitchFamily="34" charset="-128"/>
              </a:rPr>
              <a:t>6. Delinking (or partial self-sufficiency)</a:t>
            </a:r>
          </a:p>
          <a:p>
            <a:pPr marL="533400" indent="-533400" eaLnBrk="1" hangingPunct="1">
              <a:lnSpc>
                <a:spcPct val="80000"/>
              </a:lnSpc>
            </a:pPr>
            <a:endParaRPr lang="en-US" sz="2800" b="1" dirty="0" smtClean="0">
              <a:ea typeface="ＭＳ Ｐゴシック" pitchFamily="34" charset="-128"/>
            </a:endParaRPr>
          </a:p>
          <a:p>
            <a:pPr marL="533400" indent="-533400" eaLnBrk="1" hangingPunct="1">
              <a:lnSpc>
                <a:spcPct val="80000"/>
              </a:lnSpc>
              <a:buFont typeface="Wingdings" pitchFamily="2" charset="2"/>
              <a:buNone/>
            </a:pPr>
            <a:r>
              <a:rPr lang="en-US" sz="2800" b="1" dirty="0" smtClean="0">
                <a:ea typeface="ＭＳ Ｐゴシック" pitchFamily="34" charset="-128"/>
              </a:rPr>
              <a:t>7. Dependency avoidance</a:t>
            </a:r>
          </a:p>
          <a:p>
            <a:pPr marL="533400" indent="-533400" eaLnBrk="1" hangingPunct="1">
              <a:lnSpc>
                <a:spcPct val="80000"/>
              </a:lnSpc>
            </a:pPr>
            <a:endParaRPr lang="en-US" sz="2800" b="1" dirty="0" smtClean="0">
              <a:ea typeface="ＭＳ Ｐゴシック" pitchFamily="34" charset="-128"/>
            </a:endParaRPr>
          </a:p>
          <a:p>
            <a:pPr marL="533400" indent="-533400" eaLnBrk="1" hangingPunct="1">
              <a:lnSpc>
                <a:spcPct val="80000"/>
              </a:lnSpc>
              <a:buFont typeface="Wingdings" pitchFamily="2" charset="2"/>
              <a:buNone/>
            </a:pPr>
            <a:r>
              <a:rPr lang="en-US" sz="2800" b="1" dirty="0" smtClean="0">
                <a:ea typeface="ＭＳ Ｐゴシック" pitchFamily="34" charset="-128"/>
              </a:rPr>
              <a:t>8. Dependency </a:t>
            </a:r>
            <a:r>
              <a:rPr lang="en-US" sz="2800" b="1" dirty="0" smtClean="0">
                <a:ea typeface="ＭＳ Ｐゴシック" pitchFamily="34" charset="-128"/>
              </a:rPr>
              <a:t>reversal (Myrdal)</a:t>
            </a:r>
            <a:endParaRPr lang="en-US" sz="2800" b="1" dirty="0" smtClean="0">
              <a:ea typeface="ＭＳ Ｐゴシック" pitchFamily="34" charset="-128"/>
            </a:endParaRPr>
          </a:p>
          <a:p>
            <a:pPr marL="533400" indent="-533400" eaLnBrk="1" hangingPunct="1">
              <a:lnSpc>
                <a:spcPct val="80000"/>
              </a:lnSpc>
            </a:pPr>
            <a:endParaRPr lang="en-US" sz="2800" b="1" dirty="0" smtClean="0">
              <a:ea typeface="ＭＳ Ｐゴシック" pitchFamily="34" charset="-128"/>
            </a:endParaRPr>
          </a:p>
          <a:p>
            <a:pPr marL="533400" indent="-533400" eaLnBrk="1" hangingPunct="1">
              <a:lnSpc>
                <a:spcPct val="80000"/>
              </a:lnSpc>
              <a:buFont typeface="Wingdings" pitchFamily="2" charset="2"/>
              <a:buNone/>
            </a:pPr>
            <a:r>
              <a:rPr lang="en-US" sz="2800" b="1" dirty="0" smtClean="0">
                <a:ea typeface="ＭＳ Ｐゴシック" pitchFamily="34" charset="-128"/>
              </a:rPr>
              <a:t>9. Dependent Development (Cardozo and Evans in Munoz)</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Glass Layers">
  <a:themeElements>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Glass Layers</Template>
  <TotalTime>242</TotalTime>
  <Words>603</Words>
  <Application>Microsoft Macintosh PowerPoint</Application>
  <PresentationFormat>On-screen Show (4:3)</PresentationFormat>
  <Paragraphs>179</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Glass Layers</vt:lpstr>
      <vt:lpstr>PIA 3395</vt:lpstr>
      <vt:lpstr>Development Studies Seminar  </vt:lpstr>
      <vt:lpstr>Is This What we Are Talking About? Mini-Discussion</vt:lpstr>
      <vt:lpstr>Focus of the Week</vt:lpstr>
      <vt:lpstr>Unpaid non-political announcement: Again </vt:lpstr>
      <vt:lpstr>Human Resource Development:  The Counter-Dependency Strategy</vt:lpstr>
      <vt:lpstr>Agricultural promotion</vt:lpstr>
      <vt:lpstr>Counter-Dependency Strategies- Take One</vt:lpstr>
      <vt:lpstr>Counter-Dependency Strategies- Take Two</vt:lpstr>
      <vt:lpstr>Gunnar Myrdal (1897-1987)</vt:lpstr>
      <vt:lpstr>Delinkage- Autarky- 18th Century Style</vt:lpstr>
      <vt:lpstr>PowerPoint Presentation</vt:lpstr>
      <vt:lpstr>The Counter Dependency Synthesis: Development Management</vt:lpstr>
      <vt:lpstr>Key:  Internal Capacity Building</vt:lpstr>
      <vt:lpstr>PowerPoint Presentation</vt:lpstr>
      <vt:lpstr>PowerPoint Presentation</vt:lpstr>
      <vt:lpstr>HRD Concepts</vt:lpstr>
      <vt:lpstr>“Self awareness – give feedback on how one sees oneself, and how the rest of the team view each other” </vt:lpstr>
      <vt:lpstr>World View: Status and Recruitment of Administrative Elites</vt:lpstr>
      <vt:lpstr>PowerPoint Presentation</vt:lpstr>
      <vt:lpstr>Strategy of Human Development</vt:lpstr>
      <vt:lpstr>World Bank Institute</vt:lpstr>
      <vt:lpstr>Alternative Choices-1</vt:lpstr>
      <vt:lpstr>Societal Development- A Macro-Approach</vt:lpstr>
      <vt:lpstr>Alternative Choices-2</vt:lpstr>
      <vt:lpstr>The Nature of Moral Arguments</vt:lpstr>
      <vt:lpstr>Alternative Choices-3</vt:lpstr>
      <vt:lpstr>John Stuart Mills ((20 May 1806 – 8 May 1873) </vt:lpstr>
      <vt:lpstr>Overall Question:</vt:lpstr>
      <vt:lpstr>Quotes of the Week:  Deconstruct Each- Quote 1</vt:lpstr>
      <vt:lpstr>PowerPoint Presentation</vt:lpstr>
      <vt:lpstr>Quote 2</vt:lpstr>
      <vt:lpstr>Industria vs. Agraria</vt:lpstr>
      <vt:lpstr>Quote 3</vt:lpstr>
      <vt:lpstr>Quote 4</vt:lpstr>
      <vt:lpstr>Quote 5</vt:lpstr>
      <vt:lpstr>Quote 6</vt:lpstr>
      <vt:lpstr>Mock Comprehensive Question: </vt:lpstr>
      <vt:lpstr>Workshop Exercise: Next Week as Part of Presention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Lou Picard</cp:lastModifiedBy>
  <cp:revision>18</cp:revision>
  <cp:lastPrinted>1601-01-01T00:00:00Z</cp:lastPrinted>
  <dcterms:created xsi:type="dcterms:W3CDTF">1601-01-01T00:00:00Z</dcterms:created>
  <dcterms:modified xsi:type="dcterms:W3CDTF">2015-01-31T16:08:29Z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