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notesMasterIdLst>
    <p:notesMasterId r:id="rId47"/>
  </p:notesMasterIdLst>
  <p:sldIdLst>
    <p:sldId id="256" r:id="rId2"/>
    <p:sldId id="304" r:id="rId3"/>
    <p:sldId id="301" r:id="rId4"/>
    <p:sldId id="299" r:id="rId5"/>
    <p:sldId id="300" r:id="rId6"/>
    <p:sldId id="297" r:id="rId7"/>
    <p:sldId id="259" r:id="rId8"/>
    <p:sldId id="293" r:id="rId9"/>
    <p:sldId id="274" r:id="rId10"/>
    <p:sldId id="285" r:id="rId11"/>
    <p:sldId id="260" r:id="rId12"/>
    <p:sldId id="286" r:id="rId13"/>
    <p:sldId id="262" r:id="rId14"/>
    <p:sldId id="287" r:id="rId15"/>
    <p:sldId id="261" r:id="rId16"/>
    <p:sldId id="288" r:id="rId17"/>
    <p:sldId id="289" r:id="rId18"/>
    <p:sldId id="263" r:id="rId19"/>
    <p:sldId id="264" r:id="rId20"/>
    <p:sldId id="265" r:id="rId21"/>
    <p:sldId id="266" r:id="rId22"/>
    <p:sldId id="291" r:id="rId23"/>
    <p:sldId id="267" r:id="rId24"/>
    <p:sldId id="292" r:id="rId25"/>
    <p:sldId id="298" r:id="rId26"/>
    <p:sldId id="268" r:id="rId27"/>
    <p:sldId id="275" r:id="rId28"/>
    <p:sldId id="283" r:id="rId29"/>
    <p:sldId id="284" r:id="rId30"/>
    <p:sldId id="294" r:id="rId31"/>
    <p:sldId id="269" r:id="rId32"/>
    <p:sldId id="270" r:id="rId33"/>
    <p:sldId id="296" r:id="rId34"/>
    <p:sldId id="276" r:id="rId35"/>
    <p:sldId id="273" r:id="rId36"/>
    <p:sldId id="295" r:id="rId37"/>
    <p:sldId id="271" r:id="rId38"/>
    <p:sldId id="282" r:id="rId39"/>
    <p:sldId id="277" r:id="rId40"/>
    <p:sldId id="272" r:id="rId41"/>
    <p:sldId id="278" r:id="rId42"/>
    <p:sldId id="257" r:id="rId43"/>
    <p:sldId id="305" r:id="rId44"/>
    <p:sldId id="306" r:id="rId45"/>
    <p:sldId id="281" r:id="rId4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474" y="-4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88454D7D-6ED5-4C49-83C1-04046E82B8CF}" type="datetimeFigureOut">
              <a:rPr lang="en-US"/>
              <a:pPr/>
              <a:t>1/21/2015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8014FA5-DE42-4FF0-A623-4E2F192937ED}" type="slidenum">
              <a:rPr lang="en-US"/>
              <a:pPr/>
              <a:t>‹#›</a:t>
            </a:fld>
            <a:endParaRPr lang="en-US"/>
          </a:p>
        </p:txBody>
      </p:sp>
    </p:spTree>
    <p:extLst>
      <p:ext uri="{BB962C8B-B14F-4D97-AF65-F5344CB8AC3E}">
        <p14:creationId xmlns:p14="http://schemas.microsoft.com/office/powerpoint/2010/main" val="33013920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696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0EC9ED6-EDC8-43AF-BA2D-DC748DF02ACD}" type="slidenum">
              <a:rPr lang="en-US" sz="1200">
                <a:latin typeface="Arial Narrow" pitchFamily="34" charset="0"/>
              </a:rPr>
              <a:pPr eaLnBrk="1" hangingPunct="1"/>
              <a:t>2</a:t>
            </a:fld>
            <a:endParaRPr lang="en-US" sz="1200">
              <a:latin typeface="Arial Narrow"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706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0FDA556-1ADE-4DDC-BECB-C7BB71584B6C}" type="slidenum">
              <a:rPr lang="en-US" sz="1200">
                <a:latin typeface="Arial Narrow" pitchFamily="34" charset="0"/>
              </a:rPr>
              <a:pPr eaLnBrk="1" hangingPunct="1"/>
              <a:t>3</a:t>
            </a:fld>
            <a:endParaRPr lang="en-US" sz="1200">
              <a:latin typeface="Arial Narrow"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0A397F99-07E4-40F8-9790-481488B98769}" type="slidenum">
              <a:rPr lang="en-US" sz="1200"/>
              <a:pPr eaLnBrk="1" hangingPunct="1"/>
              <a:t>4</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716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44F222F-E542-46BE-B2D6-B8AF2583B5D7}" type="slidenum">
              <a:rPr lang="en-US" sz="1200">
                <a:latin typeface="Arial Narrow" pitchFamily="34" charset="0"/>
              </a:rPr>
              <a:pPr eaLnBrk="1" hangingPunct="1"/>
              <a:t>43</a:t>
            </a:fld>
            <a:endParaRPr lang="en-US" sz="1200">
              <a:latin typeface="Arial Narrow"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5837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35064E2-27FC-42CC-9100-730E40DBBD96}" type="slidenum">
              <a:rPr lang="en-US" sz="1200"/>
              <a:pPr eaLnBrk="1" hangingPunct="1"/>
              <a:t>45</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a typeface="+mn-ea"/>
                <a:cs typeface="Arial" charset="0"/>
              </a:endParaRPr>
            </a:p>
          </p:txBody>
        </p:sp>
        <p:sp>
          <p:nvSpPr>
            <p:cNvPr id="7" name="Freeform 18"/>
            <p:cNvSpPr>
              <a:spLocks/>
            </p:cNvSpPr>
            <p:nvPr/>
          </p:nvSpPr>
          <p:spPr bwMode="auto">
            <a:xfrm>
              <a:off x="35926" y="5135025"/>
              <a:ext cx="9108074" cy="838869"/>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lstStyle>
          <a:p>
            <a:fld id="{82F73E43-1EC1-4244-9EDE-9FED3358FBDF}" type="datetimeFigureOut">
              <a:rPr lang="en-US"/>
              <a:pPr/>
              <a:t>1/21/2015</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lstStyle>
          <a:p>
            <a:fld id="{498883FA-CE47-4220-8C0C-E9F5E2FF5336}" type="slidenum">
              <a:rPr lang="en-US"/>
              <a:pPr/>
              <a:t>‹#›</a:t>
            </a:fld>
            <a:endParaRPr lang="en-US"/>
          </a:p>
        </p:txBody>
      </p:sp>
    </p:spTree>
    <p:extLst>
      <p:ext uri="{BB962C8B-B14F-4D97-AF65-F5344CB8AC3E}">
        <p14:creationId xmlns:p14="http://schemas.microsoft.com/office/powerpoint/2010/main" val="3126242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1EAB02F7-BDF3-452A-900A-0F3DF50AEBD2}" type="datetimeFigureOut">
              <a:rPr lang="en-US"/>
              <a:pPr/>
              <a:t>1/21/2015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743097AE-8A02-44F0-91EE-8822B4CE0FD2}" type="slidenum">
              <a:rPr lang="en-US"/>
              <a:pPr/>
              <a:t>‹#›</a:t>
            </a:fld>
            <a:endParaRPr lang="en-US"/>
          </a:p>
        </p:txBody>
      </p:sp>
    </p:spTree>
    <p:extLst>
      <p:ext uri="{BB962C8B-B14F-4D97-AF65-F5344CB8AC3E}">
        <p14:creationId xmlns:p14="http://schemas.microsoft.com/office/powerpoint/2010/main" val="2018804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4965F830-1830-412D-80E0-0C485C30C76B}" type="datetimeFigureOut">
              <a:rPr lang="en-US"/>
              <a:pPr/>
              <a:t>1/21/2015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B80F79FA-A58A-43B7-9528-83353E4132FB}" type="slidenum">
              <a:rPr lang="en-US"/>
              <a:pPr/>
              <a:t>‹#›</a:t>
            </a:fld>
            <a:endParaRPr lang="en-US"/>
          </a:p>
        </p:txBody>
      </p:sp>
    </p:spTree>
    <p:extLst>
      <p:ext uri="{BB962C8B-B14F-4D97-AF65-F5344CB8AC3E}">
        <p14:creationId xmlns:p14="http://schemas.microsoft.com/office/powerpoint/2010/main" val="27058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fld id="{A7431172-426C-4522-A4D3-F8199CFAAE5C}" type="datetimeFigureOut">
              <a:rPr lang="en-US"/>
              <a:pPr/>
              <a:t>1/21/2015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779209B6-8FFA-4280-BD0A-2F15002ACED3}" type="slidenum">
              <a:rPr lang="en-US"/>
              <a:pPr/>
              <a:t>‹#›</a:t>
            </a:fld>
            <a:endParaRPr lang="en-US"/>
          </a:p>
        </p:txBody>
      </p:sp>
    </p:spTree>
    <p:extLst>
      <p:ext uri="{BB962C8B-B14F-4D97-AF65-F5344CB8AC3E}">
        <p14:creationId xmlns:p14="http://schemas.microsoft.com/office/powerpoint/2010/main" val="1561643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a:spLocks noChangeArrowheads="1"/>
          </p:cNvSpPr>
          <p:nvPr/>
        </p:nvSpPr>
        <p:spPr bwMode="auto">
          <a:xfrm>
            <a:off x="3636963" y="3005138"/>
            <a:ext cx="182562"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extLst/>
          </a:lstStyle>
          <a:p>
            <a:pPr>
              <a:defRPr/>
            </a:pPr>
            <a:endParaRPr lang="en-US">
              <a:solidFill>
                <a:schemeClr val="lt1"/>
              </a:solidFill>
              <a:latin typeface="+mn-lt"/>
              <a:ea typeface="+mn-ea"/>
            </a:endParaRPr>
          </a:p>
        </p:txBody>
      </p:sp>
      <p:sp>
        <p:nvSpPr>
          <p:cNvPr id="5" name="Chevron 4"/>
          <p:cNvSpPr>
            <a:spLocks noChangeArrowheads="1"/>
          </p:cNvSpPr>
          <p:nvPr/>
        </p:nvSpPr>
        <p:spPr bwMode="auto">
          <a:xfrm>
            <a:off x="3449638" y="3005138"/>
            <a:ext cx="184150"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extLst/>
          </a:lstStyle>
          <a:p>
            <a:pPr>
              <a:defRPr/>
            </a:pPr>
            <a:endParaRPr lang="en-US">
              <a:solidFill>
                <a:schemeClr val="lt1"/>
              </a:solidFill>
              <a:latin typeface="+mn-lt"/>
              <a:ea typeface="+mn-ea"/>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fld id="{64427161-11FC-488B-82B6-7747F9CCAB76}" type="datetimeFigureOut">
              <a:rPr lang="en-US"/>
              <a:pPr/>
              <a:t>1/21/2015</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4A9C9361-EC3A-4307-AE87-47A70165DCDD}" type="slidenum">
              <a:rPr lang="en-US"/>
              <a:pPr/>
              <a:t>‹#›</a:t>
            </a:fld>
            <a:endParaRPr lang="en-US"/>
          </a:p>
        </p:txBody>
      </p:sp>
    </p:spTree>
    <p:extLst>
      <p:ext uri="{BB962C8B-B14F-4D97-AF65-F5344CB8AC3E}">
        <p14:creationId xmlns:p14="http://schemas.microsoft.com/office/powerpoint/2010/main" val="23098997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lstStyle>
          <a:p>
            <a:fld id="{F0DB2FB2-940A-4559-AD98-398EC57FD8C1}" type="datetimeFigureOut">
              <a:rPr lang="en-US"/>
              <a:pPr/>
              <a:t>1/21/2015</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5178399D-37D0-4AF7-A27C-EEFFFC4C658C}" type="slidenum">
              <a:rPr lang="en-US"/>
              <a:pPr/>
              <a:t>‹#›</a:t>
            </a:fld>
            <a:endParaRPr lang="en-US"/>
          </a:p>
        </p:txBody>
      </p:sp>
    </p:spTree>
    <p:extLst>
      <p:ext uri="{BB962C8B-B14F-4D97-AF65-F5344CB8AC3E}">
        <p14:creationId xmlns:p14="http://schemas.microsoft.com/office/powerpoint/2010/main" val="416834348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2D2ED8DD-C85B-4FF8-B79C-CA2D9F379205}" type="datetimeFigureOut">
              <a:rPr lang="en-US"/>
              <a:pPr/>
              <a:t>1/21/2015</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BD413CE1-6353-4A24-8FDC-C5AFFCC734E1}" type="slidenum">
              <a:rPr lang="en-US"/>
              <a:pPr/>
              <a:t>‹#›</a:t>
            </a:fld>
            <a:endParaRPr lang="en-US"/>
          </a:p>
        </p:txBody>
      </p:sp>
    </p:spTree>
    <p:extLst>
      <p:ext uri="{BB962C8B-B14F-4D97-AF65-F5344CB8AC3E}">
        <p14:creationId xmlns:p14="http://schemas.microsoft.com/office/powerpoint/2010/main" val="416698389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A02832BD-E426-4172-9034-63C8332FDABD}" type="datetimeFigureOut">
              <a:rPr lang="en-US"/>
              <a:pPr/>
              <a:t>1/21/2015</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A9B9B458-4474-4C09-A3EC-FE31125F4E9C}" type="slidenum">
              <a:rPr lang="en-US"/>
              <a:pPr/>
              <a:t>‹#›</a:t>
            </a:fld>
            <a:endParaRPr lang="en-US"/>
          </a:p>
        </p:txBody>
      </p:sp>
    </p:spTree>
    <p:extLst>
      <p:ext uri="{BB962C8B-B14F-4D97-AF65-F5344CB8AC3E}">
        <p14:creationId xmlns:p14="http://schemas.microsoft.com/office/powerpoint/2010/main" val="1439137586"/>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EE42FB1B-A526-475E-AF6F-51C40FFC844E}" type="datetimeFigureOut">
              <a:rPr lang="en-US"/>
              <a:pPr/>
              <a:t>1/21/2015</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3F2C2DEE-9D1D-4EA2-A504-01D3B2230BA2}" type="slidenum">
              <a:rPr lang="en-US"/>
              <a:pPr/>
              <a:t>‹#›</a:t>
            </a:fld>
            <a:endParaRPr lang="en-US"/>
          </a:p>
        </p:txBody>
      </p:sp>
    </p:spTree>
    <p:extLst>
      <p:ext uri="{BB962C8B-B14F-4D97-AF65-F5344CB8AC3E}">
        <p14:creationId xmlns:p14="http://schemas.microsoft.com/office/powerpoint/2010/main" val="1888714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C2C0034D-0783-4544-ABF7-4D62AD48E3A5}" type="datetimeFigureOut">
              <a:rPr lang="en-US"/>
              <a:pPr/>
              <a:t>1/21/2015</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209FEE1F-DF9E-4E42-87BB-0FB01D8D7058}" type="slidenum">
              <a:rPr lang="en-US"/>
              <a:pPr/>
              <a:t>‹#›</a:t>
            </a:fld>
            <a:endParaRPr lang="en-US"/>
          </a:p>
        </p:txBody>
      </p:sp>
    </p:spTree>
    <p:extLst>
      <p:ext uri="{BB962C8B-B14F-4D97-AF65-F5344CB8AC3E}">
        <p14:creationId xmlns:p14="http://schemas.microsoft.com/office/powerpoint/2010/main" val="130454069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a typeface="+mn-ea"/>
              <a:cs typeface="Arial" charset="0"/>
            </a:endParaRPr>
          </a:p>
        </p:txBody>
      </p:sp>
      <p:sp>
        <p:nvSpPr>
          <p:cNvPr id="6" name="Freeform 15"/>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a:spLocks noChangeArrowheads="1"/>
          </p:cNvSpPr>
          <p:nvPr/>
        </p:nvSpPr>
        <p:spPr bwMode="auto">
          <a:xfrm>
            <a:off x="8664575" y="4987925"/>
            <a:ext cx="182563"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extLst/>
          </a:lstStyle>
          <a:p>
            <a:pPr>
              <a:defRPr/>
            </a:pPr>
            <a:endParaRPr lang="en-US">
              <a:solidFill>
                <a:schemeClr val="lt1"/>
              </a:solidFill>
              <a:latin typeface="+mn-lt"/>
              <a:ea typeface="+mn-ea"/>
            </a:endParaRPr>
          </a:p>
        </p:txBody>
      </p:sp>
      <p:sp>
        <p:nvSpPr>
          <p:cNvPr id="10" name="Chevron 9"/>
          <p:cNvSpPr>
            <a:spLocks noChangeArrowheads="1"/>
          </p:cNvSpPr>
          <p:nvPr/>
        </p:nvSpPr>
        <p:spPr bwMode="auto">
          <a:xfrm>
            <a:off x="8477250" y="4987925"/>
            <a:ext cx="182563"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extLst/>
          </a:lstStyle>
          <a:p>
            <a:pPr>
              <a:defRPr/>
            </a:pPr>
            <a:endParaRPr lang="en-US">
              <a:solidFill>
                <a:schemeClr val="lt1"/>
              </a:solidFill>
              <a:latin typeface="+mn-lt"/>
              <a:ea typeface="+mn-ea"/>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lvl1pPr>
          </a:lstStyle>
          <a:p>
            <a:fld id="{100622BE-7CBE-44F8-867B-FF3A3AFFE623}" type="datetimeFigureOut">
              <a:rPr lang="en-US"/>
              <a:pPr/>
              <a:t>1/21/2015</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fld id="{AF25039C-6658-435D-99E5-076CF37B041E}" type="slidenum">
              <a:rPr lang="en-US"/>
              <a:pPr/>
              <a:t>‹#›</a:t>
            </a:fld>
            <a:endParaRPr lang="en-US"/>
          </a:p>
        </p:txBody>
      </p:sp>
    </p:spTree>
    <p:extLst>
      <p:ext uri="{BB962C8B-B14F-4D97-AF65-F5344CB8AC3E}">
        <p14:creationId xmlns:p14="http://schemas.microsoft.com/office/powerpoint/2010/main" val="127635759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a typeface="+mn-ea"/>
              <a:cs typeface="Arial" charset="0"/>
            </a:endParaRPr>
          </a:p>
        </p:txBody>
      </p:sp>
      <p:sp>
        <p:nvSpPr>
          <p:cNvPr id="1027" name="Freeform 11"/>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wrap="square" lIns="91440" tIns="45720" rIns="91440" bIns="45720" numCol="1" anchor="b" anchorCtr="0" compatLnSpc="1">
            <a:prstTxWarp prst="textNoShape">
              <a:avLst/>
            </a:prstTxWarp>
          </a:bodyPr>
          <a:lstStyle>
            <a:lvl1pPr>
              <a:defRPr sz="1000"/>
            </a:lvl1pPr>
          </a:lstStyle>
          <a:p>
            <a:fld id="{D4A0E94D-E3FC-495C-998E-6995DC4C64B3}" type="datetimeFigureOut">
              <a:rPr lang="en-US"/>
              <a:pPr/>
              <a:t>1/21/2015</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charset="0"/>
                <a:ea typeface="+mn-ea"/>
                <a:cs typeface="Arial" charset="0"/>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6694547F-9C60-4CDD-AEBC-758FD3A1129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914" r:id="rId1"/>
    <p:sldLayoutId id="2147483910" r:id="rId2"/>
    <p:sldLayoutId id="2147483915" r:id="rId3"/>
    <p:sldLayoutId id="2147483916" r:id="rId4"/>
    <p:sldLayoutId id="2147483917" r:id="rId5"/>
    <p:sldLayoutId id="2147483918" r:id="rId6"/>
    <p:sldLayoutId id="2147483911" r:id="rId7"/>
    <p:sldLayoutId id="2147483919" r:id="rId8"/>
    <p:sldLayoutId id="2147483920" r:id="rId9"/>
    <p:sldLayoutId id="2147483912" r:id="rId10"/>
    <p:sldLayoutId id="2147483913"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ＭＳ Ｐゴシック" charset="0"/>
          <a:cs typeface="+mj-cs"/>
        </a:defRPr>
      </a:lvl1pPr>
      <a:lvl2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2pPr>
      <a:lvl3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3pPr>
      <a:lvl4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4pPr>
      <a:lvl5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ＭＳ Ｐゴシック" charset="0"/>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ＭＳ Ｐゴシック" charset="0"/>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ＭＳ Ｐゴシック" charset="0"/>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ＭＳ Ｐゴシック" charset="0"/>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ＭＳ Ｐゴシック" charset="0"/>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eb.gc.cuny.edu/dept/POLIT/pages/books/faculty_books/markovitz_studies.html" TargetMode="External"/><Relationship Id="rId2" Type="http://schemas.openxmlformats.org/officeDocument/2006/relationships/image" Target="../media/image16.jpeg"/><Relationship Id="rId1" Type="http://schemas.openxmlformats.org/officeDocument/2006/relationships/slideLayout" Target="../slideLayouts/slideLayout5.xml"/><Relationship Id="rId4" Type="http://schemas.openxmlformats.org/officeDocument/2006/relationships/image" Target="../media/image17.png"/></Relationships>
</file>

<file path=ppt/slides/_rels/slide3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amazon.com/gp/reader/0300068794/ref=sib_dp_pt"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p:txBody>
          <a:bodyPr/>
          <a:lstStyle/>
          <a:p>
            <a:pPr eaLnBrk="1" fontAlgn="auto" hangingPunct="1">
              <a:spcAft>
                <a:spcPts val="0"/>
              </a:spcAft>
              <a:defRPr/>
            </a:pPr>
            <a:r>
              <a:rPr smtClean="0">
                <a:ea typeface="+mj-ea"/>
              </a:rPr>
              <a:t>Development Theories</a:t>
            </a:r>
          </a:p>
        </p:txBody>
      </p:sp>
      <p:sp>
        <p:nvSpPr>
          <p:cNvPr id="14338" name="Subtitle 2"/>
          <p:cNvSpPr>
            <a:spLocks noGrp="1"/>
          </p:cNvSpPr>
          <p:nvPr>
            <p:ph type="subTitle" idx="1"/>
          </p:nvPr>
        </p:nvSpPr>
        <p:spPr>
          <a:xfrm>
            <a:off x="685800" y="3611563"/>
            <a:ext cx="7772400" cy="1200150"/>
          </a:xfrm>
        </p:spPr>
        <p:txBody>
          <a:bodyPr/>
          <a:lstStyle/>
          <a:p>
            <a:pPr marR="0" eaLnBrk="1" hangingPunct="1"/>
            <a:r>
              <a:rPr lang="en-US" sz="4800" b="1" smtClean="0">
                <a:ea typeface="ＭＳ Ｐゴシック" pitchFamily="34" charset="-128"/>
              </a:rPr>
              <a:t>PIA 3090</a:t>
            </a:r>
          </a:p>
          <a:p>
            <a:pPr marR="0" eaLnBrk="1" hangingPunct="1"/>
            <a:r>
              <a:rPr lang="en-US" sz="4800" b="1" smtClean="0">
                <a:ea typeface="ＭＳ Ｐゴシック" pitchFamily="34" charset="-128"/>
              </a:rPr>
              <a:t>Week Four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descr="http://digitallyspeaking.pbworks.com/f/roger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8797925" cy="630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Content Placeholder 2"/>
          <p:cNvSpPr>
            <a:spLocks noGrp="1"/>
          </p:cNvSpPr>
          <p:nvPr>
            <p:ph idx="1"/>
          </p:nvPr>
        </p:nvSpPr>
        <p:spPr>
          <a:xfrm>
            <a:off x="914400" y="1600200"/>
            <a:ext cx="8229600" cy="4525963"/>
          </a:xfrm>
        </p:spPr>
        <p:txBody>
          <a:bodyPr/>
          <a:lstStyle/>
          <a:p>
            <a:pPr marL="273050" indent="-273050" eaLnBrk="1" hangingPunct="1">
              <a:lnSpc>
                <a:spcPct val="80000"/>
              </a:lnSpc>
              <a:spcBef>
                <a:spcPts val="575"/>
              </a:spcBef>
              <a:buFont typeface="Wingdings 2" pitchFamily="18" charset="2"/>
              <a:buNone/>
            </a:pPr>
            <a:endParaRPr lang="en-US" sz="1100" b="1" smtClean="0">
              <a:ea typeface="ＭＳ Ｐゴシック" pitchFamily="34" charset="-128"/>
            </a:endParaRPr>
          </a:p>
          <a:p>
            <a:pPr marL="273050" indent="-273050" eaLnBrk="1" hangingPunct="1">
              <a:lnSpc>
                <a:spcPct val="80000"/>
              </a:lnSpc>
              <a:spcBef>
                <a:spcPts val="575"/>
              </a:spcBef>
              <a:buFont typeface="Wingdings 2" pitchFamily="18" charset="2"/>
              <a:buNone/>
            </a:pPr>
            <a:endParaRPr lang="en-US" sz="1100" b="1"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1100" b="1" smtClean="0">
                <a:ea typeface="ＭＳ Ｐゴシック" pitchFamily="34" charset="-128"/>
              </a:rPr>
              <a:t>	</a:t>
            </a:r>
            <a:r>
              <a:rPr lang="en-US" sz="2000" b="1" smtClean="0">
                <a:ea typeface="ＭＳ Ｐゴシック" pitchFamily="34" charset="-128"/>
              </a:rPr>
              <a:t>"...there is a close link between respect for human rights and democracy, on the one hand, and the ability to sustain economic and social development on the other."</a:t>
            </a:r>
          </a:p>
          <a:p>
            <a:pPr marL="273050" indent="-273050" eaLnBrk="1" hangingPunct="1">
              <a:lnSpc>
                <a:spcPct val="80000"/>
              </a:lnSpc>
              <a:spcBef>
                <a:spcPts val="575"/>
              </a:spcBef>
              <a:buFont typeface="Wingdings 2" pitchFamily="18" charset="2"/>
              <a:buNone/>
            </a:pPr>
            <a:r>
              <a:rPr lang="en-US" sz="2000" b="1" smtClean="0">
                <a:ea typeface="ＭＳ Ｐゴシック" pitchFamily="34" charset="-128"/>
              </a:rPr>
              <a:t> </a:t>
            </a:r>
          </a:p>
          <a:p>
            <a:pPr marL="273050" indent="-273050" eaLnBrk="1" hangingPunct="1">
              <a:lnSpc>
                <a:spcPct val="80000"/>
              </a:lnSpc>
              <a:spcBef>
                <a:spcPts val="575"/>
              </a:spcBef>
              <a:buFont typeface="Wingdings 2" pitchFamily="18" charset="2"/>
              <a:buNone/>
            </a:pPr>
            <a:r>
              <a:rPr lang="en-US" sz="2000" b="1" smtClean="0">
                <a:ea typeface="ＭＳ Ｐゴシック" pitchFamily="34" charset="-128"/>
              </a:rPr>
              <a:t>						John Martinussen</a:t>
            </a:r>
          </a:p>
          <a:p>
            <a:pPr marL="273050" indent="-273050" eaLnBrk="1" hangingPunct="1">
              <a:lnSpc>
                <a:spcPct val="80000"/>
              </a:lnSpc>
              <a:spcBef>
                <a:spcPts val="575"/>
              </a:spcBef>
              <a:buFont typeface="Wingdings 2" pitchFamily="18" charset="2"/>
              <a:buNone/>
            </a:pPr>
            <a:r>
              <a:rPr lang="en-US" sz="2000" b="1" smtClean="0">
                <a:ea typeface="ＭＳ Ｐゴシック" pitchFamily="34" charset="-128"/>
              </a:rPr>
              <a:t> </a:t>
            </a:r>
          </a:p>
          <a:p>
            <a:pPr marL="273050" indent="-273050" eaLnBrk="1" hangingPunct="1">
              <a:lnSpc>
                <a:spcPct val="80000"/>
              </a:lnSpc>
              <a:spcBef>
                <a:spcPts val="575"/>
              </a:spcBef>
              <a:buFont typeface="Wingdings 2" pitchFamily="18" charset="2"/>
              <a:buNone/>
            </a:pPr>
            <a:r>
              <a:rPr lang="en-US" sz="2000" b="1" smtClean="0">
                <a:ea typeface="ＭＳ Ｐゴシック" pitchFamily="34" charset="-128"/>
              </a:rPr>
              <a:t>	"...states will necessarily remain central actors in development policy."</a:t>
            </a:r>
          </a:p>
          <a:p>
            <a:pPr marL="273050" indent="-273050" eaLnBrk="1" hangingPunct="1">
              <a:lnSpc>
                <a:spcPct val="80000"/>
              </a:lnSpc>
              <a:spcBef>
                <a:spcPts val="575"/>
              </a:spcBef>
              <a:buFont typeface="Wingdings 2" pitchFamily="18" charset="2"/>
              <a:buNone/>
            </a:pPr>
            <a:r>
              <a:rPr lang="en-US" sz="2000" b="1" smtClean="0">
                <a:ea typeface="ＭＳ Ｐゴシック" pitchFamily="34" charset="-128"/>
              </a:rPr>
              <a:t> </a:t>
            </a:r>
          </a:p>
          <a:p>
            <a:pPr marL="273050" indent="-273050" eaLnBrk="1" hangingPunct="1">
              <a:lnSpc>
                <a:spcPct val="80000"/>
              </a:lnSpc>
              <a:spcBef>
                <a:spcPts val="575"/>
              </a:spcBef>
              <a:buFont typeface="Wingdings 2" pitchFamily="18" charset="2"/>
              <a:buNone/>
            </a:pPr>
            <a:r>
              <a:rPr lang="en-US" sz="2000" b="1" smtClean="0">
                <a:ea typeface="ＭＳ Ｐゴシック" pitchFamily="34" charset="-128"/>
              </a:rPr>
              <a:t>						Milton Esman</a:t>
            </a:r>
          </a:p>
          <a:p>
            <a:pPr marL="273050" indent="-273050" eaLnBrk="1" hangingPunct="1">
              <a:lnSpc>
                <a:spcPct val="80000"/>
              </a:lnSpc>
              <a:spcBef>
                <a:spcPts val="575"/>
              </a:spcBef>
              <a:buFont typeface="Wingdings 2" pitchFamily="18" charset="2"/>
              <a:buNone/>
            </a:pPr>
            <a:r>
              <a:rPr lang="en-US" sz="2000" b="1" smtClean="0">
                <a:ea typeface="ＭＳ Ｐゴシック" pitchFamily="34" charset="-128"/>
              </a:rPr>
              <a:t> </a:t>
            </a:r>
          </a:p>
          <a:p>
            <a:pPr marL="273050" indent="-273050" eaLnBrk="1" hangingPunct="1">
              <a:lnSpc>
                <a:spcPct val="80000"/>
              </a:lnSpc>
              <a:spcBef>
                <a:spcPts val="575"/>
              </a:spcBef>
              <a:buFont typeface="Wingdings 2" pitchFamily="18" charset="2"/>
              <a:buChar char=""/>
            </a:pPr>
            <a:endParaRPr lang="en-US" sz="1100" smtClean="0">
              <a:ea typeface="ＭＳ Ｐゴシック" pitchFamily="34" charset="-128"/>
            </a:endParaRPr>
          </a:p>
        </p:txBody>
      </p:sp>
      <p:sp>
        <p:nvSpPr>
          <p:cNvPr id="9218" name="Title 1"/>
          <p:cNvSpPr>
            <a:spLocks noGrp="1"/>
          </p:cNvSpPr>
          <p:nvPr>
            <p:ph type="title"/>
          </p:nvPr>
        </p:nvSpPr>
        <p:spPr/>
        <p:txBody>
          <a:bodyPr>
            <a:normAutofit fontScale="90000"/>
          </a:bodyPr>
          <a:lstStyle/>
          <a:p>
            <a:pPr>
              <a:defRPr/>
            </a:pPr>
            <a:r>
              <a:rPr lang="en-US" dirty="0" smtClean="0">
                <a:ea typeface="+mj-ea"/>
              </a:rPr>
              <a:t> </a:t>
            </a:r>
            <a:r>
              <a:rPr lang="en-US" sz="3600" dirty="0" smtClean="0">
                <a:ea typeface="+mj-ea"/>
              </a:rPr>
              <a:t/>
            </a:r>
            <a:br>
              <a:rPr lang="en-US" sz="3600" dirty="0" smtClean="0">
                <a:ea typeface="+mj-ea"/>
              </a:rPr>
            </a:br>
            <a:r>
              <a:rPr lang="en-US" sz="3600" dirty="0" smtClean="0">
                <a:ea typeface="+mj-ea"/>
              </a:rPr>
              <a:t>II. The Political Development Argument- </a:t>
            </a:r>
            <a:r>
              <a:rPr lang="en-US" sz="3600" dirty="0" smtClean="0">
                <a:solidFill>
                  <a:schemeClr val="tx1"/>
                </a:solidFill>
                <a:ea typeface="+mj-ea"/>
              </a:rPr>
              <a:t>Two Quotes Re. the Issue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274638"/>
            <a:ext cx="8229600" cy="1143000"/>
          </a:xfrm>
        </p:spPr>
        <p:txBody>
          <a:bodyPr/>
          <a:lstStyle/>
          <a:p>
            <a:pPr>
              <a:defRPr/>
            </a:pPr>
            <a:r>
              <a:rPr lang="en-US" dirty="0" smtClean="0">
                <a:ea typeface="+mj-ea"/>
              </a:rPr>
              <a:t>A Conservative View</a:t>
            </a:r>
            <a:endParaRPr lang="en-US" dirty="0">
              <a:ea typeface="+mj-ea"/>
            </a:endParaRPr>
          </a:p>
        </p:txBody>
      </p:sp>
      <p:pic>
        <p:nvPicPr>
          <p:cNvPr id="25602" name="Picture 2" descr="http://www.planetizen.com/files/eminent-domain-carto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8963" y="1463675"/>
            <a:ext cx="7285037" cy="538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noGrp="1"/>
          </p:cNvSpPr>
          <p:nvPr>
            <p:ph idx="1"/>
          </p:nvPr>
        </p:nvSpPr>
        <p:spPr/>
        <p:txBody>
          <a:bodyPr/>
          <a:lstStyle/>
          <a:p>
            <a:pPr eaLnBrk="1" hangingPunct="1">
              <a:buFont typeface="Wingdings 2" pitchFamily="18" charset="2"/>
              <a:buNone/>
            </a:pPr>
            <a:r>
              <a:rPr lang="en-US" b="1" smtClean="0">
                <a:ea typeface="ＭＳ Ｐゴシック" pitchFamily="34" charset="-128"/>
              </a:rPr>
              <a:t> </a:t>
            </a:r>
            <a:endParaRPr lang="en-US" smtClean="0">
              <a:ea typeface="ＭＳ Ｐゴシック" pitchFamily="34" charset="-128"/>
            </a:endParaRPr>
          </a:p>
          <a:p>
            <a:pPr eaLnBrk="1" hangingPunct="1">
              <a:buFont typeface="Wingdings 2" pitchFamily="18" charset="2"/>
              <a:buNone/>
            </a:pPr>
            <a:r>
              <a:rPr lang="en-US" b="1" smtClean="0">
                <a:ea typeface="ＭＳ Ｐゴシック" pitchFamily="34" charset="-128"/>
              </a:rPr>
              <a:t> </a:t>
            </a:r>
            <a:endParaRPr lang="en-US" smtClean="0">
              <a:ea typeface="ＭＳ Ｐゴシック" pitchFamily="34" charset="-128"/>
            </a:endParaRPr>
          </a:p>
          <a:p>
            <a:pPr eaLnBrk="1" hangingPunct="1">
              <a:buFont typeface="Wingdings 2" pitchFamily="18" charset="2"/>
              <a:buNone/>
            </a:pPr>
            <a:r>
              <a:rPr lang="en-US" b="1" smtClean="0">
                <a:ea typeface="ＭＳ Ｐゴシック" pitchFamily="34" charset="-128"/>
              </a:rPr>
              <a:t>	</a:t>
            </a:r>
            <a:r>
              <a:rPr lang="en-US" sz="3600" b="1" smtClean="0">
                <a:ea typeface="ＭＳ Ｐゴシック" pitchFamily="34" charset="-128"/>
              </a:rPr>
              <a:t>Counter-argument:  Asian model of Development (Authoritarian)</a:t>
            </a:r>
            <a:endParaRPr lang="en-US" sz="3600"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p:txBody>
      </p:sp>
      <p:sp>
        <p:nvSpPr>
          <p:cNvPr id="11266" name="Title 1"/>
          <p:cNvSpPr>
            <a:spLocks noGrp="1"/>
          </p:cNvSpPr>
          <p:nvPr>
            <p:ph type="title"/>
          </p:nvPr>
        </p:nvSpPr>
        <p:spPr/>
        <p:txBody>
          <a:bodyPr/>
          <a:lstStyle/>
          <a:p>
            <a:pPr eaLnBrk="1" fontAlgn="auto" hangingPunct="1">
              <a:spcAft>
                <a:spcPts val="0"/>
              </a:spcAft>
              <a:defRPr/>
            </a:pPr>
            <a:r>
              <a:rPr lang="en-US" dirty="0" smtClean="0">
                <a:ea typeface="+mj-ea"/>
              </a:rPr>
              <a:t>III. The Economic Model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274638"/>
            <a:ext cx="8229600" cy="1143000"/>
          </a:xfrm>
        </p:spPr>
        <p:txBody>
          <a:bodyPr>
            <a:normAutofit fontScale="90000"/>
          </a:bodyPr>
          <a:lstStyle/>
          <a:p>
            <a:pPr>
              <a:defRPr/>
            </a:pPr>
            <a:r>
              <a:rPr lang="en-US" dirty="0" smtClean="0">
                <a:ea typeface="+mj-ea"/>
              </a:rPr>
              <a:t>Reform and the Donor Countries</a:t>
            </a:r>
            <a:endParaRPr lang="en-US" dirty="0">
              <a:ea typeface="+mj-ea"/>
            </a:endParaRPr>
          </a:p>
        </p:txBody>
      </p:sp>
      <p:pic>
        <p:nvPicPr>
          <p:cNvPr id="27650" name="Picture 2" descr="http://posterous.com/getfile/files.posterous.com/jessefelder/AtHCDtxBzEjxiHewkltiJlwxudkglFcBCewBaifconxbveJqwEccyoGpCHfC/media_httpeditorialcartoonistscomcartoonsBeattB2009BeattB20090710Alowjpg_cavhaHJAFadFdet.jpg.scaled10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7163" y="1301750"/>
            <a:ext cx="7716837" cy="555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2"/>
          <p:cNvSpPr>
            <a:spLocks noGrp="1"/>
          </p:cNvSpPr>
          <p:nvPr>
            <p:ph idx="1"/>
          </p:nvPr>
        </p:nvSpPr>
        <p:spPr>
          <a:xfrm>
            <a:off x="762000" y="0"/>
            <a:ext cx="7772400" cy="5257800"/>
          </a:xfrm>
        </p:spPr>
        <p:txBody>
          <a:bodyPr/>
          <a:lstStyle/>
          <a:p>
            <a:pPr eaLnBrk="1" hangingPunct="1">
              <a:lnSpc>
                <a:spcPct val="80000"/>
              </a:lnSpc>
              <a:buFont typeface="Wingdings 2" pitchFamily="18" charset="2"/>
              <a:buNone/>
            </a:pPr>
            <a:endParaRPr lang="en-US" sz="2200" b="1" smtClean="0">
              <a:ea typeface="ＭＳ Ｐゴシック" pitchFamily="34" charset="-128"/>
            </a:endParaRPr>
          </a:p>
          <a:p>
            <a:pPr eaLnBrk="1" hangingPunct="1">
              <a:lnSpc>
                <a:spcPct val="80000"/>
              </a:lnSpc>
              <a:buFont typeface="Wingdings 2" pitchFamily="18" charset="2"/>
              <a:buNone/>
            </a:pPr>
            <a:r>
              <a:rPr lang="en-US" sz="2200" b="1" smtClean="0">
                <a:ea typeface="ＭＳ Ｐゴシック" pitchFamily="34" charset="-128"/>
              </a:rPr>
              <a:t>NGOs and Civil Society?</a:t>
            </a:r>
            <a:endParaRPr lang="en-US" sz="2200" smtClean="0">
              <a:ea typeface="ＭＳ Ｐゴシック" pitchFamily="34" charset="-128"/>
            </a:endParaRPr>
          </a:p>
          <a:p>
            <a:pPr eaLnBrk="1" hangingPunct="1">
              <a:lnSpc>
                <a:spcPct val="80000"/>
              </a:lnSpc>
              <a:buFont typeface="Wingdings 2" pitchFamily="18" charset="2"/>
              <a:buNone/>
            </a:pPr>
            <a:r>
              <a:rPr lang="en-US" sz="2200" b="1" smtClean="0">
                <a:ea typeface="ＭＳ Ｐゴシック" pitchFamily="34" charset="-128"/>
              </a:rPr>
              <a:t>  </a:t>
            </a:r>
            <a:endParaRPr lang="en-US" sz="2200" smtClean="0">
              <a:ea typeface="ＭＳ Ｐゴシック" pitchFamily="34" charset="-128"/>
            </a:endParaRPr>
          </a:p>
          <a:p>
            <a:pPr eaLnBrk="1" hangingPunct="1">
              <a:lnSpc>
                <a:spcPct val="80000"/>
              </a:lnSpc>
              <a:buFont typeface="Wingdings 2" pitchFamily="18" charset="2"/>
              <a:buNone/>
            </a:pPr>
            <a:r>
              <a:rPr lang="en-US" sz="2200" b="1" smtClean="0">
                <a:ea typeface="ＭＳ Ｐゴシック" pitchFamily="34" charset="-128"/>
              </a:rPr>
              <a:t>	"Although development studies once had a love affair with the model of a strong [democratic] state and its capacity to plan change comprehensively with technical staff, states are increasingly maligned for consuming excessive societal resources in an inefficient, bungling, even abusive manner.</a:t>
            </a:r>
            <a:r>
              <a:rPr lang="ja-JP" altLang="en-US" sz="2200" b="1" smtClean="0">
                <a:ea typeface="ＭＳ Ｐゴシック" pitchFamily="34" charset="-128"/>
              </a:rPr>
              <a:t>“</a:t>
            </a:r>
            <a:endParaRPr lang="en-US" altLang="ja-JP" sz="2200" b="1" smtClean="0">
              <a:ea typeface="ＭＳ Ｐゴシック" pitchFamily="34" charset="-128"/>
            </a:endParaRPr>
          </a:p>
          <a:p>
            <a:pPr eaLnBrk="1" hangingPunct="1">
              <a:lnSpc>
                <a:spcPct val="80000"/>
              </a:lnSpc>
              <a:buFont typeface="Wingdings 2" pitchFamily="18" charset="2"/>
              <a:buNone/>
            </a:pPr>
            <a:endParaRPr lang="en-US" sz="2200" smtClean="0">
              <a:ea typeface="ＭＳ Ｐゴシック" pitchFamily="34" charset="-128"/>
            </a:endParaRPr>
          </a:p>
          <a:p>
            <a:pPr eaLnBrk="1" hangingPunct="1">
              <a:lnSpc>
                <a:spcPct val="80000"/>
              </a:lnSpc>
              <a:buFont typeface="Wingdings 2" pitchFamily="18" charset="2"/>
              <a:buNone/>
            </a:pPr>
            <a:r>
              <a:rPr lang="en-US" sz="2200" b="1" smtClean="0">
                <a:ea typeface="ＭＳ Ｐゴシック" pitchFamily="34" charset="-128"/>
              </a:rPr>
              <a:t>						Kathleen Staudt</a:t>
            </a:r>
            <a:endParaRPr lang="en-US" sz="2200" smtClean="0">
              <a:ea typeface="ＭＳ Ｐゴシック" pitchFamily="34" charset="-128"/>
            </a:endParaRPr>
          </a:p>
          <a:p>
            <a:pPr eaLnBrk="1" hangingPunct="1">
              <a:lnSpc>
                <a:spcPct val="80000"/>
              </a:lnSpc>
            </a:pPr>
            <a:endParaRPr lang="en-US" sz="2300" b="1" smtClean="0">
              <a:ea typeface="ＭＳ Ｐゴシック" pitchFamily="34" charset="-128"/>
            </a:endParaRPr>
          </a:p>
          <a:p>
            <a:pPr eaLnBrk="1" hangingPunct="1">
              <a:lnSpc>
                <a:spcPct val="80000"/>
              </a:lnSpc>
            </a:pPr>
            <a:r>
              <a:rPr lang="en-US" sz="2300" b="1" smtClean="0">
                <a:ea typeface="ＭＳ Ｐゴシック" pitchFamily="34" charset="-128"/>
              </a:rPr>
              <a:t>Obama Administration Abandons Development for War in Afghanistan (NYT- 1/28/09</a:t>
            </a:r>
          </a:p>
          <a:p>
            <a:pPr eaLnBrk="1" hangingPunct="1">
              <a:lnSpc>
                <a:spcPct val="80000"/>
              </a:lnSpc>
            </a:pPr>
            <a:endParaRPr lang="en-US" sz="2300" b="1" smtClean="0">
              <a:ea typeface="ＭＳ Ｐゴシック" pitchFamily="34" charset="-128"/>
            </a:endParaRPr>
          </a:p>
          <a:p>
            <a:pPr eaLnBrk="1" hangingPunct="1">
              <a:lnSpc>
                <a:spcPct val="80000"/>
              </a:lnSpc>
            </a:pPr>
            <a:r>
              <a:rPr lang="en-US" sz="2300" b="1" smtClean="0">
                <a:ea typeface="ＭＳ Ｐゴシック" pitchFamily="34" charset="-128"/>
              </a:rPr>
              <a:t>Debate about Corruption in Afghanistan, September 13, 2010</a:t>
            </a:r>
          </a:p>
        </p:txBody>
      </p:sp>
      <p:sp>
        <p:nvSpPr>
          <p:cNvPr id="10242" name="Title 1"/>
          <p:cNvSpPr>
            <a:spLocks noGrp="1"/>
          </p:cNvSpPr>
          <p:nvPr>
            <p:ph type="title"/>
          </p:nvPr>
        </p:nvSpPr>
        <p:spPr>
          <a:xfrm>
            <a:off x="609600" y="5806440"/>
            <a:ext cx="8183880" cy="1051560"/>
          </a:xfrm>
        </p:spPr>
        <p:txBody>
          <a:bodyPr/>
          <a:lstStyle/>
          <a:p>
            <a:pPr eaLnBrk="1" fontAlgn="auto" hangingPunct="1">
              <a:spcAft>
                <a:spcPts val="0"/>
              </a:spcAft>
              <a:defRPr/>
            </a:pPr>
            <a:r>
              <a:rPr lang="en-US" dirty="0" smtClean="0">
                <a:ea typeface="+mj-ea"/>
              </a:rPr>
              <a:t>		Antithesis:  Maybe Not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2" descr="http://www.clarioncallnews.com/wp-content/uploads/2010/02/100218_cartoon-480x3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6650" y="0"/>
            <a:ext cx="8007350" cy="613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2" descr="http://www.topnews.in/files/Asia-map10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179513"/>
            <a:ext cx="79438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idx="4294967295"/>
          </p:nvPr>
        </p:nvSpPr>
        <p:spPr>
          <a:xfrm>
            <a:off x="0" y="0"/>
            <a:ext cx="8229600" cy="1143000"/>
          </a:xfrm>
        </p:spPr>
        <p:txBody>
          <a:bodyPr/>
          <a:lstStyle/>
          <a:p>
            <a:pPr>
              <a:defRPr/>
            </a:pPr>
            <a:r>
              <a:rPr lang="en-US" dirty="0" smtClean="0"/>
              <a:t>Is There an Asian Model?</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p:txBody>
          <a:bodyPr/>
          <a:lstStyle/>
          <a:p>
            <a:pPr eaLnBrk="1" hangingPunct="1">
              <a:buFont typeface="Wingdings 2" pitchFamily="18" charset="2"/>
              <a:buNone/>
            </a:pPr>
            <a:r>
              <a:rPr lang="en-US" b="1" smtClean="0">
                <a:ea typeface="ＭＳ Ｐゴシック" pitchFamily="34" charset="-128"/>
              </a:rPr>
              <a:t>	</a:t>
            </a:r>
          </a:p>
          <a:p>
            <a:pPr eaLnBrk="1" hangingPunct="1">
              <a:buFont typeface="Wingdings 2" pitchFamily="18" charset="2"/>
              <a:buNone/>
            </a:pPr>
            <a:r>
              <a:rPr lang="en-US" b="1" smtClean="0">
                <a:ea typeface="ＭＳ Ｐゴシック" pitchFamily="34" charset="-128"/>
              </a:rPr>
              <a:t>	The Huntington Model: Political </a:t>
            </a:r>
            <a:r>
              <a:rPr lang="en-US" b="1" u="sng" smtClean="0">
                <a:ea typeface="ＭＳ Ｐゴシック" pitchFamily="34" charset="-128"/>
              </a:rPr>
              <a:t>Instititutionalization</a:t>
            </a:r>
            <a:endParaRPr lang="en-US" u="sng" smtClean="0">
              <a:ea typeface="ＭＳ Ｐゴシック" pitchFamily="34" charset="-128"/>
            </a:endParaRPr>
          </a:p>
          <a:p>
            <a:pPr eaLnBrk="1" hangingPunct="1">
              <a:buFont typeface="Wingdings 2" pitchFamily="18" charset="2"/>
              <a:buNone/>
            </a:pPr>
            <a:r>
              <a:rPr lang="en-US" b="1" smtClean="0">
                <a:ea typeface="ＭＳ Ｐゴシック" pitchFamily="34" charset="-128"/>
              </a:rPr>
              <a:t> </a:t>
            </a:r>
            <a:endParaRPr lang="en-US" smtClean="0">
              <a:ea typeface="ＭＳ Ｐゴシック" pitchFamily="34" charset="-128"/>
            </a:endParaRPr>
          </a:p>
          <a:p>
            <a:pPr eaLnBrk="1" hangingPunct="1">
              <a:buFont typeface="Wingdings 2" pitchFamily="18" charset="2"/>
              <a:buNone/>
            </a:pPr>
            <a:r>
              <a:rPr lang="en-US" b="1" smtClean="0">
                <a:ea typeface="ＭＳ Ｐゴシック" pitchFamily="34" charset="-128"/>
              </a:rPr>
              <a:t>	Huntington</a:t>
            </a:r>
            <a:r>
              <a:rPr lang="ja-JP" altLang="en-US" b="1" smtClean="0">
                <a:ea typeface="ＭＳ Ｐゴシック" pitchFamily="34" charset="-128"/>
              </a:rPr>
              <a:t>’</a:t>
            </a:r>
            <a:r>
              <a:rPr lang="en-US" altLang="ja-JP" b="1" smtClean="0">
                <a:ea typeface="ＭＳ Ｐゴシック" pitchFamily="34" charset="-128"/>
              </a:rPr>
              <a:t>s Theory of Institutional Development	Suggests stability over participation</a:t>
            </a:r>
          </a:p>
          <a:p>
            <a:pPr eaLnBrk="1" hangingPunct="1">
              <a:buFont typeface="Wingdings 2" pitchFamily="18" charset="2"/>
              <a:buNone/>
            </a:pPr>
            <a:endParaRPr lang="en-US" b="1" smtClean="0">
              <a:ea typeface="ＭＳ Ｐゴシック" pitchFamily="34" charset="-128"/>
            </a:endParaRPr>
          </a:p>
          <a:p>
            <a:pPr eaLnBrk="1" hangingPunct="1">
              <a:buFont typeface="Wingdings 2" pitchFamily="18" charset="2"/>
              <a:buNone/>
            </a:pPr>
            <a:r>
              <a:rPr lang="en-US" b="1" smtClean="0">
                <a:ea typeface="ＭＳ Ｐゴシック" pitchFamily="34" charset="-128"/>
              </a:rPr>
              <a:t>	Fear ethnic, ideological and religious based conflicts</a:t>
            </a:r>
          </a:p>
          <a:p>
            <a:pPr eaLnBrk="1" hangingPunct="1"/>
            <a:endParaRPr lang="en-US" smtClean="0">
              <a:ea typeface="ＭＳ Ｐゴシック" pitchFamily="34" charset="-128"/>
            </a:endParaRPr>
          </a:p>
        </p:txBody>
      </p:sp>
      <p:sp>
        <p:nvSpPr>
          <p:cNvPr id="12290"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IV. Debates about Political Institutions Samuel P. Huntington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Content Placeholder 2"/>
          <p:cNvSpPr>
            <a:spLocks noGrp="1"/>
          </p:cNvSpPr>
          <p:nvPr>
            <p:ph idx="1"/>
          </p:nvPr>
        </p:nvSpPr>
        <p:spPr/>
        <p:txBody>
          <a:bodyPr/>
          <a:lstStyle/>
          <a:p>
            <a:pPr marL="273050" indent="-273050" eaLnBrk="1" hangingPunct="1">
              <a:lnSpc>
                <a:spcPct val="80000"/>
              </a:lnSpc>
              <a:spcBef>
                <a:spcPts val="575"/>
              </a:spcBef>
              <a:buFont typeface="Wingdings 2" pitchFamily="18" charset="2"/>
              <a:buNone/>
            </a:pPr>
            <a:r>
              <a:rPr lang="en-US" sz="1600" b="1" smtClean="0">
                <a:ea typeface="ＭＳ Ｐゴシック" pitchFamily="34" charset="-128"/>
              </a:rPr>
              <a:t>			</a:t>
            </a:r>
            <a:r>
              <a:rPr lang="en-US" sz="1800" b="1" smtClean="0">
                <a:ea typeface="ＭＳ Ｐゴシック" pitchFamily="34" charset="-128"/>
              </a:rPr>
              <a:t>GOAL: STABILITY OVER PARTICIPATION</a:t>
            </a:r>
            <a:endParaRPr lang="en-US" sz="18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1800" b="1" smtClean="0">
                <a:ea typeface="ＭＳ Ｐゴシック" pitchFamily="34" charset="-128"/>
              </a:rPr>
              <a:t> </a:t>
            </a:r>
            <a:endParaRPr lang="en-US" sz="18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1800" b="1" smtClean="0">
                <a:ea typeface="ＭＳ Ｐゴシック" pitchFamily="34" charset="-128"/>
              </a:rPr>
              <a:t>				</a:t>
            </a:r>
            <a:r>
              <a:rPr lang="en-US" sz="1800" b="1" u="sng" smtClean="0">
                <a:ea typeface="ＭＳ Ｐゴシック" pitchFamily="34" charset="-128"/>
              </a:rPr>
              <a:t>Institutionalization</a:t>
            </a:r>
            <a:endParaRPr lang="en-US" sz="1800" u="sng" smtClean="0">
              <a:ea typeface="ＭＳ Ｐゴシック" pitchFamily="34" charset="-128"/>
            </a:endParaRPr>
          </a:p>
          <a:p>
            <a:pPr marL="273050" indent="-273050" eaLnBrk="1" hangingPunct="1">
              <a:lnSpc>
                <a:spcPct val="80000"/>
              </a:lnSpc>
              <a:spcBef>
                <a:spcPts val="575"/>
              </a:spcBef>
              <a:buFont typeface="Wingdings 2" pitchFamily="18" charset="2"/>
              <a:buNone/>
            </a:pPr>
            <a:endParaRPr lang="en-US" sz="1800" u="sng"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1800" b="1" u="sng" smtClean="0">
                <a:ea typeface="ＭＳ Ｐゴシック" pitchFamily="34" charset="-128"/>
              </a:rPr>
              <a:t>Participation </a:t>
            </a:r>
            <a:r>
              <a:rPr lang="en-US" sz="1800" b="1" smtClean="0">
                <a:ea typeface="ＭＳ Ｐゴシック" pitchFamily="34" charset="-128"/>
              </a:rPr>
              <a:t>          </a:t>
            </a:r>
            <a:endParaRPr lang="en-US" sz="18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1800" b="1" smtClean="0">
                <a:ea typeface="ＭＳ Ｐゴシック" pitchFamily="34" charset="-128"/>
              </a:rPr>
              <a:t>         		High 			Low</a:t>
            </a:r>
            <a:endParaRPr lang="en-US" sz="1800" smtClean="0">
              <a:ea typeface="ＭＳ Ｐゴシック" pitchFamily="34" charset="-128"/>
            </a:endParaRPr>
          </a:p>
          <a:p>
            <a:pPr marL="273050" indent="-273050" eaLnBrk="1" hangingPunct="1">
              <a:lnSpc>
                <a:spcPct val="80000"/>
              </a:lnSpc>
              <a:spcBef>
                <a:spcPts val="575"/>
              </a:spcBef>
              <a:buFont typeface="Wingdings 2" pitchFamily="18" charset="2"/>
              <a:buNone/>
            </a:pPr>
            <a:endParaRPr lang="en-US" sz="1800" b="1" smtClean="0">
              <a:ea typeface="ＭＳ Ｐゴシック" pitchFamily="34" charset="-128"/>
            </a:endParaRPr>
          </a:p>
          <a:p>
            <a:pPr marL="273050" indent="-273050" eaLnBrk="1" hangingPunct="1">
              <a:lnSpc>
                <a:spcPct val="80000"/>
              </a:lnSpc>
              <a:spcBef>
                <a:spcPts val="575"/>
              </a:spcBef>
              <a:buFont typeface="Wingdings 2" pitchFamily="18" charset="2"/>
              <a:buNone/>
            </a:pPr>
            <a:endParaRPr lang="en-US" sz="1800" b="1"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1800" b="1" smtClean="0">
                <a:ea typeface="ＭＳ Ｐゴシック" pitchFamily="34" charset="-128"/>
              </a:rPr>
              <a:t>High		</a:t>
            </a:r>
            <a:r>
              <a:rPr lang="en-US" sz="1800" b="1" smtClean="0">
                <a:solidFill>
                  <a:srgbClr val="FF0000"/>
                </a:solidFill>
                <a:ea typeface="ＭＳ Ｐゴシック" pitchFamily="34" charset="-128"/>
              </a:rPr>
              <a:t>INDIA    		        ALGERIA                                                     </a:t>
            </a:r>
            <a:endParaRPr lang="en-US" sz="1800" smtClean="0">
              <a:solidFill>
                <a:srgbClr val="FF0000"/>
              </a:solidFill>
              <a:ea typeface="ＭＳ Ｐゴシック" pitchFamily="34" charset="-128"/>
            </a:endParaRPr>
          </a:p>
          <a:p>
            <a:pPr marL="273050" indent="-273050" eaLnBrk="1" hangingPunct="1">
              <a:lnSpc>
                <a:spcPct val="80000"/>
              </a:lnSpc>
              <a:spcBef>
                <a:spcPts val="575"/>
              </a:spcBef>
              <a:buFont typeface="Wingdings 2" pitchFamily="18" charset="2"/>
              <a:buNone/>
            </a:pPr>
            <a:r>
              <a:rPr lang="en-US" sz="1800" b="1" smtClean="0">
                <a:solidFill>
                  <a:srgbClr val="FF0000"/>
                </a:solidFill>
                <a:ea typeface="ＭＳ Ｐゴシック" pitchFamily="34" charset="-128"/>
              </a:rPr>
              <a:t> </a:t>
            </a:r>
            <a:endParaRPr lang="en-US" sz="1800" smtClean="0">
              <a:solidFill>
                <a:srgbClr val="FF0000"/>
              </a:solidFill>
              <a:ea typeface="ＭＳ Ｐゴシック" pitchFamily="34" charset="-128"/>
            </a:endParaRPr>
          </a:p>
          <a:p>
            <a:pPr marL="273050" indent="-273050" eaLnBrk="1" hangingPunct="1">
              <a:lnSpc>
                <a:spcPct val="80000"/>
              </a:lnSpc>
              <a:spcBef>
                <a:spcPts val="575"/>
              </a:spcBef>
              <a:buFont typeface="Wingdings 2" pitchFamily="18" charset="2"/>
              <a:buNone/>
            </a:pPr>
            <a:r>
              <a:rPr lang="en-US" sz="1800" b="1" smtClean="0">
                <a:solidFill>
                  <a:srgbClr val="FF0000"/>
                </a:solidFill>
                <a:ea typeface="ＭＳ Ｐゴシック" pitchFamily="34" charset="-128"/>
              </a:rPr>
              <a:t> </a:t>
            </a:r>
            <a:endParaRPr lang="en-US" sz="1800" smtClean="0">
              <a:solidFill>
                <a:srgbClr val="FF0000"/>
              </a:solidFill>
              <a:ea typeface="ＭＳ Ｐゴシック" pitchFamily="34" charset="-128"/>
            </a:endParaRPr>
          </a:p>
          <a:p>
            <a:pPr marL="273050" indent="-273050" eaLnBrk="1" hangingPunct="1">
              <a:lnSpc>
                <a:spcPct val="80000"/>
              </a:lnSpc>
              <a:spcBef>
                <a:spcPts val="575"/>
              </a:spcBef>
              <a:buFont typeface="Wingdings 2" pitchFamily="18" charset="2"/>
              <a:buNone/>
            </a:pPr>
            <a:endParaRPr lang="en-US" sz="1800" smtClean="0">
              <a:solidFill>
                <a:srgbClr val="FF0000"/>
              </a:solidFill>
              <a:ea typeface="ＭＳ Ｐゴシック" pitchFamily="34" charset="-128"/>
            </a:endParaRPr>
          </a:p>
          <a:p>
            <a:pPr marL="273050" indent="-273050" eaLnBrk="1" hangingPunct="1">
              <a:lnSpc>
                <a:spcPct val="80000"/>
              </a:lnSpc>
              <a:spcBef>
                <a:spcPts val="575"/>
              </a:spcBef>
              <a:buFont typeface="Wingdings 2" pitchFamily="18" charset="2"/>
              <a:buNone/>
            </a:pPr>
            <a:r>
              <a:rPr lang="en-US" sz="1800" b="1" smtClean="0">
                <a:solidFill>
                  <a:srgbClr val="FF0000"/>
                </a:solidFill>
                <a:ea typeface="ＭＳ Ｐゴシック" pitchFamily="34" charset="-128"/>
              </a:rPr>
              <a:t>  </a:t>
            </a:r>
            <a:endParaRPr lang="en-US" sz="1800" smtClean="0">
              <a:solidFill>
                <a:srgbClr val="FF0000"/>
              </a:solidFill>
              <a:ea typeface="ＭＳ Ｐゴシック" pitchFamily="34" charset="-128"/>
            </a:endParaRPr>
          </a:p>
          <a:p>
            <a:pPr marL="273050" indent="-273050" eaLnBrk="1" hangingPunct="1">
              <a:lnSpc>
                <a:spcPct val="80000"/>
              </a:lnSpc>
              <a:spcBef>
                <a:spcPts val="575"/>
              </a:spcBef>
              <a:buFont typeface="Wingdings 2" pitchFamily="18" charset="2"/>
              <a:buNone/>
            </a:pPr>
            <a:r>
              <a:rPr lang="en-US" sz="1800" b="1" smtClean="0">
                <a:ea typeface="ＭＳ Ｐゴシック" pitchFamily="34" charset="-128"/>
              </a:rPr>
              <a:t>Low</a:t>
            </a:r>
            <a:r>
              <a:rPr lang="en-US" sz="1800" smtClean="0">
                <a:ea typeface="ＭＳ Ｐゴシック" pitchFamily="34" charset="-128"/>
              </a:rPr>
              <a:t>		</a:t>
            </a:r>
            <a:r>
              <a:rPr lang="en-US" sz="1800" b="1" smtClean="0">
                <a:solidFill>
                  <a:srgbClr val="00B050"/>
                </a:solidFill>
                <a:ea typeface="ＭＳ Ｐゴシック" pitchFamily="34" charset="-128"/>
              </a:rPr>
              <a:t>SAUDI  ARABIA</a:t>
            </a:r>
            <a:r>
              <a:rPr lang="en-US" sz="1800" smtClean="0">
                <a:solidFill>
                  <a:srgbClr val="00B050"/>
                </a:solidFill>
                <a:ea typeface="ＭＳ Ｐゴシック" pitchFamily="34" charset="-128"/>
              </a:rPr>
              <a:t>                      </a:t>
            </a:r>
            <a:r>
              <a:rPr lang="en-US" sz="1800" b="1" smtClean="0">
                <a:solidFill>
                  <a:srgbClr val="00B050"/>
                </a:solidFill>
                <a:ea typeface="ＭＳ Ｐゴシック" pitchFamily="34" charset="-128"/>
              </a:rPr>
              <a:t>SWAZILAND</a:t>
            </a:r>
            <a:endParaRPr lang="en-US" sz="1800" smtClean="0">
              <a:solidFill>
                <a:srgbClr val="00B050"/>
              </a:solidFill>
              <a:ea typeface="ＭＳ Ｐゴシック" pitchFamily="34" charset="-128"/>
            </a:endParaRPr>
          </a:p>
          <a:p>
            <a:pPr marL="273050" indent="-273050" eaLnBrk="1" hangingPunct="1">
              <a:lnSpc>
                <a:spcPct val="80000"/>
              </a:lnSpc>
              <a:spcBef>
                <a:spcPts val="575"/>
              </a:spcBef>
              <a:buFont typeface="Wingdings 2" pitchFamily="18" charset="2"/>
              <a:buNone/>
            </a:pPr>
            <a:r>
              <a:rPr lang="en-US" sz="1800" b="1" smtClean="0">
                <a:ea typeface="ＭＳ Ｐゴシック" pitchFamily="34" charset="-128"/>
              </a:rPr>
              <a:t> </a:t>
            </a:r>
            <a:endParaRPr lang="en-US" sz="1800" smtClean="0">
              <a:ea typeface="ＭＳ Ｐゴシック" pitchFamily="34" charset="-128"/>
            </a:endParaRPr>
          </a:p>
          <a:p>
            <a:pPr marL="273050" indent="-273050" eaLnBrk="1" hangingPunct="1">
              <a:lnSpc>
                <a:spcPct val="80000"/>
              </a:lnSpc>
              <a:spcBef>
                <a:spcPts val="575"/>
              </a:spcBef>
              <a:buFont typeface="Wingdings 2" pitchFamily="18" charset="2"/>
              <a:buChar char=""/>
            </a:pPr>
            <a:endParaRPr lang="en-US" sz="1800" smtClean="0">
              <a:ea typeface="ＭＳ Ｐゴシック" pitchFamily="34" charset="-128"/>
            </a:endParaRPr>
          </a:p>
        </p:txBody>
      </p:sp>
      <p:sp>
        <p:nvSpPr>
          <p:cNvPr id="13314" name="Title 1"/>
          <p:cNvSpPr>
            <a:spLocks noGrp="1"/>
          </p:cNvSpPr>
          <p:nvPr>
            <p:ph type="title"/>
          </p:nvPr>
        </p:nvSpPr>
        <p:spPr/>
        <p:txBody>
          <a:bodyPr/>
          <a:lstStyle/>
          <a:p>
            <a:pPr eaLnBrk="1" fontAlgn="auto" hangingPunct="1">
              <a:spcAft>
                <a:spcPts val="0"/>
              </a:spcAft>
              <a:defRPr/>
            </a:pPr>
            <a:r>
              <a:rPr lang="en-US" smtClean="0">
                <a:ea typeface="+mj-ea"/>
              </a:rPr>
              <a:t>The Huntington Matrix</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953000"/>
            <a:ext cx="8183563" cy="1050925"/>
          </a:xfrm>
        </p:spPr>
        <p:txBody>
          <a:bodyPr>
            <a:normAutofit fontScale="90000"/>
          </a:bodyPr>
          <a:lstStyle/>
          <a:p>
            <a:pPr eaLnBrk="1" fontAlgn="auto" hangingPunct="1">
              <a:spcAft>
                <a:spcPts val="0"/>
              </a:spcAft>
              <a:defRPr/>
            </a:pPr>
            <a:r>
              <a:rPr lang="en-US" dirty="0" smtClean="0"/>
              <a:t/>
            </a:r>
            <a:br>
              <a:rPr lang="en-US" dirty="0" smtClean="0"/>
            </a:br>
            <a:r>
              <a:rPr lang="en-US" dirty="0"/>
              <a:t> </a:t>
            </a:r>
            <a:br>
              <a:rPr lang="en-US" dirty="0"/>
            </a:br>
            <a:r>
              <a:rPr lang="en-US" dirty="0"/>
              <a:t>Mock Comprehensive Question</a:t>
            </a:r>
            <a:r>
              <a:rPr lang="en-US" dirty="0" smtClean="0"/>
              <a:t> </a:t>
            </a:r>
            <a:br>
              <a:rPr lang="en-US" dirty="0" smtClean="0"/>
            </a:br>
            <a:endParaRPr lang="en-US" dirty="0"/>
          </a:p>
        </p:txBody>
      </p:sp>
      <p:sp>
        <p:nvSpPr>
          <p:cNvPr id="66562" name="Content Placeholder 2" descr="Rectangle: Click to edit Master text styles&#10;Second level&#10;Third level&#10;Fourth level&#10;Fifth level"/>
          <p:cNvSpPr>
            <a:spLocks noGrp="1"/>
          </p:cNvSpPr>
          <p:nvPr>
            <p:ph idx="1"/>
          </p:nvPr>
        </p:nvSpPr>
        <p:spPr>
          <a:xfrm>
            <a:off x="0" y="533400"/>
            <a:ext cx="8183563" cy="4498975"/>
          </a:xfrm>
        </p:spPr>
        <p:txBody>
          <a:bodyPr/>
          <a:lstStyle/>
          <a:p>
            <a:pPr eaLnBrk="1" hangingPunct="1">
              <a:buFont typeface="Wingdings 2" pitchFamily="18" charset="2"/>
              <a:buNone/>
            </a:pPr>
            <a:r>
              <a:rPr lang="en-US" sz="2400" b="1" smtClean="0">
                <a:ea typeface="ＭＳ Ｐゴシック" pitchFamily="34" charset="-128"/>
              </a:rPr>
              <a:t>	</a:t>
            </a:r>
          </a:p>
          <a:p>
            <a:pPr eaLnBrk="1" hangingPunct="1">
              <a:buFont typeface="Wingdings 2" pitchFamily="18" charset="2"/>
              <a:buNone/>
            </a:pPr>
            <a:r>
              <a:rPr lang="en-US" sz="2400" b="1" smtClean="0">
                <a:ea typeface="ＭＳ Ｐゴシック" pitchFamily="34" charset="-128"/>
              </a:rPr>
              <a:t>	</a:t>
            </a:r>
          </a:p>
          <a:p>
            <a:pPr eaLnBrk="1" hangingPunct="1">
              <a:buFont typeface="Wingdings 2" pitchFamily="18" charset="2"/>
              <a:buNone/>
            </a:pPr>
            <a:r>
              <a:rPr lang="en-US" sz="2400" b="1" smtClean="0">
                <a:ea typeface="ＭＳ Ｐゴシック" pitchFamily="34" charset="-128"/>
              </a:rPr>
              <a:t>	How are theories of development related to the concepts related of dependency and modernization theories? What does each say about strategies of development management To what extent do these concepts prescribe different development policies to national level policy makers? Where does orthodox Marxism fit into the above dichotomy? Defend your views by specific reference to the literature in the field.</a:t>
            </a:r>
            <a:endParaRPr lang="en-US" sz="2400" smtClean="0">
              <a:ea typeface="ＭＳ Ｐゴシック"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a:xfrm>
            <a:off x="914400" y="1447800"/>
            <a:ext cx="7772400" cy="5410200"/>
          </a:xfrm>
        </p:spPr>
        <p:txBody>
          <a:bodyPr/>
          <a:lstStyle/>
          <a:p>
            <a:pPr marL="273050" indent="-273050" eaLnBrk="1" hangingPunct="1">
              <a:lnSpc>
                <a:spcPct val="80000"/>
              </a:lnSpc>
              <a:spcBef>
                <a:spcPts val="575"/>
              </a:spcBef>
              <a:buFont typeface="Wingdings 2" pitchFamily="18" charset="2"/>
              <a:buNone/>
            </a:pPr>
            <a:r>
              <a:rPr lang="en-US" sz="1300" b="1" smtClean="0">
                <a:ea typeface="ＭＳ Ｐゴシック" pitchFamily="34" charset="-128"/>
              </a:rPr>
              <a:t> </a:t>
            </a:r>
            <a:r>
              <a:rPr lang="en-US" sz="1800" b="1" smtClean="0">
                <a:ea typeface="ＭＳ Ｐゴシック" pitchFamily="34" charset="-128"/>
              </a:rPr>
              <a:t>			</a:t>
            </a:r>
            <a:r>
              <a:rPr lang="en-US" sz="2400" b="1" smtClean="0">
                <a:latin typeface="Arial" pitchFamily="34" charset="0"/>
                <a:ea typeface="ＭＳ Ｐゴシック" pitchFamily="34" charset="-128"/>
                <a:cs typeface="Arial" pitchFamily="34" charset="0"/>
              </a:rPr>
              <a:t>Order and Civilization</a:t>
            </a:r>
          </a:p>
          <a:p>
            <a:pPr marL="273050" indent="-273050" eaLnBrk="1" hangingPunct="1">
              <a:lnSpc>
                <a:spcPct val="80000"/>
              </a:lnSpc>
              <a:spcBef>
                <a:spcPts val="575"/>
              </a:spcBef>
              <a:buFont typeface="Wingdings 2" pitchFamily="18" charset="2"/>
              <a:buNone/>
            </a:pPr>
            <a:r>
              <a:rPr lang="en-US" sz="2400" b="1" smtClean="0">
                <a:latin typeface="Arial" pitchFamily="34" charset="0"/>
                <a:ea typeface="ＭＳ Ｐゴシック" pitchFamily="34" charset="-128"/>
                <a:cs typeface="Arial" pitchFamily="34" charset="0"/>
              </a:rPr>
              <a:t> </a:t>
            </a:r>
          </a:p>
          <a:p>
            <a:pPr marL="273050" indent="-273050" eaLnBrk="1" hangingPunct="1">
              <a:lnSpc>
                <a:spcPct val="80000"/>
              </a:lnSpc>
              <a:spcBef>
                <a:spcPts val="575"/>
              </a:spcBef>
              <a:buFont typeface="Wingdings 2" pitchFamily="18" charset="2"/>
              <a:buNone/>
            </a:pPr>
            <a:r>
              <a:rPr lang="en-US" sz="2400" b="1" smtClean="0">
                <a:latin typeface="Arial" pitchFamily="34" charset="0"/>
                <a:ea typeface="ＭＳ Ｐゴシック" pitchFamily="34" charset="-128"/>
                <a:cs typeface="Arial" pitchFamily="34" charset="0"/>
              </a:rPr>
              <a:t>	Institutionalization should equal Mobilization   </a:t>
            </a:r>
          </a:p>
          <a:p>
            <a:pPr marL="273050" indent="-273050" eaLnBrk="1" hangingPunct="1">
              <a:lnSpc>
                <a:spcPct val="80000"/>
              </a:lnSpc>
              <a:spcBef>
                <a:spcPts val="575"/>
              </a:spcBef>
              <a:buFont typeface="Wingdings 2" pitchFamily="18" charset="2"/>
              <a:buNone/>
            </a:pPr>
            <a:r>
              <a:rPr lang="en-US" sz="2400" b="1" smtClean="0">
                <a:latin typeface="Arial" pitchFamily="34" charset="0"/>
                <a:ea typeface="ＭＳ Ｐゴシック" pitchFamily="34" charset="-128"/>
                <a:cs typeface="Arial" pitchFamily="34" charset="0"/>
              </a:rPr>
              <a:t> </a:t>
            </a:r>
          </a:p>
          <a:p>
            <a:pPr marL="273050" indent="-273050" eaLnBrk="1" hangingPunct="1">
              <a:lnSpc>
                <a:spcPct val="80000"/>
              </a:lnSpc>
              <a:spcBef>
                <a:spcPts val="575"/>
              </a:spcBef>
              <a:buFont typeface="Wingdings 2" pitchFamily="18" charset="2"/>
              <a:buNone/>
            </a:pPr>
            <a:r>
              <a:rPr lang="en-US" sz="2400" b="1" smtClean="0">
                <a:latin typeface="Arial" pitchFamily="34" charset="0"/>
                <a:ea typeface="ＭＳ Ｐゴシック" pitchFamily="34" charset="-128"/>
                <a:cs typeface="Arial" pitchFamily="34" charset="0"/>
              </a:rPr>
              <a:t>				or</a:t>
            </a:r>
          </a:p>
          <a:p>
            <a:pPr marL="273050" indent="-273050" eaLnBrk="1" hangingPunct="1">
              <a:lnSpc>
                <a:spcPct val="80000"/>
              </a:lnSpc>
              <a:spcBef>
                <a:spcPts val="575"/>
              </a:spcBef>
              <a:buFont typeface="Wingdings 2" pitchFamily="18" charset="2"/>
              <a:buNone/>
            </a:pPr>
            <a:r>
              <a:rPr lang="en-US" sz="2400" b="1" smtClean="0">
                <a:latin typeface="Arial" pitchFamily="34" charset="0"/>
                <a:ea typeface="ＭＳ Ｐゴシック" pitchFamily="34" charset="-128"/>
                <a:cs typeface="Arial" pitchFamily="34" charset="0"/>
              </a:rPr>
              <a:t> </a:t>
            </a:r>
          </a:p>
          <a:p>
            <a:pPr marL="273050" indent="-273050" eaLnBrk="1" hangingPunct="1">
              <a:lnSpc>
                <a:spcPct val="80000"/>
              </a:lnSpc>
              <a:spcBef>
                <a:spcPts val="575"/>
              </a:spcBef>
              <a:buFont typeface="Wingdings 2" pitchFamily="18" charset="2"/>
              <a:buNone/>
            </a:pPr>
            <a:r>
              <a:rPr lang="en-US" sz="2400" b="1" smtClean="0">
                <a:latin typeface="Arial" pitchFamily="34" charset="0"/>
                <a:ea typeface="ＭＳ Ｐゴシック" pitchFamily="34" charset="-128"/>
                <a:cs typeface="Arial" pitchFamily="34" charset="0"/>
              </a:rPr>
              <a:t>	Institutionalization should be greater than mobilization</a:t>
            </a:r>
          </a:p>
          <a:p>
            <a:pPr marL="273050" indent="-273050" eaLnBrk="1" hangingPunct="1">
              <a:lnSpc>
                <a:spcPct val="80000"/>
              </a:lnSpc>
              <a:spcBef>
                <a:spcPts val="575"/>
              </a:spcBef>
              <a:buFont typeface="Wingdings 2" pitchFamily="18" charset="2"/>
              <a:buNone/>
            </a:pPr>
            <a:r>
              <a:rPr lang="en-US" sz="2400" b="1" smtClean="0">
                <a:latin typeface="Arial" pitchFamily="34" charset="0"/>
                <a:ea typeface="ＭＳ Ｐゴシック" pitchFamily="34" charset="-128"/>
                <a:cs typeface="Arial" pitchFamily="34" charset="0"/>
              </a:rPr>
              <a:t> </a:t>
            </a:r>
          </a:p>
          <a:p>
            <a:pPr marL="273050" indent="-273050" eaLnBrk="1" hangingPunct="1">
              <a:lnSpc>
                <a:spcPct val="80000"/>
              </a:lnSpc>
              <a:spcBef>
                <a:spcPts val="575"/>
              </a:spcBef>
              <a:buFont typeface="Wingdings 2" pitchFamily="18" charset="2"/>
              <a:buNone/>
            </a:pPr>
            <a:r>
              <a:rPr lang="en-US" sz="2400" b="1" smtClean="0">
                <a:latin typeface="Arial" pitchFamily="34" charset="0"/>
                <a:ea typeface="ＭＳ Ｐゴシック" pitchFamily="34" charset="-128"/>
                <a:cs typeface="Arial" pitchFamily="34" charset="0"/>
              </a:rPr>
              <a:t>				but not</a:t>
            </a:r>
          </a:p>
          <a:p>
            <a:pPr marL="273050" indent="-273050" eaLnBrk="1" hangingPunct="1">
              <a:lnSpc>
                <a:spcPct val="80000"/>
              </a:lnSpc>
              <a:spcBef>
                <a:spcPts val="575"/>
              </a:spcBef>
              <a:buFont typeface="Wingdings 2" pitchFamily="18" charset="2"/>
              <a:buNone/>
            </a:pPr>
            <a:r>
              <a:rPr lang="en-US" sz="2400" b="1" smtClean="0">
                <a:latin typeface="Arial" pitchFamily="34" charset="0"/>
                <a:ea typeface="ＭＳ Ｐゴシック" pitchFamily="34" charset="-128"/>
                <a:cs typeface="Arial" pitchFamily="34" charset="0"/>
              </a:rPr>
              <a:t> </a:t>
            </a:r>
          </a:p>
          <a:p>
            <a:pPr marL="273050" indent="-273050" eaLnBrk="1" hangingPunct="1">
              <a:lnSpc>
                <a:spcPct val="80000"/>
              </a:lnSpc>
              <a:spcBef>
                <a:spcPts val="575"/>
              </a:spcBef>
              <a:buFont typeface="Wingdings 2" pitchFamily="18" charset="2"/>
              <a:buNone/>
            </a:pPr>
            <a:r>
              <a:rPr lang="en-US" sz="2400" b="1" smtClean="0">
                <a:latin typeface="Arial" pitchFamily="34" charset="0"/>
                <a:ea typeface="ＭＳ Ｐゴシック" pitchFamily="34" charset="-128"/>
                <a:cs typeface="Arial" pitchFamily="34" charset="0"/>
              </a:rPr>
              <a:t>	Institutionalization should be lower than mobilization </a:t>
            </a:r>
          </a:p>
          <a:p>
            <a:pPr marL="273050" indent="-273050" eaLnBrk="1" hangingPunct="1">
              <a:lnSpc>
                <a:spcPct val="80000"/>
              </a:lnSpc>
              <a:spcBef>
                <a:spcPts val="575"/>
              </a:spcBef>
              <a:buFont typeface="Wingdings 2" pitchFamily="18" charset="2"/>
              <a:buChar char=""/>
            </a:pPr>
            <a:endParaRPr lang="en-US" sz="2400" b="1" smtClean="0">
              <a:latin typeface="Arial" pitchFamily="34" charset="0"/>
              <a:ea typeface="ＭＳ Ｐゴシック" pitchFamily="34" charset="-128"/>
              <a:cs typeface="Arial" pitchFamily="34" charset="0"/>
            </a:endParaRPr>
          </a:p>
        </p:txBody>
      </p:sp>
      <p:sp>
        <p:nvSpPr>
          <p:cNvPr id="14338" name="Title 1"/>
          <p:cNvSpPr>
            <a:spLocks noGrp="1"/>
          </p:cNvSpPr>
          <p:nvPr>
            <p:ph type="title"/>
          </p:nvPr>
        </p:nvSpPr>
        <p:spPr/>
        <p:txBody>
          <a:bodyPr/>
          <a:lstStyle/>
          <a:p>
            <a:pPr eaLnBrk="1" fontAlgn="auto" hangingPunct="1">
              <a:spcAft>
                <a:spcPts val="0"/>
              </a:spcAft>
              <a:defRPr/>
            </a:pPr>
            <a:r>
              <a:rPr lang="en-US" smtClean="0">
                <a:solidFill>
                  <a:schemeClr val="tx1"/>
                </a:solidFill>
                <a:ea typeface="+mj-ea"/>
              </a:rPr>
              <a:t>Huntington’s Formula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fontAlgn="auto" hangingPunct="1">
              <a:spcAft>
                <a:spcPts val="0"/>
              </a:spcAft>
              <a:defRPr/>
            </a:pPr>
            <a:r>
              <a:rPr lang="en-US" b="1" smtClean="0">
                <a:solidFill>
                  <a:schemeClr val="tx1"/>
                </a:solidFill>
                <a:ea typeface="+mj-ea"/>
              </a:rPr>
              <a:t>Huntington:  Summary</a:t>
            </a:r>
          </a:p>
        </p:txBody>
      </p:sp>
      <p:sp>
        <p:nvSpPr>
          <p:cNvPr id="34818" name="Text Placeholder 3"/>
          <p:cNvSpPr>
            <a:spLocks noGrp="1"/>
          </p:cNvSpPr>
          <p:nvPr>
            <p:ph type="body" idx="2"/>
          </p:nvPr>
        </p:nvSpPr>
        <p:spPr>
          <a:xfrm>
            <a:off x="4419600" y="5354638"/>
            <a:ext cx="3975100" cy="1503362"/>
          </a:xfrm>
        </p:spPr>
        <p:txBody>
          <a:bodyPr/>
          <a:lstStyle/>
          <a:p>
            <a:pPr eaLnBrk="1" hangingPunct="1"/>
            <a:endParaRPr lang="en-US" smtClean="0">
              <a:ea typeface="ＭＳ Ｐゴシック" pitchFamily="34" charset="-128"/>
            </a:endParaRPr>
          </a:p>
          <a:p>
            <a:pPr eaLnBrk="1" hangingPunct="1"/>
            <a:endParaRPr lang="en-US" smtClean="0">
              <a:ea typeface="ＭＳ Ｐゴシック" pitchFamily="34" charset="-128"/>
            </a:endParaRPr>
          </a:p>
          <a:p>
            <a:pPr eaLnBrk="1" hangingPunct="1"/>
            <a:r>
              <a:rPr lang="en-US" smtClean="0">
                <a:ea typeface="ＭＳ Ｐゴシック" pitchFamily="34" charset="-128"/>
              </a:rPr>
              <a:t>Samuel P. Huntington</a:t>
            </a:r>
          </a:p>
        </p:txBody>
      </p:sp>
      <p:sp>
        <p:nvSpPr>
          <p:cNvPr id="3" name="Content Placeholder 2"/>
          <p:cNvSpPr>
            <a:spLocks noGrp="1"/>
          </p:cNvSpPr>
          <p:nvPr>
            <p:ph sz="half" idx="1"/>
          </p:nvPr>
        </p:nvSpPr>
        <p:spPr>
          <a:xfrm>
            <a:off x="914400" y="274638"/>
            <a:ext cx="7480300" cy="4572000"/>
          </a:xfrm>
        </p:spPr>
        <p:txBody>
          <a:bodyPr>
            <a:normAutofit fontScale="92500"/>
          </a:bodyPr>
          <a:lstStyle/>
          <a:p>
            <a:pPr marL="274320" indent="-274320" eaLnBrk="1" fontAlgn="auto" hangingPunct="1">
              <a:spcBef>
                <a:spcPts val="580"/>
              </a:spcBef>
              <a:spcAft>
                <a:spcPts val="0"/>
              </a:spcAft>
              <a:buFont typeface="Wingdings 2"/>
              <a:buChar char=""/>
              <a:defRPr/>
            </a:pPr>
            <a:endParaRPr lang="en-US" dirty="0" smtClean="0">
              <a:ea typeface="+mn-ea"/>
            </a:endParaRPr>
          </a:p>
          <a:p>
            <a:pPr marL="274320" indent="-274320" eaLnBrk="1" fontAlgn="auto" hangingPunct="1">
              <a:spcBef>
                <a:spcPts val="580"/>
              </a:spcBef>
              <a:spcAft>
                <a:spcPts val="0"/>
              </a:spcAft>
              <a:buFont typeface="Wingdings 2"/>
              <a:buNone/>
              <a:defRPr/>
            </a:pPr>
            <a:r>
              <a:rPr lang="en-US" b="1" dirty="0" smtClean="0">
                <a:ea typeface="+mn-ea"/>
              </a:rPr>
              <a:t>	</a:t>
            </a:r>
            <a:r>
              <a:rPr lang="en-US" sz="3600" b="1" dirty="0" smtClean="0">
                <a:ea typeface="+mn-ea"/>
              </a:rPr>
              <a:t>Key:  Loss of Equilibrium and Violence (David </a:t>
            </a:r>
            <a:r>
              <a:rPr lang="en-US" sz="3600" b="1" dirty="0" err="1" smtClean="0">
                <a:ea typeface="+mn-ea"/>
              </a:rPr>
              <a:t>Apter</a:t>
            </a:r>
            <a:r>
              <a:rPr lang="en-US" sz="3600" b="1" dirty="0" smtClean="0">
                <a:ea typeface="+mn-ea"/>
              </a:rPr>
              <a:t> with Huntington) </a:t>
            </a:r>
            <a:endParaRPr lang="en-US" sz="3600" dirty="0" smtClean="0">
              <a:ea typeface="+mn-ea"/>
            </a:endParaRPr>
          </a:p>
          <a:p>
            <a:pPr marL="274320" indent="-274320" eaLnBrk="1" fontAlgn="auto" hangingPunct="1">
              <a:spcBef>
                <a:spcPts val="580"/>
              </a:spcBef>
              <a:spcAft>
                <a:spcPts val="0"/>
              </a:spcAft>
              <a:buFont typeface="Wingdings 2"/>
              <a:buNone/>
              <a:defRPr/>
            </a:pPr>
            <a:endParaRPr lang="en-US" sz="3600" b="1" dirty="0" smtClean="0">
              <a:ea typeface="+mn-ea"/>
            </a:endParaRPr>
          </a:p>
          <a:p>
            <a:pPr marL="274320" indent="-274320" eaLnBrk="1" fontAlgn="auto" hangingPunct="1">
              <a:spcBef>
                <a:spcPts val="580"/>
              </a:spcBef>
              <a:spcAft>
                <a:spcPts val="0"/>
              </a:spcAft>
              <a:buFont typeface="Wingdings 2"/>
              <a:buNone/>
              <a:defRPr/>
            </a:pPr>
            <a:r>
              <a:rPr lang="en-US" sz="3600" b="1" dirty="0" smtClean="0">
                <a:ea typeface="+mn-ea"/>
              </a:rPr>
              <a:t>	Political Order is Culture Bound:  </a:t>
            </a:r>
          </a:p>
          <a:p>
            <a:pPr marL="274320" indent="-274320" eaLnBrk="1" fontAlgn="auto" hangingPunct="1">
              <a:spcBef>
                <a:spcPts val="580"/>
              </a:spcBef>
              <a:spcAft>
                <a:spcPts val="0"/>
              </a:spcAft>
              <a:buFont typeface="Wingdings 2"/>
              <a:buNone/>
              <a:defRPr/>
            </a:pPr>
            <a:endParaRPr lang="en-US" sz="3600" b="1" dirty="0" smtClean="0">
              <a:ea typeface="+mn-ea"/>
            </a:endParaRPr>
          </a:p>
          <a:p>
            <a:pPr marL="274320" indent="-274320" eaLnBrk="1" fontAlgn="auto" hangingPunct="1">
              <a:spcBef>
                <a:spcPts val="580"/>
              </a:spcBef>
              <a:spcAft>
                <a:spcPts val="0"/>
              </a:spcAft>
              <a:buFont typeface="Wingdings 2"/>
              <a:buNone/>
              <a:defRPr/>
            </a:pPr>
            <a:r>
              <a:rPr lang="en-US" sz="3600" b="1" dirty="0" smtClean="0">
                <a:ea typeface="+mn-ea"/>
              </a:rPr>
              <a:t>	Clash of Civilization Theory?</a:t>
            </a:r>
          </a:p>
          <a:p>
            <a:pPr marL="274320" indent="-274320" eaLnBrk="1" fontAlgn="auto" hangingPunct="1">
              <a:spcBef>
                <a:spcPts val="580"/>
              </a:spcBef>
              <a:spcAft>
                <a:spcPts val="0"/>
              </a:spcAft>
              <a:buFont typeface="Wingdings 2"/>
              <a:buChar char=""/>
              <a:defRPr/>
            </a:pPr>
            <a:endParaRPr lang="en-US" dirty="0">
              <a:ea typeface="+mn-ea"/>
            </a:endParaRPr>
          </a:p>
        </p:txBody>
      </p:sp>
      <p:pic>
        <p:nvPicPr>
          <p:cNvPr id="34820" name="Picture 4" descr="KAXLCA5FEABOCA7PP70NCALVQDIZCACKKO9HCALKO78LCASP3RTKCA7X7B8ECAPBHJTNCAE3QOBNCA7CT0P9CAER9FWWCAFQRNJXCAO54T5ECABYTQAOCAXEK8J6CAU23VWRCA90XPH0CA617MIUCARHLI7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4876800"/>
            <a:ext cx="2667000"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2" descr="http://www.nomad4ever.com/wp-content/uploads/2007/10/religion_and_war_carto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825" y="1219200"/>
            <a:ext cx="7075488"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title"/>
          </p:nvPr>
        </p:nvSpPr>
        <p:spPr/>
        <p:txBody>
          <a:bodyPr/>
          <a:lstStyle/>
          <a:p>
            <a:pPr>
              <a:defRPr/>
            </a:pPr>
            <a:r>
              <a:rPr lang="en-US" sz="3200" dirty="0" smtClean="0">
                <a:ea typeface="+mj-ea"/>
              </a:rPr>
              <a:t>Huntington’s Fear: Political Instability as a Result of the Clash of Civilization</a:t>
            </a:r>
            <a:endParaRPr lang="en-US" sz="3200" dirty="0">
              <a:ea typeface="+mj-ea"/>
            </a:endParaRPr>
          </a:p>
        </p:txBody>
      </p:sp>
      <p:sp>
        <p:nvSpPr>
          <p:cNvPr id="35843" name="Content Placeholder 8"/>
          <p:cNvSpPr>
            <a:spLocks noGrp="1"/>
          </p:cNvSpPr>
          <p:nvPr>
            <p:ph idx="1"/>
          </p:nvPr>
        </p:nvSpPr>
        <p:spPr>
          <a:xfrm>
            <a:off x="1066800" y="2362200"/>
            <a:ext cx="8077200" cy="4068763"/>
          </a:xfrm>
        </p:spPr>
        <p:txBody>
          <a:bodyPr/>
          <a:lstStyle/>
          <a:p>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
            </a:r>
            <a:br>
              <a:rPr lang="en-US" dirty="0" smtClean="0">
                <a:ea typeface="+mj-ea"/>
              </a:rPr>
            </a:br>
            <a:r>
              <a:rPr lang="en-US" dirty="0" smtClean="0">
                <a:ea typeface="+mj-ea"/>
              </a:rPr>
              <a:t> </a:t>
            </a:r>
            <a:r>
              <a:rPr lang="en-US" dirty="0" smtClean="0">
                <a:solidFill>
                  <a:schemeClr val="tx1"/>
                </a:solidFill>
                <a:ea typeface="+mj-ea"/>
              </a:rPr>
              <a:t/>
            </a:r>
            <a:br>
              <a:rPr lang="en-US" dirty="0" smtClean="0">
                <a:solidFill>
                  <a:schemeClr val="tx1"/>
                </a:solidFill>
                <a:ea typeface="+mj-ea"/>
              </a:rPr>
            </a:br>
            <a:r>
              <a:rPr lang="en-US" dirty="0" smtClean="0">
                <a:solidFill>
                  <a:schemeClr val="tx1"/>
                </a:solidFill>
                <a:ea typeface="+mj-ea"/>
              </a:rPr>
              <a:t>Political Development and Governance: Alternative Models</a:t>
            </a:r>
            <a:endParaRPr lang="en-US" dirty="0">
              <a:solidFill>
                <a:schemeClr val="tx1"/>
              </a:solidFill>
              <a:ea typeface="+mj-ea"/>
            </a:endParaRPr>
          </a:p>
        </p:txBody>
      </p:sp>
      <p:sp>
        <p:nvSpPr>
          <p:cNvPr id="4" name="Text Placeholder 3"/>
          <p:cNvSpPr>
            <a:spLocks noGrp="1"/>
          </p:cNvSpPr>
          <p:nvPr>
            <p:ph type="body" idx="1"/>
          </p:nvPr>
        </p:nvSpPr>
        <p:spPr/>
        <p:txBody>
          <a:bodyPr>
            <a:normAutofit lnSpcReduction="10000"/>
          </a:bodyPr>
          <a:lstStyle/>
          <a:p>
            <a:pPr eaLnBrk="1" fontAlgn="auto" hangingPunct="1">
              <a:spcAft>
                <a:spcPts val="0"/>
              </a:spcAft>
              <a:buFont typeface="Wingdings 3"/>
              <a:buNone/>
              <a:defRPr/>
            </a:pPr>
            <a:r>
              <a:rPr lang="en-US" b="1" dirty="0" smtClean="0">
                <a:solidFill>
                  <a:srgbClr val="C00000"/>
                </a:solidFill>
                <a:latin typeface="Arial" pitchFamily="34" charset="0"/>
                <a:ea typeface="Times New Roman" pitchFamily="18" charset="0"/>
                <a:cs typeface="Arial" pitchFamily="34" charset="0"/>
              </a:rPr>
              <a:t>	Leonard Binder: 	Sequential Crises</a:t>
            </a:r>
            <a:endParaRPr lang="en-US" dirty="0">
              <a:ea typeface="+mn-ea"/>
            </a:endParaRPr>
          </a:p>
        </p:txBody>
      </p:sp>
      <p:sp>
        <p:nvSpPr>
          <p:cNvPr id="36867" name="Text Placeholder 4"/>
          <p:cNvSpPr>
            <a:spLocks noGrp="1"/>
          </p:cNvSpPr>
          <p:nvPr>
            <p:ph type="body" sz="half" idx="3"/>
          </p:nvPr>
        </p:nvSpPr>
        <p:spPr>
          <a:xfrm>
            <a:off x="4645025" y="5410200"/>
            <a:ext cx="4041775" cy="762000"/>
          </a:xfrm>
          <a:ln>
            <a:headEnd/>
            <a:tailEnd/>
          </a:ln>
        </p:spPr>
        <p:txBody>
          <a:bodyPr/>
          <a:lstStyle/>
          <a:p>
            <a:pPr eaLnBrk="1" hangingPunct="1"/>
            <a:r>
              <a:rPr lang="en-US" smtClean="0">
                <a:ea typeface="ＭＳ Ｐゴシック" pitchFamily="34" charset="-128"/>
              </a:rPr>
              <a:t>Universal Rule?</a:t>
            </a:r>
          </a:p>
        </p:txBody>
      </p:sp>
      <p:sp>
        <p:nvSpPr>
          <p:cNvPr id="1025" name="Rectangle 1"/>
          <p:cNvSpPr>
            <a:spLocks noGrp="1" noChangeArrowheads="1"/>
          </p:cNvSpPr>
          <p:nvPr>
            <p:ph sz="quarter" idx="2"/>
          </p:nvPr>
        </p:nvSpPr>
        <p:spPr>
          <a:xfrm>
            <a:off x="457200" y="1444625"/>
            <a:ext cx="4040188" cy="3784600"/>
          </a:xfrm>
        </p:spPr>
        <p:txBody>
          <a:bodyPr anchor="ctr">
            <a:spAutoFit/>
          </a:bodyPr>
          <a:lstStyle/>
          <a:p>
            <a:pPr marL="0" indent="457200" algn="ctr" eaLnBrk="1" fontAlgn="auto" hangingPunct="1">
              <a:spcBef>
                <a:spcPct val="0"/>
              </a:spcBef>
              <a:spcAft>
                <a:spcPts val="0"/>
              </a:spcAft>
              <a:buClrTx/>
              <a:buSzTx/>
              <a:buFont typeface="Wingdings 3"/>
              <a:buNone/>
              <a:tabLst>
                <a:tab pos="914400" algn="l"/>
              </a:tabLst>
              <a:defRPr/>
            </a:pPr>
            <a:endParaRPr lang="en-US" sz="2000" b="1" dirty="0" smtClean="0">
              <a:solidFill>
                <a:srgbClr val="C00000"/>
              </a:solidFill>
              <a:latin typeface="Arial" pitchFamily="34" charset="0"/>
              <a:ea typeface="Times New Roman" pitchFamily="18" charset="0"/>
              <a:cs typeface="Arial" pitchFamily="34" charset="0"/>
            </a:endParaRPr>
          </a:p>
          <a:p>
            <a:pPr marL="0" indent="457200" algn="ctr" eaLnBrk="1" fontAlgn="auto" hangingPunct="1">
              <a:spcBef>
                <a:spcPct val="0"/>
              </a:spcBef>
              <a:spcAft>
                <a:spcPts val="0"/>
              </a:spcAft>
              <a:buClrTx/>
              <a:buSzTx/>
              <a:buFont typeface="Wingdings 3"/>
              <a:buNone/>
              <a:tabLst>
                <a:tab pos="914400" algn="l"/>
              </a:tabLst>
              <a:defRPr/>
            </a:pPr>
            <a:endParaRPr lang="en-US" sz="2000" b="1" dirty="0" smtClean="0">
              <a:solidFill>
                <a:srgbClr val="C00000"/>
              </a:solidFill>
              <a:latin typeface="Arial" pitchFamily="34" charset="0"/>
              <a:ea typeface="Times New Roman" pitchFamily="18" charset="0"/>
              <a:cs typeface="Arial" pitchFamily="34" charset="0"/>
            </a:endParaRPr>
          </a:p>
          <a:p>
            <a:pPr marL="514350" indent="-514350" fontAlgn="auto">
              <a:spcBef>
                <a:spcPct val="0"/>
              </a:spcBef>
              <a:spcAft>
                <a:spcPts val="0"/>
              </a:spcAft>
              <a:buClrTx/>
              <a:buSzTx/>
              <a:buFont typeface="Wingdings 3"/>
              <a:buNone/>
              <a:tabLst>
                <a:tab pos="914400" algn="l"/>
              </a:tabLst>
              <a:defRPr/>
            </a:pPr>
            <a:r>
              <a:rPr lang="en-US" sz="2000" b="1" dirty="0" smtClean="0">
                <a:latin typeface="Arial" pitchFamily="34" charset="0"/>
                <a:ea typeface="Times New Roman" pitchFamily="18" charset="0"/>
                <a:cs typeface="Arial" pitchFamily="34" charset="0"/>
              </a:rPr>
              <a:t>Identity</a:t>
            </a:r>
          </a:p>
          <a:p>
            <a:pPr marL="514350" indent="-514350" fontAlgn="auto">
              <a:spcBef>
                <a:spcPct val="0"/>
              </a:spcBef>
              <a:spcAft>
                <a:spcPts val="0"/>
              </a:spcAft>
              <a:buClrTx/>
              <a:buSzTx/>
              <a:buFont typeface="Wingdings 3"/>
              <a:buNone/>
              <a:tabLst>
                <a:tab pos="914400" algn="l"/>
              </a:tabLst>
              <a:defRPr/>
            </a:pPr>
            <a:endParaRPr lang="en-US" sz="2000" b="1" dirty="0" smtClean="0">
              <a:latin typeface="Arial" pitchFamily="34" charset="0"/>
              <a:ea typeface="Times New Roman" pitchFamily="18" charset="0"/>
              <a:cs typeface="Arial" pitchFamily="34" charset="0"/>
            </a:endParaRPr>
          </a:p>
          <a:p>
            <a:pPr marL="514350" indent="-514350" fontAlgn="auto">
              <a:spcBef>
                <a:spcPct val="0"/>
              </a:spcBef>
              <a:spcAft>
                <a:spcPts val="0"/>
              </a:spcAft>
              <a:buClrTx/>
              <a:buSzTx/>
              <a:buFont typeface="Wingdings 3"/>
              <a:buNone/>
              <a:tabLst>
                <a:tab pos="914400" algn="l"/>
              </a:tabLst>
              <a:defRPr/>
            </a:pPr>
            <a:r>
              <a:rPr lang="en-US" sz="2000" b="1" dirty="0" smtClean="0">
                <a:latin typeface="Arial" pitchFamily="34" charset="0"/>
                <a:ea typeface="Times New Roman" pitchFamily="18" charset="0"/>
                <a:cs typeface="Arial" pitchFamily="34" charset="0"/>
              </a:rPr>
              <a:t>Legitimacy</a:t>
            </a:r>
          </a:p>
          <a:p>
            <a:pPr marL="514350" indent="-514350" fontAlgn="auto">
              <a:spcBef>
                <a:spcPct val="0"/>
              </a:spcBef>
              <a:spcAft>
                <a:spcPts val="0"/>
              </a:spcAft>
              <a:buClrTx/>
              <a:buSzTx/>
              <a:buFont typeface="+mj-lt"/>
              <a:buAutoNum type="arabicPeriod"/>
              <a:tabLst>
                <a:tab pos="914400" algn="l"/>
              </a:tabLst>
              <a:defRPr/>
            </a:pPr>
            <a:endParaRPr lang="en-US" sz="2000" dirty="0" smtClean="0">
              <a:latin typeface="Arial" pitchFamily="34" charset="0"/>
              <a:ea typeface="+mn-ea"/>
              <a:cs typeface="Arial" pitchFamily="34" charset="0"/>
            </a:endParaRPr>
          </a:p>
          <a:p>
            <a:pPr marL="514350" indent="-514350" fontAlgn="auto">
              <a:spcBef>
                <a:spcPct val="0"/>
              </a:spcBef>
              <a:spcAft>
                <a:spcPts val="0"/>
              </a:spcAft>
              <a:buClrTx/>
              <a:buSzTx/>
              <a:buFont typeface="Wingdings 3"/>
              <a:buNone/>
              <a:tabLst>
                <a:tab pos="914400" algn="l"/>
              </a:tabLst>
              <a:defRPr/>
            </a:pPr>
            <a:r>
              <a:rPr lang="en-US" sz="2000" b="1" dirty="0" smtClean="0">
                <a:latin typeface="Arial" pitchFamily="34" charset="0"/>
                <a:ea typeface="Times New Roman" pitchFamily="18" charset="0"/>
                <a:cs typeface="Arial" pitchFamily="34" charset="0"/>
              </a:rPr>
              <a:t>Participation</a:t>
            </a:r>
          </a:p>
          <a:p>
            <a:pPr marL="514350" indent="-514350" fontAlgn="auto">
              <a:spcBef>
                <a:spcPct val="0"/>
              </a:spcBef>
              <a:spcAft>
                <a:spcPts val="0"/>
              </a:spcAft>
              <a:buClrTx/>
              <a:buSzTx/>
              <a:buFont typeface="+mj-lt"/>
              <a:buAutoNum type="arabicPeriod"/>
              <a:tabLst>
                <a:tab pos="914400" algn="l"/>
              </a:tabLst>
              <a:defRPr/>
            </a:pPr>
            <a:endParaRPr lang="en-US" sz="2000" dirty="0" smtClean="0">
              <a:latin typeface="Arial" pitchFamily="34" charset="0"/>
              <a:ea typeface="+mn-ea"/>
              <a:cs typeface="Arial" pitchFamily="34" charset="0"/>
            </a:endParaRPr>
          </a:p>
          <a:p>
            <a:pPr marL="514350" indent="-514350" fontAlgn="auto">
              <a:spcBef>
                <a:spcPct val="0"/>
              </a:spcBef>
              <a:spcAft>
                <a:spcPts val="0"/>
              </a:spcAft>
              <a:buClrTx/>
              <a:buSzTx/>
              <a:buFont typeface="Wingdings 3"/>
              <a:buNone/>
              <a:tabLst>
                <a:tab pos="914400" algn="l"/>
              </a:tabLst>
              <a:defRPr/>
            </a:pPr>
            <a:r>
              <a:rPr lang="en-US" sz="2000" b="1" dirty="0" smtClean="0">
                <a:latin typeface="Arial" pitchFamily="34" charset="0"/>
                <a:ea typeface="Times New Roman" pitchFamily="18" charset="0"/>
                <a:cs typeface="Arial" pitchFamily="34" charset="0"/>
              </a:rPr>
              <a:t>Penetration</a:t>
            </a:r>
          </a:p>
          <a:p>
            <a:pPr marL="514350" indent="-514350" fontAlgn="auto">
              <a:spcBef>
                <a:spcPct val="0"/>
              </a:spcBef>
              <a:spcAft>
                <a:spcPts val="0"/>
              </a:spcAft>
              <a:buClrTx/>
              <a:buSzTx/>
              <a:buFont typeface="+mj-lt"/>
              <a:buAutoNum type="arabicPeriod"/>
              <a:tabLst>
                <a:tab pos="914400" algn="l"/>
              </a:tabLst>
              <a:defRPr/>
            </a:pPr>
            <a:endParaRPr lang="en-US" sz="2000" dirty="0" smtClean="0">
              <a:latin typeface="Arial" pitchFamily="34" charset="0"/>
              <a:ea typeface="+mn-ea"/>
              <a:cs typeface="Arial" pitchFamily="34" charset="0"/>
            </a:endParaRPr>
          </a:p>
          <a:p>
            <a:pPr marL="514350" indent="-514350" fontAlgn="auto">
              <a:spcBef>
                <a:spcPct val="0"/>
              </a:spcBef>
              <a:spcAft>
                <a:spcPts val="0"/>
              </a:spcAft>
              <a:buClrTx/>
              <a:buSzTx/>
              <a:buFont typeface="Wingdings 3"/>
              <a:buNone/>
              <a:tabLst>
                <a:tab pos="914400" algn="l"/>
              </a:tabLst>
              <a:defRPr/>
            </a:pPr>
            <a:r>
              <a:rPr lang="en-US" sz="2000" b="1" dirty="0" smtClean="0">
                <a:latin typeface="Arial" pitchFamily="34" charset="0"/>
                <a:ea typeface="Times New Roman" pitchFamily="18" charset="0"/>
                <a:cs typeface="Arial" pitchFamily="34" charset="0"/>
              </a:rPr>
              <a:t>Distribution</a:t>
            </a:r>
            <a:endParaRPr lang="en-US" sz="2000" dirty="0" smtClean="0">
              <a:latin typeface="Arial" pitchFamily="34" charset="0"/>
              <a:ea typeface="+mn-ea"/>
              <a:cs typeface="Arial" pitchFamily="34" charset="0"/>
            </a:endParaRPr>
          </a:p>
          <a:p>
            <a:pPr marL="457200" indent="-457200" fontAlgn="auto">
              <a:spcBef>
                <a:spcPct val="0"/>
              </a:spcBef>
              <a:spcAft>
                <a:spcPts val="0"/>
              </a:spcAft>
              <a:buClrTx/>
              <a:buSzTx/>
              <a:buFont typeface="Wingdings 3"/>
              <a:buNone/>
              <a:tabLst>
                <a:tab pos="914400" algn="l"/>
              </a:tabLst>
              <a:defRPr/>
            </a:pPr>
            <a:r>
              <a:rPr lang="en-US" sz="2000" b="1" dirty="0" smtClean="0">
                <a:latin typeface="Arial" pitchFamily="34" charset="0"/>
                <a:ea typeface="Times New Roman" pitchFamily="18" charset="0"/>
                <a:cs typeface="Arial" pitchFamily="34" charset="0"/>
              </a:rPr>
              <a:t>           </a:t>
            </a:r>
            <a:endParaRPr lang="en-US" sz="2000" dirty="0" smtClean="0">
              <a:latin typeface="Arial" pitchFamily="34" charset="0"/>
              <a:ea typeface="+mn-ea"/>
              <a:cs typeface="Arial" pitchFamily="34" charset="0"/>
            </a:endParaRPr>
          </a:p>
        </p:txBody>
      </p:sp>
      <p:sp>
        <p:nvSpPr>
          <p:cNvPr id="36869" name="Content Placeholder 5"/>
          <p:cNvSpPr>
            <a:spLocks noGrp="1"/>
          </p:cNvSpPr>
          <p:nvPr>
            <p:ph sz="quarter" idx="4"/>
          </p:nvPr>
        </p:nvSpPr>
        <p:spPr>
          <a:xfrm>
            <a:off x="4645025" y="1444625"/>
            <a:ext cx="4041775" cy="3941763"/>
          </a:xfrm>
          <a:ln>
            <a:prstDash val="solid"/>
          </a:ln>
        </p:spPr>
        <p:txBody>
          <a:bodyPr/>
          <a:lstStyle/>
          <a:p>
            <a:pPr marL="0" indent="457200" algn="ctr" eaLnBrk="1" hangingPunct="1">
              <a:spcBef>
                <a:spcPct val="0"/>
              </a:spcBef>
              <a:buClrTx/>
              <a:buSzTx/>
              <a:buFontTx/>
              <a:buNone/>
              <a:tabLst>
                <a:tab pos="914400" algn="l"/>
              </a:tabLst>
            </a:pPr>
            <a:endParaRPr lang="en-US" b="1" smtClean="0">
              <a:solidFill>
                <a:srgbClr val="C00000"/>
              </a:solidFill>
              <a:latin typeface="Arial" pitchFamily="34" charset="0"/>
              <a:ea typeface="Times New Roman" pitchFamily="18" charset="0"/>
            </a:endParaRPr>
          </a:p>
          <a:p>
            <a:pPr marL="0" indent="457200" algn="ctr" eaLnBrk="1" hangingPunct="1">
              <a:spcBef>
                <a:spcPct val="0"/>
              </a:spcBef>
              <a:buClrTx/>
              <a:buSzTx/>
              <a:buFontTx/>
              <a:buNone/>
              <a:tabLst>
                <a:tab pos="914400" algn="l"/>
              </a:tabLst>
            </a:pPr>
            <a:endParaRPr lang="en-US" b="1" smtClean="0">
              <a:solidFill>
                <a:srgbClr val="C00000"/>
              </a:solidFill>
              <a:latin typeface="Arial" pitchFamily="34" charset="0"/>
              <a:ea typeface="Times New Roman" pitchFamily="18" charset="0"/>
            </a:endParaRPr>
          </a:p>
          <a:p>
            <a:pPr marL="0" indent="457200" algn="ctr" eaLnBrk="1" hangingPunct="1">
              <a:spcBef>
                <a:spcPct val="0"/>
              </a:spcBef>
              <a:buClrTx/>
              <a:buSzTx/>
              <a:buFontTx/>
              <a:buNone/>
              <a:tabLst>
                <a:tab pos="914400" algn="l"/>
              </a:tabLst>
            </a:pPr>
            <a:endParaRPr lang="en-US" b="1" smtClean="0">
              <a:solidFill>
                <a:srgbClr val="C00000"/>
              </a:solidFill>
              <a:latin typeface="Arial" pitchFamily="34" charset="0"/>
              <a:ea typeface="Times New Roman" pitchFamily="18" charset="0"/>
            </a:endParaRPr>
          </a:p>
          <a:p>
            <a:pPr marL="0" indent="457200" algn="ctr" eaLnBrk="1" hangingPunct="1">
              <a:spcBef>
                <a:spcPct val="0"/>
              </a:spcBef>
              <a:buClrTx/>
              <a:buSzTx/>
              <a:buFontTx/>
              <a:buNone/>
              <a:tabLst>
                <a:tab pos="914400" algn="l"/>
              </a:tabLst>
            </a:pPr>
            <a:endParaRPr lang="en-US" b="1" smtClean="0">
              <a:solidFill>
                <a:srgbClr val="C00000"/>
              </a:solidFill>
              <a:latin typeface="Arial" pitchFamily="34" charset="0"/>
              <a:ea typeface="Times New Roman" pitchFamily="18" charset="0"/>
            </a:endParaRPr>
          </a:p>
          <a:p>
            <a:pPr marL="0" indent="457200" algn="ctr" eaLnBrk="1" hangingPunct="1">
              <a:spcBef>
                <a:spcPct val="0"/>
              </a:spcBef>
              <a:buClrTx/>
              <a:buSzTx/>
              <a:buFontTx/>
              <a:buNone/>
              <a:tabLst>
                <a:tab pos="914400" algn="l"/>
              </a:tabLst>
            </a:pPr>
            <a:r>
              <a:rPr lang="en-US" b="1" smtClean="0">
                <a:solidFill>
                  <a:srgbClr val="C00000"/>
                </a:solidFill>
                <a:latin typeface="Arial" pitchFamily="34" charset="0"/>
                <a:ea typeface="Times New Roman" pitchFamily="18" charset="0"/>
              </a:rPr>
              <a:t>   </a:t>
            </a:r>
            <a:endParaRPr lang="en-US" b="1" smtClean="0">
              <a:latin typeface="Arial" pitchFamily="34" charset="0"/>
              <a:ea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Picture 2" descr="http://www.polisci.ucla.edu/images/faculty/lbinder.jpg/image_min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905000"/>
            <a:ext cx="3962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2"/>
          <p:cNvSpPr>
            <a:spLocks noGrp="1"/>
          </p:cNvSpPr>
          <p:nvPr>
            <p:ph type="title"/>
          </p:nvPr>
        </p:nvSpPr>
        <p:spPr/>
        <p:txBody>
          <a:bodyPr/>
          <a:lstStyle/>
          <a:p>
            <a:pPr>
              <a:defRPr/>
            </a:pPr>
            <a:r>
              <a:rPr lang="en-US" dirty="0" smtClean="0">
                <a:ea typeface="+mj-ea"/>
              </a:rPr>
              <a:t>Leonard Binder, UCLA</a:t>
            </a:r>
            <a:endParaRPr lang="en-US" dirty="0">
              <a:ea typeface="+mj-ea"/>
            </a:endParaRPr>
          </a:p>
        </p:txBody>
      </p:sp>
      <p:sp>
        <p:nvSpPr>
          <p:cNvPr id="37891" name="Text Placeholder 13"/>
          <p:cNvSpPr>
            <a:spLocks noGrp="1"/>
          </p:cNvSpPr>
          <p:nvPr>
            <p:ph type="body" idx="1"/>
          </p:nvPr>
        </p:nvSpPr>
        <p:spPr>
          <a:ln>
            <a:headEnd/>
            <a:tailEnd/>
          </a:ln>
        </p:spPr>
        <p:txBody>
          <a:bodyPr/>
          <a:lstStyle/>
          <a:p>
            <a:endParaRPr lang="en-US" smtClean="0">
              <a:ea typeface="ＭＳ Ｐゴシック" pitchFamily="34" charset="-128"/>
            </a:endParaRPr>
          </a:p>
        </p:txBody>
      </p:sp>
      <p:sp>
        <p:nvSpPr>
          <p:cNvPr id="37892" name="Content Placeholder 14"/>
          <p:cNvSpPr>
            <a:spLocks noGrp="1"/>
          </p:cNvSpPr>
          <p:nvPr>
            <p:ph sz="quarter" idx="2"/>
          </p:nvPr>
        </p:nvSpPr>
        <p:spPr>
          <a:xfrm>
            <a:off x="457200" y="1444625"/>
            <a:ext cx="4040188" cy="3941763"/>
          </a:xfrm>
          <a:ln>
            <a:prstDash val="solid"/>
          </a:ln>
        </p:spPr>
        <p:txBody>
          <a:bodyPr/>
          <a:lstStyle/>
          <a:p>
            <a:endParaRPr lang="en-US" smtClean="0">
              <a:ea typeface="ＭＳ Ｐゴシック" pitchFamily="34" charset="-128"/>
            </a:endParaRPr>
          </a:p>
        </p:txBody>
      </p:sp>
      <p:sp>
        <p:nvSpPr>
          <p:cNvPr id="37893" name="Text Placeholder 15"/>
          <p:cNvSpPr>
            <a:spLocks noGrp="1"/>
          </p:cNvSpPr>
          <p:nvPr>
            <p:ph type="body" sz="half" idx="3"/>
          </p:nvPr>
        </p:nvSpPr>
        <p:spPr>
          <a:xfrm>
            <a:off x="4645025" y="5410200"/>
            <a:ext cx="4041775" cy="762000"/>
          </a:xfrm>
          <a:ln>
            <a:headEnd/>
            <a:tailEnd/>
          </a:ln>
        </p:spPr>
        <p:txBody>
          <a:bodyPr/>
          <a:lstStyle/>
          <a:p>
            <a:endParaRPr lang="en-US" smtClean="0">
              <a:ea typeface="ＭＳ Ｐゴシック" pitchFamily="34" charset="-128"/>
            </a:endParaRPr>
          </a:p>
        </p:txBody>
      </p:sp>
      <p:sp>
        <p:nvSpPr>
          <p:cNvPr id="37894" name="Content Placeholder 16"/>
          <p:cNvSpPr>
            <a:spLocks noGrp="1"/>
          </p:cNvSpPr>
          <p:nvPr>
            <p:ph sz="quarter" idx="4"/>
          </p:nvPr>
        </p:nvSpPr>
        <p:spPr>
          <a:xfrm>
            <a:off x="4645025" y="1444625"/>
            <a:ext cx="4041775" cy="3941763"/>
          </a:xfrm>
          <a:ln>
            <a:prstDash val="solid"/>
          </a:ln>
        </p:spPr>
        <p:txBody>
          <a:bodyPr/>
          <a:lstStyle/>
          <a:p>
            <a:pPr>
              <a:spcBef>
                <a:spcPct val="0"/>
              </a:spcBef>
            </a:pPr>
            <a:r>
              <a:rPr lang="en-US" b="1" smtClean="0">
                <a:ea typeface="ＭＳ Ｐゴシック" pitchFamily="34" charset="-128"/>
              </a:rPr>
              <a:t>Political Crises and Sequences</a:t>
            </a:r>
            <a:r>
              <a:rPr lang="en-US" smtClean="0">
                <a:ea typeface="ＭＳ Ｐゴシック" pitchFamily="34" charset="-128"/>
              </a:rPr>
              <a:t>:</a:t>
            </a:r>
          </a:p>
          <a:p>
            <a:pPr>
              <a:spcBef>
                <a:spcPct val="0"/>
              </a:spcBef>
            </a:pPr>
            <a:endParaRPr lang="en-US" b="1" smtClean="0">
              <a:ea typeface="ＭＳ Ｐゴシック" pitchFamily="34" charset="-128"/>
            </a:endParaRPr>
          </a:p>
          <a:p>
            <a:pPr>
              <a:spcBef>
                <a:spcPct val="0"/>
              </a:spcBef>
              <a:buFont typeface="Wingdings 3" pitchFamily="18" charset="2"/>
              <a:buNone/>
            </a:pPr>
            <a:r>
              <a:rPr lang="en-US" b="1" smtClean="0">
                <a:ea typeface="ＭＳ Ｐゴシック" pitchFamily="34" charset="-128"/>
              </a:rPr>
              <a:t>		Identity</a:t>
            </a:r>
          </a:p>
          <a:p>
            <a:pPr>
              <a:spcBef>
                <a:spcPct val="0"/>
              </a:spcBef>
              <a:buFont typeface="Wingdings 3" pitchFamily="18" charset="2"/>
              <a:buNone/>
            </a:pPr>
            <a:r>
              <a:rPr lang="en-US" b="1" smtClean="0">
                <a:ea typeface="ＭＳ Ｐゴシック" pitchFamily="34" charset="-128"/>
              </a:rPr>
              <a:t>		Legitimacy</a:t>
            </a:r>
          </a:p>
          <a:p>
            <a:pPr>
              <a:spcBef>
                <a:spcPct val="0"/>
              </a:spcBef>
              <a:buFont typeface="Wingdings 3" pitchFamily="18" charset="2"/>
              <a:buNone/>
            </a:pPr>
            <a:r>
              <a:rPr lang="en-US" b="1" smtClean="0">
                <a:ea typeface="ＭＳ Ｐゴシック" pitchFamily="34" charset="-128"/>
              </a:rPr>
              <a:t>		Participation</a:t>
            </a:r>
          </a:p>
          <a:p>
            <a:pPr>
              <a:spcBef>
                <a:spcPct val="0"/>
              </a:spcBef>
              <a:buFont typeface="Wingdings 3" pitchFamily="18" charset="2"/>
              <a:buNone/>
            </a:pPr>
            <a:r>
              <a:rPr lang="en-US" b="1" smtClean="0">
                <a:ea typeface="ＭＳ Ｐゴシック" pitchFamily="34" charset="-128"/>
              </a:rPr>
              <a:t>		Penetration</a:t>
            </a:r>
          </a:p>
          <a:p>
            <a:pPr>
              <a:spcBef>
                <a:spcPct val="0"/>
              </a:spcBef>
              <a:buFont typeface="Wingdings 3" pitchFamily="18" charset="2"/>
              <a:buNone/>
            </a:pPr>
            <a:r>
              <a:rPr lang="en-US" b="1" smtClean="0">
                <a:ea typeface="ＭＳ Ｐゴシック" pitchFamily="34" charset="-128"/>
              </a:rPr>
              <a:t>		Distribution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Content Placeholder 7"/>
          <p:cNvSpPr>
            <a:spLocks noGrp="1"/>
          </p:cNvSpPr>
          <p:nvPr>
            <p:ph idx="4294967295"/>
          </p:nvPr>
        </p:nvSpPr>
        <p:spPr>
          <a:xfrm>
            <a:off x="0" y="1481138"/>
            <a:ext cx="8229600" cy="4525962"/>
          </a:xfrm>
        </p:spPr>
        <p:txBody>
          <a:bodyPr/>
          <a:lstStyle/>
          <a:p>
            <a:endParaRPr lang="en-US" smtClean="0">
              <a:ea typeface="ＭＳ Ｐゴシック" pitchFamily="34" charset="-128"/>
            </a:endParaRPr>
          </a:p>
          <a:p>
            <a:endParaRPr lang="en-US" smtClean="0">
              <a:ea typeface="ＭＳ Ｐゴシック" pitchFamily="34" charset="-128"/>
            </a:endParaRPr>
          </a:p>
          <a:p>
            <a:pPr>
              <a:buFont typeface="Wingdings 3" pitchFamily="18" charset="2"/>
              <a:buNone/>
            </a:pPr>
            <a:r>
              <a:rPr lang="en-US" sz="6000" b="1" smtClean="0">
                <a:ea typeface="ＭＳ Ｐゴシック" pitchFamily="34" charset="-128"/>
              </a:rPr>
              <a:t>Ten Minute Break.</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Content Placeholder 2"/>
          <p:cNvSpPr>
            <a:spLocks noGrp="1"/>
          </p:cNvSpPr>
          <p:nvPr>
            <p:ph idx="4294967295"/>
          </p:nvPr>
        </p:nvSpPr>
        <p:spPr>
          <a:xfrm>
            <a:off x="914400" y="1828800"/>
            <a:ext cx="8229600" cy="4525963"/>
          </a:xfrm>
        </p:spPr>
        <p:txBody>
          <a:bodyPr/>
          <a:lstStyle/>
          <a:p>
            <a:pPr marL="273050" indent="-273050" eaLnBrk="1" hangingPunct="1">
              <a:lnSpc>
                <a:spcPct val="90000"/>
              </a:lnSpc>
              <a:spcBef>
                <a:spcPts val="575"/>
              </a:spcBef>
              <a:buFont typeface="Wingdings 2" pitchFamily="18" charset="2"/>
              <a:buNone/>
            </a:pPr>
            <a:r>
              <a:rPr lang="en-US" sz="2500" b="1" smtClean="0">
                <a:ea typeface="ＭＳ Ｐゴシック" pitchFamily="34" charset="-128"/>
              </a:rPr>
              <a:t>	Systems Theory (David Easton) and Structural Functionalism (Almond and Verba, </a:t>
            </a:r>
            <a:r>
              <a:rPr lang="en-US" sz="2500" b="1" u="sng" smtClean="0">
                <a:ea typeface="ＭＳ Ｐゴシック" pitchFamily="34" charset="-128"/>
              </a:rPr>
              <a:t>The Civic Culture </a:t>
            </a:r>
            <a:r>
              <a:rPr lang="en-US" sz="2500" b="1" smtClean="0">
                <a:ea typeface="ＭＳ Ｐゴシック" pitchFamily="34" charset="-128"/>
              </a:rPr>
              <a:t>(1957)</a:t>
            </a:r>
            <a:endParaRPr lang="en-US" sz="2500" smtClean="0">
              <a:ea typeface="ＭＳ Ｐゴシック" pitchFamily="34" charset="-128"/>
            </a:endParaRPr>
          </a:p>
          <a:p>
            <a:pPr marL="273050" indent="-273050" eaLnBrk="1" hangingPunct="1">
              <a:lnSpc>
                <a:spcPct val="90000"/>
              </a:lnSpc>
              <a:spcBef>
                <a:spcPts val="575"/>
              </a:spcBef>
              <a:buFont typeface="Wingdings 2" pitchFamily="18" charset="2"/>
              <a:buNone/>
            </a:pPr>
            <a:r>
              <a:rPr lang="en-US" sz="2500" b="1" smtClean="0">
                <a:ea typeface="ＭＳ Ｐゴシック" pitchFamily="34" charset="-128"/>
              </a:rPr>
              <a:t> </a:t>
            </a:r>
            <a:endParaRPr lang="en-US" sz="2500" smtClean="0">
              <a:ea typeface="ＭＳ Ｐゴシック" pitchFamily="34" charset="-128"/>
            </a:endParaRPr>
          </a:p>
          <a:p>
            <a:pPr marL="273050" indent="-273050" eaLnBrk="1" hangingPunct="1">
              <a:lnSpc>
                <a:spcPct val="90000"/>
              </a:lnSpc>
              <a:spcBef>
                <a:spcPts val="575"/>
              </a:spcBef>
              <a:buFont typeface="Wingdings 2" pitchFamily="18" charset="2"/>
              <a:buNone/>
            </a:pPr>
            <a:r>
              <a:rPr lang="en-US" sz="2500" b="1" smtClean="0">
                <a:ea typeface="ＭＳ Ｐゴシック" pitchFamily="34" charset="-128"/>
              </a:rPr>
              <a:t> </a:t>
            </a:r>
            <a:endParaRPr lang="en-US" sz="2500" smtClean="0">
              <a:ea typeface="ＭＳ Ｐゴシック" pitchFamily="34" charset="-128"/>
            </a:endParaRPr>
          </a:p>
          <a:p>
            <a:pPr marL="273050" indent="-273050" eaLnBrk="1" hangingPunct="1">
              <a:lnSpc>
                <a:spcPct val="90000"/>
              </a:lnSpc>
              <a:spcBef>
                <a:spcPts val="575"/>
              </a:spcBef>
              <a:buFont typeface="Wingdings 2" pitchFamily="18" charset="2"/>
              <a:buNone/>
            </a:pPr>
            <a:r>
              <a:rPr lang="en-US" sz="2500" b="1" smtClean="0">
                <a:ea typeface="ＭＳ Ｐゴシック" pitchFamily="34" charset="-128"/>
              </a:rPr>
              <a:t>	Origins of contemporary Civil Society Model:</a:t>
            </a:r>
            <a:endParaRPr lang="en-US" sz="2500" smtClean="0">
              <a:ea typeface="ＭＳ Ｐゴシック" pitchFamily="34" charset="-128"/>
            </a:endParaRPr>
          </a:p>
          <a:p>
            <a:pPr marL="273050" indent="-273050" eaLnBrk="1" hangingPunct="1">
              <a:lnSpc>
                <a:spcPct val="90000"/>
              </a:lnSpc>
              <a:spcBef>
                <a:spcPts val="575"/>
              </a:spcBef>
              <a:buFont typeface="Wingdings 2" pitchFamily="18" charset="2"/>
              <a:buNone/>
            </a:pPr>
            <a:r>
              <a:rPr lang="en-US" sz="2500" b="1" smtClean="0">
                <a:ea typeface="ＭＳ Ｐゴシック" pitchFamily="34" charset="-128"/>
              </a:rPr>
              <a:t> </a:t>
            </a:r>
            <a:endParaRPr lang="en-US" sz="2500" smtClean="0">
              <a:ea typeface="ＭＳ Ｐゴシック" pitchFamily="34" charset="-128"/>
            </a:endParaRPr>
          </a:p>
          <a:p>
            <a:pPr marL="273050" indent="-273050" eaLnBrk="1" hangingPunct="1">
              <a:lnSpc>
                <a:spcPct val="90000"/>
              </a:lnSpc>
              <a:spcBef>
                <a:spcPts val="575"/>
              </a:spcBef>
              <a:buFont typeface="Wingdings 2" pitchFamily="18" charset="2"/>
              <a:buNone/>
            </a:pPr>
            <a:r>
              <a:rPr lang="en-US" sz="2500" b="1" smtClean="0">
                <a:ea typeface="ＭＳ Ｐゴシック" pitchFamily="34" charset="-128"/>
              </a:rPr>
              <a:t>	</a:t>
            </a:r>
            <a:r>
              <a:rPr lang="ja-JP" altLang="en-US" sz="2500" b="1" smtClean="0">
                <a:ea typeface="ＭＳ Ｐゴシック" pitchFamily="34" charset="-128"/>
              </a:rPr>
              <a:t>“</a:t>
            </a:r>
            <a:r>
              <a:rPr lang="en-US" altLang="ja-JP" sz="2500" b="1" smtClean="0">
                <a:ea typeface="ＭＳ Ｐゴシック" pitchFamily="34" charset="-128"/>
              </a:rPr>
              <a:t>There is a </a:t>
            </a:r>
            <a:r>
              <a:rPr lang="ja-JP" altLang="en-US" sz="2500" b="1" smtClean="0">
                <a:ea typeface="ＭＳ Ｐゴシック" pitchFamily="34" charset="-128"/>
              </a:rPr>
              <a:t>‘</a:t>
            </a:r>
            <a:r>
              <a:rPr lang="en-US" altLang="ja-JP" sz="2500" b="1" smtClean="0">
                <a:ea typeface="ＭＳ Ｐゴシック" pitchFamily="34" charset="-128"/>
              </a:rPr>
              <a:t>civic culture</a:t>
            </a:r>
            <a:r>
              <a:rPr lang="ja-JP" altLang="en-US" sz="2500" b="1" smtClean="0">
                <a:ea typeface="ＭＳ Ｐゴシック" pitchFamily="34" charset="-128"/>
              </a:rPr>
              <a:t>’</a:t>
            </a:r>
            <a:r>
              <a:rPr lang="en-US" altLang="ja-JP" sz="2500" b="1" smtClean="0">
                <a:ea typeface="ＭＳ Ｐゴシック" pitchFamily="34" charset="-128"/>
              </a:rPr>
              <a:t> which is the most developed political form.</a:t>
            </a:r>
            <a:r>
              <a:rPr lang="ja-JP" altLang="en-US" sz="2500" b="1" smtClean="0">
                <a:ea typeface="ＭＳ Ｐゴシック" pitchFamily="34" charset="-128"/>
              </a:rPr>
              <a:t>”</a:t>
            </a:r>
            <a:endParaRPr lang="en-US" altLang="ja-JP" sz="2500" smtClean="0">
              <a:ea typeface="ＭＳ Ｐゴシック" pitchFamily="34" charset="-128"/>
            </a:endParaRPr>
          </a:p>
          <a:p>
            <a:pPr marL="273050" indent="-273050" eaLnBrk="1" hangingPunct="1">
              <a:lnSpc>
                <a:spcPct val="90000"/>
              </a:lnSpc>
              <a:spcBef>
                <a:spcPts val="575"/>
              </a:spcBef>
              <a:buFont typeface="Wingdings 2" pitchFamily="18" charset="2"/>
              <a:buNone/>
            </a:pPr>
            <a:r>
              <a:rPr lang="en-US" sz="2500" b="1" smtClean="0">
                <a:ea typeface="ＭＳ Ｐゴシック" pitchFamily="34" charset="-128"/>
              </a:rPr>
              <a:t> </a:t>
            </a:r>
            <a:endParaRPr lang="en-US" sz="2500" smtClean="0">
              <a:ea typeface="ＭＳ Ｐゴシック" pitchFamily="34" charset="-128"/>
            </a:endParaRPr>
          </a:p>
          <a:p>
            <a:pPr marL="273050" indent="-273050" eaLnBrk="1" hangingPunct="1">
              <a:lnSpc>
                <a:spcPct val="90000"/>
              </a:lnSpc>
              <a:spcBef>
                <a:spcPts val="575"/>
              </a:spcBef>
              <a:buFont typeface="Wingdings 2" pitchFamily="18" charset="2"/>
              <a:buNone/>
            </a:pPr>
            <a:r>
              <a:rPr lang="en-US" sz="2500" b="1" smtClean="0">
                <a:ea typeface="ＭＳ Ｐゴシック" pitchFamily="34" charset="-128"/>
              </a:rPr>
              <a:t>				Gabriel Almond and Sidney Verba</a:t>
            </a:r>
            <a:endParaRPr lang="en-US" sz="2500" smtClean="0">
              <a:ea typeface="ＭＳ Ｐゴシック" pitchFamily="34" charset="-128"/>
            </a:endParaRPr>
          </a:p>
          <a:p>
            <a:pPr marL="273050" indent="-273050" eaLnBrk="1" hangingPunct="1">
              <a:lnSpc>
                <a:spcPct val="90000"/>
              </a:lnSpc>
              <a:spcBef>
                <a:spcPts val="575"/>
              </a:spcBef>
              <a:buFont typeface="Wingdings 2" pitchFamily="18" charset="2"/>
              <a:buChar char=""/>
            </a:pPr>
            <a:endParaRPr lang="en-US" sz="2500" smtClean="0">
              <a:ea typeface="ＭＳ Ｐゴシック" pitchFamily="34" charset="-128"/>
            </a:endParaRPr>
          </a:p>
          <a:p>
            <a:pPr marL="273050" indent="-273050" eaLnBrk="1" hangingPunct="1">
              <a:lnSpc>
                <a:spcPct val="90000"/>
              </a:lnSpc>
              <a:spcBef>
                <a:spcPts val="575"/>
              </a:spcBef>
              <a:buFont typeface="Wingdings 2" pitchFamily="18" charset="2"/>
              <a:buChar char=""/>
            </a:pPr>
            <a:endParaRPr lang="en-US" sz="2500" smtClean="0">
              <a:ea typeface="ＭＳ Ｐゴシック" pitchFamily="34" charset="-128"/>
            </a:endParaRPr>
          </a:p>
        </p:txBody>
      </p:sp>
      <p:sp>
        <p:nvSpPr>
          <p:cNvPr id="17410" name="Title 1"/>
          <p:cNvSpPr>
            <a:spLocks noGrp="1"/>
          </p:cNvSpPr>
          <p:nvPr>
            <p:ph type="title" idx="4294967295"/>
          </p:nvPr>
        </p:nvSpPr>
        <p:spPr>
          <a:xfrm>
            <a:off x="0" y="274638"/>
            <a:ext cx="8229600" cy="1143000"/>
          </a:xfrm>
        </p:spPr>
        <p:txBody>
          <a:bodyPr>
            <a:normAutofit fontScale="90000"/>
          </a:bodyPr>
          <a:lstStyle/>
          <a:p>
            <a:pPr>
              <a:defRPr/>
            </a:pPr>
            <a:r>
              <a:rPr lang="en-US" dirty="0" smtClean="0">
                <a:ea typeface="+mj-ea"/>
              </a:rPr>
              <a:t> </a:t>
            </a:r>
            <a:br>
              <a:rPr lang="en-US" dirty="0" smtClean="0">
                <a:ea typeface="+mj-ea"/>
              </a:rPr>
            </a:br>
            <a:r>
              <a:rPr lang="en-US" sz="3100" dirty="0" smtClean="0">
                <a:solidFill>
                  <a:schemeClr val="tx1"/>
                </a:solidFill>
                <a:ea typeface="+mj-ea"/>
              </a:rPr>
              <a:t>V. Systems Theory and Structural Functionalism- Classic Political Science Theories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Content Placeholder 3" descr="2366030465_f8e06b8a72[1].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858963" y="1481138"/>
            <a:ext cx="5426075" cy="4525962"/>
          </a:xfrm>
        </p:spPr>
      </p:pic>
      <p:sp>
        <p:nvSpPr>
          <p:cNvPr id="3" name="Title 2"/>
          <p:cNvSpPr>
            <a:spLocks noGrp="1"/>
          </p:cNvSpPr>
          <p:nvPr>
            <p:ph type="title"/>
          </p:nvPr>
        </p:nvSpPr>
        <p:spPr/>
        <p:txBody>
          <a:bodyPr/>
          <a:lstStyle/>
          <a:p>
            <a:pPr eaLnBrk="1" fontAlgn="auto" hangingPunct="1">
              <a:spcAft>
                <a:spcPts val="0"/>
              </a:spcAft>
              <a:defRPr/>
            </a:pPr>
            <a:r>
              <a:rPr lang="en-US" dirty="0" smtClean="0">
                <a:ea typeface="+mj-ea"/>
              </a:rPr>
              <a:t>Systems Theory</a:t>
            </a:r>
            <a:endParaRPr lang="en-US" dirty="0">
              <a:ea typeface="+mj-ea"/>
            </a:endParaRPr>
          </a:p>
        </p:txBody>
      </p:sp>
      <p:pic>
        <p:nvPicPr>
          <p:cNvPr id="40963" name="Content Placeholder 3" descr="2366030465_f8e06b8a72[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447800"/>
            <a:ext cx="5426075"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4" name="Picture 5" descr="davidapter[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2133600"/>
            <a:ext cx="3333750" cy="249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Content Placeholder 3" descr="system01[1].gif"/>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917575" y="1600200"/>
            <a:ext cx="7007225" cy="4110038"/>
          </a:xfrm>
        </p:spPr>
      </p:pic>
      <p:sp>
        <p:nvSpPr>
          <p:cNvPr id="3" name="Title 2"/>
          <p:cNvSpPr>
            <a:spLocks noGrp="1"/>
          </p:cNvSpPr>
          <p:nvPr>
            <p:ph type="title"/>
          </p:nvPr>
        </p:nvSpPr>
        <p:spPr/>
        <p:txBody>
          <a:bodyPr/>
          <a:lstStyle/>
          <a:p>
            <a:pPr eaLnBrk="1" hangingPunct="1">
              <a:defRPr/>
            </a:pPr>
            <a:r>
              <a:rPr lang="en-US" dirty="0" smtClean="0">
                <a:ea typeface="+mj-ea"/>
              </a:rPr>
              <a:t>General Systems Theory</a:t>
            </a:r>
            <a:endParaRPr lang="en-US" dirty="0">
              <a:ea typeface="+mj-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Content Placeholder 1"/>
          <p:cNvSpPr>
            <a:spLocks noGrp="1"/>
          </p:cNvSpPr>
          <p:nvPr>
            <p:ph idx="1"/>
          </p:nvPr>
        </p:nvSpPr>
        <p:spPr>
          <a:xfrm>
            <a:off x="457200" y="990600"/>
            <a:ext cx="8229600" cy="5016500"/>
          </a:xfrm>
        </p:spPr>
        <p:txBody>
          <a:bodyPr/>
          <a:lstStyle/>
          <a:p>
            <a:pPr eaLnBrk="1" hangingPunct="1"/>
            <a:r>
              <a:rPr lang="en-US" b="1" u="sng" smtClean="0">
                <a:ea typeface="ＭＳ Ｐゴシック" pitchFamily="34" charset="-128"/>
              </a:rPr>
              <a:t>Inputs:  </a:t>
            </a:r>
          </a:p>
          <a:p>
            <a:pPr eaLnBrk="1" hangingPunct="1"/>
            <a:endParaRPr lang="en-US" b="1" smtClean="0">
              <a:ea typeface="ＭＳ Ｐゴシック" pitchFamily="34" charset="-128"/>
            </a:endParaRPr>
          </a:p>
          <a:p>
            <a:pPr eaLnBrk="1" hangingPunct="1"/>
            <a:r>
              <a:rPr lang="en-US" b="1" smtClean="0">
                <a:ea typeface="ＭＳ Ｐゴシック" pitchFamily="34" charset="-128"/>
              </a:rPr>
              <a:t>interest articulation </a:t>
            </a:r>
          </a:p>
          <a:p>
            <a:pPr eaLnBrk="1" hangingPunct="1"/>
            <a:endParaRPr lang="en-US" b="1" smtClean="0">
              <a:ea typeface="ＭＳ Ｐゴシック" pitchFamily="34" charset="-128"/>
            </a:endParaRPr>
          </a:p>
          <a:p>
            <a:pPr eaLnBrk="1" hangingPunct="1"/>
            <a:r>
              <a:rPr lang="en-US" b="1" smtClean="0">
                <a:ea typeface="ＭＳ Ｐゴシック" pitchFamily="34" charset="-128"/>
              </a:rPr>
              <a:t>Interest aggregation</a:t>
            </a:r>
          </a:p>
          <a:p>
            <a:pPr eaLnBrk="1" hangingPunct="1"/>
            <a:endParaRPr lang="en-US" b="1" smtClean="0">
              <a:ea typeface="ＭＳ Ｐゴシック" pitchFamily="34" charset="-128"/>
            </a:endParaRPr>
          </a:p>
          <a:p>
            <a:pPr eaLnBrk="1" hangingPunct="1"/>
            <a:r>
              <a:rPr lang="en-US" b="1" u="sng" smtClean="0">
                <a:ea typeface="ＭＳ Ｐゴシック" pitchFamily="34" charset="-128"/>
              </a:rPr>
              <a:t>The Black Box (With-inputs)</a:t>
            </a:r>
          </a:p>
          <a:p>
            <a:pPr eaLnBrk="1" hangingPunct="1"/>
            <a:endParaRPr lang="en-US" b="1" smtClean="0">
              <a:ea typeface="ＭＳ Ｐゴシック" pitchFamily="34" charset="-128"/>
            </a:endParaRPr>
          </a:p>
          <a:p>
            <a:pPr eaLnBrk="1" hangingPunct="1"/>
            <a:r>
              <a:rPr lang="en-US" b="1" u="sng" smtClean="0">
                <a:ea typeface="ＭＳ Ｐゴシック" pitchFamily="34" charset="-128"/>
              </a:rPr>
              <a:t>Outputs</a:t>
            </a:r>
            <a:r>
              <a:rPr lang="en-US" b="1" smtClean="0">
                <a:ea typeface="ＭＳ Ｐゴシック" pitchFamily="34" charset="-128"/>
              </a:rPr>
              <a:t>- Policies</a:t>
            </a:r>
          </a:p>
          <a:p>
            <a:pPr eaLnBrk="1" hangingPunct="1"/>
            <a:endParaRPr lang="en-US" b="1" smtClean="0">
              <a:ea typeface="ＭＳ Ｐゴシック" pitchFamily="34" charset="-128"/>
            </a:endParaRPr>
          </a:p>
          <a:p>
            <a:pPr eaLnBrk="1" hangingPunct="1"/>
            <a:r>
              <a:rPr lang="en-US" b="1" u="sng" smtClean="0">
                <a:ea typeface="ＭＳ Ｐゴシック" pitchFamily="34" charset="-128"/>
              </a:rPr>
              <a:t>Feedback</a:t>
            </a:r>
          </a:p>
          <a:p>
            <a:pPr eaLnBrk="1" hangingPunct="1"/>
            <a:endParaRPr lang="en-US" smtClean="0">
              <a:ea typeface="ＭＳ Ｐゴシック" pitchFamily="34" charset="-128"/>
            </a:endParaRPr>
          </a:p>
          <a:p>
            <a:pPr eaLnBrk="1" hangingPunct="1"/>
            <a:endParaRPr lang="en-US" smtClean="0">
              <a:ea typeface="ＭＳ Ｐゴシック" pitchFamily="34" charset="-128"/>
            </a:endParaRPr>
          </a:p>
        </p:txBody>
      </p:sp>
      <p:sp>
        <p:nvSpPr>
          <p:cNvPr id="3" name="Title 2"/>
          <p:cNvSpPr>
            <a:spLocks noGrp="1"/>
          </p:cNvSpPr>
          <p:nvPr>
            <p:ph type="title"/>
          </p:nvPr>
        </p:nvSpPr>
        <p:spPr>
          <a:xfrm>
            <a:off x="457200" y="0"/>
            <a:ext cx="8229600" cy="990600"/>
          </a:xfrm>
        </p:spPr>
        <p:txBody>
          <a:bodyPr>
            <a:noAutofit/>
          </a:bodyPr>
          <a:lstStyle/>
          <a:p>
            <a:pPr eaLnBrk="1" hangingPunct="1">
              <a:defRPr/>
            </a:pPr>
            <a:r>
              <a:rPr lang="en-US" sz="3200" dirty="0" smtClean="0">
                <a:ea typeface="+mj-ea"/>
              </a:rPr>
              <a:t>Structural Functionalism: Gabriel Almond </a:t>
            </a:r>
            <a:endParaRPr lang="en-US" sz="3200" dirty="0">
              <a:ea typeface="+mj-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838200" y="65088"/>
            <a:ext cx="7772400" cy="1200150"/>
          </a:xfrm>
        </p:spPr>
        <p:txBody>
          <a:bodyPr>
            <a:normAutofit fontScale="90000"/>
          </a:bodyPr>
          <a:lstStyle/>
          <a:p>
            <a:pPr eaLnBrk="1" fontAlgn="auto" hangingPunct="1">
              <a:spcAft>
                <a:spcPts val="0"/>
              </a:spcAft>
              <a:defRPr/>
            </a:pPr>
            <a:r>
              <a:rPr lang="en-US" smtClean="0"/>
              <a:t>Development Policy:</a:t>
            </a:r>
            <a:br>
              <a:rPr lang="en-US" smtClean="0"/>
            </a:br>
            <a:r>
              <a:rPr lang="en-US" smtClean="0"/>
              <a:t>Discussion</a:t>
            </a:r>
          </a:p>
        </p:txBody>
      </p:sp>
      <p:sp>
        <p:nvSpPr>
          <p:cNvPr id="67586" name="Rectangle 3" descr="Rectangle: Click to edit Master text styles&#10;Second level&#10;Third level&#10;Fourth level&#10;Fifth level"/>
          <p:cNvSpPr>
            <a:spLocks noGrp="1" noChangeArrowheads="1"/>
          </p:cNvSpPr>
          <p:nvPr>
            <p:ph idx="1"/>
          </p:nvPr>
        </p:nvSpPr>
        <p:spPr/>
        <p:txBody>
          <a:bodyPr/>
          <a:lstStyle/>
          <a:p>
            <a:pPr eaLnBrk="1" hangingPunct="1">
              <a:buFont typeface="Wingdings" pitchFamily="2" charset="2"/>
              <a:buNone/>
            </a:pPr>
            <a:endParaRPr lang="en-US" smtClean="0">
              <a:ea typeface="ＭＳ Ｐゴシック" pitchFamily="34" charset="-128"/>
            </a:endParaRPr>
          </a:p>
          <a:p>
            <a:pPr eaLnBrk="1" hangingPunct="1">
              <a:buFont typeface="Wingdings" pitchFamily="2" charset="2"/>
              <a:buNone/>
            </a:pPr>
            <a:endParaRPr lang="en-US" smtClean="0">
              <a:ea typeface="ＭＳ Ｐゴシック" pitchFamily="34" charset="-128"/>
            </a:endParaRPr>
          </a:p>
          <a:p>
            <a:pPr eaLnBrk="1" hangingPunct="1"/>
            <a:endParaRPr lang="en-US" smtClean="0">
              <a:ea typeface="ＭＳ Ｐゴシック" pitchFamily="34" charset="-128"/>
            </a:endParaRPr>
          </a:p>
          <a:p>
            <a:pPr algn="ctr" eaLnBrk="1" hangingPunct="1">
              <a:buFont typeface="Wingdings" pitchFamily="2" charset="2"/>
              <a:buNone/>
            </a:pPr>
            <a:r>
              <a:rPr lang="en-US" b="1" smtClean="0">
                <a:ea typeface="ＭＳ Ｐゴシック" pitchFamily="34" charset="-128"/>
              </a:rPr>
              <a:t>Deconstruction Exercise</a:t>
            </a:r>
          </a:p>
          <a:p>
            <a:pPr algn="ctr" eaLnBrk="1" hangingPunct="1">
              <a:buFont typeface="Wingdings" pitchFamily="2" charset="2"/>
              <a:buNone/>
            </a:pPr>
            <a:r>
              <a:rPr lang="en-US" b="1" smtClean="0">
                <a:ea typeface="ＭＳ Ｐゴシック" pitchFamily="34" charset="-128"/>
              </a:rPr>
              <a:t>Comprehensive Exam</a:t>
            </a:r>
          </a:p>
          <a:p>
            <a:pPr eaLnBrk="1" hangingPunct="1">
              <a:buFont typeface="Wingdings" pitchFamily="2" charset="2"/>
              <a:buNone/>
            </a:pPr>
            <a:endParaRPr lang="en-US" b="1" smtClean="0">
              <a:ea typeface="ＭＳ Ｐゴシック" pitchFamily="34" charset="-128"/>
            </a:endParaRPr>
          </a:p>
          <a:p>
            <a:pPr algn="ctr" eaLnBrk="1" hangingPunct="1">
              <a:buFont typeface="Wingdings" pitchFamily="2" charset="2"/>
              <a:buNone/>
            </a:pPr>
            <a:r>
              <a:rPr lang="en-US" b="1" smtClean="0">
                <a:ea typeface="ＭＳ Ｐゴシック" pitchFamily="34" charset="-128"/>
              </a:rPr>
              <a:t>	Groups:  </a:t>
            </a:r>
          </a:p>
          <a:p>
            <a:pPr algn="ctr" eaLnBrk="1" hangingPunct="1">
              <a:buFont typeface="Wingdings" pitchFamily="2" charset="2"/>
              <a:buNone/>
            </a:pPr>
            <a:r>
              <a:rPr lang="en-US" b="1" smtClean="0">
                <a:ea typeface="ＭＳ Ｐゴシック" pitchFamily="34" charset="-128"/>
              </a:rPr>
              <a:t>	Do deconstruction- Brief, two minute presentation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2" descr="http://www.freewebs.com/tpardo/thanks%20rsch%20carto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71438"/>
            <a:ext cx="7872413" cy="602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Content Placeholder 2"/>
          <p:cNvSpPr>
            <a:spLocks noGrp="1"/>
          </p:cNvSpPr>
          <p:nvPr>
            <p:ph idx="1"/>
          </p:nvPr>
        </p:nvSpPr>
        <p:spPr/>
        <p:txBody>
          <a:bodyPr/>
          <a:lstStyle/>
          <a:p>
            <a:pPr eaLnBrk="1" hangingPunct="1">
              <a:buFont typeface="Wingdings 2" pitchFamily="18" charset="2"/>
              <a:buNone/>
            </a:pPr>
            <a:r>
              <a:rPr lang="en-US" b="1" smtClean="0">
                <a:ea typeface="ＭＳ Ｐゴシック" pitchFamily="34" charset="-128"/>
              </a:rPr>
              <a:t>	</a:t>
            </a:r>
          </a:p>
          <a:p>
            <a:pPr eaLnBrk="1" hangingPunct="1">
              <a:buFont typeface="Wingdings 2" pitchFamily="18" charset="2"/>
              <a:buNone/>
            </a:pPr>
            <a:endParaRPr lang="en-US" b="1" smtClean="0">
              <a:ea typeface="ＭＳ Ｐゴシック" pitchFamily="34" charset="-128"/>
            </a:endParaRPr>
          </a:p>
          <a:p>
            <a:pPr eaLnBrk="1" hangingPunct="1">
              <a:buFont typeface="Wingdings 2" pitchFamily="18" charset="2"/>
              <a:buNone/>
            </a:pPr>
            <a:r>
              <a:rPr lang="en-US" b="1" smtClean="0">
                <a:ea typeface="ＭＳ Ｐゴシック" pitchFamily="34" charset="-128"/>
              </a:rPr>
              <a:t>	Disjointed Modernization (Gusfield and Susan Rudolph)</a:t>
            </a:r>
            <a:endParaRPr lang="en-US" smtClean="0">
              <a:ea typeface="ＭＳ Ｐゴシック" pitchFamily="34" charset="-128"/>
            </a:endParaRPr>
          </a:p>
          <a:p>
            <a:pPr eaLnBrk="1" hangingPunct="1">
              <a:buFont typeface="Wingdings 2" pitchFamily="18" charset="2"/>
              <a:buNone/>
            </a:pPr>
            <a:r>
              <a:rPr lang="en-US" b="1" smtClean="0">
                <a:ea typeface="ＭＳ Ｐゴシック" pitchFamily="34" charset="-128"/>
              </a:rPr>
              <a:t> </a:t>
            </a:r>
            <a:endParaRPr lang="en-US" smtClean="0">
              <a:ea typeface="ＭＳ Ｐゴシック" pitchFamily="34" charset="-128"/>
            </a:endParaRPr>
          </a:p>
          <a:p>
            <a:pPr eaLnBrk="1" hangingPunct="1">
              <a:buFont typeface="Wingdings 2" pitchFamily="18" charset="2"/>
              <a:buNone/>
            </a:pPr>
            <a:r>
              <a:rPr lang="en-US" b="1" smtClean="0">
                <a:ea typeface="ＭＳ Ｐゴシック" pitchFamily="34" charset="-128"/>
              </a:rPr>
              <a:t> </a:t>
            </a:r>
            <a:endParaRPr lang="en-US" smtClean="0">
              <a:ea typeface="ＭＳ Ｐゴシック" pitchFamily="34" charset="-128"/>
            </a:endParaRPr>
          </a:p>
          <a:p>
            <a:pPr eaLnBrk="1" hangingPunct="1">
              <a:buFont typeface="Wingdings 2" pitchFamily="18" charset="2"/>
              <a:buNone/>
            </a:pPr>
            <a:r>
              <a:rPr lang="en-US" b="1" smtClean="0">
                <a:ea typeface="ＭＳ Ｐゴシック" pitchFamily="34" charset="-128"/>
              </a:rPr>
              <a:t>	Misplaced Polarities Theory</a:t>
            </a:r>
            <a:endParaRPr lang="en-US" smtClean="0">
              <a:ea typeface="ＭＳ Ｐゴシック" pitchFamily="34" charset="-128"/>
            </a:endParaRPr>
          </a:p>
          <a:p>
            <a:pPr eaLnBrk="1" hangingPunct="1"/>
            <a:endParaRPr lang="en-US" smtClean="0">
              <a:ea typeface="ＭＳ Ｐゴシック" pitchFamily="34" charset="-128"/>
            </a:endParaRPr>
          </a:p>
        </p:txBody>
      </p:sp>
      <p:sp>
        <p:nvSpPr>
          <p:cNvPr id="18434" name="Title 1"/>
          <p:cNvSpPr>
            <a:spLocks noGrp="1"/>
          </p:cNvSpPr>
          <p:nvPr>
            <p:ph type="title"/>
          </p:nvPr>
        </p:nvSpPr>
        <p:spPr/>
        <p:txBody>
          <a:bodyPr>
            <a:normAutofit fontScale="90000"/>
          </a:bodyPr>
          <a:lstStyle/>
          <a:p>
            <a:pPr>
              <a:defRPr/>
            </a:pPr>
            <a:r>
              <a:rPr lang="en-US" dirty="0" smtClean="0">
                <a:ea typeface="+mj-ea"/>
              </a:rPr>
              <a:t> </a:t>
            </a:r>
            <a:br>
              <a:rPr lang="en-US" dirty="0" smtClean="0">
                <a:ea typeface="+mj-ea"/>
              </a:rPr>
            </a:br>
            <a:r>
              <a:rPr lang="en-US" dirty="0" smtClean="0">
                <a:ea typeface="+mj-ea"/>
              </a:rPr>
              <a:t>VI. Cultural Debates and the Bureaucracy: A Reminder</a:t>
            </a:r>
          </a:p>
        </p:txBody>
      </p:sp>
      <p:pic>
        <p:nvPicPr>
          <p:cNvPr id="45059" name="Picture 3" descr="YP3VCAZOV1G1CACCNY8TCA3K8GWJCAF6KQZCCA7MSQL6CAQQW4S8CAM26B1TCABW7C27CAJ1OVUVCAR02756CAJ1Q165CAJLHC7SCAW2CTJ1CAESDLZACANBCTZ8CARSRL69CA7HVSI1CAV882T7CAG8V9R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3429000"/>
            <a:ext cx="2346325"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fontAlgn="auto" hangingPunct="1">
              <a:spcAft>
                <a:spcPts val="0"/>
              </a:spcAft>
              <a:defRPr/>
            </a:pPr>
            <a:r>
              <a:rPr lang="en-US" smtClean="0">
                <a:ea typeface="+mj-ea"/>
              </a:rPr>
              <a:t>Problems with Bureaucracy</a:t>
            </a:r>
          </a:p>
        </p:txBody>
      </p:sp>
      <p:sp>
        <p:nvSpPr>
          <p:cNvPr id="46082" name="Text Placeholder 3"/>
          <p:cNvSpPr>
            <a:spLocks noGrp="1"/>
          </p:cNvSpPr>
          <p:nvPr>
            <p:ph type="body" idx="1"/>
          </p:nvPr>
        </p:nvSpPr>
        <p:spPr>
          <a:ln>
            <a:headEnd/>
            <a:tailEnd/>
          </a:ln>
        </p:spPr>
        <p:txBody>
          <a:bodyPr/>
          <a:lstStyle/>
          <a:p>
            <a:pPr eaLnBrk="1" hangingPunct="1"/>
            <a:r>
              <a:rPr lang="en-US" smtClean="0">
                <a:ea typeface="ＭＳ Ｐゴシック" pitchFamily="34" charset="-128"/>
              </a:rPr>
              <a:t>Crawford Young</a:t>
            </a:r>
          </a:p>
        </p:txBody>
      </p:sp>
      <p:sp>
        <p:nvSpPr>
          <p:cNvPr id="46083" name="Text Placeholder 4"/>
          <p:cNvSpPr>
            <a:spLocks noGrp="1"/>
          </p:cNvSpPr>
          <p:nvPr>
            <p:ph type="body" sz="half" idx="3"/>
          </p:nvPr>
        </p:nvSpPr>
        <p:spPr>
          <a:xfrm>
            <a:off x="4645025" y="5410200"/>
            <a:ext cx="4041775" cy="762000"/>
          </a:xfrm>
          <a:ln>
            <a:headEnd/>
            <a:tailEnd/>
          </a:ln>
        </p:spPr>
        <p:txBody>
          <a:bodyPr/>
          <a:lstStyle/>
          <a:p>
            <a:pPr eaLnBrk="1" hangingPunct="1"/>
            <a:r>
              <a:rPr lang="en-US" smtClean="0">
                <a:ea typeface="ＭＳ Ｐゴシック" pitchFamily="34" charset="-128"/>
              </a:rPr>
              <a:t>Markovitz Book</a:t>
            </a:r>
          </a:p>
        </p:txBody>
      </p:sp>
      <p:sp>
        <p:nvSpPr>
          <p:cNvPr id="46084" name="Content Placeholder 2"/>
          <p:cNvSpPr>
            <a:spLocks noGrp="1"/>
          </p:cNvSpPr>
          <p:nvPr>
            <p:ph sz="quarter" idx="2"/>
          </p:nvPr>
        </p:nvSpPr>
        <p:spPr>
          <a:xfrm>
            <a:off x="457200" y="1444625"/>
            <a:ext cx="4040188" cy="3941763"/>
          </a:xfrm>
          <a:ln>
            <a:prstDash val="solid"/>
          </a:ln>
          <a:extLst>
            <a:ext uri="{91240B29-F687-4F45-9708-019B960494DF}">
              <a14:hiddenLine xmlns:a14="http://schemas.microsoft.com/office/drawing/2010/main" w="9525">
                <a:solidFill>
                  <a:srgbClr val="000000"/>
                </a:solidFill>
                <a:prstDash val="sysDash"/>
                <a:miter lim="800000"/>
                <a:headEnd/>
                <a:tailEnd/>
              </a14:hiddenLine>
            </a:ext>
          </a:extLst>
        </p:spPr>
        <p:txBody>
          <a:bodyPr/>
          <a:lstStyle/>
          <a:p>
            <a:pPr eaLnBrk="1" hangingPunct="1">
              <a:lnSpc>
                <a:spcPct val="80000"/>
              </a:lnSpc>
              <a:buFont typeface="Wingdings 2" pitchFamily="18" charset="2"/>
              <a:buNone/>
            </a:pPr>
            <a:r>
              <a:rPr lang="en-US" sz="2200" b="1" smtClean="0">
                <a:ea typeface="ＭＳ Ｐゴシック" pitchFamily="34" charset="-128"/>
              </a:rPr>
              <a:t>Civil Society Collapse and the Impact of Colonialism 	(Crawford Young)  </a:t>
            </a:r>
            <a:endParaRPr lang="en-US" sz="2200" smtClean="0">
              <a:ea typeface="ＭＳ Ｐゴシック" pitchFamily="34" charset="-128"/>
            </a:endParaRPr>
          </a:p>
          <a:p>
            <a:pPr eaLnBrk="1" hangingPunct="1">
              <a:lnSpc>
                <a:spcPct val="80000"/>
              </a:lnSpc>
            </a:pPr>
            <a:endParaRPr lang="en-US" sz="2200" smtClean="0">
              <a:ea typeface="ＭＳ Ｐゴシック" pitchFamily="34" charset="-128"/>
            </a:endParaRPr>
          </a:p>
          <a:p>
            <a:pPr eaLnBrk="1" hangingPunct="1">
              <a:lnSpc>
                <a:spcPct val="80000"/>
              </a:lnSpc>
              <a:buFont typeface="Wingdings 2" pitchFamily="18" charset="2"/>
              <a:buNone/>
            </a:pPr>
            <a:r>
              <a:rPr lang="en-US" sz="2200" b="1" smtClean="0">
                <a:ea typeface="ＭＳ Ｐゴシック" pitchFamily="34" charset="-128"/>
              </a:rPr>
              <a:t> </a:t>
            </a:r>
            <a:endParaRPr lang="en-US" sz="2200" smtClean="0">
              <a:ea typeface="ＭＳ Ｐゴシック" pitchFamily="34" charset="-128"/>
            </a:endParaRPr>
          </a:p>
          <a:p>
            <a:pPr eaLnBrk="1" hangingPunct="1">
              <a:lnSpc>
                <a:spcPct val="80000"/>
              </a:lnSpc>
              <a:buFont typeface="Wingdings 2" pitchFamily="18" charset="2"/>
              <a:buNone/>
            </a:pPr>
            <a:r>
              <a:rPr lang="en-US" sz="2200" b="1" smtClean="0">
                <a:ea typeface="ＭＳ Ｐゴシック" pitchFamily="34" charset="-128"/>
              </a:rPr>
              <a:t>The Administrative State (Picard)</a:t>
            </a:r>
            <a:endParaRPr lang="en-US" sz="2200" smtClean="0">
              <a:ea typeface="ＭＳ Ｐゴシック" pitchFamily="34" charset="-128"/>
            </a:endParaRPr>
          </a:p>
          <a:p>
            <a:pPr eaLnBrk="1" hangingPunct="1">
              <a:lnSpc>
                <a:spcPct val="80000"/>
              </a:lnSpc>
            </a:pPr>
            <a:endParaRPr lang="en-US" sz="2200" smtClean="0">
              <a:ea typeface="ＭＳ Ｐゴシック" pitchFamily="34" charset="-128"/>
            </a:endParaRPr>
          </a:p>
          <a:p>
            <a:pPr eaLnBrk="1" hangingPunct="1">
              <a:lnSpc>
                <a:spcPct val="80000"/>
              </a:lnSpc>
              <a:buFont typeface="Wingdings 2" pitchFamily="18" charset="2"/>
              <a:buNone/>
            </a:pPr>
            <a:endParaRPr lang="en-US" sz="2200" b="1" smtClean="0">
              <a:ea typeface="ＭＳ Ｐゴシック" pitchFamily="34" charset="-128"/>
            </a:endParaRPr>
          </a:p>
          <a:p>
            <a:pPr eaLnBrk="1" hangingPunct="1">
              <a:lnSpc>
                <a:spcPct val="80000"/>
              </a:lnSpc>
              <a:buFont typeface="Wingdings 2" pitchFamily="18" charset="2"/>
              <a:buNone/>
            </a:pPr>
            <a:r>
              <a:rPr lang="en-US" sz="2200" b="1" smtClean="0">
                <a:ea typeface="ＭＳ Ｐゴシック" pitchFamily="34" charset="-128"/>
              </a:rPr>
              <a:t>And the Organizational Bourgeoisie (Leonard Markovitz)</a:t>
            </a:r>
            <a:endParaRPr lang="en-US" sz="2200" smtClean="0">
              <a:ea typeface="ＭＳ Ｐゴシック" pitchFamily="34" charset="-128"/>
            </a:endParaRPr>
          </a:p>
          <a:p>
            <a:pPr eaLnBrk="1" hangingPunct="1">
              <a:lnSpc>
                <a:spcPct val="80000"/>
              </a:lnSpc>
              <a:buFont typeface="Wingdings 2" pitchFamily="18" charset="2"/>
              <a:buNone/>
            </a:pPr>
            <a:endParaRPr lang="en-US" sz="2200" smtClean="0">
              <a:ea typeface="ＭＳ Ｐゴシック" pitchFamily="34" charset="-128"/>
            </a:endParaRPr>
          </a:p>
          <a:p>
            <a:pPr eaLnBrk="1" hangingPunct="1">
              <a:lnSpc>
                <a:spcPct val="80000"/>
              </a:lnSpc>
            </a:pPr>
            <a:endParaRPr lang="en-US" sz="2200" smtClean="0">
              <a:ea typeface="ＭＳ Ｐゴシック" pitchFamily="34" charset="-128"/>
            </a:endParaRPr>
          </a:p>
        </p:txBody>
      </p:sp>
      <p:pic>
        <p:nvPicPr>
          <p:cNvPr id="46085" name="Content Placeholder 6" descr="sc-young1_b[1].jpg"/>
          <p:cNvPicPr>
            <a:picLocks noGrp="1" noChangeAspect="1"/>
          </p:cNvPicPr>
          <p:nvPr>
            <p:ph sz="quarter" idx="4"/>
          </p:nvPr>
        </p:nvPicPr>
        <p:blipFill>
          <a:blip r:embed="rId2">
            <a:extLst>
              <a:ext uri="{28A0092B-C50C-407E-A947-70E740481C1C}">
                <a14:useLocalDpi xmlns:a14="http://schemas.microsoft.com/office/drawing/2010/main" val="0"/>
              </a:ext>
            </a:extLst>
          </a:blip>
          <a:srcRect/>
          <a:stretch>
            <a:fillRect/>
          </a:stretch>
        </p:blipFill>
        <p:spPr>
          <a:xfrm>
            <a:off x="4495800" y="1447800"/>
            <a:ext cx="2209800" cy="2193925"/>
          </a:xfrm>
          <a:ln>
            <a:prstDash val="solid"/>
          </a:ln>
        </p:spPr>
      </p:pic>
      <p:pic>
        <p:nvPicPr>
          <p:cNvPr id="46086" name="Picture 5" descr="http://web.gc.cuny.edu/dept/POLIT/pages/books/images/bookthumbs/markovitz_powerandclass.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3124200"/>
            <a:ext cx="1485900"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pPr>
              <a:defRPr/>
            </a:pPr>
            <a:r>
              <a:rPr lang="en-US" dirty="0" smtClean="0">
                <a:ea typeface="+mj-ea"/>
              </a:rPr>
              <a:t>M. Crawford Young, Born 1931- University of Wisconsin</a:t>
            </a:r>
            <a:endParaRPr lang="en-US" dirty="0">
              <a:ea typeface="+mj-ea"/>
            </a:endParaRPr>
          </a:p>
        </p:txBody>
      </p:sp>
      <p:sp>
        <p:nvSpPr>
          <p:cNvPr id="47106" name="Text Placeholder 8"/>
          <p:cNvSpPr>
            <a:spLocks noGrp="1"/>
          </p:cNvSpPr>
          <p:nvPr>
            <p:ph type="body" idx="1"/>
          </p:nvPr>
        </p:nvSpPr>
        <p:spPr>
          <a:ln>
            <a:headEnd/>
            <a:tailEnd/>
          </a:ln>
        </p:spPr>
        <p:txBody>
          <a:bodyPr/>
          <a:lstStyle/>
          <a:p>
            <a:endParaRPr lang="en-US" smtClean="0">
              <a:ea typeface="ＭＳ Ｐゴシック" pitchFamily="34" charset="-128"/>
            </a:endParaRPr>
          </a:p>
        </p:txBody>
      </p:sp>
      <p:sp>
        <p:nvSpPr>
          <p:cNvPr id="47107" name="Text Placeholder 10"/>
          <p:cNvSpPr>
            <a:spLocks noGrp="1"/>
          </p:cNvSpPr>
          <p:nvPr>
            <p:ph type="body" sz="half" idx="3"/>
          </p:nvPr>
        </p:nvSpPr>
        <p:spPr>
          <a:xfrm>
            <a:off x="4645025" y="5410200"/>
            <a:ext cx="4041775" cy="762000"/>
          </a:xfrm>
          <a:ln>
            <a:headEnd/>
            <a:tailEnd/>
          </a:ln>
        </p:spPr>
        <p:txBody>
          <a:bodyPr/>
          <a:lstStyle/>
          <a:p>
            <a:endParaRPr lang="en-US" smtClean="0">
              <a:ea typeface="ＭＳ Ｐゴシック" pitchFamily="34" charset="-128"/>
            </a:endParaRPr>
          </a:p>
        </p:txBody>
      </p:sp>
      <p:sp>
        <p:nvSpPr>
          <p:cNvPr id="47108" name="Content Placeholder 9"/>
          <p:cNvSpPr>
            <a:spLocks noGrp="1"/>
          </p:cNvSpPr>
          <p:nvPr>
            <p:ph sz="quarter" idx="2"/>
          </p:nvPr>
        </p:nvSpPr>
        <p:spPr>
          <a:xfrm>
            <a:off x="228600" y="1676400"/>
            <a:ext cx="4040188" cy="3941763"/>
          </a:xfrm>
          <a:ln>
            <a:prstDash val="solid"/>
          </a:ln>
        </p:spPr>
        <p:txBody>
          <a:bodyPr/>
          <a:lstStyle/>
          <a:p>
            <a:pPr>
              <a:buFont typeface="Wingdings 3" pitchFamily="18" charset="2"/>
              <a:buNone/>
            </a:pPr>
            <a:r>
              <a:rPr lang="en-US" smtClean="0">
                <a:ea typeface="ＭＳ Ｐゴシック" pitchFamily="34" charset="-128"/>
              </a:rPr>
              <a:t>	</a:t>
            </a:r>
            <a:r>
              <a:rPr lang="en-US" b="1" smtClean="0">
                <a:ea typeface="ＭＳ Ｐゴシック" pitchFamily="34" charset="-128"/>
              </a:rPr>
              <a:t>Worked on the Colonial state and on the politics of cultural identity in the third world, and presaged the contemporary "instrumentalist" and "constructivist" approaches to political identity.</a:t>
            </a:r>
          </a:p>
        </p:txBody>
      </p:sp>
      <p:sp>
        <p:nvSpPr>
          <p:cNvPr id="47109" name="Content Placeholder 11"/>
          <p:cNvSpPr>
            <a:spLocks noGrp="1"/>
          </p:cNvSpPr>
          <p:nvPr>
            <p:ph sz="quarter" idx="4"/>
          </p:nvPr>
        </p:nvSpPr>
        <p:spPr>
          <a:xfrm>
            <a:off x="4645025" y="1444625"/>
            <a:ext cx="4041775" cy="3941763"/>
          </a:xfrm>
          <a:ln>
            <a:prstDash val="solid"/>
          </a:ln>
        </p:spPr>
        <p:txBody>
          <a:bodyPr/>
          <a:lstStyle/>
          <a:p>
            <a:pPr>
              <a:spcBef>
                <a:spcPct val="0"/>
              </a:spcBef>
            </a:pPr>
            <a:endParaRPr lang="en-US" smtClean="0">
              <a:ea typeface="ＭＳ Ｐゴシック" pitchFamily="34" charset="-128"/>
            </a:endParaRPr>
          </a:p>
        </p:txBody>
      </p:sp>
      <p:pic>
        <p:nvPicPr>
          <p:cNvPr id="47110" name="Picture 2" descr="The African Colonial State in Comparative Perspectiv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447800"/>
            <a:ext cx="4724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Picture 2" descr="http://www.suelebeau.com/images/principal.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762000"/>
            <a:ext cx="4695825"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Content Placeholder 2"/>
          <p:cNvSpPr>
            <a:spLocks noGrp="1"/>
          </p:cNvSpPr>
          <p:nvPr>
            <p:ph idx="1"/>
          </p:nvPr>
        </p:nvSpPr>
        <p:spPr>
          <a:xfrm>
            <a:off x="914400" y="685800"/>
            <a:ext cx="7772400" cy="6781800"/>
          </a:xfrm>
        </p:spPr>
        <p:txBody>
          <a:bodyPr/>
          <a:lstStyle/>
          <a:p>
            <a:pPr marL="273050" indent="-273050" algn="ctr" eaLnBrk="1" hangingPunct="1">
              <a:lnSpc>
                <a:spcPct val="80000"/>
              </a:lnSpc>
              <a:spcBef>
                <a:spcPts val="575"/>
              </a:spcBef>
              <a:buFont typeface="Wingdings 2" pitchFamily="18" charset="2"/>
              <a:buNone/>
            </a:pPr>
            <a:endParaRPr lang="en-US" sz="2300" b="1" smtClean="0">
              <a:ea typeface="ＭＳ Ｐゴシック" pitchFamily="34" charset="-128"/>
            </a:endParaRPr>
          </a:p>
          <a:p>
            <a:pPr marL="273050" indent="-273050" algn="ctr" eaLnBrk="1" hangingPunct="1">
              <a:lnSpc>
                <a:spcPct val="80000"/>
              </a:lnSpc>
              <a:spcBef>
                <a:spcPts val="575"/>
              </a:spcBef>
              <a:buFont typeface="Wingdings 2" pitchFamily="18" charset="2"/>
              <a:buNone/>
            </a:pPr>
            <a:r>
              <a:rPr lang="en-US" sz="2300" b="1" smtClean="0">
                <a:ea typeface="ＭＳ Ｐゴシック" pitchFamily="34" charset="-128"/>
              </a:rPr>
              <a:t>State centric vs. social centric Development</a:t>
            </a: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The importance of bureaucracies and Institutional Change (Esman and Staudt)</a:t>
            </a: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Strong State vs. Strong Bureaucracy:  Which should dominate</a:t>
            </a:r>
          </a:p>
          <a:p>
            <a:pPr marL="273050" indent="-273050" eaLnBrk="1" hangingPunct="1">
              <a:lnSpc>
                <a:spcPct val="80000"/>
              </a:lnSpc>
              <a:spcBef>
                <a:spcPts val="575"/>
              </a:spcBef>
              <a:buFont typeface="Wingdings 2" pitchFamily="18" charset="2"/>
              <a:buNone/>
            </a:pPr>
            <a:endParaRPr lang="en-US" sz="2300" b="1"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Weak State but Strong Society</a:t>
            </a:r>
          </a:p>
          <a:p>
            <a:pPr marL="273050" indent="-273050" eaLnBrk="1" hangingPunct="1">
              <a:lnSpc>
                <a:spcPct val="80000"/>
              </a:lnSpc>
              <a:spcBef>
                <a:spcPts val="575"/>
              </a:spcBef>
              <a:buFont typeface="Wingdings 2" pitchFamily="18" charset="2"/>
              <a:buNone/>
            </a:pPr>
            <a:endParaRPr lang="en-US" sz="2300" b="1"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Weak State but strong (Praetorian) Bureaucracy</a:t>
            </a: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endParaRPr lang="en-US" sz="23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endParaRPr lang="en-US" sz="23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endParaRPr lang="en-US" sz="2300" smtClean="0">
              <a:ea typeface="ＭＳ Ｐゴシック" pitchFamily="34" charset="-128"/>
            </a:endParaRPr>
          </a:p>
          <a:p>
            <a:pPr marL="273050" indent="-273050" eaLnBrk="1" hangingPunct="1">
              <a:lnSpc>
                <a:spcPct val="80000"/>
              </a:lnSpc>
              <a:spcBef>
                <a:spcPts val="575"/>
              </a:spcBef>
              <a:buFont typeface="Wingdings 2" pitchFamily="18" charset="2"/>
              <a:buChar char=""/>
            </a:pPr>
            <a:endParaRPr lang="en-US" sz="1900" smtClean="0">
              <a:ea typeface="ＭＳ Ｐゴシック" pitchFamily="34" charset="-128"/>
            </a:endParaRPr>
          </a:p>
        </p:txBody>
      </p:sp>
      <p:sp>
        <p:nvSpPr>
          <p:cNvPr id="2" name="Title 1"/>
          <p:cNvSpPr>
            <a:spLocks noGrp="1"/>
          </p:cNvSpPr>
          <p:nvPr>
            <p:ph type="title"/>
          </p:nvPr>
        </p:nvSpPr>
        <p:spPr>
          <a:xfrm>
            <a:off x="838200" y="-647700"/>
            <a:ext cx="7772400" cy="1295400"/>
          </a:xfrm>
        </p:spPr>
        <p:txBody>
          <a:bodyPr>
            <a:normAutofit fontScale="90000"/>
          </a:bodyPr>
          <a:lstStyle/>
          <a:p>
            <a:pPr algn="ctr" eaLnBrk="1" fontAlgn="auto" hangingPunct="1">
              <a:spcAft>
                <a:spcPts val="0"/>
              </a:spcAft>
              <a:defRPr/>
            </a:pPr>
            <a:r>
              <a:rPr lang="en-US" dirty="0" smtClean="0">
                <a:solidFill>
                  <a:srgbClr val="00B050"/>
                </a:solidFill>
                <a:ea typeface="+mj-ea"/>
              </a:rPr>
              <a:t/>
            </a:r>
            <a:br>
              <a:rPr lang="en-US" dirty="0" smtClean="0">
                <a:solidFill>
                  <a:srgbClr val="00B050"/>
                </a:solidFill>
                <a:ea typeface="+mj-ea"/>
              </a:rPr>
            </a:br>
            <a:r>
              <a:rPr lang="en-US" dirty="0" smtClean="0">
                <a:solidFill>
                  <a:srgbClr val="00B050"/>
                </a:solidFill>
                <a:ea typeface="+mj-ea"/>
              </a:rPr>
              <a:t>Debates About Bureaucracy</a:t>
            </a:r>
            <a:endParaRPr lang="en-US" dirty="0">
              <a:solidFill>
                <a:srgbClr val="00B050"/>
              </a:solidFill>
              <a:ea typeface="+mj-ea"/>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2" descr="http://www.caricatures-ireland.com/blog/wp-content/uploads/2007/10/bureaucracy-carto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0"/>
            <a:ext cx="8686800" cy="623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Content Placeholder 2"/>
          <p:cNvSpPr>
            <a:spLocks noGrp="1"/>
          </p:cNvSpPr>
          <p:nvPr>
            <p:ph idx="1"/>
          </p:nvPr>
        </p:nvSpPr>
        <p:spPr>
          <a:xfrm>
            <a:off x="914400" y="1447800"/>
            <a:ext cx="7772400" cy="6019800"/>
          </a:xfrm>
        </p:spPr>
        <p:txBody>
          <a:bodyPr/>
          <a:lstStyle/>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Pluralism or Polyarchy</a:t>
            </a:r>
          </a:p>
          <a:p>
            <a:pPr marL="273050" indent="-273050" eaLnBrk="1" hangingPunct="1">
              <a:lnSpc>
                <a:spcPct val="80000"/>
              </a:lnSpc>
              <a:spcBef>
                <a:spcPts val="575"/>
              </a:spcBef>
              <a:buFont typeface="Wingdings 2" pitchFamily="18" charset="2"/>
              <a:buNone/>
            </a:pPr>
            <a:endParaRPr lang="en-US" sz="2100" b="1"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Corporatism and the Scandinavian Model:</a:t>
            </a:r>
            <a:endParaRPr lang="en-US" sz="21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 </a:t>
            </a:r>
            <a:endParaRPr lang="en-US" sz="2100" smtClean="0">
              <a:ea typeface="ＭＳ Ｐゴシック" pitchFamily="34" charset="-128"/>
            </a:endParaRPr>
          </a:p>
          <a:p>
            <a:pPr marL="273050" indent="-273050" eaLnBrk="1" hangingPunct="1">
              <a:lnSpc>
                <a:spcPct val="80000"/>
              </a:lnSpc>
              <a:spcBef>
                <a:spcPts val="575"/>
              </a:spcBef>
              <a:buFont typeface="Wingdings 2" pitchFamily="18" charset="2"/>
              <a:buNone/>
            </a:pPr>
            <a:endParaRPr lang="en-US" sz="2100" b="1"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Social Corporatism VS. Polyarchy (Dahl)</a:t>
            </a:r>
            <a:endParaRPr lang="en-US" sz="21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 </a:t>
            </a:r>
            <a:endParaRPr lang="en-US" sz="2100" smtClean="0">
              <a:ea typeface="ＭＳ Ｐゴシック" pitchFamily="34" charset="-128"/>
            </a:endParaRPr>
          </a:p>
          <a:p>
            <a:pPr marL="273050" indent="-273050" eaLnBrk="1" hangingPunct="1">
              <a:lnSpc>
                <a:spcPct val="80000"/>
              </a:lnSpc>
              <a:spcBef>
                <a:spcPts val="575"/>
              </a:spcBef>
              <a:buFont typeface="Wingdings 2" pitchFamily="18" charset="2"/>
              <a:buNone/>
            </a:pPr>
            <a:endParaRPr lang="en-US" sz="2100" b="1"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Fascism</a:t>
            </a:r>
            <a:endParaRPr lang="en-US" sz="21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 </a:t>
            </a:r>
            <a:endParaRPr lang="en-US" sz="21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 </a:t>
            </a:r>
            <a:endParaRPr lang="en-US" sz="21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Military Corporatism</a:t>
            </a:r>
            <a:endParaRPr lang="en-US" sz="21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 </a:t>
            </a:r>
            <a:endParaRPr lang="en-US" sz="21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 </a:t>
            </a:r>
            <a:endParaRPr lang="en-US" sz="21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Religious Corporatism</a:t>
            </a:r>
            <a:endParaRPr lang="en-US" sz="21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 </a:t>
            </a:r>
            <a:endParaRPr lang="en-US" sz="21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100" b="1" smtClean="0">
                <a:ea typeface="ＭＳ Ｐゴシック" pitchFamily="34" charset="-128"/>
              </a:rPr>
              <a:t> </a:t>
            </a:r>
            <a:endParaRPr lang="en-US" sz="2100" smtClean="0">
              <a:ea typeface="ＭＳ Ｐゴシック" pitchFamily="34" charset="-128"/>
            </a:endParaRPr>
          </a:p>
          <a:p>
            <a:pPr marL="273050" indent="-273050" eaLnBrk="1" hangingPunct="1">
              <a:lnSpc>
                <a:spcPct val="80000"/>
              </a:lnSpc>
              <a:spcBef>
                <a:spcPts val="575"/>
              </a:spcBef>
              <a:buFont typeface="Wingdings 2" pitchFamily="18" charset="2"/>
              <a:buChar char=""/>
            </a:pPr>
            <a:endParaRPr lang="en-US" sz="1700" smtClean="0">
              <a:ea typeface="ＭＳ Ｐゴシック" pitchFamily="34" charset="-128"/>
            </a:endParaRPr>
          </a:p>
        </p:txBody>
      </p:sp>
      <p:sp>
        <p:nvSpPr>
          <p:cNvPr id="21506"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VII. Group Representation Models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Content Placeholder 3" descr="Benito_Mussolini_and_Adolf_Hitler[1].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886075" y="1481138"/>
            <a:ext cx="3371850" cy="4525962"/>
          </a:xfrm>
        </p:spPr>
      </p:pic>
      <p:sp>
        <p:nvSpPr>
          <p:cNvPr id="3" name="Title 2"/>
          <p:cNvSpPr>
            <a:spLocks noGrp="1"/>
          </p:cNvSpPr>
          <p:nvPr>
            <p:ph type="title"/>
          </p:nvPr>
        </p:nvSpPr>
        <p:spPr/>
        <p:txBody>
          <a:bodyPr/>
          <a:lstStyle/>
          <a:p>
            <a:pPr eaLnBrk="1" hangingPunct="1">
              <a:defRPr/>
            </a:pPr>
            <a:r>
              <a:rPr lang="en-US" dirty="0" smtClean="0">
                <a:ea typeface="+mj-ea"/>
              </a:rPr>
              <a:t>What is Fascism?</a:t>
            </a:r>
            <a:endParaRPr lang="en-US" dirty="0">
              <a:ea typeface="+mj-ea"/>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Content Placeholder 3" descr="corporateFascism[1].gif"/>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633538" y="1143000"/>
            <a:ext cx="5453062" cy="4826000"/>
          </a:xfrm>
        </p:spPr>
      </p:pic>
      <p:sp>
        <p:nvSpPr>
          <p:cNvPr id="3" name="Title 2"/>
          <p:cNvSpPr>
            <a:spLocks noGrp="1"/>
          </p:cNvSpPr>
          <p:nvPr>
            <p:ph type="title"/>
          </p:nvPr>
        </p:nvSpPr>
        <p:spPr/>
        <p:txBody>
          <a:bodyPr/>
          <a:lstStyle/>
          <a:p>
            <a:pPr eaLnBrk="1" fontAlgn="auto" hangingPunct="1">
              <a:spcAft>
                <a:spcPts val="0"/>
              </a:spcAft>
              <a:defRPr/>
            </a:pPr>
            <a:r>
              <a:rPr lang="en-US" dirty="0" smtClean="0">
                <a:ea typeface="+mj-ea"/>
              </a:rPr>
              <a:t>Critique of Corporatism</a:t>
            </a:r>
            <a:endParaRPr lang="en-US" dirty="0">
              <a:ea typeface="+mj-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838200" y="65088"/>
            <a:ext cx="7772400" cy="1200150"/>
          </a:xfrm>
        </p:spPr>
        <p:txBody>
          <a:bodyPr>
            <a:normAutofit fontScale="90000"/>
          </a:bodyPr>
          <a:lstStyle/>
          <a:p>
            <a:pPr eaLnBrk="1" hangingPunct="1">
              <a:defRPr/>
            </a:pPr>
            <a:r>
              <a:rPr lang="en-US" smtClean="0">
                <a:ea typeface="+mj-ea"/>
              </a:rPr>
              <a:t>Development Policy:</a:t>
            </a:r>
            <a:br>
              <a:rPr lang="en-US" smtClean="0">
                <a:ea typeface="+mj-ea"/>
              </a:rPr>
            </a:br>
            <a:r>
              <a:rPr lang="en-US" smtClean="0">
                <a:ea typeface="+mj-ea"/>
              </a:rPr>
              <a:t>Discussion</a:t>
            </a:r>
          </a:p>
        </p:txBody>
      </p:sp>
      <p:sp>
        <p:nvSpPr>
          <p:cNvPr id="16386" name="Rectangle 3" descr="Rectangle: Click to edit Master text styles&#10;Second level&#10;Third level&#10;Fourth level&#10;Fifth level"/>
          <p:cNvSpPr>
            <a:spLocks noGrp="1" noChangeArrowheads="1"/>
          </p:cNvSpPr>
          <p:nvPr>
            <p:ph type="body" idx="1"/>
          </p:nvPr>
        </p:nvSpPr>
        <p:spPr/>
        <p:txBody>
          <a:bodyPr/>
          <a:lstStyle/>
          <a:p>
            <a:pPr eaLnBrk="1" hangingPunct="1">
              <a:buFont typeface="Wingdings" pitchFamily="2" charset="2"/>
              <a:buNone/>
            </a:pPr>
            <a:endParaRPr lang="en-US" smtClean="0">
              <a:ea typeface="ＭＳ Ｐゴシック" pitchFamily="34" charset="-128"/>
            </a:endParaRPr>
          </a:p>
          <a:p>
            <a:pPr eaLnBrk="1" hangingPunct="1">
              <a:buFont typeface="Wingdings" pitchFamily="2" charset="2"/>
              <a:buNone/>
            </a:pPr>
            <a:endParaRPr lang="en-US" smtClean="0">
              <a:ea typeface="ＭＳ Ｐゴシック" pitchFamily="34" charset="-128"/>
            </a:endParaRPr>
          </a:p>
          <a:p>
            <a:pPr eaLnBrk="1" hangingPunct="1"/>
            <a:endParaRPr lang="en-US" smtClean="0">
              <a:ea typeface="ＭＳ Ｐゴシック" pitchFamily="34" charset="-128"/>
            </a:endParaRPr>
          </a:p>
          <a:p>
            <a:pPr algn="ctr" eaLnBrk="1" hangingPunct="1">
              <a:buFont typeface="Wingdings" pitchFamily="2" charset="2"/>
              <a:buNone/>
            </a:pPr>
            <a:r>
              <a:rPr lang="en-US" b="1" smtClean="0">
                <a:ea typeface="ＭＳ Ｐゴシック" pitchFamily="34" charset="-128"/>
              </a:rPr>
              <a:t>Deconstruction Exercise</a:t>
            </a:r>
          </a:p>
          <a:p>
            <a:pPr algn="ctr" eaLnBrk="1" hangingPunct="1">
              <a:buFont typeface="Wingdings" pitchFamily="2" charset="2"/>
              <a:buNone/>
            </a:pPr>
            <a:r>
              <a:rPr lang="en-US" b="1" smtClean="0">
                <a:ea typeface="ＭＳ Ｐゴシック" pitchFamily="34" charset="-128"/>
              </a:rPr>
              <a:t>Comprehensive Exam</a:t>
            </a:r>
          </a:p>
          <a:p>
            <a:pPr eaLnBrk="1" hangingPunct="1">
              <a:buFont typeface="Wingdings" pitchFamily="2" charset="2"/>
              <a:buNone/>
            </a:pPr>
            <a:endParaRPr lang="en-US" b="1" smtClean="0">
              <a:ea typeface="ＭＳ Ｐゴシック" pitchFamily="34" charset="-128"/>
            </a:endParaRPr>
          </a:p>
          <a:p>
            <a:pPr algn="ctr" eaLnBrk="1" hangingPunct="1">
              <a:buFont typeface="Wingdings" pitchFamily="2" charset="2"/>
              <a:buNone/>
            </a:pPr>
            <a:r>
              <a:rPr lang="en-US" b="1" smtClean="0">
                <a:ea typeface="ＭＳ Ｐゴシック" pitchFamily="34" charset="-128"/>
              </a:rPr>
              <a:t>	Groups:  </a:t>
            </a:r>
          </a:p>
          <a:p>
            <a:pPr algn="ctr" eaLnBrk="1" hangingPunct="1">
              <a:buFont typeface="Wingdings" pitchFamily="2" charset="2"/>
              <a:buNone/>
            </a:pPr>
            <a:r>
              <a:rPr lang="en-US" b="1" smtClean="0">
                <a:ea typeface="ＭＳ Ｐゴシック" pitchFamily="34" charset="-128"/>
              </a:rPr>
              <a:t>	Do deconstruction- Brief, two minute presentation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Content Placeholder 2"/>
          <p:cNvSpPr>
            <a:spLocks noGrp="1"/>
          </p:cNvSpPr>
          <p:nvPr>
            <p:ph idx="1"/>
          </p:nvPr>
        </p:nvSpPr>
        <p:spPr/>
        <p:txBody>
          <a:bodyPr/>
          <a:lstStyle/>
          <a:p>
            <a:pPr eaLnBrk="1" hangingPunct="1"/>
            <a:endParaRPr lang="en-US" smtClean="0">
              <a:ea typeface="ＭＳ Ｐゴシック" pitchFamily="34" charset="-128"/>
            </a:endParaRPr>
          </a:p>
          <a:p>
            <a:pPr eaLnBrk="1" hangingPunct="1"/>
            <a:endParaRPr lang="en-US" b="1" smtClean="0">
              <a:ea typeface="ＭＳ Ｐゴシック" pitchFamily="34" charset="-128"/>
            </a:endParaRPr>
          </a:p>
          <a:p>
            <a:pPr eaLnBrk="1" hangingPunct="1">
              <a:buFont typeface="Wingdings 2" pitchFamily="18" charset="2"/>
              <a:buNone/>
            </a:pPr>
            <a:r>
              <a:rPr lang="en-US" b="1" smtClean="0">
                <a:ea typeface="ＭＳ Ｐゴシック" pitchFamily="34" charset="-128"/>
              </a:rPr>
              <a:t>	Class Analysis: (Marx and his Successors)</a:t>
            </a:r>
          </a:p>
          <a:p>
            <a:pPr eaLnBrk="1" hangingPunct="1"/>
            <a:endParaRPr lang="en-US" b="1" smtClean="0">
              <a:ea typeface="ＭＳ Ｐゴシック" pitchFamily="34" charset="-128"/>
            </a:endParaRPr>
          </a:p>
          <a:p>
            <a:pPr eaLnBrk="1" hangingPunct="1"/>
            <a:r>
              <a:rPr lang="en-US" b="1" smtClean="0">
                <a:ea typeface="ＭＳ Ｐゴシック" pitchFamily="34" charset="-128"/>
              </a:rPr>
              <a:t>Rural vs. Urban</a:t>
            </a:r>
          </a:p>
          <a:p>
            <a:pPr eaLnBrk="1" hangingPunct="1"/>
            <a:endParaRPr lang="en-US" b="1" smtClean="0">
              <a:ea typeface="ＭＳ Ｐゴシック" pitchFamily="34" charset="-128"/>
            </a:endParaRPr>
          </a:p>
          <a:p>
            <a:pPr eaLnBrk="1" hangingPunct="1"/>
            <a:r>
              <a:rPr lang="en-US" b="1" smtClean="0">
                <a:ea typeface="ＭＳ Ｐゴシック" pitchFamily="34" charset="-128"/>
              </a:rPr>
              <a:t>Agricultural vs. Industrial collectivization</a:t>
            </a:r>
          </a:p>
          <a:p>
            <a:pPr eaLnBrk="1" hangingPunct="1"/>
            <a:endParaRPr lang="en-US" b="1" smtClean="0">
              <a:ea typeface="ＭＳ Ｐゴシック" pitchFamily="34" charset="-128"/>
            </a:endParaRPr>
          </a:p>
          <a:p>
            <a:pPr eaLnBrk="1" hangingPunct="1"/>
            <a:r>
              <a:rPr lang="en-US" b="1" smtClean="0">
                <a:ea typeface="ＭＳ Ｐゴシック" pitchFamily="34" charset="-128"/>
              </a:rPr>
              <a:t>Conservative Critique of Class War</a:t>
            </a:r>
          </a:p>
          <a:p>
            <a:pPr eaLnBrk="1" hangingPunct="1"/>
            <a:endParaRPr lang="en-US"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p:txBody>
      </p:sp>
      <p:sp>
        <p:nvSpPr>
          <p:cNvPr id="22530" name="Title 1"/>
          <p:cNvSpPr>
            <a:spLocks noGrp="1"/>
          </p:cNvSpPr>
          <p:nvPr>
            <p:ph type="title"/>
          </p:nvPr>
        </p:nvSpPr>
        <p:spPr/>
        <p:txBody>
          <a:bodyPr>
            <a:normAutofit fontScale="90000"/>
          </a:bodyPr>
          <a:lstStyle/>
          <a:p>
            <a:pPr>
              <a:defRPr/>
            </a:pPr>
            <a:r>
              <a:rPr lang="en-US" dirty="0" smtClean="0">
                <a:ea typeface="+mj-ea"/>
              </a:rPr>
              <a:t> </a:t>
            </a:r>
            <a:r>
              <a:rPr lang="en-US" dirty="0" smtClean="0">
                <a:solidFill>
                  <a:srgbClr val="00B050"/>
                </a:solidFill>
                <a:ea typeface="+mj-ea"/>
              </a:rPr>
              <a:t/>
            </a:r>
            <a:br>
              <a:rPr lang="en-US" dirty="0" smtClean="0">
                <a:solidFill>
                  <a:srgbClr val="00B050"/>
                </a:solidFill>
                <a:ea typeface="+mj-ea"/>
              </a:rPr>
            </a:br>
            <a:r>
              <a:rPr lang="en-US" dirty="0" smtClean="0">
                <a:solidFill>
                  <a:srgbClr val="00B050"/>
                </a:solidFill>
                <a:ea typeface="+mj-ea"/>
              </a:rPr>
              <a:t>VIII. Class Analysis- Debates About Social Class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fontAlgn="auto" hangingPunct="1">
              <a:spcAft>
                <a:spcPts val="0"/>
              </a:spcAft>
              <a:defRPr/>
            </a:pPr>
            <a:r>
              <a:rPr lang="en-US" dirty="0" smtClean="0">
                <a:ea typeface="+mj-ea"/>
              </a:rPr>
              <a:t>Class Analysis</a:t>
            </a:r>
            <a:endParaRPr lang="en-US" dirty="0">
              <a:ea typeface="+mj-ea"/>
            </a:endParaRPr>
          </a:p>
        </p:txBody>
      </p:sp>
      <p:sp>
        <p:nvSpPr>
          <p:cNvPr id="55298" name="Text Placeholder 4"/>
          <p:cNvSpPr>
            <a:spLocks noGrp="1"/>
          </p:cNvSpPr>
          <p:nvPr>
            <p:ph type="body" idx="1"/>
          </p:nvPr>
        </p:nvSpPr>
        <p:spPr>
          <a:ln>
            <a:headEnd/>
            <a:tailEnd/>
          </a:ln>
        </p:spPr>
        <p:txBody>
          <a:bodyPr/>
          <a:lstStyle/>
          <a:p>
            <a:pPr eaLnBrk="1" hangingPunct="1"/>
            <a:r>
              <a:rPr lang="en-US" smtClean="0">
                <a:ea typeface="ＭＳ Ｐゴシック" pitchFamily="34" charset="-128"/>
              </a:rPr>
              <a:t>Is Class Important?</a:t>
            </a:r>
          </a:p>
        </p:txBody>
      </p:sp>
      <p:sp>
        <p:nvSpPr>
          <p:cNvPr id="55299" name="Text Placeholder 6"/>
          <p:cNvSpPr>
            <a:spLocks noGrp="1"/>
          </p:cNvSpPr>
          <p:nvPr>
            <p:ph type="body" sz="half" idx="3"/>
          </p:nvPr>
        </p:nvSpPr>
        <p:spPr>
          <a:xfrm>
            <a:off x="4645025" y="5410200"/>
            <a:ext cx="4041775" cy="762000"/>
          </a:xfrm>
          <a:ln>
            <a:headEnd/>
            <a:tailEnd/>
          </a:ln>
        </p:spPr>
        <p:txBody>
          <a:bodyPr/>
          <a:lstStyle/>
          <a:p>
            <a:pPr eaLnBrk="1" hangingPunct="1"/>
            <a:r>
              <a:rPr lang="en-US" smtClean="0">
                <a:ea typeface="ＭＳ Ｐゴシック" pitchFamily="34" charset="-128"/>
              </a:rPr>
              <a:t>How does it impact Development?</a:t>
            </a:r>
          </a:p>
        </p:txBody>
      </p:sp>
      <p:pic>
        <p:nvPicPr>
          <p:cNvPr id="55300" name="Content Placeholder 8" descr="4JFNCANFYICMCANF9KWACAU3F8GYCA52609CCA1XC9A6CAJTCRCZCADBQ3WQCAEPH0GOCA8WPMB5CALDUT5XCAD53HCDCAA1III1CAVGWEAPCAANAKF9CALUPPLKCAA1IS21CAJHY62HCA86256ECAAEYKL2.jpg"/>
          <p:cNvPicPr>
            <a:picLocks noGrp="1" noChangeAspect="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4902200" y="2057400"/>
            <a:ext cx="3106738" cy="2195513"/>
          </a:xfrm>
          <a:ln>
            <a:prstDash val="solid"/>
          </a:ln>
        </p:spPr>
      </p:pic>
      <p:sp>
        <p:nvSpPr>
          <p:cNvPr id="55301" name="Content Placeholder 7"/>
          <p:cNvSpPr>
            <a:spLocks noGrp="1"/>
          </p:cNvSpPr>
          <p:nvPr>
            <p:ph sz="quarter" idx="4"/>
          </p:nvPr>
        </p:nvSpPr>
        <p:spPr>
          <a:xfrm>
            <a:off x="4645025" y="1444625"/>
            <a:ext cx="4041775" cy="3941763"/>
          </a:xfrm>
          <a:ln>
            <a:prstDash val="solid"/>
          </a:ln>
        </p:spPr>
        <p:txBody>
          <a:bodyPr/>
          <a:lstStyle/>
          <a:p>
            <a:pPr eaLnBrk="1" hangingPunct="1">
              <a:spcBef>
                <a:spcPct val="0"/>
              </a:spcBef>
            </a:pPr>
            <a:r>
              <a:rPr lang="en-US" smtClean="0">
                <a:ea typeface="ＭＳ Ｐゴシック" pitchFamily="34" charset="-128"/>
              </a:rPr>
              <a:t>Marx and Class</a:t>
            </a:r>
          </a:p>
        </p:txBody>
      </p:sp>
      <p:pic>
        <p:nvPicPr>
          <p:cNvPr id="55302" name="Picture 2" descr="http://libcom.org/files/images/library/tophat1%5B1%5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295400"/>
            <a:ext cx="2727325"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Content Placeholder 2"/>
          <p:cNvSpPr>
            <a:spLocks noGrp="1"/>
          </p:cNvSpPr>
          <p:nvPr>
            <p:ph idx="1"/>
          </p:nvPr>
        </p:nvSpPr>
        <p:spPr/>
        <p:txBody>
          <a:bodyPr/>
          <a:lstStyle/>
          <a:p>
            <a:pPr eaLnBrk="1" hangingPunct="1"/>
            <a:endParaRPr lang="en-US" b="1" smtClean="0">
              <a:ea typeface="ＭＳ Ｐゴシック" pitchFamily="34" charset="-128"/>
            </a:endParaRPr>
          </a:p>
          <a:p>
            <a:pPr eaLnBrk="1" hangingPunct="1">
              <a:buFont typeface="Wingdings 2" pitchFamily="18" charset="2"/>
              <a:buNone/>
            </a:pPr>
            <a:r>
              <a:rPr lang="en-US" b="1" smtClean="0">
                <a:ea typeface="ＭＳ Ｐゴシック" pitchFamily="34" charset="-128"/>
              </a:rPr>
              <a:t>	To what extent should political issues be addressed within a developmental context? Why is political development seen to be a pre-requisite for social and economic development? What are the counter-arguments?  Are there alternative models for a developed polity than the "representative democracy" model?  Refer specifically to the literature on development in your response.</a:t>
            </a:r>
            <a:endParaRPr lang="en-US" smtClean="0">
              <a:ea typeface="ＭＳ Ｐゴシック" pitchFamily="34" charset="-128"/>
            </a:endParaRPr>
          </a:p>
          <a:p>
            <a:pPr eaLnBrk="1" hangingPunct="1"/>
            <a:endParaRPr lang="en-US" smtClean="0">
              <a:ea typeface="ＭＳ Ｐゴシック" pitchFamily="34" charset="-128"/>
            </a:endParaRPr>
          </a:p>
        </p:txBody>
      </p:sp>
      <p:sp>
        <p:nvSpPr>
          <p:cNvPr id="23554"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Mock Comprehensive Question for Next Week</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ctrTitle"/>
          </p:nvPr>
        </p:nvSpPr>
        <p:spPr>
          <a:xfrm>
            <a:off x="722313" y="1820863"/>
            <a:ext cx="7772400" cy="646112"/>
          </a:xfrm>
        </p:spPr>
        <p:txBody>
          <a:bodyPr>
            <a:normAutofit fontScale="90000"/>
          </a:bodyPr>
          <a:lstStyle/>
          <a:p>
            <a:pPr eaLnBrk="1" fontAlgn="auto" hangingPunct="1">
              <a:spcAft>
                <a:spcPts val="0"/>
              </a:spcAft>
              <a:defRPr/>
            </a:pPr>
            <a:r>
              <a:rPr lang="en-US" smtClean="0"/>
              <a:t>Discussion of Counter-Dependency </a:t>
            </a:r>
          </a:p>
        </p:txBody>
      </p:sp>
      <p:sp>
        <p:nvSpPr>
          <p:cNvPr id="32771" name="Subtitle 4" descr="Rectangle: Click to edit Master text styles&#10;Second level&#10;Third level&#10;Fourth level&#10;Fifth level"/>
          <p:cNvSpPr>
            <a:spLocks noGrp="1"/>
          </p:cNvSpPr>
          <p:nvPr>
            <p:ph type="subTitle" idx="1"/>
          </p:nvPr>
        </p:nvSpPr>
        <p:spPr>
          <a:xfrm>
            <a:off x="3354388" y="3540125"/>
            <a:ext cx="5114925" cy="1101725"/>
          </a:xfrm>
        </p:spPr>
        <p:txBody>
          <a:bodyPr>
            <a:normAutofit/>
          </a:bodyPr>
          <a:lstStyle/>
          <a:p>
            <a:pPr marR="0" algn="ctr" eaLnBrk="1" hangingPunct="1">
              <a:lnSpc>
                <a:spcPct val="80000"/>
              </a:lnSpc>
              <a:buFont typeface="Wingdings 2" pitchFamily="18" charset="2"/>
              <a:buNone/>
            </a:pPr>
            <a:r>
              <a:rPr lang="en-US" sz="3700" b="1" smtClean="0">
                <a:ea typeface="ＭＳ Ｐゴシック" pitchFamily="34" charset="-128"/>
              </a:rPr>
              <a:t>Are We All Modernizers?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ontent Placeholder 2"/>
          <p:cNvSpPr>
            <a:spLocks noGrp="1"/>
          </p:cNvSpPr>
          <p:nvPr>
            <p:ph idx="1"/>
          </p:nvPr>
        </p:nvSpPr>
        <p:spPr>
          <a:xfrm>
            <a:off x="914400" y="0"/>
            <a:ext cx="7772400" cy="6019800"/>
          </a:xfrm>
        </p:spPr>
        <p:txBody>
          <a:bodyPr/>
          <a:lstStyle/>
          <a:p>
            <a:pPr marL="273050" indent="-273050" eaLnBrk="1" hangingPunct="1">
              <a:lnSpc>
                <a:spcPct val="80000"/>
              </a:lnSpc>
              <a:spcBef>
                <a:spcPts val="575"/>
              </a:spcBef>
              <a:buFont typeface="Wingdings 2" pitchFamily="18" charset="2"/>
              <a:buNone/>
            </a:pPr>
            <a:endParaRPr lang="en-US" sz="23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endParaRPr lang="en-US" sz="2300" smtClean="0">
              <a:ea typeface="ＭＳ Ｐゴシック" pitchFamily="34" charset="-128"/>
            </a:endParaRPr>
          </a:p>
          <a:p>
            <a:pPr marL="273050" indent="-273050" eaLnBrk="1" hangingPunct="1">
              <a:lnSpc>
                <a:spcPct val="80000"/>
              </a:lnSpc>
              <a:spcBef>
                <a:spcPts val="575"/>
              </a:spcBef>
              <a:buFont typeface="Wingdings 2" pitchFamily="18" charset="2"/>
              <a:buNone/>
            </a:pPr>
            <a:endParaRPr lang="en-US" sz="2300" b="1" smtClean="0">
              <a:ea typeface="ＭＳ Ｐゴシック" pitchFamily="34" charset="-128"/>
            </a:endParaRPr>
          </a:p>
          <a:p>
            <a:pPr marL="273050" indent="-273050" eaLnBrk="1" hangingPunct="1">
              <a:lnSpc>
                <a:spcPct val="80000"/>
              </a:lnSpc>
              <a:spcBef>
                <a:spcPts val="575"/>
              </a:spcBef>
              <a:buFont typeface="Wingdings 2" pitchFamily="18" charset="2"/>
              <a:buNone/>
            </a:pPr>
            <a:endParaRPr lang="en-US" sz="2300" b="1" smtClean="0">
              <a:ea typeface="ＭＳ Ｐゴシック" pitchFamily="34" charset="-128"/>
            </a:endParaRPr>
          </a:p>
          <a:p>
            <a:pPr marL="273050" indent="-273050" eaLnBrk="1" hangingPunct="1">
              <a:lnSpc>
                <a:spcPct val="80000"/>
              </a:lnSpc>
              <a:spcBef>
                <a:spcPts val="575"/>
              </a:spcBef>
              <a:buFont typeface="Wingdings 2" pitchFamily="18" charset="2"/>
              <a:buNone/>
            </a:pPr>
            <a:endParaRPr lang="en-US" sz="2300" b="1" smtClean="0">
              <a:ea typeface="ＭＳ Ｐゴシック" pitchFamily="34" charset="-128"/>
            </a:endParaRPr>
          </a:p>
          <a:p>
            <a:pPr marL="273050" indent="-273050" eaLnBrk="1" hangingPunct="1">
              <a:lnSpc>
                <a:spcPct val="80000"/>
              </a:lnSpc>
              <a:spcBef>
                <a:spcPts val="575"/>
              </a:spcBef>
              <a:buFont typeface="Wingdings 2" pitchFamily="18" charset="2"/>
              <a:buNone/>
            </a:pPr>
            <a:endParaRPr lang="en-US" sz="2300" b="1" smtClean="0">
              <a:ea typeface="ＭＳ Ｐゴシック" pitchFamily="34" charset="-128"/>
            </a:endParaRPr>
          </a:p>
          <a:p>
            <a:pPr marL="273050" indent="-273050" eaLnBrk="1" hangingPunct="1">
              <a:lnSpc>
                <a:spcPct val="80000"/>
              </a:lnSpc>
              <a:spcBef>
                <a:spcPts val="575"/>
              </a:spcBef>
              <a:buFont typeface="Wingdings 2" pitchFamily="18" charset="2"/>
              <a:buNone/>
            </a:pPr>
            <a:endParaRPr lang="en-US" sz="2300" b="1"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I.  Golden Oldies: </a:t>
            </a:r>
            <a:endParaRPr lang="en-US" sz="23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endParaRPr lang="en-US" sz="23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endParaRPr lang="en-US" sz="23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II. Literary Map- </a:t>
            </a:r>
            <a:endParaRPr lang="en-US" sz="23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endParaRPr lang="en-US" sz="23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 </a:t>
            </a:r>
            <a:endParaRPr lang="en-US" sz="23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300" b="1" smtClean="0">
                <a:ea typeface="ＭＳ Ｐゴシック" pitchFamily="34" charset="-128"/>
              </a:rPr>
              <a:t>III. Synthesis Themes-</a:t>
            </a:r>
            <a:endParaRPr lang="en-US" sz="2300" smtClean="0">
              <a:ea typeface="ＭＳ Ｐゴシック" pitchFamily="34" charset="-128"/>
            </a:endParaRPr>
          </a:p>
          <a:p>
            <a:pPr marL="273050" indent="-273050" eaLnBrk="1" hangingPunct="1">
              <a:lnSpc>
                <a:spcPct val="80000"/>
              </a:lnSpc>
              <a:spcBef>
                <a:spcPts val="575"/>
              </a:spcBef>
              <a:buFont typeface="Wingdings 2" pitchFamily="18" charset="2"/>
              <a:buNone/>
            </a:pPr>
            <a:endParaRPr lang="en-US" sz="2300" smtClean="0">
              <a:ea typeface="ＭＳ Ｐゴシック" pitchFamily="34" charset="-128"/>
            </a:endParaRPr>
          </a:p>
          <a:p>
            <a:pPr marL="273050" indent="-273050" eaLnBrk="1" hangingPunct="1">
              <a:lnSpc>
                <a:spcPct val="80000"/>
              </a:lnSpc>
              <a:spcBef>
                <a:spcPts val="575"/>
              </a:spcBef>
              <a:buFont typeface="Wingdings 2" pitchFamily="18" charset="2"/>
              <a:buNone/>
            </a:pPr>
            <a:r>
              <a:rPr lang="en-US" sz="2300" smtClean="0">
                <a:ea typeface="ＭＳ Ｐゴシック" pitchFamily="34" charset="-128"/>
              </a:rPr>
              <a:t>	</a:t>
            </a:r>
            <a:r>
              <a:rPr lang="en-US" sz="2300" b="1" smtClean="0">
                <a:ea typeface="ＭＳ Ｐゴシック" pitchFamily="34" charset="-128"/>
              </a:rPr>
              <a:t> </a:t>
            </a:r>
            <a:endParaRPr lang="en-US" sz="2300" smtClean="0">
              <a:ea typeface="ＭＳ Ｐゴシック" pitchFamily="34" charset="-128"/>
            </a:endParaRPr>
          </a:p>
        </p:txBody>
      </p:sp>
      <p:sp>
        <p:nvSpPr>
          <p:cNvPr id="2" name="Title 1"/>
          <p:cNvSpPr>
            <a:spLocks noGrp="1"/>
          </p:cNvSpPr>
          <p:nvPr>
            <p:ph type="title"/>
          </p:nvPr>
        </p:nvSpPr>
        <p:spPr>
          <a:xfrm>
            <a:off x="914400" y="-990600"/>
            <a:ext cx="7772400" cy="2362200"/>
          </a:xfrm>
        </p:spPr>
        <p:txBody>
          <a:bodyPr>
            <a:normAutofit fontScale="90000"/>
          </a:bodyPr>
          <a:lstStyle/>
          <a:p>
            <a:pPr eaLnBrk="1" fontAlgn="auto" hangingPunct="1">
              <a:spcAft>
                <a:spcPts val="0"/>
              </a:spcAft>
              <a:defRPr/>
            </a:pP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solidFill>
                  <a:schemeClr val="tx1"/>
                </a:solidFill>
                <a:ea typeface="+mj-ea"/>
              </a:rPr>
              <a:t/>
            </a:r>
            <a:br>
              <a:rPr lang="en-US" dirty="0" smtClean="0">
                <a:solidFill>
                  <a:schemeClr val="tx1"/>
                </a:solidFill>
                <a:ea typeface="+mj-ea"/>
              </a:rPr>
            </a:br>
            <a:r>
              <a:rPr lang="en-US" dirty="0" smtClean="0">
                <a:solidFill>
                  <a:schemeClr val="tx1"/>
                </a:solidFill>
                <a:ea typeface="+mj-ea"/>
              </a:rPr>
              <a:t>Discussion Four:  Governance and Political Development</a:t>
            </a: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
            </a:r>
            <a:br>
              <a:rPr lang="en-US" dirty="0" smtClean="0">
                <a:ea typeface="+mj-ea"/>
              </a:rPr>
            </a:br>
            <a:endParaRPr lang="en-US" dirty="0">
              <a:solidFill>
                <a:schemeClr val="tx1"/>
              </a:solidFill>
              <a:ea typeface="+mj-ea"/>
            </a:endParaRPr>
          </a:p>
        </p:txBody>
      </p:sp>
    </p:spTree>
    <p:extLst>
      <p:ext uri="{BB962C8B-B14F-4D97-AF65-F5344CB8AC3E}">
        <p14:creationId xmlns:p14="http://schemas.microsoft.com/office/powerpoint/2010/main" val="36285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ctrTitle"/>
          </p:nvPr>
        </p:nvSpPr>
        <p:spPr>
          <a:xfrm>
            <a:off x="722313" y="1904999"/>
            <a:ext cx="7772400" cy="561975"/>
          </a:xfrm>
        </p:spPr>
        <p:txBody>
          <a:bodyPr>
            <a:normAutofit fontScale="90000"/>
          </a:bodyPr>
          <a:lstStyle/>
          <a:p>
            <a:pPr eaLnBrk="1" hangingPunct="1">
              <a:defRPr/>
            </a:pPr>
            <a:r>
              <a:rPr lang="en-US" dirty="0" smtClean="0">
                <a:ea typeface="+mj-ea"/>
              </a:rPr>
              <a:t>Discussion of Comprehensives </a:t>
            </a:r>
          </a:p>
        </p:txBody>
      </p:sp>
      <p:sp>
        <p:nvSpPr>
          <p:cNvPr id="57346" name="Subtitle 4" descr="Rectangle: Click to edit Master text styles&#10;Second level&#10;Third level&#10;Fourth level&#10;Fifth level"/>
          <p:cNvSpPr>
            <a:spLocks noGrp="1"/>
          </p:cNvSpPr>
          <p:nvPr>
            <p:ph type="subTitle" idx="1"/>
          </p:nvPr>
        </p:nvSpPr>
        <p:spPr>
          <a:xfrm>
            <a:off x="722313" y="3684588"/>
            <a:ext cx="7772400" cy="914400"/>
          </a:xfrm>
        </p:spPr>
        <p:txBody>
          <a:bodyPr/>
          <a:lstStyle/>
          <a:p>
            <a:pPr marR="0" algn="ctr" eaLnBrk="1" hangingPunct="1"/>
            <a:r>
              <a:rPr lang="en-US" sz="4000" b="1" smtClean="0">
                <a:ea typeface="ＭＳ Ｐゴシック" pitchFamily="34" charset="-128"/>
              </a:rPr>
              <a:t>Reasons and Strategies?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defRPr/>
            </a:pPr>
            <a:r>
              <a:rPr lang="en-US" smtClean="0">
                <a:ea typeface="+mj-ea"/>
              </a:rPr>
              <a:t>Development Theory</a:t>
            </a:r>
          </a:p>
        </p:txBody>
      </p:sp>
      <p:sp>
        <p:nvSpPr>
          <p:cNvPr id="18434" name="Content Placeholder 2" descr="Rectangle: Click to edit Master text styles&#10;Second level&#10;Third level&#10;Fourth level&#10;Fifth level"/>
          <p:cNvSpPr>
            <a:spLocks noGrp="1"/>
          </p:cNvSpPr>
          <p:nvPr>
            <p:ph idx="1"/>
          </p:nvPr>
        </p:nvSpPr>
        <p:spPr/>
        <p:txBody>
          <a:bodyPr/>
          <a:lstStyle/>
          <a:p>
            <a:pPr eaLnBrk="1" hangingPunct="1">
              <a:buFont typeface="Wingdings" pitchFamily="2" charset="2"/>
              <a:buNone/>
            </a:pPr>
            <a:endParaRPr lang="en-US" smtClean="0">
              <a:ea typeface="ＭＳ Ｐゴシック" pitchFamily="34" charset="-128"/>
            </a:endParaRPr>
          </a:p>
          <a:p>
            <a:pPr eaLnBrk="1" hangingPunct="1">
              <a:buFont typeface="Wingdings" pitchFamily="2" charset="2"/>
              <a:buNone/>
            </a:pPr>
            <a:endParaRPr lang="en-US" smtClean="0">
              <a:ea typeface="ＭＳ Ｐゴシック" pitchFamily="34" charset="-128"/>
            </a:endParaRPr>
          </a:p>
          <a:p>
            <a:pPr algn="ctr" eaLnBrk="1" hangingPunct="1">
              <a:buFont typeface="Wingdings" pitchFamily="2" charset="2"/>
              <a:buNone/>
            </a:pPr>
            <a:endParaRPr lang="en-US" b="1" smtClean="0">
              <a:ea typeface="ＭＳ Ｐゴシック" pitchFamily="34" charset="-128"/>
            </a:endParaRPr>
          </a:p>
          <a:p>
            <a:pPr algn="ctr" eaLnBrk="1" hangingPunct="1">
              <a:buFont typeface="Wingdings" pitchFamily="2" charset="2"/>
              <a:buNone/>
            </a:pPr>
            <a:r>
              <a:rPr lang="en-US" b="1" smtClean="0">
                <a:ea typeface="ＭＳ Ｐゴシック" pitchFamily="34" charset="-128"/>
              </a:rPr>
              <a:t>Group Presentations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4"/>
          <p:cNvSpPr>
            <a:spLocks noGrp="1"/>
          </p:cNvSpPr>
          <p:nvPr>
            <p:ph idx="1"/>
          </p:nvPr>
        </p:nvSpPr>
        <p:spPr>
          <a:xfrm>
            <a:off x="2057400" y="1371600"/>
            <a:ext cx="8229600" cy="4525963"/>
          </a:xfrm>
        </p:spPr>
        <p:txBody>
          <a:bodyPr/>
          <a:lstStyle/>
          <a:p>
            <a:pPr>
              <a:buFont typeface="Wingdings 3" pitchFamily="18" charset="2"/>
              <a:buNone/>
            </a:pPr>
            <a:r>
              <a:rPr lang="en-US" b="1" smtClean="0">
                <a:ea typeface="ＭＳ Ｐゴシック" pitchFamily="34" charset="-128"/>
              </a:rPr>
              <a:t>	</a:t>
            </a:r>
            <a:r>
              <a:rPr lang="en-US" sz="1800" b="1" smtClean="0">
                <a:ea typeface="ＭＳ Ｐゴシック" pitchFamily="34" charset="-128"/>
              </a:rPr>
              <a:t>I. Overall Themes for the Week</a:t>
            </a:r>
          </a:p>
          <a:p>
            <a:pPr>
              <a:buFont typeface="Wingdings 3" pitchFamily="18" charset="2"/>
              <a:buNone/>
            </a:pPr>
            <a:r>
              <a:rPr lang="en-US" sz="1800" b="1" smtClean="0">
                <a:ea typeface="ＭＳ Ｐゴシック" pitchFamily="34" charset="-128"/>
              </a:rPr>
              <a:t> </a:t>
            </a:r>
          </a:p>
          <a:p>
            <a:pPr>
              <a:buFont typeface="Wingdings 3" pitchFamily="18" charset="2"/>
              <a:buNone/>
            </a:pPr>
            <a:r>
              <a:rPr lang="en-US" sz="1800" b="1" smtClean="0">
                <a:ea typeface="ＭＳ Ｐゴシック" pitchFamily="34" charset="-128"/>
              </a:rPr>
              <a:t>	II. The Political Development Argument</a:t>
            </a:r>
          </a:p>
          <a:p>
            <a:pPr>
              <a:buFont typeface="Wingdings 3" pitchFamily="18" charset="2"/>
              <a:buNone/>
            </a:pPr>
            <a:r>
              <a:rPr lang="en-US" sz="1800" b="1" smtClean="0">
                <a:ea typeface="ＭＳ Ｐゴシック" pitchFamily="34" charset="-128"/>
              </a:rPr>
              <a:t> </a:t>
            </a:r>
          </a:p>
          <a:p>
            <a:pPr>
              <a:buFont typeface="Wingdings 3" pitchFamily="18" charset="2"/>
              <a:buNone/>
            </a:pPr>
            <a:r>
              <a:rPr lang="en-US" sz="1800" b="1" smtClean="0">
                <a:ea typeface="ＭＳ Ｐゴシック" pitchFamily="34" charset="-128"/>
              </a:rPr>
              <a:t>	III. The Economic Model</a:t>
            </a:r>
          </a:p>
          <a:p>
            <a:pPr>
              <a:buFont typeface="Wingdings 3" pitchFamily="18" charset="2"/>
              <a:buNone/>
            </a:pPr>
            <a:r>
              <a:rPr lang="en-US" sz="1800" b="1" smtClean="0">
                <a:ea typeface="ＭＳ Ｐゴシック" pitchFamily="34" charset="-128"/>
              </a:rPr>
              <a:t> </a:t>
            </a:r>
          </a:p>
          <a:p>
            <a:pPr>
              <a:buFont typeface="Wingdings 3" pitchFamily="18" charset="2"/>
              <a:buNone/>
            </a:pPr>
            <a:r>
              <a:rPr lang="en-US" sz="1800" b="1" smtClean="0">
                <a:ea typeface="ＭＳ Ｐゴシック" pitchFamily="34" charset="-128"/>
              </a:rPr>
              <a:t>	IV. Debates about Political Institutions</a:t>
            </a:r>
          </a:p>
          <a:p>
            <a:pPr>
              <a:buFont typeface="Wingdings 3" pitchFamily="18" charset="2"/>
              <a:buNone/>
            </a:pPr>
            <a:r>
              <a:rPr lang="en-US" sz="1800" b="1" smtClean="0">
                <a:ea typeface="ＭＳ Ｐゴシック" pitchFamily="34" charset="-128"/>
              </a:rPr>
              <a:t> </a:t>
            </a:r>
          </a:p>
          <a:p>
            <a:pPr>
              <a:buFont typeface="Wingdings 3" pitchFamily="18" charset="2"/>
              <a:buNone/>
            </a:pPr>
            <a:r>
              <a:rPr lang="en-US" sz="1800" b="1" smtClean="0">
                <a:ea typeface="ＭＳ Ｐゴシック" pitchFamily="34" charset="-128"/>
              </a:rPr>
              <a:t>	V. Systems Theory and Structural Functionalism</a:t>
            </a:r>
          </a:p>
          <a:p>
            <a:pPr>
              <a:buFont typeface="Wingdings 3" pitchFamily="18" charset="2"/>
              <a:buNone/>
            </a:pPr>
            <a:r>
              <a:rPr lang="en-US" sz="1800" b="1" smtClean="0">
                <a:ea typeface="ＭＳ Ｐゴシック" pitchFamily="34" charset="-128"/>
              </a:rPr>
              <a:t> </a:t>
            </a:r>
          </a:p>
          <a:p>
            <a:pPr>
              <a:buFont typeface="Wingdings 3" pitchFamily="18" charset="2"/>
              <a:buNone/>
            </a:pPr>
            <a:r>
              <a:rPr lang="en-US" sz="1800" b="1" smtClean="0">
                <a:ea typeface="ＭＳ Ｐゴシック" pitchFamily="34" charset="-128"/>
              </a:rPr>
              <a:t>	VI. Cultural Debates and the Bureaucracy</a:t>
            </a:r>
          </a:p>
          <a:p>
            <a:pPr>
              <a:buFont typeface="Wingdings 3" pitchFamily="18" charset="2"/>
              <a:buNone/>
            </a:pPr>
            <a:r>
              <a:rPr lang="en-US" sz="1800" b="1" smtClean="0">
                <a:ea typeface="ＭＳ Ｐゴシック" pitchFamily="34" charset="-128"/>
              </a:rPr>
              <a:t> </a:t>
            </a:r>
          </a:p>
          <a:p>
            <a:pPr>
              <a:buFont typeface="Wingdings 3" pitchFamily="18" charset="2"/>
              <a:buNone/>
            </a:pPr>
            <a:r>
              <a:rPr lang="en-US" sz="1800" b="1" smtClean="0">
                <a:ea typeface="ＭＳ Ｐゴシック" pitchFamily="34" charset="-128"/>
              </a:rPr>
              <a:t>	VII. Group Representation Models</a:t>
            </a:r>
          </a:p>
          <a:p>
            <a:pPr>
              <a:buFont typeface="Wingdings 3" pitchFamily="18" charset="2"/>
              <a:buNone/>
            </a:pPr>
            <a:r>
              <a:rPr lang="en-US" sz="1800" b="1" smtClean="0">
                <a:ea typeface="ＭＳ Ｐゴシック" pitchFamily="34" charset="-128"/>
              </a:rPr>
              <a:t> </a:t>
            </a:r>
          </a:p>
          <a:p>
            <a:pPr>
              <a:buFont typeface="Wingdings 3" pitchFamily="18" charset="2"/>
              <a:buNone/>
            </a:pPr>
            <a:r>
              <a:rPr lang="en-US" sz="1800" b="1" smtClean="0">
                <a:ea typeface="ＭＳ Ｐゴシック" pitchFamily="34" charset="-128"/>
              </a:rPr>
              <a:t>	VIII. Class Analysis</a:t>
            </a:r>
          </a:p>
          <a:p>
            <a:endParaRPr lang="en-US" smtClean="0">
              <a:ea typeface="ＭＳ Ｐゴシック" pitchFamily="34" charset="-128"/>
            </a:endParaRPr>
          </a:p>
        </p:txBody>
      </p:sp>
      <p:sp>
        <p:nvSpPr>
          <p:cNvPr id="3" name="Title 2"/>
          <p:cNvSpPr>
            <a:spLocks noGrp="1"/>
          </p:cNvSpPr>
          <p:nvPr>
            <p:ph type="title"/>
          </p:nvPr>
        </p:nvSpPr>
        <p:spPr/>
        <p:txBody>
          <a:bodyPr/>
          <a:lstStyle/>
          <a:p>
            <a:pPr>
              <a:defRPr/>
            </a:pPr>
            <a:r>
              <a:rPr lang="en-US" dirty="0" smtClean="0">
                <a:ea typeface="+mj-ea"/>
              </a:rPr>
              <a:t>Outline of Discussion</a:t>
            </a:r>
            <a:endParaRPr lang="en-US" dirty="0">
              <a:ea typeface="+mj-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273050" indent="-273050" eaLnBrk="1" hangingPunct="1">
              <a:lnSpc>
                <a:spcPct val="70000"/>
              </a:lnSpc>
              <a:spcBef>
                <a:spcPts val="575"/>
              </a:spcBef>
              <a:buFont typeface="Wingdings 2" pitchFamily="18" charset="2"/>
              <a:buNone/>
            </a:pPr>
            <a:r>
              <a:rPr lang="en-US" sz="1500" b="1" smtClean="0">
                <a:ea typeface="ＭＳ Ｐゴシック" pitchFamily="34" charset="-128"/>
              </a:rPr>
              <a:t> </a:t>
            </a:r>
            <a:endParaRPr lang="en-US" sz="1500" smtClean="0">
              <a:ea typeface="ＭＳ Ｐゴシック" pitchFamily="34" charset="-128"/>
            </a:endParaRPr>
          </a:p>
          <a:p>
            <a:pPr marL="273050" indent="-273050" eaLnBrk="1" hangingPunct="1">
              <a:lnSpc>
                <a:spcPct val="70000"/>
              </a:lnSpc>
              <a:spcBef>
                <a:spcPts val="575"/>
              </a:spcBef>
              <a:buFont typeface="Wingdings 2" pitchFamily="18" charset="2"/>
              <a:buNone/>
            </a:pPr>
            <a:r>
              <a:rPr lang="en-US" sz="1500" b="1" smtClean="0">
                <a:ea typeface="ＭＳ Ｐゴシック" pitchFamily="34" charset="-128"/>
              </a:rPr>
              <a:t> </a:t>
            </a:r>
            <a:endParaRPr lang="en-US" sz="1500" smtClean="0">
              <a:ea typeface="ＭＳ Ｐゴシック" pitchFamily="34" charset="-128"/>
            </a:endParaRPr>
          </a:p>
          <a:p>
            <a:pPr marL="273050" indent="-273050" eaLnBrk="1" hangingPunct="1">
              <a:lnSpc>
                <a:spcPct val="70000"/>
              </a:lnSpc>
              <a:spcBef>
                <a:spcPts val="575"/>
              </a:spcBef>
              <a:buFont typeface="Wingdings 2" pitchFamily="18" charset="2"/>
              <a:buNone/>
            </a:pPr>
            <a:r>
              <a:rPr lang="en-US" sz="1500" b="1" smtClean="0">
                <a:ea typeface="ＭＳ Ｐゴシック" pitchFamily="34" charset="-128"/>
              </a:rPr>
              <a:t>	</a:t>
            </a:r>
          </a:p>
          <a:p>
            <a:pPr marL="273050" indent="-273050" eaLnBrk="1" hangingPunct="1">
              <a:lnSpc>
                <a:spcPct val="70000"/>
              </a:lnSpc>
              <a:spcBef>
                <a:spcPts val="575"/>
              </a:spcBef>
              <a:buFont typeface="Wingdings 2" pitchFamily="18" charset="2"/>
              <a:buNone/>
            </a:pPr>
            <a:r>
              <a:rPr lang="en-US" sz="2000" b="1" smtClean="0">
                <a:ea typeface="ＭＳ Ｐゴシック" pitchFamily="34" charset="-128"/>
              </a:rPr>
              <a:t>	</a:t>
            </a:r>
            <a:r>
              <a:rPr lang="en-US" sz="2800" b="1" smtClean="0">
                <a:ea typeface="ＭＳ Ｐゴシック" pitchFamily="34" charset="-128"/>
              </a:rPr>
              <a:t>Political Development and Institutions are a pre-requisite for Social and Economic Development </a:t>
            </a:r>
          </a:p>
          <a:p>
            <a:pPr marL="273050" indent="-273050" eaLnBrk="1" hangingPunct="1">
              <a:lnSpc>
                <a:spcPct val="70000"/>
              </a:lnSpc>
              <a:spcBef>
                <a:spcPts val="575"/>
              </a:spcBef>
              <a:buFont typeface="Wingdings 2" pitchFamily="18" charset="2"/>
              <a:buChar char=""/>
            </a:pPr>
            <a:endParaRPr lang="en-US" sz="2800" b="1" smtClean="0">
              <a:ea typeface="ＭＳ Ｐゴシック" pitchFamily="34" charset="-128"/>
            </a:endParaRPr>
          </a:p>
          <a:p>
            <a:pPr marL="273050" indent="-273050" eaLnBrk="1" hangingPunct="1">
              <a:lnSpc>
                <a:spcPct val="70000"/>
              </a:lnSpc>
              <a:spcBef>
                <a:spcPts val="575"/>
              </a:spcBef>
              <a:buFont typeface="Wingdings 2" pitchFamily="18" charset="2"/>
              <a:buChar char=""/>
            </a:pPr>
            <a:endParaRPr lang="en-US" sz="2800" b="1" smtClean="0">
              <a:ea typeface="ＭＳ Ｐゴシック" pitchFamily="34" charset="-128"/>
            </a:endParaRPr>
          </a:p>
          <a:p>
            <a:pPr marL="273050" indent="-273050" eaLnBrk="1" hangingPunct="1">
              <a:lnSpc>
                <a:spcPct val="70000"/>
              </a:lnSpc>
              <a:spcBef>
                <a:spcPts val="575"/>
              </a:spcBef>
              <a:buFont typeface="Wingdings 2" pitchFamily="18" charset="2"/>
              <a:buNone/>
            </a:pPr>
            <a:r>
              <a:rPr lang="en-US" sz="2800" b="1" smtClean="0">
                <a:ea typeface="ＭＳ Ｐゴシック" pitchFamily="34" charset="-128"/>
              </a:rPr>
              <a:t>	Discussion:  Political Development as a Pre-requisite?</a:t>
            </a:r>
          </a:p>
          <a:p>
            <a:pPr marL="273050" indent="-273050" eaLnBrk="1" hangingPunct="1">
              <a:lnSpc>
                <a:spcPct val="70000"/>
              </a:lnSpc>
              <a:spcBef>
                <a:spcPts val="575"/>
              </a:spcBef>
              <a:buFont typeface="Wingdings 2" pitchFamily="18" charset="2"/>
              <a:buNone/>
            </a:pPr>
            <a:endParaRPr lang="en-US" sz="2800" b="1" smtClean="0">
              <a:ea typeface="ＭＳ Ｐゴシック" pitchFamily="34" charset="-128"/>
            </a:endParaRPr>
          </a:p>
          <a:p>
            <a:pPr marL="273050" indent="-273050" eaLnBrk="1" hangingPunct="1">
              <a:lnSpc>
                <a:spcPct val="70000"/>
              </a:lnSpc>
              <a:spcBef>
                <a:spcPts val="575"/>
              </a:spcBef>
              <a:buFont typeface="Wingdings 2" pitchFamily="18" charset="2"/>
              <a:buNone/>
            </a:pPr>
            <a:endParaRPr lang="en-US" sz="2000" b="1" smtClean="0">
              <a:ea typeface="ＭＳ Ｐゴシック" pitchFamily="34" charset="-128"/>
            </a:endParaRPr>
          </a:p>
          <a:p>
            <a:pPr marL="273050" indent="-273050" eaLnBrk="1" hangingPunct="1">
              <a:lnSpc>
                <a:spcPct val="70000"/>
              </a:lnSpc>
              <a:spcBef>
                <a:spcPts val="575"/>
              </a:spcBef>
              <a:buFont typeface="Wingdings 2" pitchFamily="18" charset="2"/>
              <a:buNone/>
            </a:pPr>
            <a:r>
              <a:rPr lang="en-US" sz="2000" b="1" smtClean="0">
                <a:ea typeface="ＭＳ Ｐゴシック" pitchFamily="34" charset="-128"/>
              </a:rPr>
              <a:t>	</a:t>
            </a:r>
            <a:r>
              <a:rPr lang="en-US" sz="2000" smtClean="0">
                <a:ea typeface="ＭＳ Ｐゴシック" pitchFamily="34" charset="-128"/>
              </a:rPr>
              <a:t/>
            </a:r>
            <a:br>
              <a:rPr lang="en-US" sz="2000" smtClean="0">
                <a:ea typeface="ＭＳ Ｐゴシック" pitchFamily="34" charset="-128"/>
              </a:rPr>
            </a:br>
            <a:r>
              <a:rPr lang="en-US" sz="1500" b="1" smtClean="0">
                <a:ea typeface="ＭＳ Ｐゴシック" pitchFamily="34" charset="-128"/>
              </a:rPr>
              <a:t> </a:t>
            </a:r>
            <a:endParaRPr lang="en-US" sz="1500" smtClean="0">
              <a:ea typeface="ＭＳ Ｐゴシック" pitchFamily="34" charset="-128"/>
            </a:endParaRPr>
          </a:p>
        </p:txBody>
      </p:sp>
      <p:sp>
        <p:nvSpPr>
          <p:cNvPr id="2" name="Title 1"/>
          <p:cNvSpPr>
            <a:spLocks noGrp="1"/>
          </p:cNvSpPr>
          <p:nvPr>
            <p:ph type="title"/>
          </p:nvPr>
        </p:nvSpPr>
        <p:spPr>
          <a:xfrm>
            <a:off x="914400" y="762000"/>
            <a:ext cx="7772400" cy="655638"/>
          </a:xfrm>
        </p:spPr>
        <p:txBody>
          <a:bodyPr>
            <a:normAutofit fontScale="90000"/>
          </a:bodyPr>
          <a:lstStyle/>
          <a:p>
            <a:pPr eaLnBrk="1" fontAlgn="auto" hangingPunct="1">
              <a:spcAft>
                <a:spcPts val="0"/>
              </a:spcAft>
              <a:defRPr/>
            </a:pPr>
            <a:r>
              <a:rPr lang="en-US" dirty="0" smtClean="0">
                <a:solidFill>
                  <a:schemeClr val="tx1"/>
                </a:solidFill>
                <a:ea typeface="+mj-ea"/>
              </a:rPr>
              <a:t/>
            </a:r>
            <a:br>
              <a:rPr lang="en-US" dirty="0" smtClean="0">
                <a:solidFill>
                  <a:schemeClr val="tx1"/>
                </a:solidFill>
                <a:ea typeface="+mj-ea"/>
              </a:rPr>
            </a:br>
            <a:r>
              <a:rPr lang="en-US" dirty="0" smtClean="0">
                <a:solidFill>
                  <a:schemeClr val="tx1"/>
                </a:solidFill>
                <a:ea typeface="+mj-ea"/>
              </a:rPr>
              <a:t>I. Overall Theme for the Week</a:t>
            </a:r>
            <a:endParaRPr lang="en-US" dirty="0">
              <a:solidFill>
                <a:schemeClr val="tx1"/>
              </a:solidFill>
              <a:ea typeface="+mj-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descr="http://www.liberty-news.com/cartoons/WishfulThinkingAmericanStyl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0"/>
            <a:ext cx="7772400" cy="593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1"/>
          <p:cNvSpPr>
            <a:spLocks noGrp="1"/>
          </p:cNvSpPr>
          <p:nvPr>
            <p:ph idx="1"/>
          </p:nvPr>
        </p:nvSpPr>
        <p:spPr/>
        <p:txBody>
          <a:bodyPr/>
          <a:lstStyle/>
          <a:p>
            <a:pPr eaLnBrk="1" hangingPunct="1"/>
            <a:r>
              <a:rPr lang="en-US" b="1" smtClean="0">
                <a:ea typeface="ＭＳ Ｐゴシック" pitchFamily="34" charset="-128"/>
              </a:rPr>
              <a:t>Institutionalization</a:t>
            </a:r>
          </a:p>
          <a:p>
            <a:pPr eaLnBrk="1" hangingPunct="1"/>
            <a:endParaRPr lang="en-US" b="1" smtClean="0">
              <a:ea typeface="ＭＳ Ｐゴシック" pitchFamily="34" charset="-128"/>
            </a:endParaRPr>
          </a:p>
          <a:p>
            <a:pPr eaLnBrk="1" hangingPunct="1"/>
            <a:r>
              <a:rPr lang="en-US" b="1" smtClean="0">
                <a:ea typeface="ＭＳ Ｐゴシック" pitchFamily="34" charset="-128"/>
              </a:rPr>
              <a:t>Role of Civil Society</a:t>
            </a:r>
          </a:p>
          <a:p>
            <a:pPr eaLnBrk="1" hangingPunct="1"/>
            <a:endParaRPr lang="en-US" b="1" smtClean="0">
              <a:ea typeface="ＭＳ Ｐゴシック" pitchFamily="34" charset="-128"/>
            </a:endParaRPr>
          </a:p>
          <a:p>
            <a:pPr eaLnBrk="1" hangingPunct="1"/>
            <a:r>
              <a:rPr lang="en-US" b="1" smtClean="0">
                <a:ea typeface="ＭＳ Ｐゴシック" pitchFamily="34" charset="-128"/>
              </a:rPr>
              <a:t>Economics and Politics</a:t>
            </a:r>
          </a:p>
          <a:p>
            <a:pPr eaLnBrk="1" hangingPunct="1"/>
            <a:endParaRPr lang="en-US" b="1" smtClean="0">
              <a:ea typeface="ＭＳ Ｐゴシック" pitchFamily="34" charset="-128"/>
            </a:endParaRPr>
          </a:p>
          <a:p>
            <a:pPr eaLnBrk="1" hangingPunct="1"/>
            <a:r>
              <a:rPr lang="en-US" b="1" smtClean="0">
                <a:ea typeface="ＭＳ Ｐゴシック" pitchFamily="34" charset="-128"/>
              </a:rPr>
              <a:t>Systems Theory/Structural Functionalism</a:t>
            </a:r>
          </a:p>
          <a:p>
            <a:pPr eaLnBrk="1" hangingPunct="1"/>
            <a:endParaRPr lang="en-US" b="1" smtClean="0">
              <a:ea typeface="ＭＳ Ｐゴシック" pitchFamily="34" charset="-128"/>
            </a:endParaRPr>
          </a:p>
          <a:p>
            <a:pPr eaLnBrk="1" hangingPunct="1"/>
            <a:r>
              <a:rPr lang="en-US" b="1" smtClean="0">
                <a:ea typeface="ＭＳ Ｐゴシック" pitchFamily="34" charset="-128"/>
              </a:rPr>
              <a:t>Corporatism</a:t>
            </a:r>
          </a:p>
        </p:txBody>
      </p:sp>
      <p:sp>
        <p:nvSpPr>
          <p:cNvPr id="3" name="Title 2"/>
          <p:cNvSpPr>
            <a:spLocks noGrp="1"/>
          </p:cNvSpPr>
          <p:nvPr>
            <p:ph type="title"/>
          </p:nvPr>
        </p:nvSpPr>
        <p:spPr/>
        <p:txBody>
          <a:bodyPr/>
          <a:lstStyle/>
          <a:p>
            <a:pPr eaLnBrk="1" fontAlgn="auto" hangingPunct="1">
              <a:spcAft>
                <a:spcPts val="0"/>
              </a:spcAft>
              <a:defRPr/>
            </a:pPr>
            <a:r>
              <a:rPr lang="en-US" dirty="0" smtClean="0">
                <a:ea typeface="+mj-ea"/>
              </a:rPr>
              <a:t>Sub-Themes</a:t>
            </a:r>
            <a:endParaRPr lang="en-US" dirty="0">
              <a:ea typeface="+mj-ea"/>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322</TotalTime>
  <Words>243</Words>
  <Application>Microsoft Office PowerPoint</Application>
  <PresentationFormat>On-screen Show (4:3)</PresentationFormat>
  <Paragraphs>299</Paragraphs>
  <Slides>45</Slides>
  <Notes>5</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Concourse</vt:lpstr>
      <vt:lpstr>Development Theories</vt:lpstr>
      <vt:lpstr>   Mock Comprehensive Question  </vt:lpstr>
      <vt:lpstr>Development Policy: Discussion</vt:lpstr>
      <vt:lpstr>Development Policy: Discussion</vt:lpstr>
      <vt:lpstr>Development Theory</vt:lpstr>
      <vt:lpstr>Outline of Discussion</vt:lpstr>
      <vt:lpstr> I. Overall Theme for the Week</vt:lpstr>
      <vt:lpstr>PowerPoint Presentation</vt:lpstr>
      <vt:lpstr>Sub-Themes</vt:lpstr>
      <vt:lpstr>PowerPoint Presentation</vt:lpstr>
      <vt:lpstr>  II. The Political Development Argument- Two Quotes Re. the Issue</vt:lpstr>
      <vt:lpstr>A Conservative View</vt:lpstr>
      <vt:lpstr>III. The Economic Model</vt:lpstr>
      <vt:lpstr>Reform and the Donor Countries</vt:lpstr>
      <vt:lpstr>  Antithesis:  Maybe Not</vt:lpstr>
      <vt:lpstr>PowerPoint Presentation</vt:lpstr>
      <vt:lpstr>Is There an Asian Model?</vt:lpstr>
      <vt:lpstr>IV. Debates about Political Institutions Samuel P. Huntington</vt:lpstr>
      <vt:lpstr>The Huntington Matrix</vt:lpstr>
      <vt:lpstr>Huntington’s Formula</vt:lpstr>
      <vt:lpstr>Huntington:  Summary</vt:lpstr>
      <vt:lpstr>Huntington’s Fear: Political Instability as a Result of the Clash of Civilization</vt:lpstr>
      <vt:lpstr>   Political Development and Governance: Alternative Models</vt:lpstr>
      <vt:lpstr>Leonard Binder, UCLA</vt:lpstr>
      <vt:lpstr>PowerPoint Presentation</vt:lpstr>
      <vt:lpstr>  V. Systems Theory and Structural Functionalism- Classic Political Science Theories</vt:lpstr>
      <vt:lpstr>Systems Theory</vt:lpstr>
      <vt:lpstr>General Systems Theory</vt:lpstr>
      <vt:lpstr>Structural Functionalism: Gabriel Almond </vt:lpstr>
      <vt:lpstr>PowerPoint Presentation</vt:lpstr>
      <vt:lpstr>  VI. Cultural Debates and the Bureaucracy: A Reminder</vt:lpstr>
      <vt:lpstr>Problems with Bureaucracy</vt:lpstr>
      <vt:lpstr>M. Crawford Young, Born 1931- University of Wisconsin</vt:lpstr>
      <vt:lpstr>PowerPoint Presentation</vt:lpstr>
      <vt:lpstr> Debates About Bureaucracy</vt:lpstr>
      <vt:lpstr>PowerPoint Presentation</vt:lpstr>
      <vt:lpstr>VII. Group Representation Models</vt:lpstr>
      <vt:lpstr>What is Fascism?</vt:lpstr>
      <vt:lpstr>Critique of Corporatism</vt:lpstr>
      <vt:lpstr>  VIII. Class Analysis- Debates About Social Class</vt:lpstr>
      <vt:lpstr>Class Analysis</vt:lpstr>
      <vt:lpstr>Mock Comprehensive Question for Next Week</vt:lpstr>
      <vt:lpstr>Discussion of Counter-Dependency </vt:lpstr>
      <vt:lpstr>       Discussion Four:  Governance and Political Development   </vt:lpstr>
      <vt:lpstr>Discussion of Comprehensives </vt:lpstr>
    </vt:vector>
  </TitlesOfParts>
  <Company>University of Pittsburgh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Theories</dc:title>
  <dc:creator>Lou</dc:creator>
  <cp:lastModifiedBy>Picard, Louis A</cp:lastModifiedBy>
  <cp:revision>38</cp:revision>
  <dcterms:created xsi:type="dcterms:W3CDTF">2009-01-26T20:37:00Z</dcterms:created>
  <dcterms:modified xsi:type="dcterms:W3CDTF">2015-01-21T18:05:10Z</dcterms:modified>
</cp:coreProperties>
</file>