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2"/>
  </p:notesMasterIdLst>
  <p:handoutMasterIdLst>
    <p:handoutMasterId r:id="rId43"/>
  </p:handoutMasterIdLst>
  <p:sldIdLst>
    <p:sldId id="328" r:id="rId2"/>
    <p:sldId id="305" r:id="rId3"/>
    <p:sldId id="331" r:id="rId4"/>
    <p:sldId id="341" r:id="rId5"/>
    <p:sldId id="345" r:id="rId6"/>
    <p:sldId id="312" r:id="rId7"/>
    <p:sldId id="333" r:id="rId8"/>
    <p:sldId id="296" r:id="rId9"/>
    <p:sldId id="327" r:id="rId10"/>
    <p:sldId id="334" r:id="rId11"/>
    <p:sldId id="306" r:id="rId12"/>
    <p:sldId id="297" r:id="rId13"/>
    <p:sldId id="335" r:id="rId14"/>
    <p:sldId id="313" r:id="rId15"/>
    <p:sldId id="324" r:id="rId16"/>
    <p:sldId id="326" r:id="rId17"/>
    <p:sldId id="298" r:id="rId18"/>
    <p:sldId id="336" r:id="rId19"/>
    <p:sldId id="299" r:id="rId20"/>
    <p:sldId id="300" r:id="rId21"/>
    <p:sldId id="343" r:id="rId22"/>
    <p:sldId id="344" r:id="rId23"/>
    <p:sldId id="323" r:id="rId24"/>
    <p:sldId id="337" r:id="rId25"/>
    <p:sldId id="338" r:id="rId26"/>
    <p:sldId id="322" r:id="rId27"/>
    <p:sldId id="310" r:id="rId28"/>
    <p:sldId id="321" r:id="rId29"/>
    <p:sldId id="346" r:id="rId30"/>
    <p:sldId id="315" r:id="rId31"/>
    <p:sldId id="339" r:id="rId32"/>
    <p:sldId id="340" r:id="rId33"/>
    <p:sldId id="325" r:id="rId34"/>
    <p:sldId id="308" r:id="rId35"/>
    <p:sldId id="309" r:id="rId36"/>
    <p:sldId id="320" r:id="rId37"/>
    <p:sldId id="316" r:id="rId38"/>
    <p:sldId id="318" r:id="rId39"/>
    <p:sldId id="347" r:id="rId40"/>
    <p:sldId id="319"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2528" y="-464"/>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sz="quarter" idx="1"/>
          </p:nvPr>
        </p:nvSpPr>
        <p:spPr bwMode="auto">
          <a:xfrm>
            <a:off x="396240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ChangeArrowheads="1"/>
          </p:cNvSpPr>
          <p:nvPr>
            <p:ph type="ftr" sz="quarter" idx="2"/>
          </p:nvPr>
        </p:nvSpPr>
        <p:spPr bwMode="auto">
          <a:xfrm>
            <a:off x="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pPr>
              <a:defRPr/>
            </a:pPr>
            <a:endParaRPr lang="en-US"/>
          </a:p>
        </p:txBody>
      </p:sp>
      <p:sp>
        <p:nvSpPr>
          <p:cNvPr id="62469" name="Rectangle 5"/>
          <p:cNvSpPr>
            <a:spLocks noGrp="1" noChangeArrowheads="1"/>
          </p:cNvSpPr>
          <p:nvPr>
            <p:ph type="sldNum" sz="quarter" idx="3"/>
          </p:nvPr>
        </p:nvSpPr>
        <p:spPr bwMode="auto">
          <a:xfrm>
            <a:off x="396240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8E355BBB-90C5-49EF-865B-35867DE6B9A9}" type="slidenum">
              <a:rPr lang="en-US"/>
              <a:pPr>
                <a:defRPr/>
              </a:pPr>
              <a:t>‹#›</a:t>
            </a:fld>
            <a:endParaRPr lang="en-US"/>
          </a:p>
        </p:txBody>
      </p:sp>
    </p:spTree>
    <p:extLst>
      <p:ext uri="{BB962C8B-B14F-4D97-AF65-F5344CB8AC3E}">
        <p14:creationId xmlns:p14="http://schemas.microsoft.com/office/powerpoint/2010/main" val="141332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B303D24-E4AC-44AA-B7E3-93CB8C73F532}" type="datetimeFigureOut">
              <a:rPr lang="en-US"/>
              <a:pPr>
                <a:defRPr/>
              </a:pPr>
              <a:t>1/16/15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77BF5B8C-3129-4453-8205-8736845F84F5}" type="slidenum">
              <a:rPr lang="en-US"/>
              <a:pPr>
                <a:defRPr/>
              </a:pPr>
              <a:t>‹#›</a:t>
            </a:fld>
            <a:endParaRPr lang="en-US"/>
          </a:p>
        </p:txBody>
      </p:sp>
    </p:spTree>
    <p:extLst>
      <p:ext uri="{BB962C8B-B14F-4D97-AF65-F5344CB8AC3E}">
        <p14:creationId xmlns:p14="http://schemas.microsoft.com/office/powerpoint/2010/main" val="323507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3C419DD-61BA-46CB-BA03-CC84FB0FEB81}" type="slidenum">
              <a:rPr lang="en-US" sz="1200" smtClean="0"/>
              <a:pPr eaLnBrk="1" hangingPunct="1"/>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BE3EE63C-04C0-4063-8DC6-2DD2A98BB706}" type="slidenum">
              <a:rPr lang="en-US" sz="1200" smtClean="0"/>
              <a:pPr eaLnBrk="1" hangingPunct="1"/>
              <a:t>16</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657C694F-5EE1-4746-8214-EB5761BBEF8F}" type="slidenum">
              <a:rPr lang="en-US" sz="1200" smtClean="0"/>
              <a:pPr eaLnBrk="1" hangingPunct="1"/>
              <a:t>17</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85718EE-4E11-4985-83CF-1856D9BBA641}" type="slidenum">
              <a:rPr lang="en-US" sz="1200" smtClean="0"/>
              <a:pPr eaLnBrk="1" hangingPunct="1"/>
              <a:t>19</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133D035-A463-42B9-A19E-B0DD944D2000}" type="slidenum">
              <a:rPr lang="en-US" sz="1200" smtClean="0"/>
              <a:pPr eaLnBrk="1" hangingPunct="1"/>
              <a:t>20</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577CC9C-06A5-4CC7-AB1C-62C667A851B7}" type="slidenum">
              <a:rPr lang="en-US" sz="1200" smtClean="0"/>
              <a:pPr eaLnBrk="1" hangingPunct="1"/>
              <a:t>22</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CD4CD500-7CF8-4407-8F6A-B7BCB1C6CB44}" type="slidenum">
              <a:rPr lang="en-US" sz="1200" smtClean="0"/>
              <a:pPr eaLnBrk="1" hangingPunct="1"/>
              <a:t>23</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5D74D252-BAEE-49C6-99AB-AAC6863C8465}" type="slidenum">
              <a:rPr lang="en-US" sz="1200" smtClean="0"/>
              <a:pPr eaLnBrk="1" hangingPunct="1"/>
              <a:t>26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3CAD12B5-8A91-4BBE-BB78-0DDC75A1F9C9}" type="slidenum">
              <a:rPr lang="en-US" sz="1200" smtClean="0"/>
              <a:pPr eaLnBrk="1" hangingPunct="1"/>
              <a:t>27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86B4795-BD0B-434C-8480-D08B0061F699}" type="slidenum">
              <a:rPr lang="en-US" sz="1200" smtClean="0"/>
              <a:pPr eaLnBrk="1" hangingPunct="1"/>
              <a:t>28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6001410-7DC2-47CA-B3B6-6ED44225B681}" type="slidenum">
              <a:rPr lang="en-US" sz="1200" smtClean="0"/>
              <a:pPr eaLnBrk="1" hangingPunct="1"/>
              <a:t>30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1AABE8D-7ED3-4C62-919B-AFE3D52FFE04}" type="slidenum">
              <a:rPr lang="en-US" sz="1200" smtClean="0"/>
              <a:pPr eaLnBrk="1" hangingPunct="1"/>
              <a:t>4</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B9FBD20-C1B7-4006-92B8-45BAA86C0F36}" type="slidenum">
              <a:rPr lang="en-US" sz="1200" smtClean="0"/>
              <a:pPr eaLnBrk="1" hangingPunct="1"/>
              <a:t>33</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FD69F68-BFBA-4520-8C8E-058816D0AAE4}" type="slidenum">
              <a:rPr lang="en-US" sz="1200" smtClean="0"/>
              <a:pPr eaLnBrk="1" hangingPunct="1"/>
              <a:t>34</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4EFA44A-A416-4E58-A8C9-ECA0CB36A3A9}" type="slidenum">
              <a:rPr lang="en-US" sz="1200" smtClean="0"/>
              <a:pPr eaLnBrk="1" hangingPunct="1"/>
              <a:t>35</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5C76D500-026A-4A83-8A49-780913EF6BF7}" type="slidenum">
              <a:rPr lang="en-US" sz="1200" smtClean="0"/>
              <a:pPr eaLnBrk="1" hangingPunct="1"/>
              <a:t>36</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F06A835-E60B-4FC5-86B4-1A7756BFFE52}" type="slidenum">
              <a:rPr lang="en-US" sz="1200" smtClean="0"/>
              <a:pPr eaLnBrk="1" hangingPunct="1"/>
              <a:t>37</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BD36275-D6E2-48EC-BFCD-952B5B45F26D}" type="slidenum">
              <a:rPr lang="en-US" sz="1200" smtClean="0"/>
              <a:pPr eaLnBrk="1" hangingPunct="1"/>
              <a:t>38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3E3BF18-B589-474A-8D11-E0023C56B811}" type="slidenum">
              <a:rPr lang="en-US" sz="1200" smtClean="0"/>
              <a:pPr eaLnBrk="1" hangingPunct="1"/>
              <a:t>39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EC9DC60-DE08-4F16-AB27-E867DF7B0D57}" type="slidenum">
              <a:rPr lang="en-US" sz="1200" smtClean="0"/>
              <a:pPr eaLnBrk="1" hangingPunct="1"/>
              <a:t>40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8CF2BEF-FB1A-4FCD-9585-F213ABF550D8}" type="slidenum">
              <a:rPr lang="en-US" sz="1200" smtClean="0"/>
              <a:pPr eaLnBrk="1" hangingPunct="1"/>
              <a:t>6</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772D1F1-4934-456E-A322-63CF8B60F30A}" type="slidenum">
              <a:rPr lang="en-US" sz="1200" smtClean="0"/>
              <a:pPr eaLnBrk="1" hangingPunct="1"/>
              <a:t>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AA4115A-B0AF-4F0D-A56D-AB67657F1046}" type="slidenum">
              <a:rPr lang="en-US" sz="1200" smtClean="0"/>
              <a:pPr eaLnBrk="1" hangingPunct="1"/>
              <a:t>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7E76046C-8702-46C4-9F9C-699121BA2ECA}" type="slidenum">
              <a:rPr lang="en-US" sz="1200" smtClean="0"/>
              <a:pPr eaLnBrk="1" hangingPunct="1"/>
              <a:t>11</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526A121-8E21-45BF-9BC4-5F4142552E83}" type="slidenum">
              <a:rPr lang="en-US" sz="1200" smtClean="0"/>
              <a:pPr eaLnBrk="1" hangingPunct="1"/>
              <a:t>12</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10DDBFAA-2197-46A6-AD1D-6775A3ED1822}" type="slidenum">
              <a:rPr lang="en-US" sz="1200" smtClean="0"/>
              <a:pPr eaLnBrk="1" hangingPunct="1"/>
              <a:t>14</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B27C077C-7682-43CC-BFFC-FB93AA298F8B}" type="slidenum">
              <a:rPr lang="en-US" sz="1200" smtClean="0"/>
              <a:pPr eaLnBrk="1" hangingPunct="1"/>
              <a:t>15</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A3242C8B-3502-48BF-A6AE-B513CA8BECC1}" type="slidenum">
              <a:rPr/>
              <a:pPr>
                <a:defRPr/>
              </a:pPr>
              <a:t>‹#›</a:t>
            </a:fld>
            <a:endParaRPr/>
          </a:p>
        </p:txBody>
      </p:sp>
    </p:spTree>
    <p:extLst>
      <p:ext uri="{BB962C8B-B14F-4D97-AF65-F5344CB8AC3E}">
        <p14:creationId xmlns:p14="http://schemas.microsoft.com/office/powerpoint/2010/main" val="23472670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1D50B878-B00C-42D5-99BE-D691F4ED44A0}" type="slidenum">
              <a:rPr lang="en-US"/>
              <a:pPr>
                <a:defRPr/>
              </a:pPr>
              <a:t>‹#›</a:t>
            </a:fld>
            <a:endParaRPr lang="en-US"/>
          </a:p>
        </p:txBody>
      </p:sp>
    </p:spTree>
    <p:extLst>
      <p:ext uri="{BB962C8B-B14F-4D97-AF65-F5344CB8AC3E}">
        <p14:creationId xmlns:p14="http://schemas.microsoft.com/office/powerpoint/2010/main" val="94891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9B498C8-F895-4D3F-9D2B-D27017FAE824}" type="slidenum">
              <a:rPr lang="en-US"/>
              <a:pPr>
                <a:defRPr/>
              </a:pPr>
              <a:t>‹#›</a:t>
            </a:fld>
            <a:endParaRPr lang="en-US"/>
          </a:p>
        </p:txBody>
      </p:sp>
    </p:spTree>
    <p:extLst>
      <p:ext uri="{BB962C8B-B14F-4D97-AF65-F5344CB8AC3E}">
        <p14:creationId xmlns:p14="http://schemas.microsoft.com/office/powerpoint/2010/main" val="36143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25"/>
            <a:ext cx="7772400" cy="650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524000"/>
            <a:ext cx="7772400" cy="4495800"/>
          </a:xfrm>
        </p:spPr>
        <p:txBody>
          <a:bodyPr>
            <a:normAutofit/>
          </a:bodyPr>
          <a:lstStyle/>
          <a:p>
            <a:pPr lvl="0"/>
            <a:endParaRPr lang="en-US" noProof="0" smtClean="0"/>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4D324063-B2F6-40FC-9467-9E07E8E304BB}" type="slidenum">
              <a:rPr lang="en-US"/>
              <a:pPr>
                <a:defRPr/>
              </a:pPr>
              <a:t>‹#›</a:t>
            </a:fld>
            <a:endParaRPr lang="en-US"/>
          </a:p>
        </p:txBody>
      </p:sp>
    </p:spTree>
    <p:extLst>
      <p:ext uri="{BB962C8B-B14F-4D97-AF65-F5344CB8AC3E}">
        <p14:creationId xmlns:p14="http://schemas.microsoft.com/office/powerpoint/2010/main" val="15904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C72957BD-1AFD-41FA-954F-D04A5359C996}" type="slidenum">
              <a:rPr lang="en-US"/>
              <a:pPr>
                <a:defRPr/>
              </a:pPr>
              <a:t>‹#›</a:t>
            </a:fld>
            <a:endParaRPr lang="en-US"/>
          </a:p>
        </p:txBody>
      </p:sp>
    </p:spTree>
    <p:extLst>
      <p:ext uri="{BB962C8B-B14F-4D97-AF65-F5344CB8AC3E}">
        <p14:creationId xmlns:p14="http://schemas.microsoft.com/office/powerpoint/2010/main" val="770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3408E24D-A3A4-4883-AD1E-EC437AC22C74}" type="slidenum">
              <a:rPr lang="en-US"/>
              <a:pPr>
                <a:defRPr/>
              </a:pPr>
              <a:t>‹#›</a:t>
            </a:fld>
            <a:endParaRPr lang="en-US"/>
          </a:p>
        </p:txBody>
      </p:sp>
    </p:spTree>
    <p:extLst>
      <p:ext uri="{BB962C8B-B14F-4D97-AF65-F5344CB8AC3E}">
        <p14:creationId xmlns:p14="http://schemas.microsoft.com/office/powerpoint/2010/main" val="3297012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75AA25E5-2FD8-491A-B49B-3B69D60F9F5B}" type="slidenum">
              <a:rPr lang="en-US"/>
              <a:pPr>
                <a:defRPr/>
              </a:pPr>
              <a:t>‹#›</a:t>
            </a:fld>
            <a:endParaRPr lang="en-US"/>
          </a:p>
        </p:txBody>
      </p:sp>
    </p:spTree>
    <p:extLst>
      <p:ext uri="{BB962C8B-B14F-4D97-AF65-F5344CB8AC3E}">
        <p14:creationId xmlns:p14="http://schemas.microsoft.com/office/powerpoint/2010/main" val="192929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62832C1F-835B-4C9E-A3C0-E030255E0720}" type="slidenum">
              <a:rPr lang="en-US"/>
              <a:pPr>
                <a:defRPr/>
              </a:pPr>
              <a:t>‹#›</a:t>
            </a:fld>
            <a:endParaRPr lang="en-US"/>
          </a:p>
        </p:txBody>
      </p:sp>
    </p:spTree>
    <p:extLst>
      <p:ext uri="{BB962C8B-B14F-4D97-AF65-F5344CB8AC3E}">
        <p14:creationId xmlns:p14="http://schemas.microsoft.com/office/powerpoint/2010/main" val="399530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1EB7B593-F512-4285-823D-32456DE593DF}" type="slidenum">
              <a:rPr lang="en-US"/>
              <a:pPr>
                <a:defRPr/>
              </a:pPr>
              <a:t>‹#›</a:t>
            </a:fld>
            <a:endParaRPr lang="en-US"/>
          </a:p>
        </p:txBody>
      </p:sp>
    </p:spTree>
    <p:extLst>
      <p:ext uri="{BB962C8B-B14F-4D97-AF65-F5344CB8AC3E}">
        <p14:creationId xmlns:p14="http://schemas.microsoft.com/office/powerpoint/2010/main" val="80866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18EF1F23-3411-4A7E-8FE9-F2CB7C7949EC}" type="slidenum">
              <a:rPr lang="en-US"/>
              <a:pPr>
                <a:defRPr/>
              </a:pPr>
              <a:t>‹#›</a:t>
            </a:fld>
            <a:endParaRPr lang="en-US"/>
          </a:p>
        </p:txBody>
      </p:sp>
    </p:spTree>
    <p:extLst>
      <p:ext uri="{BB962C8B-B14F-4D97-AF65-F5344CB8AC3E}">
        <p14:creationId xmlns:p14="http://schemas.microsoft.com/office/powerpoint/2010/main" val="318497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B18C273F-448C-4145-B0D8-B48129A95C8C}" type="slidenum">
              <a:rPr lang="en-US"/>
              <a:pPr>
                <a:defRPr/>
              </a:pPr>
              <a:t>‹#›</a:t>
            </a:fld>
            <a:endParaRPr lang="en-US"/>
          </a:p>
        </p:txBody>
      </p:sp>
    </p:spTree>
    <p:extLst>
      <p:ext uri="{BB962C8B-B14F-4D97-AF65-F5344CB8AC3E}">
        <p14:creationId xmlns:p14="http://schemas.microsoft.com/office/powerpoint/2010/main" val="11894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13A199D-FD5A-413B-950D-6B16BF0942DF}" type="slidenum">
              <a:rPr lang="en-US"/>
              <a:pPr>
                <a:defRPr/>
              </a:pPr>
              <a:t>‹#›</a:t>
            </a:fld>
            <a:endParaRPr lang="en-US"/>
          </a:p>
        </p:txBody>
      </p:sp>
    </p:spTree>
    <p:extLst>
      <p:ext uri="{BB962C8B-B14F-4D97-AF65-F5344CB8AC3E}">
        <p14:creationId xmlns:p14="http://schemas.microsoft.com/office/powerpoint/2010/main" val="2312555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60397293-B7C4-4A60-BE4A-AB7DB86D4038}" type="slidenum">
              <a:rPr lang="en-US"/>
              <a:pPr>
                <a:defRPr/>
              </a:pPr>
              <a:t>‹#›</a:t>
            </a:fld>
            <a:endParaRPr lang="en-US"/>
          </a:p>
        </p:txBody>
      </p:sp>
      <p:grpSp>
        <p:nvGrpSpPr>
          <p:cNvPr id="1034" name="Group 68"/>
          <p:cNvGrpSpPr>
            <a:grpSpLocks/>
          </p:cNvGrpSpPr>
          <p:nvPr userDrawn="1"/>
        </p:nvGrpSpPr>
        <p:grpSpPr bwMode="auto">
          <a:xfrm>
            <a:off x="0" y="0"/>
            <a:ext cx="9144000" cy="6858000"/>
            <a:chOff x="0" y="0"/>
            <a:chExt cx="5760" cy="4320"/>
          </a:xfrm>
        </p:grpSpPr>
        <p:grpSp>
          <p:nvGrpSpPr>
            <p:cNvPr id="1035" name="Group 3"/>
            <p:cNvGrpSpPr>
              <a:grpSpLocks/>
            </p:cNvGrpSpPr>
            <p:nvPr/>
          </p:nvGrpSpPr>
          <p:grpSpPr bwMode="auto">
            <a:xfrm>
              <a:off x="0" y="0"/>
              <a:ext cx="5760" cy="4320"/>
              <a:chOff x="0" y="0"/>
              <a:chExt cx="5760" cy="4320"/>
            </a:xfrm>
          </p:grpSpPr>
          <p:grpSp>
            <p:nvGrpSpPr>
              <p:cNvPr id="1042" name="Group 4"/>
              <p:cNvGrpSpPr>
                <a:grpSpLocks/>
              </p:cNvGrpSpPr>
              <p:nvPr/>
            </p:nvGrpSpPr>
            <p:grpSpPr bwMode="auto">
              <a:xfrm>
                <a:off x="0" y="192"/>
                <a:ext cx="5760" cy="4032"/>
                <a:chOff x="0" y="192"/>
                <a:chExt cx="5760" cy="4032"/>
              </a:xfrm>
            </p:grpSpPr>
            <p:sp>
              <p:nvSpPr>
                <p:cNvPr id="5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1043" name="Group 27"/>
              <p:cNvGrpSpPr>
                <a:grpSpLocks/>
              </p:cNvGrpSpPr>
              <p:nvPr/>
            </p:nvGrpSpPr>
            <p:grpSpPr bwMode="auto">
              <a:xfrm>
                <a:off x="192" y="0"/>
                <a:ext cx="5376" cy="4320"/>
                <a:chOff x="192" y="0"/>
                <a:chExt cx="5376" cy="4320"/>
              </a:xfrm>
            </p:grpSpPr>
            <p:sp>
              <p:nvSpPr>
                <p:cNvPr id="2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1038" name="Group 59"/>
            <p:cNvGrpSpPr>
              <a:grpSpLocks/>
            </p:cNvGrpSpPr>
            <p:nvPr/>
          </p:nvGrpSpPr>
          <p:grpSpPr bwMode="auto">
            <a:xfrm>
              <a:off x="261" y="1146"/>
              <a:ext cx="1124" cy="2876"/>
              <a:chOff x="96" y="916"/>
              <a:chExt cx="2208" cy="2876"/>
            </a:xfrm>
          </p:grpSpPr>
          <p:sp>
            <p:nvSpPr>
              <p:cNvPr id="14"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Tree>
  </p:cSld>
  <p:clrMap bg1="lt1" tx1="dk1" bg2="lt2" tx2="dk2" accent1="accent1" accent2="accent2" accent3="accent3" accent4="accent4" accent5="accent5" accent6="accent6" hlink="hlink" folHlink="folHlink"/>
  <p:sldLayoutIdLst>
    <p:sldLayoutId id="2147483850" r:id="rId1"/>
    <p:sldLayoutId id="2147483842" r:id="rId2"/>
    <p:sldLayoutId id="2147483851" r:id="rId3"/>
    <p:sldLayoutId id="2147483843" r:id="rId4"/>
    <p:sldLayoutId id="2147483844" r:id="rId5"/>
    <p:sldLayoutId id="2147483845" r:id="rId6"/>
    <p:sldLayoutId id="2147483846" r:id="rId7"/>
    <p:sldLayoutId id="2147483847" r:id="rId8"/>
    <p:sldLayoutId id="2147483852" r:id="rId9"/>
    <p:sldLayoutId id="2147483848" r:id="rId10"/>
    <p:sldLayoutId id="2147483853" r:id="rId11"/>
    <p:sldLayoutId id="2147483849"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z="4800" dirty="0" smtClean="0">
                <a:solidFill>
                  <a:srgbClr val="00B050"/>
                </a:solidFill>
              </a:rPr>
              <a:t>PIA 3395</a:t>
            </a:r>
          </a:p>
        </p:txBody>
      </p:sp>
      <p:sp>
        <p:nvSpPr>
          <p:cNvPr id="6147"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a:p>
            <a:pPr eaLnBrk="1" hangingPunct="1"/>
            <a:endParaRPr lang="en-US" smtClean="0">
              <a:solidFill>
                <a:srgbClr val="00B050"/>
              </a:solidFill>
            </a:endParaRPr>
          </a:p>
          <a:p>
            <a:pPr eaLnBrk="1" hangingPunct="1"/>
            <a:endParaRPr lang="en-US" smtClean="0"/>
          </a:p>
          <a:p>
            <a:pPr eaLnBrk="1" hangingPunct="1">
              <a:buFont typeface="Wingdings 2" pitchFamily="18" charset="2"/>
              <a:buNone/>
            </a:pPr>
            <a:r>
              <a:rPr lang="en-US" sz="4400" b="1" smtClean="0"/>
              <a:t>Development Theory</a:t>
            </a:r>
          </a:p>
          <a:p>
            <a:pPr eaLnBrk="1" hangingPunct="1">
              <a:buFont typeface="Wingdings 2" pitchFamily="18" charset="2"/>
              <a:buNone/>
            </a:pPr>
            <a:r>
              <a:rPr lang="en-US" sz="4400" b="1" smtClean="0"/>
              <a:t>Week Three</a:t>
            </a:r>
          </a:p>
          <a:p>
            <a:pPr eaLnBrk="1" hangingPunct="1"/>
            <a:endParaRPr lang="en-US"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90600"/>
            <a:ext cx="7242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smtClean="0"/>
              <a:t>Development Management vs. Administration (Debate)</a:t>
            </a:r>
          </a:p>
        </p:txBody>
      </p:sp>
      <p:sp>
        <p:nvSpPr>
          <p:cNvPr id="17411" name="Rectangle 3" descr="Rectangle: Click to edit Master text styles&#10;Second level&#10;Third level&#10;Fourth level&#10;Fifth level"/>
          <p:cNvSpPr>
            <a:spLocks noGrp="1" noChangeArrowheads="1"/>
          </p:cNvSpPr>
          <p:nvPr>
            <p:ph idx="1"/>
          </p:nvPr>
        </p:nvSpPr>
        <p:spPr/>
        <p:txBody>
          <a:bodyPr/>
          <a:lstStyle/>
          <a:p>
            <a:pPr eaLnBrk="1" hangingPunct="1"/>
            <a:endParaRPr lang="en-US" b="1" dirty="0" smtClean="0"/>
          </a:p>
          <a:p>
            <a:pPr eaLnBrk="1" hangingPunct="1"/>
            <a:r>
              <a:rPr lang="en-US" b="1" dirty="0" smtClean="0"/>
              <a:t>Thematic Issue</a:t>
            </a:r>
          </a:p>
          <a:p>
            <a:pPr eaLnBrk="1" hangingPunct="1">
              <a:buFont typeface="Wingdings" pitchFamily="2" charset="2"/>
              <a:buNone/>
            </a:pPr>
            <a:endParaRPr lang="en-US" b="1" dirty="0" smtClean="0"/>
          </a:p>
          <a:p>
            <a:pPr eaLnBrk="1" hangingPunct="1">
              <a:buFont typeface="Wingdings" pitchFamily="2" charset="2"/>
              <a:buNone/>
            </a:pPr>
            <a:r>
              <a:rPr lang="en-US" b="1" dirty="0" smtClean="0"/>
              <a:t>	Development Management  vs. </a:t>
            </a:r>
          </a:p>
          <a:p>
            <a:pPr eaLnBrk="1" hangingPunct="1"/>
            <a:endParaRPr lang="en-US" b="1" dirty="0" smtClean="0"/>
          </a:p>
          <a:p>
            <a:pPr eaLnBrk="1" hangingPunct="1">
              <a:buFont typeface="Wingdings" pitchFamily="2" charset="2"/>
              <a:buNone/>
            </a:pPr>
            <a:r>
              <a:rPr lang="en-US" b="1" dirty="0" smtClean="0"/>
              <a:t>	Development </a:t>
            </a:r>
            <a:r>
              <a:rPr lang="en-US" b="1" dirty="0" smtClean="0"/>
              <a:t>Administration</a:t>
            </a:r>
          </a:p>
          <a:p>
            <a:pPr eaLnBrk="1" hangingPunct="1">
              <a:buFont typeface="Wingdings" pitchFamily="2" charset="2"/>
              <a:buNone/>
            </a:pPr>
            <a:endParaRPr lang="en-US" b="1" dirty="0"/>
          </a:p>
          <a:p>
            <a:pPr eaLnBrk="1" hangingPunct="1">
              <a:buFont typeface="Wingdings" pitchFamily="2" charset="2"/>
              <a:buNone/>
            </a:pPr>
            <a:r>
              <a:rPr lang="en-US" b="1" dirty="0" smtClean="0"/>
              <a:t>What it the difference?</a:t>
            </a:r>
            <a:endParaRPr lang="en-US" b="1" dirty="0" smtClean="0"/>
          </a:p>
          <a:p>
            <a:pPr eaLnBrk="1" hangingPunct="1"/>
            <a:endParaRPr lang="en-US" b="1" dirty="0" smtClean="0"/>
          </a:p>
          <a:p>
            <a:pPr eaLnBrk="1" hangingPunct="1">
              <a:buFont typeface="Wingdings" pitchFamily="2" charset="2"/>
              <a:buNone/>
            </a:pP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18435"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dirty="0" smtClean="0"/>
              <a:t>	Use of bureaucracies to achieve public policy goals</a:t>
            </a:r>
          </a:p>
          <a:p>
            <a:pPr eaLnBrk="1" hangingPunct="1">
              <a:buFont typeface="Wingdings" pitchFamily="2" charset="2"/>
              <a:buNone/>
            </a:pPr>
            <a:endParaRPr lang="en-US" b="1" dirty="0" smtClean="0"/>
          </a:p>
          <a:p>
            <a:pPr eaLnBrk="1" hangingPunct="1">
              <a:buFont typeface="Wingdings" pitchFamily="2" charset="2"/>
              <a:buNone/>
            </a:pPr>
            <a:endParaRPr lang="en-US" b="1" dirty="0" smtClean="0"/>
          </a:p>
          <a:p>
            <a:pPr lvl="1" eaLnBrk="1" hangingPunct="1"/>
            <a:r>
              <a:rPr lang="en-US" b="1" dirty="0" smtClean="0">
                <a:solidFill>
                  <a:srgbClr val="FF0000"/>
                </a:solidFill>
              </a:rPr>
              <a:t>Original idea: state will take major role in providing leadership to improve LDC standards of </a:t>
            </a:r>
            <a:r>
              <a:rPr lang="en-US" b="1" dirty="0" smtClean="0">
                <a:solidFill>
                  <a:srgbClr val="FF0000"/>
                </a:solidFill>
              </a:rPr>
              <a:t>living</a:t>
            </a:r>
          </a:p>
          <a:p>
            <a:pPr lvl="1" eaLnBrk="1" hangingPunct="1"/>
            <a:endParaRPr lang="en-US" b="1" dirty="0"/>
          </a:p>
          <a:p>
            <a:pPr lvl="1" eaLnBrk="1" hangingPunct="1"/>
            <a:endParaRPr lang="en-US" b="1" dirty="0" smtClean="0"/>
          </a:p>
          <a:p>
            <a:pPr lvl="1" eaLnBrk="1" hangingPunct="1"/>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78486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Title 4"/>
          <p:cNvSpPr>
            <a:spLocks noGrp="1"/>
          </p:cNvSpPr>
          <p:nvPr>
            <p:ph type="title"/>
          </p:nvPr>
        </p:nvSpPr>
        <p:spPr>
          <a:xfrm>
            <a:off x="0" y="-228600"/>
            <a:ext cx="8305800" cy="1143000"/>
          </a:xfrm>
        </p:spPr>
        <p:txBody>
          <a:bodyPr/>
          <a:lstStyle/>
          <a:p>
            <a:pPr eaLnBrk="1" fontAlgn="auto" hangingPunct="1">
              <a:spcAft>
                <a:spcPts val="0"/>
              </a:spcAft>
              <a:defRPr/>
            </a:pPr>
            <a:r>
              <a:rPr lang="en-US" sz="3200" dirty="0" smtClean="0"/>
              <a:t>American Recovery and Reinvestment Act Funding, 2009</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Administration</a:t>
            </a:r>
          </a:p>
        </p:txBody>
      </p:sp>
      <p:sp>
        <p:nvSpPr>
          <p:cNvPr id="20483" name="Rectangle 3" descr="Rectangle: Click to edit Master text styles&#10;Second level&#10;Third level&#10;Fourth level&#10;Fifth level"/>
          <p:cNvSpPr>
            <a:spLocks noGrp="1" noChangeArrowheads="1"/>
          </p:cNvSpPr>
          <p:nvPr>
            <p:ph idx="1"/>
          </p:nvPr>
        </p:nvSpPr>
        <p:spPr/>
        <p:txBody>
          <a:bodyPr/>
          <a:lstStyle/>
          <a:p>
            <a:pPr lvl="1" eaLnBrk="1" hangingPunct="1"/>
            <a:endParaRPr lang="en-US" smtClean="0"/>
          </a:p>
          <a:p>
            <a:pPr lvl="1" eaLnBrk="1" hangingPunct="1"/>
            <a:r>
              <a:rPr lang="en-US" b="1" smtClean="0"/>
              <a:t>Administrators would provide framework for wider economic participation</a:t>
            </a:r>
          </a:p>
          <a:p>
            <a:pPr lvl="1" eaLnBrk="1" hangingPunct="1"/>
            <a:endParaRPr lang="en-US" b="1" smtClean="0"/>
          </a:p>
          <a:p>
            <a:pPr lvl="1" eaLnBrk="1" hangingPunct="1"/>
            <a:r>
              <a:rPr lang="en-US" b="1" u="sng" smtClean="0"/>
              <a:t>Key assumption</a:t>
            </a:r>
            <a:r>
              <a:rPr lang="en-US" b="1" smtClean="0"/>
              <a:t>: major responsibility for development would lie with ADMINISTRATOR on national and local levels</a:t>
            </a:r>
          </a:p>
          <a:p>
            <a:pPr lvl="1" eaLnBrk="1" hangingPunct="1"/>
            <a:endParaRPr lang="en-US" b="1" smtClean="0"/>
          </a:p>
          <a:p>
            <a:pPr lvl="1" eaLnBrk="1" hangingPunct="1"/>
            <a:r>
              <a:rPr lang="en-US" b="1" smtClean="0"/>
              <a:t>State centric Assumptions</a:t>
            </a:r>
          </a:p>
          <a:p>
            <a:pPr eaLnBrk="1" hangingPunct="1">
              <a:buFont typeface="Wingdings" pitchFamily="2" charset="2"/>
              <a:buNone/>
            </a:pPr>
            <a:endParaRPr lang="en-US" b="1" smtClean="0"/>
          </a:p>
          <a:p>
            <a:pPr eaLnBrk="1" hangingPunct="1"/>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242048" cy="1143000"/>
          </a:xfrm>
        </p:spPr>
        <p:txBody>
          <a:bodyPr>
            <a:normAutofit fontScale="90000"/>
          </a:bodyPr>
          <a:lstStyle/>
          <a:p>
            <a:pPr eaLnBrk="1" fontAlgn="auto" hangingPunct="1">
              <a:spcAft>
                <a:spcPts val="0"/>
              </a:spcAft>
              <a:defRPr/>
            </a:pPr>
            <a:r>
              <a:rPr lang="en-US" dirty="0" smtClean="0"/>
              <a:t>Development Administration</a:t>
            </a:r>
            <a:endParaRPr lang="en-US" dirty="0"/>
          </a:p>
        </p:txBody>
      </p:sp>
      <p:pic>
        <p:nvPicPr>
          <p:cNvPr id="21507" name="Content Placeholder 3" descr="400px-Hierarchical-control-system.svg[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63575"/>
            <a:ext cx="6843713" cy="6194425"/>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The Eternal Debate</a:t>
            </a:r>
          </a:p>
        </p:txBody>
      </p:sp>
      <p:pic>
        <p:nvPicPr>
          <p:cNvPr id="22531" name="Content Placeholder 3" descr="medicine_2[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7988" y="1524000"/>
            <a:ext cx="7288212" cy="498475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3555"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dirty="0" smtClean="0"/>
              <a:t>Assumptions</a:t>
            </a:r>
          </a:p>
          <a:p>
            <a:pPr eaLnBrk="1" hangingPunct="1">
              <a:buFont typeface="Wingdings" pitchFamily="2" charset="2"/>
              <a:buNone/>
            </a:pPr>
            <a:endParaRPr lang="en-US" b="1" dirty="0" smtClean="0"/>
          </a:p>
          <a:p>
            <a:pPr lvl="1" eaLnBrk="1" hangingPunct="1"/>
            <a:r>
              <a:rPr lang="en-US" b="1" dirty="0" smtClean="0">
                <a:solidFill>
                  <a:srgbClr val="008000"/>
                </a:solidFill>
              </a:rPr>
              <a:t>Development occurs because of planned change</a:t>
            </a:r>
          </a:p>
          <a:p>
            <a:pPr lvl="1" eaLnBrk="1" hangingPunct="1">
              <a:buFont typeface="Wingdings" pitchFamily="2" charset="2"/>
              <a:buNone/>
            </a:pPr>
            <a:endParaRPr lang="en-US" b="1" dirty="0" smtClean="0">
              <a:solidFill>
                <a:srgbClr val="008000"/>
              </a:solidFill>
            </a:endParaRPr>
          </a:p>
          <a:p>
            <a:pPr lvl="1" eaLnBrk="1" hangingPunct="1"/>
            <a:r>
              <a:rPr lang="en-US" b="1" dirty="0" smtClean="0">
                <a:solidFill>
                  <a:srgbClr val="008000"/>
                </a:solidFill>
              </a:rPr>
              <a:t>Political and administrative leadership have made decision to effect improvement in the social system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00125"/>
            <a:ext cx="56007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 name="Title 2"/>
          <p:cNvSpPr>
            <a:spLocks noGrp="1"/>
          </p:cNvSpPr>
          <p:nvPr>
            <p:ph type="title"/>
          </p:nvPr>
        </p:nvSpPr>
        <p:spPr>
          <a:xfrm>
            <a:off x="533400" y="0"/>
            <a:ext cx="7242048" cy="1143000"/>
          </a:xfrm>
        </p:spPr>
        <p:txBody>
          <a:bodyPr>
            <a:normAutofit fontScale="90000"/>
          </a:bodyPr>
          <a:lstStyle/>
          <a:p>
            <a:pPr eaLnBrk="1" fontAlgn="auto" hangingPunct="1">
              <a:spcAft>
                <a:spcPts val="0"/>
              </a:spcAft>
              <a:defRPr/>
            </a:pPr>
            <a:r>
              <a:rPr lang="en-US" dirty="0" smtClean="0"/>
              <a:t>The Assumptions of Planned Change: “Rationality”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5603"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dirty="0" smtClean="0"/>
              <a:t>Definitions</a:t>
            </a:r>
          </a:p>
          <a:p>
            <a:pPr eaLnBrk="1" hangingPunct="1">
              <a:buFont typeface="Wingdings" pitchFamily="2" charset="2"/>
              <a:buNone/>
            </a:pPr>
            <a:endParaRPr lang="en-US" b="1" dirty="0" smtClean="0"/>
          </a:p>
          <a:p>
            <a:pPr lvl="1" eaLnBrk="1" hangingPunct="1"/>
            <a:r>
              <a:rPr lang="en-US" b="1" dirty="0" smtClean="0">
                <a:solidFill>
                  <a:srgbClr val="008000"/>
                </a:solidFill>
              </a:rPr>
              <a:t>Action and goal oriented administrator striving to promote economic and social development</a:t>
            </a:r>
          </a:p>
          <a:p>
            <a:pPr lvl="1" eaLnBrk="1" hangingPunct="1"/>
            <a:endParaRPr lang="en-US" b="1" dirty="0" smtClean="0">
              <a:solidFill>
                <a:srgbClr val="008000"/>
              </a:solidFill>
            </a:endParaRPr>
          </a:p>
          <a:p>
            <a:pPr lvl="1" eaLnBrk="1" hangingPunct="1"/>
            <a:r>
              <a:rPr lang="en-US" b="1" dirty="0" smtClean="0">
                <a:solidFill>
                  <a:srgbClr val="008000"/>
                </a:solidFill>
              </a:rPr>
              <a:t>Base: Concept of Planning</a:t>
            </a:r>
          </a:p>
          <a:p>
            <a:pPr lvl="1" eaLnBrk="1" hangingPunct="1">
              <a:buFont typeface="Wingdings" pitchFamily="2" charset="2"/>
              <a:buNone/>
            </a:pPr>
            <a:endParaRPr lang="en-US" b="1" dirty="0" smtClean="0"/>
          </a:p>
          <a:p>
            <a:pPr lvl="2" eaLnBrk="1" hangingPunct="1"/>
            <a:r>
              <a:rPr lang="en-US" b="1" dirty="0" smtClean="0"/>
              <a:t>The setting of priorities for the use of scarce resources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9633"/>
            <a:ext cx="7239000" cy="1143000"/>
          </a:xfrm>
        </p:spPr>
        <p:txBody>
          <a:bodyPr>
            <a:normAutofit fontScale="90000"/>
          </a:bodyPr>
          <a:lstStyle/>
          <a:p>
            <a:pPr eaLnBrk="1" fontAlgn="auto" hangingPunct="1">
              <a:spcAft>
                <a:spcPts val="0"/>
              </a:spcAft>
              <a:defRPr/>
            </a:pPr>
            <a:r>
              <a:rPr lang="en-US" dirty="0" smtClean="0"/>
              <a:t>Development Policy and Analysis: Terms</a:t>
            </a:r>
          </a:p>
        </p:txBody>
      </p:sp>
      <p:sp>
        <p:nvSpPr>
          <p:cNvPr id="8195" name="Rectangle 3" descr="Rectangle: Click to edit Master text styles&#10;Second level&#10;Third level&#10;Fourth level&#10;Fifth level"/>
          <p:cNvSpPr>
            <a:spLocks noGrp="1" noChangeArrowheads="1"/>
          </p:cNvSpPr>
          <p:nvPr>
            <p:ph idx="1"/>
          </p:nvPr>
        </p:nvSpPr>
        <p:spPr>
          <a:xfrm>
            <a:off x="152400" y="1219200"/>
            <a:ext cx="8610600" cy="5638800"/>
          </a:xfrm>
        </p:spPr>
        <p:txBody>
          <a:bodyPr/>
          <a:lstStyle/>
          <a:p>
            <a:pPr eaLnBrk="1" hangingPunct="1">
              <a:buFont typeface="Wingdings" pitchFamily="2" charset="2"/>
              <a:buNone/>
            </a:pPr>
            <a:r>
              <a:rPr lang="en-US" b="1" dirty="0" smtClean="0"/>
              <a:t>	Terms:  What are the differences between and among each and what debates run through each? (</a:t>
            </a:r>
            <a:r>
              <a:rPr lang="en-US" b="1" dirty="0" err="1" smtClean="0"/>
              <a:t>Martinussen</a:t>
            </a:r>
            <a:r>
              <a:rPr lang="en-US" b="1" dirty="0" smtClean="0"/>
              <a:t>)</a:t>
            </a:r>
          </a:p>
          <a:p>
            <a:pPr eaLnBrk="1" hangingPunct="1">
              <a:buFont typeface="Wingdings" pitchFamily="2" charset="2"/>
              <a:buNone/>
            </a:pPr>
            <a:endParaRPr lang="en-US" b="1" dirty="0" smtClean="0"/>
          </a:p>
          <a:p>
            <a:pPr eaLnBrk="1" hangingPunct="1">
              <a:buFont typeface="Wingdings" pitchFamily="2" charset="2"/>
              <a:buNone/>
            </a:pPr>
            <a:r>
              <a:rPr lang="en-US" b="1" dirty="0" smtClean="0"/>
              <a:t>	a.  Development Theory (Modernization?)</a:t>
            </a:r>
          </a:p>
          <a:p>
            <a:pPr eaLnBrk="1" hangingPunct="1"/>
            <a:endParaRPr lang="en-US" b="1" dirty="0" smtClean="0"/>
          </a:p>
          <a:p>
            <a:pPr eaLnBrk="1" hangingPunct="1">
              <a:buFont typeface="Wingdings" pitchFamily="2" charset="2"/>
              <a:buNone/>
            </a:pPr>
            <a:r>
              <a:rPr lang="en-US" b="1" dirty="0" smtClean="0"/>
              <a:t>	b.  Underdevelopment </a:t>
            </a:r>
            <a:r>
              <a:rPr lang="en-US" b="1" dirty="0" smtClean="0"/>
              <a:t>Theory</a:t>
            </a:r>
          </a:p>
          <a:p>
            <a:pPr eaLnBrk="1" hangingPunct="1">
              <a:buFont typeface="Wingdings" pitchFamily="2" charset="2"/>
              <a:buNone/>
            </a:pPr>
            <a:endParaRPr lang="en-US" b="1" dirty="0"/>
          </a:p>
          <a:p>
            <a:pPr eaLnBrk="1" hangingPunct="1">
              <a:buFont typeface="Wingdings" pitchFamily="2" charset="2"/>
              <a:buNone/>
            </a:pPr>
            <a:r>
              <a:rPr lang="en-US" b="1" dirty="0" smtClean="0"/>
              <a:t>Is there more to development than this?</a:t>
            </a:r>
            <a:endParaRPr lang="en-US" b="1" dirty="0" smtClean="0"/>
          </a:p>
          <a:p>
            <a:pPr eaLnBrk="1" hangingPunct="1">
              <a:buFont typeface="Wingdings" pitchFamily="2" charset="2"/>
              <a:buNone/>
            </a:pPr>
            <a:endParaRPr lang="en-US" b="1" dirty="0" smtClean="0"/>
          </a:p>
          <a:p>
            <a:pPr eaLnBrk="1" hangingPunct="1">
              <a:buFont typeface="Wingdings" pitchFamily="2" charset="2"/>
              <a:buNone/>
            </a:pPr>
            <a:r>
              <a:rPr lang="en-US" sz="1800" b="1" dirty="0" smtClean="0"/>
              <a:t>[The internationally renowned professor John </a:t>
            </a:r>
            <a:r>
              <a:rPr lang="en-US" sz="1800" b="1" dirty="0" err="1" smtClean="0"/>
              <a:t>Degnbol</a:t>
            </a:r>
            <a:r>
              <a:rPr lang="en-US" sz="1800" b="1" dirty="0" smtClean="0"/>
              <a:t>-</a:t>
            </a:r>
          </a:p>
          <a:p>
            <a:pPr eaLnBrk="1" hangingPunct="1">
              <a:buFont typeface="Wingdings" pitchFamily="2" charset="2"/>
              <a:buNone/>
            </a:pPr>
            <a:r>
              <a:rPr lang="en-US" sz="1800" b="1" dirty="0" err="1" smtClean="0"/>
              <a:t>Martinussen</a:t>
            </a:r>
            <a:r>
              <a:rPr lang="en-US" sz="1800" b="1" dirty="0" smtClean="0"/>
              <a:t> at Roskilde University, Denmark, died suddenly</a:t>
            </a:r>
          </a:p>
          <a:p>
            <a:pPr eaLnBrk="1" hangingPunct="1">
              <a:buFont typeface="Wingdings" pitchFamily="2" charset="2"/>
              <a:buNone/>
            </a:pPr>
            <a:r>
              <a:rPr lang="en-US" sz="1800" b="1" dirty="0" smtClean="0"/>
              <a:t> on 23 September, 2002]</a:t>
            </a:r>
          </a:p>
        </p:txBody>
      </p:sp>
      <p:pic>
        <p:nvPicPr>
          <p:cNvPr id="8196" name="Picture 5" descr="John_d_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16338"/>
            <a:ext cx="23622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6627"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smtClean="0"/>
              <a:t>Goal: Change Administrative Behavior</a:t>
            </a:r>
          </a:p>
          <a:p>
            <a:pPr eaLnBrk="1" hangingPunct="1">
              <a:buFont typeface="Wingdings" pitchFamily="2" charset="2"/>
              <a:buNone/>
            </a:pPr>
            <a:endParaRPr lang="en-US" b="1" smtClean="0"/>
          </a:p>
          <a:p>
            <a:pPr lvl="1" eaLnBrk="1" hangingPunct="1"/>
            <a:r>
              <a:rPr lang="en-US" b="1" smtClean="0"/>
              <a:t>Original Goal – Planning</a:t>
            </a:r>
          </a:p>
          <a:p>
            <a:pPr lvl="1" eaLnBrk="1" hangingPunct="1">
              <a:buFont typeface="Wingdings" pitchFamily="2" charset="2"/>
              <a:buNone/>
            </a:pPr>
            <a:endParaRPr lang="en-US" b="1" smtClean="0"/>
          </a:p>
          <a:p>
            <a:pPr lvl="2" eaLnBrk="1" hangingPunct="1"/>
            <a:r>
              <a:rPr lang="en-US" b="1" smtClean="0"/>
              <a:t>The National Plan, monitoring and managing the economy</a:t>
            </a:r>
          </a:p>
          <a:p>
            <a:pPr lvl="2" eaLnBrk="1" hangingPunct="1">
              <a:buFont typeface="Wingdings" pitchFamily="2" charset="2"/>
              <a:buNone/>
            </a:pPr>
            <a:endParaRPr lang="en-US" b="1" smtClean="0"/>
          </a:p>
          <a:p>
            <a:pPr lvl="2" eaLnBrk="1" hangingPunct="1"/>
            <a:r>
              <a:rPr lang="en-US" b="1" smtClean="0"/>
              <a:t>setting targets and the achievement of goals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Two Views of Planning</a:t>
            </a:r>
            <a:endParaRPr lang="en-US" dirty="0"/>
          </a:p>
        </p:txBody>
      </p:sp>
      <p:pic>
        <p:nvPicPr>
          <p:cNvPr id="2765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271963" cy="2941638"/>
          </a:xfrm>
          <a:noFill/>
        </p:spPr>
      </p:pic>
      <p:pic>
        <p:nvPicPr>
          <p:cNvPr id="2765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524000"/>
            <a:ext cx="3443288" cy="5334000"/>
          </a:xfr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Development Policy and Analysis: Mini-Discussion</a:t>
            </a:r>
          </a:p>
        </p:txBody>
      </p:sp>
      <p:sp>
        <p:nvSpPr>
          <p:cNvPr id="28675" name="Rectangle 3" descr="Rectangle: Click to edit Master text styles&#10;Second level&#10;Third level&#10;Fourth level&#10;Fifth level"/>
          <p:cNvSpPr>
            <a:spLocks noGrp="1" noChangeArrowheads="1"/>
          </p:cNvSpPr>
          <p:nvPr>
            <p:ph idx="1"/>
          </p:nvPr>
        </p:nvSpPr>
        <p:spPr>
          <a:xfrm>
            <a:off x="533400" y="1600200"/>
            <a:ext cx="7239000" cy="4846638"/>
          </a:xfrm>
        </p:spPr>
        <p:txBody>
          <a:bodyPr/>
          <a:lstStyle/>
          <a:p>
            <a:pPr marL="609600" indent="-609600" eaLnBrk="1" hangingPunct="1">
              <a:buFont typeface="Wingdings" pitchFamily="2" charset="2"/>
              <a:buNone/>
            </a:pPr>
            <a:r>
              <a:rPr lang="en-US" b="1" smtClean="0"/>
              <a:t>	</a:t>
            </a:r>
          </a:p>
          <a:p>
            <a:pPr marL="609600" indent="-609600" eaLnBrk="1" hangingPunct="1">
              <a:buFont typeface="Wingdings" pitchFamily="2" charset="2"/>
              <a:buNone/>
            </a:pPr>
            <a:r>
              <a:rPr lang="en-US" b="1" smtClean="0"/>
              <a:t>	Development Planning</a:t>
            </a:r>
          </a:p>
          <a:p>
            <a:pPr marL="609600" indent="-609600" eaLnBrk="1" hangingPunct="1">
              <a:buFont typeface="Wingdings" pitchFamily="2" charset="2"/>
              <a:buAutoNum type="alphaLcPeriod" startAt="4"/>
            </a:pPr>
            <a:endParaRPr lang="en-US" b="1" smtClean="0"/>
          </a:p>
          <a:p>
            <a:pPr marL="609600" indent="-609600" eaLnBrk="1" hangingPunct="1">
              <a:buFont typeface="Wingdings" pitchFamily="2" charset="2"/>
              <a:buNone/>
            </a:pPr>
            <a:r>
              <a:rPr lang="en-US" b="1" smtClean="0"/>
              <a:t> 			     vs.</a:t>
            </a:r>
          </a:p>
          <a:p>
            <a:pPr marL="609600" indent="-609600" eaLnBrk="1" hangingPunct="1">
              <a:buFont typeface="Wingdings" pitchFamily="2" charset="2"/>
              <a:buNone/>
            </a:pPr>
            <a:endParaRPr lang="en-US" b="1" smtClean="0"/>
          </a:p>
          <a:p>
            <a:pPr marL="609600" indent="-609600" eaLnBrk="1" hangingPunct="1">
              <a:buFont typeface="Wingdings" pitchFamily="2" charset="2"/>
              <a:buNone/>
            </a:pPr>
            <a:r>
              <a:rPr lang="en-US" b="1" smtClean="0"/>
              <a:t>	Development Economics</a:t>
            </a:r>
          </a:p>
          <a:p>
            <a:pPr marL="609600" indent="-609600" eaLnBrk="1" hangingPunct="1">
              <a:buFont typeface="Wingdings" pitchFamily="2" charset="2"/>
              <a:buAutoNum type="alphaLcPeriod" startAt="5"/>
            </a:pPr>
            <a:endParaRPr lang="en-US" b="1" smtClean="0"/>
          </a:p>
          <a:p>
            <a:pPr marL="1217613" lvl="1" indent="-533400" eaLnBrk="1" hangingPunct="1">
              <a:buFont typeface="Wingdings" pitchFamily="2" charset="2"/>
              <a:buNone/>
            </a:pPr>
            <a:r>
              <a:rPr lang="en-US" b="1" smtClean="0"/>
              <a:t> 	 -</a:t>
            </a:r>
            <a:r>
              <a:rPr lang="en-US" b="1" smtClean="0">
                <a:solidFill>
                  <a:srgbClr val="00B050"/>
                </a:solidFill>
              </a:rPr>
              <a:t>Theory vs. Practice?</a:t>
            </a:r>
          </a:p>
          <a:p>
            <a:pPr marL="609600" indent="-609600"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Development Planning?</a:t>
            </a:r>
          </a:p>
        </p:txBody>
      </p:sp>
      <p:pic>
        <p:nvPicPr>
          <p:cNvPr id="29699" name="Content Placeholder 3" descr="07[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887538"/>
            <a:ext cx="5715000" cy="42926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927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68643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Title 4"/>
          <p:cNvSpPr>
            <a:spLocks noGrp="1"/>
          </p:cNvSpPr>
          <p:nvPr>
            <p:ph type="title"/>
          </p:nvPr>
        </p:nvSpPr>
        <p:spPr/>
        <p:txBody>
          <a:bodyPr/>
          <a:lstStyle/>
          <a:p>
            <a:pPr eaLnBrk="1" fontAlgn="auto" hangingPunct="1">
              <a:spcAft>
                <a:spcPts val="0"/>
              </a:spcAft>
              <a:defRPr/>
            </a:pPr>
            <a:r>
              <a:rPr lang="en-US" dirty="0" smtClean="0"/>
              <a:t>Social Mobilization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Bolivia National Development Plan</a:t>
            </a:r>
          </a:p>
        </p:txBody>
      </p:sp>
      <p:pic>
        <p:nvPicPr>
          <p:cNvPr id="32771" name="Content Placeholder 3" descr="Govt-development-plan-sep-29-07[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55738" y="1524000"/>
            <a:ext cx="6065837" cy="46101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mtClean="0"/>
              <a:t>District Administration</a:t>
            </a:r>
          </a:p>
        </p:txBody>
      </p:sp>
      <p:sp>
        <p:nvSpPr>
          <p:cNvPr id="33795" name="Rectangle 3" descr="Rectangle: Click to edit Master text styles&#10;Second level&#10;Third level&#10;Fourth level&#10;Fifth level"/>
          <p:cNvSpPr>
            <a:spLocks noGrp="1" noChangeArrowheads="1"/>
          </p:cNvSpPr>
          <p:nvPr>
            <p:ph idx="1"/>
          </p:nvPr>
        </p:nvSpPr>
        <p:spPr/>
        <p:txBody>
          <a:bodyPr/>
          <a:lstStyle/>
          <a:p>
            <a:pPr lvl="1" eaLnBrk="1" hangingPunct="1"/>
            <a:r>
              <a:rPr lang="en-US" b="1" smtClean="0"/>
              <a:t>At the District Level – Coordination</a:t>
            </a:r>
          </a:p>
          <a:p>
            <a:pPr lvl="2" eaLnBrk="1" hangingPunct="1"/>
            <a:endParaRPr lang="en-US" b="1" smtClean="0"/>
          </a:p>
          <a:p>
            <a:pPr lvl="2" eaLnBrk="1" hangingPunct="1"/>
            <a:r>
              <a:rPr lang="en-US" b="1" smtClean="0"/>
              <a:t>Mobilization</a:t>
            </a:r>
          </a:p>
          <a:p>
            <a:pPr lvl="2" eaLnBrk="1" hangingPunct="1"/>
            <a:endParaRPr lang="en-US" b="1" smtClean="0"/>
          </a:p>
          <a:p>
            <a:pPr lvl="2" eaLnBrk="1" hangingPunct="1"/>
            <a:r>
              <a:rPr lang="en-US" b="1" smtClean="0"/>
              <a:t>Socialization</a:t>
            </a:r>
          </a:p>
          <a:p>
            <a:pPr lvl="2" eaLnBrk="1" hangingPunct="1"/>
            <a:endParaRPr lang="en-US" b="1" smtClean="0"/>
          </a:p>
          <a:p>
            <a:pPr lvl="1" eaLnBrk="1" hangingPunct="1"/>
            <a:r>
              <a:rPr lang="en-US" b="1" smtClean="0"/>
              <a:t>Key emphasis</a:t>
            </a:r>
          </a:p>
          <a:p>
            <a:pPr lvl="1" eaLnBrk="1" hangingPunct="1">
              <a:buFont typeface="Wingdings" pitchFamily="2" charset="2"/>
              <a:buNone/>
            </a:pPr>
            <a:endParaRPr lang="en-US" b="1" smtClean="0"/>
          </a:p>
          <a:p>
            <a:pPr lvl="2" eaLnBrk="1" hangingPunct="1"/>
            <a:r>
              <a:rPr lang="en-US" b="1" smtClean="0"/>
              <a:t>placed on local government authorities, extension services, district administrators</a:t>
            </a:r>
          </a:p>
          <a:p>
            <a:pPr eaLnBrk="1" hangingPunct="1"/>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339725"/>
            <a:ext cx="7772400" cy="1200150"/>
          </a:xfrm>
        </p:spPr>
        <p:txBody>
          <a:bodyPr>
            <a:normAutofit fontScale="90000"/>
          </a:bodyPr>
          <a:lstStyle/>
          <a:p>
            <a:pPr eaLnBrk="1" fontAlgn="auto" hangingPunct="1">
              <a:spcAft>
                <a:spcPts val="0"/>
              </a:spcAft>
              <a:defRPr/>
            </a:pPr>
            <a:r>
              <a:rPr lang="en-US" sz="2400" dirty="0" smtClean="0"/>
              <a:t>“On almost a daily basis, we brought villager leaders and </a:t>
            </a:r>
            <a:r>
              <a:rPr lang="en-US" sz="2400" dirty="0" err="1" smtClean="0"/>
              <a:t>panchayat</a:t>
            </a:r>
            <a:r>
              <a:rPr lang="en-US" sz="2400" dirty="0" smtClean="0"/>
              <a:t> (multi-village council) members into our conservation centre for a slideshow.”</a:t>
            </a:r>
          </a:p>
        </p:txBody>
      </p:sp>
      <p:pic>
        <p:nvPicPr>
          <p:cNvPr id="34819" name="Content Placeholder 5" descr="indiaexp-p-018[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133600"/>
            <a:ext cx="5556250" cy="3611563"/>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Coffee Break</a:t>
            </a:r>
            <a:endParaRPr lang="en-US" dirty="0"/>
          </a:p>
        </p:txBody>
      </p:sp>
      <p:sp>
        <p:nvSpPr>
          <p:cNvPr id="35843" name="Content Placeholder 2"/>
          <p:cNvSpPr>
            <a:spLocks noGrp="1"/>
          </p:cNvSpPr>
          <p:nvPr>
            <p:ph idx="1"/>
          </p:nvPr>
        </p:nvSpPr>
        <p:spPr/>
        <p:txBody>
          <a:bodyPr/>
          <a:lstStyle/>
          <a:p>
            <a:endParaRPr lang="en-US" smtClean="0"/>
          </a:p>
          <a:p>
            <a:endParaRPr lang="en-US" smtClean="0"/>
          </a:p>
          <a:p>
            <a:endParaRPr lang="en-US" sz="4800" b="1" smtClean="0"/>
          </a:p>
          <a:p>
            <a:r>
              <a:rPr lang="en-US" sz="4800" b="1" smtClean="0"/>
              <a:t>Ten Minutes</a:t>
            </a:r>
          </a:p>
          <a:p>
            <a:endParaRPr lang="en-US" sz="320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143000"/>
          </a:xfrm>
        </p:spPr>
        <p:txBody>
          <a:bodyPr>
            <a:noAutofit/>
          </a:bodyPr>
          <a:lstStyle/>
          <a:p>
            <a:pPr eaLnBrk="1" fontAlgn="auto" hangingPunct="1">
              <a:spcAft>
                <a:spcPts val="0"/>
              </a:spcAft>
              <a:defRPr/>
            </a:pPr>
            <a:r>
              <a:rPr lang="en-US" sz="2800" dirty="0" smtClean="0"/>
              <a:t>Roskilde University to open super-hero city and host </a:t>
            </a:r>
            <a:r>
              <a:rPr lang="en-US" sz="2800" dirty="0" err="1" smtClean="0"/>
              <a:t>machinima</a:t>
            </a:r>
            <a:r>
              <a:rPr lang="en-US" sz="2800" dirty="0" smtClean="0"/>
              <a:t> contest</a:t>
            </a:r>
            <a:endParaRPr lang="en-US" sz="2800" dirty="0"/>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57400"/>
            <a:ext cx="7753350" cy="4572000"/>
          </a:xfr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smtClean="0"/>
              <a:t>Development Management:  </a:t>
            </a:r>
            <a:br>
              <a:rPr lang="en-US" smtClean="0"/>
            </a:br>
            <a:r>
              <a:rPr lang="en-US" smtClean="0"/>
              <a:t>Is it Different?</a:t>
            </a:r>
          </a:p>
        </p:txBody>
      </p:sp>
      <p:sp>
        <p:nvSpPr>
          <p:cNvPr id="23555"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Less Hierarchical</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Mobilization and </a:t>
            </a:r>
          </a:p>
          <a:p>
            <a:pPr marL="609600" indent="-609600" eaLnBrk="1" fontAlgn="auto" hangingPunct="1">
              <a:lnSpc>
                <a:spcPct val="90000"/>
              </a:lnSpc>
              <a:spcAft>
                <a:spcPts val="0"/>
              </a:spcAft>
              <a:buFont typeface="Wingdings 2"/>
              <a:buNone/>
              <a:defRPr/>
            </a:pPr>
            <a:r>
              <a:rPr lang="en-US" sz="2800" b="1" dirty="0" smtClean="0"/>
              <a:t>	Coordination</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Involves the non-profit and private sectors</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The Role of Donors</a:t>
            </a:r>
          </a:p>
          <a:p>
            <a:pPr marL="609600" indent="-609600" eaLnBrk="1" fontAlgn="auto" hangingPunct="1">
              <a:lnSpc>
                <a:spcPct val="90000"/>
              </a:lnSpc>
              <a:spcAft>
                <a:spcPts val="0"/>
              </a:spcAft>
              <a:buFont typeface="Wingdings" pitchFamily="2" charset="2"/>
              <a:buNone/>
              <a:defRPr/>
            </a:pPr>
            <a:endParaRPr lang="en-US" sz="2800" b="1" dirty="0" smtClean="0"/>
          </a:p>
          <a:p>
            <a:pPr marL="609600" indent="-609600" eaLnBrk="1" fontAlgn="auto" hangingPunct="1">
              <a:lnSpc>
                <a:spcPct val="90000"/>
              </a:lnSpc>
              <a:spcAft>
                <a:spcPts val="0"/>
              </a:spcAft>
              <a:buFont typeface="Wingdings" pitchFamily="2" charset="2"/>
              <a:buNone/>
              <a:defRPr/>
            </a:pPr>
            <a:r>
              <a:rPr lang="en-US" sz="2800" b="1" dirty="0" smtClean="0"/>
              <a:t>			Different?  Probably not much!</a:t>
            </a:r>
          </a:p>
          <a:p>
            <a:pPr marL="609600" indent="-609600" eaLnBrk="1" fontAlgn="auto" hangingPunct="1">
              <a:lnSpc>
                <a:spcPct val="90000"/>
              </a:lnSpc>
              <a:spcAft>
                <a:spcPts val="0"/>
              </a:spcAft>
              <a:buFont typeface="Wingdings" pitchFamily="2" charset="2"/>
              <a:buNone/>
              <a:defRPr/>
            </a:pPr>
            <a:endParaRPr lang="en-US" sz="2800" dirty="0" smtClean="0"/>
          </a:p>
        </p:txBody>
      </p:sp>
      <p:pic>
        <p:nvPicPr>
          <p:cNvPr id="36868" name="Picture 5" descr="e115826024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2286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Origins</a:t>
            </a:r>
            <a:endParaRPr lang="en-US" dirty="0"/>
          </a:p>
        </p:txBody>
      </p:sp>
      <p:sp>
        <p:nvSpPr>
          <p:cNvPr id="37891" name="Content Placeholder 2"/>
          <p:cNvSpPr>
            <a:spLocks noGrp="1"/>
          </p:cNvSpPr>
          <p:nvPr>
            <p:ph idx="1"/>
          </p:nvPr>
        </p:nvSpPr>
        <p:spPr/>
        <p:txBody>
          <a:bodyPr/>
          <a:lstStyle/>
          <a:p>
            <a:pPr eaLnBrk="1" hangingPunct="1"/>
            <a:r>
              <a:rPr lang="en-US" b="1" smtClean="0"/>
              <a:t>Business Model.  Flat Pyramid</a:t>
            </a:r>
          </a:p>
          <a:p>
            <a:pPr eaLnBrk="1" hangingPunct="1"/>
            <a:endParaRPr lang="en-US" b="1" smtClean="0"/>
          </a:p>
          <a:p>
            <a:pPr eaLnBrk="1" hangingPunct="1"/>
            <a:r>
              <a:rPr lang="en-US" b="1" smtClean="0"/>
              <a:t>Collective decision-making.  Social Movements</a:t>
            </a:r>
          </a:p>
          <a:p>
            <a:pPr eaLnBrk="1" hangingPunct="1"/>
            <a:endParaRPr lang="en-US" b="1" smtClean="0"/>
          </a:p>
          <a:p>
            <a:pPr eaLnBrk="1" hangingPunct="1"/>
            <a:r>
              <a:rPr lang="en-US" b="1" smtClean="0"/>
              <a:t>Non-profit Motivations</a:t>
            </a:r>
          </a:p>
          <a:p>
            <a:pPr eaLnBrk="1" hangingPunct="1"/>
            <a:endParaRPr lang="en-US" b="1" smtClean="0"/>
          </a:p>
          <a:p>
            <a:pPr eaLnBrk="1" hangingPunct="1"/>
            <a:r>
              <a:rPr lang="en-US" b="1" smtClean="0"/>
              <a:t>Research and development</a:t>
            </a:r>
          </a:p>
          <a:p>
            <a:pPr eaLnBrk="1" hangingPunct="1"/>
            <a:endParaRPr lang="en-US" b="1" smtClean="0"/>
          </a:p>
          <a:p>
            <a:pPr eaLnBrk="1" hangingPunct="1"/>
            <a:r>
              <a:rPr lang="en-US" b="1" smtClean="0"/>
              <a:t>Academia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0675"/>
            <a:ext cx="7239000" cy="1143000"/>
          </a:xfrm>
        </p:spPr>
        <p:txBody>
          <a:bodyPr/>
          <a:lstStyle/>
          <a:p>
            <a:pPr eaLnBrk="1" fontAlgn="auto" hangingPunct="1">
              <a:spcAft>
                <a:spcPts val="0"/>
              </a:spcAft>
              <a:defRPr/>
            </a:pPr>
            <a:r>
              <a:rPr lang="en-US" dirty="0" err="1" smtClean="0"/>
              <a:t>Nasa</a:t>
            </a:r>
            <a:r>
              <a:rPr lang="en-US" dirty="0" smtClean="0"/>
              <a:t> Management System</a:t>
            </a:r>
            <a:endParaRPr lang="en-US" dirty="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74977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Underdevelopment?</a:t>
            </a:r>
          </a:p>
        </p:txBody>
      </p:sp>
      <p:pic>
        <p:nvPicPr>
          <p:cNvPr id="39939" name="Content Placeholder 3" descr="imperialism_02[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3" y="1609725"/>
            <a:ext cx="4676775" cy="4846638"/>
          </a:xfr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2800" smtClean="0"/>
              <a:t>Development Policy and Analysis</a:t>
            </a:r>
          </a:p>
        </p:txBody>
      </p:sp>
      <p:sp>
        <p:nvSpPr>
          <p:cNvPr id="40963" name="Content Placeholder 6" descr="Rectangle: Click to edit Master text styles&#10;Second level&#10;Third level&#10;Fourth level&#10;Fifth level"/>
          <p:cNvSpPr>
            <a:spLocks noGrp="1"/>
          </p:cNvSpPr>
          <p:nvPr>
            <p:ph sz="half" idx="1"/>
          </p:nvPr>
        </p:nvSpPr>
        <p:spPr>
          <a:xfrm>
            <a:off x="457200" y="1600200"/>
            <a:ext cx="3521075" cy="4525963"/>
          </a:xfrm>
        </p:spPr>
        <p:txBody>
          <a:bodyPr/>
          <a:lstStyle/>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eaLnBrk="1" hangingPunct="1">
              <a:buFont typeface="Wingdings 2" pitchFamily="18" charset="2"/>
              <a:buNone/>
            </a:pPr>
            <a:r>
              <a:rPr lang="en-US" b="1" smtClean="0"/>
              <a:t>				Newari Society Nepal</a:t>
            </a:r>
            <a:endParaRPr lang="en-US" smtClean="0"/>
          </a:p>
        </p:txBody>
      </p:sp>
      <p:sp>
        <p:nvSpPr>
          <p:cNvPr id="40964" name="Rectangle 3" descr="Rectangle: Click to edit Master text styles&#10;Second level&#10;Third level&#10;Fourth level&#10;Fifth level"/>
          <p:cNvSpPr>
            <a:spLocks noGrp="1" noChangeArrowheads="1"/>
          </p:cNvSpPr>
          <p:nvPr>
            <p:ph sz="half" idx="2"/>
          </p:nvPr>
        </p:nvSpPr>
        <p:spPr>
          <a:xfrm>
            <a:off x="4178300" y="1600200"/>
            <a:ext cx="3521075" cy="4525963"/>
          </a:xfrm>
        </p:spPr>
        <p:txBody>
          <a:bodyPr/>
          <a:lstStyle/>
          <a:p>
            <a:pPr marL="812800" indent="-812800" eaLnBrk="1" hangingPunct="1">
              <a:buFont typeface="Wingdings" pitchFamily="2" charset="2"/>
              <a:buAutoNum type="alphaLcPeriod"/>
            </a:pPr>
            <a:r>
              <a:rPr lang="en-US" sz="2400" b="1" smtClean="0"/>
              <a:t>The theory of peasant society- (Hyden) Debates:</a:t>
            </a:r>
          </a:p>
          <a:p>
            <a:pPr marL="812800" indent="-812800" eaLnBrk="1" hangingPunct="1"/>
            <a:endParaRPr lang="en-US" sz="2400" b="1" smtClean="0"/>
          </a:p>
          <a:p>
            <a:pPr marL="812800" indent="-812800" eaLnBrk="1" hangingPunct="1">
              <a:buFont typeface="Wingdings" pitchFamily="2" charset="2"/>
              <a:buAutoNum type="alphaLcPeriod"/>
            </a:pPr>
            <a:endParaRPr lang="en-US" sz="2400" b="1" smtClean="0"/>
          </a:p>
          <a:p>
            <a:pPr marL="812800" indent="-812800" eaLnBrk="1" hangingPunct="1">
              <a:buFont typeface="Wingdings" pitchFamily="2" charset="2"/>
              <a:buAutoNum type="alphaLcPeriod" startAt="2"/>
            </a:pPr>
            <a:r>
              <a:rPr lang="en-US" sz="2400" b="1" smtClean="0"/>
              <a:t>The nature of the state: </a:t>
            </a:r>
          </a:p>
          <a:p>
            <a:pPr marL="812800" indent="-812800" eaLnBrk="1" hangingPunct="1">
              <a:buFont typeface="Wingdings" pitchFamily="2" charset="2"/>
              <a:buAutoNum type="alphaLcPeriod" startAt="2"/>
            </a:pPr>
            <a:endParaRPr lang="en-US" sz="2400" b="1" smtClean="0"/>
          </a:p>
          <a:p>
            <a:pPr marL="812800" indent="-812800" eaLnBrk="1" hangingPunct="1">
              <a:buFont typeface="Wingdings" pitchFamily="2" charset="2"/>
              <a:buAutoNum type="alphaLcPeriod" startAt="2"/>
            </a:pPr>
            <a:r>
              <a:rPr lang="en-US" sz="2400" b="1" smtClean="0"/>
              <a:t>soft, hard and praetorian (Myrdal)</a:t>
            </a:r>
          </a:p>
        </p:txBody>
      </p:sp>
      <p:pic>
        <p:nvPicPr>
          <p:cNvPr id="40965" name="Picture 5" descr="Sundar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39147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Policy and Analysis</a:t>
            </a:r>
          </a:p>
        </p:txBody>
      </p:sp>
      <p:sp>
        <p:nvSpPr>
          <p:cNvPr id="27651" name="Rectangle 3" descr="Rectangle: Click to edit Master text styles&#10;Second level&#10;Third level&#10;Fourth level&#10;Fifth level"/>
          <p:cNvSpPr>
            <a:spLocks noGrp="1" noChangeArrowheads="1"/>
          </p:cNvSpPr>
          <p:nvPr>
            <p:ph idx="1"/>
          </p:nvPr>
        </p:nvSpPr>
        <p:spPr>
          <a:xfrm>
            <a:off x="0" y="1447800"/>
            <a:ext cx="7772400" cy="4495800"/>
          </a:xfrm>
        </p:spPr>
        <p:txBody>
          <a:bodyPr>
            <a:normAutofit fontScale="92500"/>
          </a:bodyPr>
          <a:lstStyle/>
          <a:p>
            <a:pPr marL="609600" indent="-609600" eaLnBrk="1" fontAlgn="auto" hangingPunct="1">
              <a:lnSpc>
                <a:spcPct val="80000"/>
              </a:lnSpc>
              <a:spcAft>
                <a:spcPts val="0"/>
              </a:spcAft>
              <a:buFont typeface="Wingdings" pitchFamily="2" charset="2"/>
              <a:buNone/>
              <a:defRPr/>
            </a:pPr>
            <a:r>
              <a:rPr lang="en-US" sz="2400" b="1" dirty="0" smtClean="0"/>
              <a:t>1.    Bottom up or grassroots development: How realistic? Are NGOs “grassroots?” (Edwards and </a:t>
            </a:r>
            <a:r>
              <a:rPr lang="en-US" sz="2400" b="1" dirty="0" err="1" smtClean="0"/>
              <a:t>Hulme</a:t>
            </a:r>
            <a:r>
              <a:rPr lang="en-US" sz="2400" b="1" dirty="0" smtClean="0"/>
              <a:t>)</a:t>
            </a:r>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r>
              <a:rPr lang="en-US" sz="2400" b="1" dirty="0" smtClean="0"/>
              <a:t>2.	Has development theory fallen? Long live development studies?  (Leys)  The end of the third world, or the end of autonomous development?</a:t>
            </a:r>
          </a:p>
          <a:p>
            <a:pPr marL="609600" indent="-609600" eaLnBrk="1" fontAlgn="auto" hangingPunct="1">
              <a:lnSpc>
                <a:spcPct val="80000"/>
              </a:lnSpc>
              <a:spcAft>
                <a:spcPts val="0"/>
              </a:spcAft>
              <a:buFont typeface="Wingdings" pitchFamily="2" charset="2"/>
              <a:buNone/>
              <a:defRPr/>
            </a:pPr>
            <a:r>
              <a:rPr lang="en-US" sz="2400" b="1" dirty="0" smtClean="0"/>
              <a:t>	</a:t>
            </a:r>
          </a:p>
          <a:p>
            <a:pPr marL="609600" indent="-609600" eaLnBrk="1" fontAlgn="auto" hangingPunct="1">
              <a:lnSpc>
                <a:spcPct val="80000"/>
              </a:lnSpc>
              <a:spcAft>
                <a:spcPts val="0"/>
              </a:spcAft>
              <a:buFont typeface="Wingdings" pitchFamily="2" charset="2"/>
              <a:buNone/>
              <a:defRPr/>
            </a:pPr>
            <a:r>
              <a:rPr lang="en-US" sz="2400" b="1" dirty="0" smtClean="0"/>
              <a:t>3.     Where have all the dependency theorists gone?  What do we do about 500 years of history (Leys)</a:t>
            </a:r>
          </a:p>
        </p:txBody>
      </p:sp>
      <p:pic>
        <p:nvPicPr>
          <p:cNvPr id="41988" name="Picture 5" descr="images[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14303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s[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362200"/>
            <a:ext cx="3981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err="1" smtClean="0"/>
              <a:t>i</a:t>
            </a:r>
            <a:r>
              <a:rPr lang="en-US" dirty="0" smtClean="0"/>
              <a:t>. Role of Deconstruction Analysis: What is It?</a:t>
            </a:r>
          </a:p>
        </p:txBody>
      </p:sp>
      <p:pic>
        <p:nvPicPr>
          <p:cNvPr id="43011" name="Content Placeholder 3" descr="deconstruction[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49338" y="1609725"/>
            <a:ext cx="6054725" cy="4846638"/>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dirty="0" smtClean="0"/>
              <a:t>Development Policy:</a:t>
            </a:r>
            <a:br>
              <a:rPr lang="en-US" dirty="0" smtClean="0"/>
            </a:br>
            <a:r>
              <a:rPr lang="en-US" dirty="0" smtClean="0"/>
              <a:t>Discussion:  </a:t>
            </a:r>
            <a:r>
              <a:rPr lang="en-US" dirty="0" smtClean="0">
                <a:solidFill>
                  <a:srgbClr val="FF0000"/>
                </a:solidFill>
              </a:rPr>
              <a:t>Next Week</a:t>
            </a:r>
            <a:endParaRPr lang="en-US" dirty="0" smtClean="0"/>
          </a:p>
        </p:txBody>
      </p:sp>
      <p:sp>
        <p:nvSpPr>
          <p:cNvPr id="45059"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endParaRPr lang="en-US" dirty="0" smtClean="0"/>
          </a:p>
          <a:p>
            <a:pPr algn="ctr" eaLnBrk="1" hangingPunct="1">
              <a:buFont typeface="Wingdings" pitchFamily="2" charset="2"/>
              <a:buNone/>
            </a:pPr>
            <a:r>
              <a:rPr lang="en-US" b="1" dirty="0" smtClean="0"/>
              <a:t>Deconstruction Exercise</a:t>
            </a:r>
          </a:p>
          <a:p>
            <a:pPr algn="ctr" eaLnBrk="1" hangingPunct="1">
              <a:buFont typeface="Wingdings" pitchFamily="2" charset="2"/>
              <a:buNone/>
            </a:pPr>
            <a:r>
              <a:rPr lang="en-US" b="1" dirty="0" smtClean="0"/>
              <a:t>Comprehensive Exam</a:t>
            </a:r>
          </a:p>
          <a:p>
            <a:pPr eaLnBrk="1" hangingPunct="1">
              <a:buFont typeface="Wingdings" pitchFamily="2" charset="2"/>
              <a:buNone/>
            </a:pPr>
            <a:endParaRPr lang="en-US" b="1" dirty="0" smtClean="0"/>
          </a:p>
          <a:p>
            <a:pPr algn="ctr" eaLnBrk="1" hangingPunct="1">
              <a:buFont typeface="Wingdings" pitchFamily="2" charset="2"/>
              <a:buNone/>
            </a:pPr>
            <a:r>
              <a:rPr lang="en-US" b="1" dirty="0" smtClean="0"/>
              <a:t>	</a:t>
            </a:r>
            <a:r>
              <a:rPr lang="en-US" b="1" dirty="0" smtClean="0"/>
              <a:t>Two Groups</a:t>
            </a:r>
            <a:r>
              <a:rPr lang="en-US" b="1" dirty="0" smtClean="0"/>
              <a:t>:  </a:t>
            </a:r>
          </a:p>
          <a:p>
            <a:pPr algn="ctr" eaLnBrk="1" hangingPunct="1">
              <a:buFont typeface="Wingdings" pitchFamily="2" charset="2"/>
              <a:buNone/>
            </a:pPr>
            <a:r>
              <a:rPr lang="en-US" b="1" dirty="0" smtClean="0"/>
              <a:t>	Do deconstruction- Brief, two minute presentation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183563" cy="1050925"/>
          </a:xfrm>
        </p:spPr>
        <p:txBody>
          <a:bodyPr>
            <a:normAutofit fontScale="90000"/>
          </a:bodyPr>
          <a:lstStyle/>
          <a:p>
            <a:pPr eaLnBrk="1" fontAlgn="auto" hangingPunct="1">
              <a:spcAft>
                <a:spcPts val="0"/>
              </a:spcAft>
              <a:defRPr/>
            </a:pPr>
            <a:r>
              <a:rPr lang="en-US" dirty="0" smtClean="0"/>
              <a:t/>
            </a:r>
            <a:br>
              <a:rPr lang="en-US" dirty="0" smtClean="0"/>
            </a:br>
            <a:r>
              <a:rPr lang="en-US" dirty="0"/>
              <a:t> </a:t>
            </a:r>
            <a:br>
              <a:rPr lang="en-US" dirty="0"/>
            </a:br>
            <a:r>
              <a:rPr lang="en-US" dirty="0"/>
              <a:t>Mock Comprehensive Question</a:t>
            </a:r>
            <a:r>
              <a:rPr lang="en-US" dirty="0" smtClean="0"/>
              <a:t> </a:t>
            </a:r>
            <a:br>
              <a:rPr lang="en-US" dirty="0" smtClean="0"/>
            </a:br>
            <a:endParaRPr lang="en-US" dirty="0"/>
          </a:p>
        </p:txBody>
      </p:sp>
      <p:sp>
        <p:nvSpPr>
          <p:cNvPr id="46083" name="Content Placeholder 2" descr="Rectangle: Click to edit Master text styles&#10;Second level&#10;Third level&#10;Fourth level&#10;Fifth level"/>
          <p:cNvSpPr>
            <a:spLocks noGrp="1"/>
          </p:cNvSpPr>
          <p:nvPr>
            <p:ph idx="1"/>
          </p:nvPr>
        </p:nvSpPr>
        <p:spPr>
          <a:xfrm>
            <a:off x="0" y="533400"/>
            <a:ext cx="8183563" cy="4498975"/>
          </a:xfrm>
        </p:spPr>
        <p:txBody>
          <a:bodyPr/>
          <a:lstStyle/>
          <a:p>
            <a:pPr eaLnBrk="1" hangingPunct="1">
              <a:buFont typeface="Wingdings 2" pitchFamily="18" charset="2"/>
              <a:buNone/>
            </a:pPr>
            <a:r>
              <a:rPr lang="en-US" sz="2400" b="1" smtClean="0"/>
              <a:t>	</a:t>
            </a:r>
          </a:p>
          <a:p>
            <a:pPr eaLnBrk="1" hangingPunct="1">
              <a:buFont typeface="Wingdings 2" pitchFamily="18" charset="2"/>
              <a:buNone/>
            </a:pPr>
            <a:r>
              <a:rPr lang="en-US" sz="2400" b="1" smtClean="0"/>
              <a:t>	</a:t>
            </a:r>
          </a:p>
          <a:p>
            <a:pPr eaLnBrk="1" hangingPunct="1">
              <a:buFont typeface="Wingdings 2" pitchFamily="18" charset="2"/>
              <a:buNone/>
            </a:pPr>
            <a:r>
              <a:rPr lang="en-US" sz="2400" b="1" smtClean="0"/>
              <a:t>	How are theories of development related to the concepts related of dependency and modernization theories? What does each say about strategies of development management To what extent do these concepts prescribe different development policies to national level policy makers? Where does orthodox Marxism fit into the above dichotomy? Defend your views by specific reference to the literature in the field.</a:t>
            </a: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5088"/>
            <a:ext cx="8153400" cy="1754187"/>
          </a:xfrm>
        </p:spPr>
        <p:txBody>
          <a:bodyPr>
            <a:normAutofit/>
          </a:bodyPr>
          <a:lstStyle/>
          <a:p>
            <a:pPr eaLnBrk="1" fontAlgn="auto" hangingPunct="1">
              <a:spcAft>
                <a:spcPts val="0"/>
              </a:spcAft>
              <a:defRPr/>
            </a:pPr>
            <a:r>
              <a:rPr lang="en-US" dirty="0" smtClean="0"/>
              <a:t>Development Policy and </a:t>
            </a:r>
            <a:r>
              <a:rPr lang="en-US" dirty="0" smtClean="0"/>
              <a:t>Analysis:</a:t>
            </a:r>
            <a:r>
              <a:rPr lang="en-US" dirty="0"/>
              <a:t> </a:t>
            </a:r>
            <a:r>
              <a:rPr lang="en-US" dirty="0" smtClean="0"/>
              <a:t>Presentation:  </a:t>
            </a:r>
            <a:endParaRPr lang="en-US" dirty="0" smtClean="0"/>
          </a:p>
        </p:txBody>
      </p:sp>
      <p:sp>
        <p:nvSpPr>
          <p:cNvPr id="66563" name="Rectangle 3" descr="Rectangle: Click to edit Master text styles&#10;Second level&#10;Third level&#10;Fourth level&#10;Fifth level"/>
          <p:cNvSpPr>
            <a:spLocks noGrp="1" noChangeArrowheads="1"/>
          </p:cNvSpPr>
          <p:nvPr>
            <p:ph idx="1"/>
          </p:nvPr>
        </p:nvSpPr>
        <p:spPr/>
        <p:txBody>
          <a:bodyPr>
            <a:normAutofit/>
          </a:bodyPr>
          <a:lstStyle/>
          <a:p>
            <a:pPr marL="274320" indent="-274320" eaLnBrk="1" fontAlgn="auto" hangingPunct="1">
              <a:spcAft>
                <a:spcPts val="0"/>
              </a:spcAft>
              <a:buFont typeface="Wingdings" pitchFamily="2" charset="2"/>
              <a:buNone/>
              <a:defRPr/>
            </a:pPr>
            <a:endParaRPr lang="en-US" b="1" dirty="0" smtClean="0"/>
          </a:p>
          <a:p>
            <a:pPr marL="274320" indent="-274320" eaLnBrk="1" fontAlgn="auto" hangingPunct="1">
              <a:spcAft>
                <a:spcPts val="0"/>
              </a:spcAft>
              <a:buFont typeface="Wingdings" pitchFamily="2" charset="2"/>
              <a:buNone/>
              <a:defRPr/>
            </a:pPr>
            <a:r>
              <a:rPr lang="en-US" b="1" dirty="0" smtClean="0"/>
              <a:t>Golden Oldies</a:t>
            </a:r>
            <a:endParaRPr lang="en-US" b="1" dirty="0" smtClean="0"/>
          </a:p>
          <a:p>
            <a:pPr marL="274320" indent="-274320" eaLnBrk="1" fontAlgn="auto" hangingPunct="1">
              <a:spcAft>
                <a:spcPts val="0"/>
              </a:spcAft>
              <a:buFont typeface="Wingdings" pitchFamily="2" charset="2"/>
              <a:buNone/>
              <a:defRPr/>
            </a:pPr>
            <a:endParaRPr lang="en-US" b="1" dirty="0" smtClean="0"/>
          </a:p>
          <a:p>
            <a:pPr marL="274320" indent="-274320" eaLnBrk="1" fontAlgn="auto" hangingPunct="1">
              <a:spcAft>
                <a:spcPts val="0"/>
              </a:spcAft>
              <a:buFont typeface="Wingdings" pitchFamily="2" charset="2"/>
              <a:buNone/>
              <a:defRPr/>
            </a:pPr>
            <a:endParaRPr lang="en-US" b="1" dirty="0" smtClean="0"/>
          </a:p>
          <a:p>
            <a:pPr marL="571500" indent="-571500" eaLnBrk="1" fontAlgn="auto" hangingPunct="1">
              <a:spcAft>
                <a:spcPts val="0"/>
              </a:spcAft>
              <a:buFont typeface="Wingdings" pitchFamily="2" charset="2"/>
              <a:buNone/>
              <a:defRPr/>
            </a:pPr>
            <a:r>
              <a:rPr lang="en-US" b="1" dirty="0" smtClean="0"/>
              <a:t>Literary Map</a:t>
            </a:r>
            <a:endParaRPr lang="en-US" dirty="0" smtClean="0"/>
          </a:p>
          <a:p>
            <a:pPr marL="571500" indent="-571500" eaLnBrk="1" fontAlgn="auto" hangingPunct="1">
              <a:spcAft>
                <a:spcPts val="0"/>
              </a:spcAft>
              <a:buFont typeface="Wingdings" pitchFamily="2" charset="2"/>
              <a:buAutoNum type="romanUcPeriod" startAt="2"/>
              <a:defRPr/>
            </a:pPr>
            <a:endParaRPr lang="en-US" dirty="0" smtClean="0"/>
          </a:p>
          <a:p>
            <a:pPr marL="571500" indent="-571500" eaLnBrk="1" fontAlgn="auto" hangingPunct="1">
              <a:spcAft>
                <a:spcPts val="0"/>
              </a:spcAft>
              <a:buFont typeface="Wingdings" pitchFamily="2" charset="2"/>
              <a:buNone/>
              <a:defRPr/>
            </a:pPr>
            <a:endParaRPr lang="en-US" b="1" dirty="0" smtClean="0"/>
          </a:p>
          <a:p>
            <a:pPr marL="571500" indent="-571500" eaLnBrk="1" fontAlgn="auto" hangingPunct="1">
              <a:spcAft>
                <a:spcPts val="0"/>
              </a:spcAft>
              <a:buFont typeface="Wingdings" pitchFamily="2" charset="2"/>
              <a:buNone/>
              <a:defRPr/>
            </a:pPr>
            <a:r>
              <a:rPr lang="en-US" b="1" dirty="0" smtClean="0"/>
              <a:t>Synthesis</a:t>
            </a:r>
            <a:endParaRPr lang="en-US" b="1" dirty="0" smtClean="0"/>
          </a:p>
        </p:txBody>
      </p:sp>
    </p:spTree>
    <p:extLst>
      <p:ext uri="{BB962C8B-B14F-4D97-AF65-F5344CB8AC3E}">
        <p14:creationId xmlns:p14="http://schemas.microsoft.com/office/powerpoint/2010/main" val="3298480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Policy and Analysis</a:t>
            </a:r>
          </a:p>
        </p:txBody>
      </p:sp>
      <p:sp>
        <p:nvSpPr>
          <p:cNvPr id="10243" name="Rectangle 3" descr="Rectangle: Click to edit Master text styles&#10;Second level&#10;Third level&#10;Fourth level&#10;Fifth level"/>
          <p:cNvSpPr>
            <a:spLocks noGrp="1" noChangeArrowheads="1"/>
          </p:cNvSpPr>
          <p:nvPr>
            <p:ph idx="1"/>
          </p:nvPr>
        </p:nvSpPr>
        <p:spPr>
          <a:xfrm>
            <a:off x="0" y="1524000"/>
            <a:ext cx="7239000" cy="4846638"/>
          </a:xfrm>
        </p:spPr>
        <p:txBody>
          <a:bodyPr/>
          <a:lstStyle/>
          <a:p>
            <a:pPr eaLnBrk="1" hangingPunct="1">
              <a:buFont typeface="Wingdings" pitchFamily="2" charset="2"/>
              <a:buNone/>
            </a:pPr>
            <a:r>
              <a:rPr lang="en-US" b="1" dirty="0" smtClean="0"/>
              <a:t>	</a:t>
            </a:r>
          </a:p>
          <a:p>
            <a:pPr eaLnBrk="1" hangingPunct="1">
              <a:buFont typeface="Wingdings" pitchFamily="2" charset="2"/>
              <a:buNone/>
            </a:pPr>
            <a:r>
              <a:rPr lang="en-US" b="1" dirty="0" smtClean="0"/>
              <a:t>	</a:t>
            </a:r>
            <a:r>
              <a:rPr lang="en-US" b="1" dirty="0" smtClean="0"/>
              <a:t>c. </a:t>
            </a:r>
            <a:r>
              <a:rPr lang="en-US" b="1" dirty="0" smtClean="0"/>
              <a:t>The impact of colonialism, trade and the cold war (Turner and </a:t>
            </a:r>
            <a:r>
              <a:rPr lang="en-US" b="1" dirty="0" err="1" smtClean="0"/>
              <a:t>Hulme</a:t>
            </a:r>
            <a:r>
              <a:rPr lang="en-US" b="1" dirty="0" smtClean="0"/>
              <a:t>).  “Imperial Preference”</a:t>
            </a:r>
            <a:endParaRPr lang="en-US" b="1" dirty="0" smtClean="0"/>
          </a:p>
          <a:p>
            <a:pPr eaLnBrk="1" hangingPunct="1">
              <a:buFont typeface="Wingdings" pitchFamily="2" charset="2"/>
              <a:buNone/>
            </a:pPr>
            <a:endParaRPr lang="en-US" b="1" dirty="0" smtClean="0"/>
          </a:p>
          <a:p>
            <a:pPr eaLnBrk="1" hangingPunct="1">
              <a:buFont typeface="Wingdings" pitchFamily="2" charset="2"/>
              <a:buNone/>
            </a:pPr>
            <a:r>
              <a:rPr lang="en-US" b="1" dirty="0" smtClean="0"/>
              <a:t>	</a:t>
            </a:r>
            <a:r>
              <a:rPr lang="en-US" b="1" dirty="0" smtClean="0"/>
              <a:t>d.  </a:t>
            </a:r>
            <a:r>
              <a:rPr lang="en-US" b="1" u="sng" dirty="0" smtClean="0"/>
              <a:t>Developing vs. Underdeveloped </a:t>
            </a:r>
            <a:r>
              <a:rPr lang="en-US" b="1" dirty="0" smtClean="0"/>
              <a:t>as terms (John </a:t>
            </a:r>
            <a:r>
              <a:rPr lang="en-US" b="1" dirty="0" err="1" smtClean="0"/>
              <a:t>Isbister</a:t>
            </a:r>
            <a:r>
              <a:rPr lang="en-US" b="1" dirty="0" smtClean="0"/>
              <a:t>, see below</a:t>
            </a:r>
          </a:p>
          <a:p>
            <a:pPr eaLnBrk="1" hangingPunct="1">
              <a:buFont typeface="Wingdings" pitchFamily="2" charset="2"/>
              <a:buNone/>
            </a:pPr>
            <a:r>
              <a:rPr lang="en-US" b="1" dirty="0" smtClean="0"/>
              <a:t>	Provost, Ryerson University </a:t>
            </a:r>
            <a:br>
              <a:rPr lang="en-US" b="1" dirty="0" smtClean="0"/>
            </a:br>
            <a:r>
              <a:rPr lang="en-US" b="1" dirty="0" smtClean="0"/>
              <a:t>Toronto, Ontario)</a:t>
            </a:r>
          </a:p>
          <a:p>
            <a:pPr eaLnBrk="1" hangingPunct="1">
              <a:buFont typeface="Wingdings" pitchFamily="2" charset="2"/>
              <a:buNone/>
            </a:pPr>
            <a:endParaRPr lang="en-US" b="1" dirty="0" smtClean="0"/>
          </a:p>
          <a:p>
            <a:pPr eaLnBrk="1" hangingPunct="1">
              <a:buFont typeface="Wingdings" pitchFamily="2" charset="2"/>
              <a:buNone/>
            </a:pPr>
            <a:r>
              <a:rPr lang="en-US" b="1" dirty="0" smtClean="0"/>
              <a:t>	Question:  An Old Peoples’ Theory?</a:t>
            </a:r>
          </a:p>
          <a:p>
            <a:pPr eaLnBrk="1" hangingPunct="1"/>
            <a:endParaRPr lang="en-US" dirty="0" smtClean="0"/>
          </a:p>
        </p:txBody>
      </p:sp>
      <p:pic>
        <p:nvPicPr>
          <p:cNvPr id="10244" name="Picture 5" descr="http://www.ryerson.ca/ryersontoday/images/RT_20100519_isbi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4290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a:xfrm>
            <a:off x="722313" y="1820863"/>
            <a:ext cx="7772400" cy="646112"/>
          </a:xfrm>
        </p:spPr>
        <p:txBody>
          <a:bodyPr/>
          <a:lstStyle/>
          <a:p>
            <a:pPr eaLnBrk="1" fontAlgn="auto" hangingPunct="1">
              <a:spcAft>
                <a:spcPts val="0"/>
              </a:spcAft>
              <a:defRPr/>
            </a:pPr>
            <a:r>
              <a:rPr lang="en-US" smtClean="0"/>
              <a:t>Discussion of Counter-Dependency </a:t>
            </a:r>
          </a:p>
        </p:txBody>
      </p:sp>
      <p:sp>
        <p:nvSpPr>
          <p:cNvPr id="32771" name="Subtitle 4" descr="Rectangle: Click to edit Master text styles&#10;Second level&#10;Third level&#10;Fourth level&#10;Fifth level"/>
          <p:cNvSpPr>
            <a:spLocks noGrp="1"/>
          </p:cNvSpPr>
          <p:nvPr>
            <p:ph type="subTitle" idx="1"/>
          </p:nvPr>
        </p:nvSpPr>
        <p:spPr>
          <a:xfrm>
            <a:off x="3354388" y="3540125"/>
            <a:ext cx="5114925" cy="1101725"/>
          </a:xfrm>
        </p:spPr>
        <p:txBody>
          <a:bodyPr>
            <a:normAutofit lnSpcReduction="10000"/>
          </a:bodyPr>
          <a:lstStyle/>
          <a:p>
            <a:pPr algn="ctr" eaLnBrk="1" fontAlgn="auto" hangingPunct="1">
              <a:spcAft>
                <a:spcPts val="0"/>
              </a:spcAft>
              <a:buFont typeface="Wingdings 2"/>
              <a:buNone/>
              <a:defRPr/>
            </a:pPr>
            <a:r>
              <a:rPr lang="en-US" sz="4000" b="1" smtClean="0"/>
              <a:t>Are We All Modernizers?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pPr>
              <a:defRPr/>
            </a:pPr>
            <a:r>
              <a:rPr lang="en-US" dirty="0" smtClean="0"/>
              <a:t>Mark Turner and David </a:t>
            </a:r>
            <a:r>
              <a:rPr lang="en-US" dirty="0" err="1" smtClean="0"/>
              <a:t>Hulme</a:t>
            </a:r>
            <a:endParaRPr lang="en-US" dirty="0"/>
          </a:p>
        </p:txBody>
      </p:sp>
      <p:sp>
        <p:nvSpPr>
          <p:cNvPr id="11267" name="Content Placeholder 2"/>
          <p:cNvSpPr>
            <a:spLocks noGrp="1"/>
          </p:cNvSpPr>
          <p:nvPr>
            <p:ph idx="1"/>
          </p:nvPr>
        </p:nvSpPr>
        <p:spPr>
          <a:xfrm>
            <a:off x="457200" y="1295400"/>
            <a:ext cx="7239000" cy="4846638"/>
          </a:xfrm>
        </p:spPr>
        <p:txBody>
          <a:bodyPr/>
          <a:lstStyle/>
          <a:p>
            <a:pPr>
              <a:buFont typeface="Wingdings 2" pitchFamily="18" charset="2"/>
              <a:buNone/>
            </a:pPr>
            <a:r>
              <a:rPr lang="en-US" smtClean="0"/>
              <a:t>	Mark Turner is Professor of Development Policy and Management and Head of the Government Discipline at the University of Canberra, Australia (Below Left)</a:t>
            </a:r>
          </a:p>
          <a:p>
            <a:endParaRPr lang="en-US" smtClean="0"/>
          </a:p>
          <a:p>
            <a:endParaRPr lang="en-US" smtClean="0"/>
          </a:p>
          <a:p>
            <a:endParaRPr lang="en-US" smtClean="0"/>
          </a:p>
          <a:p>
            <a:endParaRPr lang="en-US" smtClean="0"/>
          </a:p>
          <a:p>
            <a:endParaRPr lang="en-US" smtClean="0"/>
          </a:p>
          <a:p>
            <a:pPr>
              <a:buFont typeface="Wingdings 2" pitchFamily="18" charset="2"/>
              <a:buNone/>
            </a:pPr>
            <a:r>
              <a:rPr lang="en-US" smtClean="0"/>
              <a:t>	David Hulme, professor of Development Studies from the University of Manchester, U.K. (Above, Right)</a:t>
            </a:r>
          </a:p>
        </p:txBody>
      </p:sp>
      <p:pic>
        <p:nvPicPr>
          <p:cNvPr id="11268" name="Picture 2" descr="http://www.anzsog.edu.au/magma/media/upload/ckeditor/images/All%20Presenters%20-%20round/Turner_Mark_200x200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1.bp.blogspot.com/-1xJjikFOTsg/TcqSd229-DI/AAAAAAAAAe4/7hq-6q3QHdY/s200/David%2BHul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30511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mtClean="0"/>
              <a:t>Development Terms</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smtClean="0"/>
              <a:t>	</a:t>
            </a:r>
            <a:r>
              <a:rPr lang="en-US" b="1" smtClean="0"/>
              <a:t>c.  Development Policy</a:t>
            </a:r>
          </a:p>
          <a:p>
            <a:pPr eaLnBrk="1" hangingPunct="1">
              <a:buFont typeface="Wingdings" pitchFamily="2" charset="2"/>
              <a:buNone/>
            </a:pPr>
            <a:endParaRPr lang="en-US" b="1" smtClean="0"/>
          </a:p>
          <a:p>
            <a:pPr eaLnBrk="1" hangingPunct="1">
              <a:buFont typeface="Wingdings" pitchFamily="2" charset="2"/>
              <a:buNone/>
            </a:pPr>
            <a:r>
              <a:rPr lang="en-US" b="1" smtClean="0"/>
              <a:t>	d.  Development Economics</a:t>
            </a:r>
          </a:p>
          <a:p>
            <a:pPr eaLnBrk="1" hangingPunct="1">
              <a:buFont typeface="Wingdings" pitchFamily="2" charset="2"/>
              <a:buNone/>
            </a:pPr>
            <a:endParaRPr lang="en-US" b="1" smtClean="0"/>
          </a:p>
          <a:p>
            <a:pPr eaLnBrk="1" hangingPunct="1">
              <a:buFont typeface="Wingdings" pitchFamily="2" charset="2"/>
              <a:buNone/>
            </a:pPr>
            <a:r>
              <a:rPr lang="en-US" b="1" smtClean="0"/>
              <a:t>	e.  Development Planning</a:t>
            </a:r>
          </a:p>
          <a:p>
            <a:pPr eaLnBrk="1" hangingPunct="1">
              <a:buFont typeface="Wingdings" pitchFamily="2" charset="2"/>
              <a:buNone/>
            </a:pPr>
            <a:endParaRPr lang="en-US" b="1" smtClean="0"/>
          </a:p>
          <a:p>
            <a:pPr eaLnBrk="1" hangingPunct="1">
              <a:buFont typeface="Wingdings" pitchFamily="2" charset="2"/>
              <a:buNone/>
            </a:pPr>
            <a:r>
              <a:rPr lang="en-US" b="1" smtClean="0"/>
              <a:t>	f.   Human Resource Development</a:t>
            </a:r>
          </a:p>
          <a:p>
            <a:pPr eaLnBrk="1" hangingPunct="1">
              <a:buFont typeface="Wingdings" pitchFamily="2" charset="2"/>
              <a:buNone/>
            </a:pPr>
            <a:endParaRPr lang="en-US" b="1" smtClean="0"/>
          </a:p>
          <a:p>
            <a:pPr eaLnBrk="1" hangingPunct="1">
              <a:buFont typeface="Wingdings" pitchFamily="2" charset="2"/>
              <a:buNone/>
            </a:pPr>
            <a:r>
              <a:rPr lang="en-US" b="1" smtClean="0"/>
              <a:t>	g.  Sustainability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20675"/>
            <a:ext cx="7242175" cy="1143000"/>
          </a:xfrm>
        </p:spPr>
        <p:txBody>
          <a:bodyPr/>
          <a:lstStyle/>
          <a:p>
            <a:pPr eaLnBrk="1" fontAlgn="auto" hangingPunct="1">
              <a:spcAft>
                <a:spcPts val="0"/>
              </a:spcAft>
              <a:defRPr/>
            </a:pPr>
            <a:r>
              <a:rPr lang="en-US" dirty="0" smtClean="0"/>
              <a:t>Development Economics?</a:t>
            </a:r>
            <a:endParaRPr lang="en-US" dirty="0"/>
          </a:p>
        </p:txBody>
      </p:sp>
      <p:pic>
        <p:nvPicPr>
          <p:cNvPr id="13315"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2133600"/>
            <a:ext cx="4194175" cy="3979863"/>
          </a:xfrm>
          <a:noFill/>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92918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39725"/>
            <a:ext cx="9144000" cy="650875"/>
          </a:xfrm>
        </p:spPr>
        <p:txBody>
          <a:bodyPr>
            <a:normAutofit fontScale="90000"/>
          </a:bodyPr>
          <a:lstStyle/>
          <a:p>
            <a:pPr eaLnBrk="1" fontAlgn="auto" hangingPunct="1">
              <a:spcAft>
                <a:spcPts val="0"/>
              </a:spcAft>
              <a:defRPr/>
            </a:pPr>
            <a:r>
              <a:rPr lang="en-US" dirty="0" smtClean="0"/>
              <a:t>	Assess/Critique: </a:t>
            </a:r>
            <a:br>
              <a:rPr lang="en-US" dirty="0" smtClean="0"/>
            </a:br>
            <a:r>
              <a:rPr lang="en-US" dirty="0" smtClean="0"/>
              <a:t>	The </a:t>
            </a:r>
            <a:r>
              <a:rPr lang="en-US" dirty="0" smtClean="0"/>
              <a:t>Development Dichotomy</a:t>
            </a:r>
          </a:p>
        </p:txBody>
      </p:sp>
      <p:sp>
        <p:nvSpPr>
          <p:cNvPr id="14339" name="Text Box 6"/>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p>
        </p:txBody>
      </p:sp>
      <p:sp>
        <p:nvSpPr>
          <p:cNvPr id="14340" name="Text Box 7"/>
          <p:cNvSpPr txBox="1">
            <a:spLocks noChangeArrowheads="1"/>
          </p:cNvSpPr>
          <p:nvPr/>
        </p:nvSpPr>
        <p:spPr bwMode="auto">
          <a:xfrm>
            <a:off x="685800" y="1266825"/>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lvl="3" eaLnBrk="1" hangingPunct="1"/>
            <a:r>
              <a:rPr lang="en-US" sz="2000" b="1" u="sng">
                <a:latin typeface="Arial" charset="0"/>
              </a:rPr>
              <a:t>Agraria</a:t>
            </a:r>
          </a:p>
          <a:p>
            <a:pPr eaLnBrk="1" hangingPunct="1"/>
            <a:endParaRPr lang="en-US" sz="2000">
              <a:latin typeface="Arial" charset="0"/>
            </a:endParaRPr>
          </a:p>
          <a:p>
            <a:pPr eaLnBrk="1" hangingPunct="1"/>
            <a:r>
              <a:rPr lang="en-US" sz="2000">
                <a:latin typeface="Arial" charset="0"/>
              </a:rPr>
              <a:t>Attitudes: parochial – fixed rules</a:t>
            </a:r>
          </a:p>
          <a:p>
            <a:pPr eaLnBrk="1" hangingPunct="1"/>
            <a:r>
              <a:rPr lang="en-US" sz="2000">
                <a:latin typeface="Arial" charset="0"/>
              </a:rPr>
              <a:t>Customs: particularistic / inherited</a:t>
            </a:r>
          </a:p>
          <a:p>
            <a:pPr eaLnBrk="1" hangingPunct="1"/>
            <a:r>
              <a:rPr lang="en-US" sz="2000">
                <a:latin typeface="Arial" charset="0"/>
              </a:rPr>
              <a:t>Status: ascriptive</a:t>
            </a:r>
          </a:p>
          <a:p>
            <a:pPr eaLnBrk="1" hangingPunct="1"/>
            <a:r>
              <a:rPr lang="en-US" sz="2000">
                <a:latin typeface="Arial" charset="0"/>
              </a:rPr>
              <a:t>Functionally: diffuse</a:t>
            </a:r>
          </a:p>
          <a:p>
            <a:pPr eaLnBrk="1" hangingPunct="1"/>
            <a:r>
              <a:rPr lang="en-US" sz="2000">
                <a:latin typeface="Arial" charset="0"/>
              </a:rPr>
              <a:t>Holistic Change</a:t>
            </a:r>
          </a:p>
          <a:p>
            <a:pPr eaLnBrk="1" hangingPunct="1"/>
            <a:r>
              <a:rPr lang="en-US" sz="2000">
                <a:latin typeface="Arial" charset="0"/>
              </a:rPr>
              <a:t>Lack of Specialized Roles</a:t>
            </a:r>
          </a:p>
        </p:txBody>
      </p:sp>
      <p:sp>
        <p:nvSpPr>
          <p:cNvPr id="14341" name="Text Box 8"/>
          <p:cNvSpPr txBox="1">
            <a:spLocks noChangeArrowheads="1"/>
          </p:cNvSpPr>
          <p:nvPr/>
        </p:nvSpPr>
        <p:spPr bwMode="auto">
          <a:xfrm>
            <a:off x="4724400" y="1266825"/>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sz="2000" b="1" i="1">
                <a:latin typeface="Arial" charset="0"/>
              </a:rPr>
              <a:t>Result</a:t>
            </a:r>
          </a:p>
          <a:p>
            <a:pPr eaLnBrk="1" hangingPunct="1"/>
            <a:endParaRPr lang="en-US" sz="2000" b="1" i="1">
              <a:latin typeface="Arial" charset="0"/>
            </a:endParaRPr>
          </a:p>
          <a:p>
            <a:pPr eaLnBrk="1" hangingPunct="1"/>
            <a:r>
              <a:rPr lang="en-US" sz="2000">
                <a:latin typeface="Arial" charset="0"/>
              </a:rPr>
              <a:t>Agricultural, rural, poor</a:t>
            </a:r>
          </a:p>
          <a:p>
            <a:pPr eaLnBrk="1" hangingPunct="1"/>
            <a:r>
              <a:rPr lang="en-US" sz="2000">
                <a:latin typeface="Arial" charset="0"/>
              </a:rPr>
              <a:t>Oral / illiterate</a:t>
            </a:r>
          </a:p>
          <a:p>
            <a:pPr eaLnBrk="1" hangingPunct="1"/>
            <a:r>
              <a:rPr lang="en-US" sz="2000">
                <a:latin typeface="Arial" charset="0"/>
              </a:rPr>
              <a:t>Authoritarian instability</a:t>
            </a:r>
          </a:p>
          <a:p>
            <a:pPr eaLnBrk="1" hangingPunct="1"/>
            <a:r>
              <a:rPr lang="en-US" sz="2000">
                <a:latin typeface="Arial" charset="0"/>
              </a:rPr>
              <a:t>Subsistence – non-monetary</a:t>
            </a:r>
          </a:p>
          <a:p>
            <a:pPr eaLnBrk="1" hangingPunct="1"/>
            <a:r>
              <a:rPr lang="en-US" sz="2000">
                <a:latin typeface="Arial" charset="0"/>
              </a:rPr>
              <a:t>Revolution and violence</a:t>
            </a:r>
          </a:p>
          <a:p>
            <a:pPr eaLnBrk="1" hangingPunct="1"/>
            <a:r>
              <a:rPr lang="en-US" sz="2000">
                <a:latin typeface="Arial" charset="0"/>
              </a:rPr>
              <a:t>Occupation fixed</a:t>
            </a:r>
          </a:p>
        </p:txBody>
      </p:sp>
      <p:sp>
        <p:nvSpPr>
          <p:cNvPr id="14342" name="Text Box 10"/>
          <p:cNvSpPr txBox="1">
            <a:spLocks noChangeArrowheads="1"/>
          </p:cNvSpPr>
          <p:nvPr/>
        </p:nvSpPr>
        <p:spPr bwMode="auto">
          <a:xfrm>
            <a:off x="685800" y="3886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sz="2400">
                <a:solidFill>
                  <a:schemeClr val="tx1"/>
                </a:solidFill>
                <a:latin typeface="Arial Narrow" pitchFamily="34" charset="0"/>
              </a:defRPr>
            </a:lvl1pPr>
            <a:lvl2pPr marL="1249363" eaLnBrk="0" hangingPunct="0">
              <a:tabLst>
                <a:tab pos="509588" algn="l"/>
              </a:tabLst>
              <a:defRPr sz="2400">
                <a:solidFill>
                  <a:schemeClr val="tx1"/>
                </a:solidFill>
                <a:latin typeface="Arial Narrow" pitchFamily="34" charset="0"/>
              </a:defRPr>
            </a:lvl2pPr>
            <a:lvl3pPr marL="1143000" indent="-228600" eaLnBrk="0" hangingPunct="0">
              <a:tabLst>
                <a:tab pos="509588" algn="l"/>
              </a:tabLst>
              <a:defRPr sz="2400">
                <a:solidFill>
                  <a:schemeClr val="tx1"/>
                </a:solidFill>
                <a:latin typeface="Arial Narrow" pitchFamily="34" charset="0"/>
              </a:defRPr>
            </a:lvl3pPr>
            <a:lvl4pPr marL="1600200" indent="-228600" eaLnBrk="0" hangingPunct="0">
              <a:tabLst>
                <a:tab pos="509588" algn="l"/>
              </a:tabLst>
              <a:defRPr sz="2400">
                <a:solidFill>
                  <a:schemeClr val="tx1"/>
                </a:solidFill>
                <a:latin typeface="Arial Narrow" pitchFamily="34" charset="0"/>
              </a:defRPr>
            </a:lvl4pPr>
            <a:lvl5pPr marL="2057400" indent="-228600" eaLnBrk="0" hangingPunct="0">
              <a:tabLst>
                <a:tab pos="509588"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509588"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509588"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509588"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509588" algn="l"/>
              </a:tabLst>
              <a:defRPr sz="2400">
                <a:solidFill>
                  <a:schemeClr val="tx1"/>
                </a:solidFill>
                <a:latin typeface="Arial Narrow" pitchFamily="34" charset="0"/>
              </a:defRPr>
            </a:lvl9pPr>
          </a:lstStyle>
          <a:p>
            <a:pPr lvl="1" eaLnBrk="1" hangingPunct="1"/>
            <a:r>
              <a:rPr lang="en-US" sz="2000" b="1" u="sng">
                <a:latin typeface="Arial" charset="0"/>
              </a:rPr>
              <a:t>Industria</a:t>
            </a:r>
          </a:p>
          <a:p>
            <a:pPr eaLnBrk="1" hangingPunct="1"/>
            <a:endParaRPr lang="en-US" sz="2000">
              <a:latin typeface="Arial" charset="0"/>
            </a:endParaRPr>
          </a:p>
          <a:p>
            <a:pPr eaLnBrk="1" hangingPunct="1"/>
            <a:r>
              <a:rPr lang="en-US" sz="2000">
                <a:latin typeface="Arial" charset="0"/>
              </a:rPr>
              <a:t>Universalistic</a:t>
            </a:r>
          </a:p>
          <a:p>
            <a:pPr eaLnBrk="1" hangingPunct="1"/>
            <a:r>
              <a:rPr lang="en-US" sz="2000">
                <a:latin typeface="Arial" charset="0"/>
              </a:rPr>
              <a:t>Legal / Rational</a:t>
            </a:r>
          </a:p>
          <a:p>
            <a:pPr eaLnBrk="1" hangingPunct="1"/>
            <a:r>
              <a:rPr lang="en-US" sz="2000">
                <a:latin typeface="Arial" charset="0"/>
              </a:rPr>
              <a:t>Achievement Oriented</a:t>
            </a:r>
          </a:p>
          <a:p>
            <a:pPr eaLnBrk="1" hangingPunct="1"/>
            <a:r>
              <a:rPr lang="en-US" sz="2000">
                <a:latin typeface="Arial" charset="0"/>
              </a:rPr>
              <a:t>Roles Functionally Specific</a:t>
            </a:r>
          </a:p>
          <a:p>
            <a:pPr eaLnBrk="1" hangingPunct="1"/>
            <a:r>
              <a:rPr lang="en-US" sz="2000">
                <a:latin typeface="Arial" charset="0"/>
              </a:rPr>
              <a:t>High Degree of Technology</a:t>
            </a:r>
          </a:p>
          <a:p>
            <a:pPr eaLnBrk="1" hangingPunct="1"/>
            <a:r>
              <a:rPr lang="en-US" sz="2000">
                <a:latin typeface="Arial" charset="0"/>
              </a:rPr>
              <a:t>Manufacturing and Production </a:t>
            </a:r>
          </a:p>
          <a:p>
            <a:pPr eaLnBrk="1" hangingPunct="1"/>
            <a:r>
              <a:rPr lang="en-US" sz="2000">
                <a:latin typeface="Arial" charset="0"/>
              </a:rPr>
              <a:t>	Oriented	</a:t>
            </a:r>
          </a:p>
        </p:txBody>
      </p:sp>
      <p:sp>
        <p:nvSpPr>
          <p:cNvPr id="14343" name="Text Box 11"/>
          <p:cNvSpPr txBox="1">
            <a:spLocks noChangeArrowheads="1"/>
          </p:cNvSpPr>
          <p:nvPr/>
        </p:nvSpPr>
        <p:spPr bwMode="auto">
          <a:xfrm>
            <a:off x="4724400" y="38862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sz="2400">
                <a:solidFill>
                  <a:schemeClr val="tx1"/>
                </a:solidFill>
                <a:latin typeface="Arial Narrow" pitchFamily="34" charset="0"/>
              </a:defRPr>
            </a:lvl1pPr>
            <a:lvl2pPr marL="742950" indent="-285750" eaLnBrk="0" hangingPunct="0">
              <a:tabLst>
                <a:tab pos="509588" algn="l"/>
              </a:tabLst>
              <a:defRPr sz="2400">
                <a:solidFill>
                  <a:schemeClr val="tx1"/>
                </a:solidFill>
                <a:latin typeface="Arial Narrow" pitchFamily="34" charset="0"/>
              </a:defRPr>
            </a:lvl2pPr>
            <a:lvl3pPr marL="1143000" indent="-228600" eaLnBrk="0" hangingPunct="0">
              <a:tabLst>
                <a:tab pos="509588" algn="l"/>
              </a:tabLst>
              <a:defRPr sz="2400">
                <a:solidFill>
                  <a:schemeClr val="tx1"/>
                </a:solidFill>
                <a:latin typeface="Arial Narrow" pitchFamily="34" charset="0"/>
              </a:defRPr>
            </a:lvl3pPr>
            <a:lvl4pPr marL="1600200" indent="-228600" eaLnBrk="0" hangingPunct="0">
              <a:tabLst>
                <a:tab pos="509588" algn="l"/>
              </a:tabLst>
              <a:defRPr sz="2400">
                <a:solidFill>
                  <a:schemeClr val="tx1"/>
                </a:solidFill>
                <a:latin typeface="Arial Narrow" pitchFamily="34" charset="0"/>
              </a:defRPr>
            </a:lvl4pPr>
            <a:lvl5pPr marL="2057400" indent="-228600" eaLnBrk="0" hangingPunct="0">
              <a:tabLst>
                <a:tab pos="509588"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509588"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509588"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509588"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509588" algn="l"/>
              </a:tabLst>
              <a:defRPr sz="2400">
                <a:solidFill>
                  <a:schemeClr val="tx1"/>
                </a:solidFill>
                <a:latin typeface="Arial Narrow" pitchFamily="34" charset="0"/>
              </a:defRPr>
            </a:lvl9pPr>
          </a:lstStyle>
          <a:p>
            <a:pPr eaLnBrk="1" hangingPunct="1"/>
            <a:r>
              <a:rPr lang="en-US" sz="2000" b="1" i="1">
                <a:latin typeface="Arial" charset="0"/>
              </a:rPr>
              <a:t>Result</a:t>
            </a:r>
          </a:p>
          <a:p>
            <a:pPr eaLnBrk="1" hangingPunct="1"/>
            <a:endParaRPr lang="en-US" sz="2000" b="1" i="1">
              <a:latin typeface="Arial" charset="0"/>
            </a:endParaRPr>
          </a:p>
          <a:p>
            <a:pPr eaLnBrk="1" hangingPunct="1"/>
            <a:r>
              <a:rPr lang="en-US" sz="2000">
                <a:latin typeface="Arial" charset="0"/>
              </a:rPr>
              <a:t>Commercial</a:t>
            </a:r>
          </a:p>
          <a:p>
            <a:pPr eaLnBrk="1" hangingPunct="1"/>
            <a:r>
              <a:rPr lang="en-US" sz="2000">
                <a:latin typeface="Arial" charset="0"/>
              </a:rPr>
              <a:t>Democratic / Peaceful</a:t>
            </a:r>
          </a:p>
          <a:p>
            <a:pPr eaLnBrk="1" hangingPunct="1"/>
            <a:r>
              <a:rPr lang="en-US" sz="2000">
                <a:latin typeface="Arial" charset="0"/>
              </a:rPr>
              <a:t>Occupational mobility</a:t>
            </a:r>
          </a:p>
          <a:p>
            <a:pPr eaLnBrk="1" hangingPunct="1"/>
            <a:r>
              <a:rPr lang="en-US" sz="2000">
                <a:latin typeface="Arial" charset="0"/>
              </a:rPr>
              <a:t>Literate</a:t>
            </a:r>
          </a:p>
          <a:p>
            <a:pPr eaLnBrk="1" hangingPunct="1"/>
            <a:r>
              <a:rPr lang="en-US" sz="2000">
                <a:latin typeface="Arial" charset="0"/>
              </a:rPr>
              <a:t>Urban, Rich</a:t>
            </a:r>
          </a:p>
          <a:p>
            <a:pPr eaLnBrk="1" hangingPunct="1"/>
            <a:r>
              <a:rPr lang="en-US" sz="2000">
                <a:latin typeface="Arial" charset="0"/>
              </a:rPr>
              <a:t>Incrementalism, Stability</a:t>
            </a:r>
          </a:p>
          <a:p>
            <a:pPr eaLnBrk="1" hangingPunct="1"/>
            <a:r>
              <a:rPr lang="en-US" sz="2000">
                <a:latin typeface="Arial" charset="0"/>
              </a:rPr>
              <a:t> and Gradual Change</a:t>
            </a:r>
          </a:p>
        </p:txBody>
      </p:sp>
      <p:sp>
        <p:nvSpPr>
          <p:cNvPr id="14344" name="Line 12"/>
          <p:cNvSpPr>
            <a:spLocks noChangeShapeType="1"/>
          </p:cNvSpPr>
          <p:nvPr/>
        </p:nvSpPr>
        <p:spPr bwMode="auto">
          <a:xfrm>
            <a:off x="3160713" y="1474788"/>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5" name="Line 13"/>
          <p:cNvSpPr>
            <a:spLocks noChangeShapeType="1"/>
          </p:cNvSpPr>
          <p:nvPr/>
        </p:nvSpPr>
        <p:spPr bwMode="auto">
          <a:xfrm>
            <a:off x="3236913" y="4114800"/>
            <a:ext cx="1436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US" dirty="0" smtClean="0"/>
              <a:t>Rural </a:t>
            </a:r>
            <a:r>
              <a:rPr lang="en-US" dirty="0" smtClean="0"/>
              <a:t>Society?</a:t>
            </a:r>
            <a:endParaRPr lang="en-US" dirty="0" smtClean="0"/>
          </a:p>
        </p:txBody>
      </p:sp>
      <p:pic>
        <p:nvPicPr>
          <p:cNvPr id="15363" name="Table Placeholder 3" descr="tour.women'smarch[1].jpg"/>
          <p:cNvPicPr>
            <a:picLocks noGrp="1" noChangeAspect="1"/>
          </p:cNvPicPr>
          <p:nvPr>
            <p:ph type="tbl" idx="1"/>
          </p:nvPr>
        </p:nvPicPr>
        <p:blipFill>
          <a:blip r:embed="rId3">
            <a:extLst>
              <a:ext uri="{28A0092B-C50C-407E-A947-70E740481C1C}">
                <a14:useLocalDpi xmlns:a14="http://schemas.microsoft.com/office/drawing/2010/main" val="0"/>
              </a:ext>
            </a:extLst>
          </a:blip>
          <a:srcRect/>
          <a:stretch>
            <a:fillRect/>
          </a:stretch>
        </p:blipFill>
        <p:spPr>
          <a:xfrm>
            <a:off x="1549400" y="1638300"/>
            <a:ext cx="6350000" cy="4267200"/>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737</TotalTime>
  <Words>506</Words>
  <Application>Microsoft Macintosh PowerPoint</Application>
  <PresentationFormat>On-screen Show (4:3)</PresentationFormat>
  <Paragraphs>262</Paragraphs>
  <Slides>40</Slides>
  <Notes>27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Opulent</vt:lpstr>
      <vt:lpstr>PIA 3395</vt:lpstr>
      <vt:lpstr>Development Policy and Analysis: Terms</vt:lpstr>
      <vt:lpstr>Roskilde University to open super-hero city and host machinima contest</vt:lpstr>
      <vt:lpstr>Development Policy and Analysis</vt:lpstr>
      <vt:lpstr>Mark Turner and David Hulme</vt:lpstr>
      <vt:lpstr>Development Terms</vt:lpstr>
      <vt:lpstr>Development Economics?</vt:lpstr>
      <vt:lpstr> Assess/Critique:   The Development Dichotomy</vt:lpstr>
      <vt:lpstr>Rural Society?</vt:lpstr>
      <vt:lpstr>PowerPoint Presentation</vt:lpstr>
      <vt:lpstr>Development Management vs. Administration (Debate)</vt:lpstr>
      <vt:lpstr>Concept of Development Administration</vt:lpstr>
      <vt:lpstr>American Recovery and Reinvestment Act Funding, 2009</vt:lpstr>
      <vt:lpstr>Development Administration</vt:lpstr>
      <vt:lpstr>Development Administration</vt:lpstr>
      <vt:lpstr>The Eternal Debate</vt:lpstr>
      <vt:lpstr>Concept of Development Administration</vt:lpstr>
      <vt:lpstr>The Assumptions of Planned Change: “Rationality”</vt:lpstr>
      <vt:lpstr>Concept of Development Administration</vt:lpstr>
      <vt:lpstr>Concept of Development Administration</vt:lpstr>
      <vt:lpstr>Two Views of Planning</vt:lpstr>
      <vt:lpstr>Development Policy and Analysis: Mini-Discussion</vt:lpstr>
      <vt:lpstr>Development Planning?</vt:lpstr>
      <vt:lpstr>PowerPoint Presentation</vt:lpstr>
      <vt:lpstr>Social Mobilization</vt:lpstr>
      <vt:lpstr>Bolivia National Development Plan</vt:lpstr>
      <vt:lpstr>District Administration</vt:lpstr>
      <vt:lpstr>“On almost a daily basis, we brought villager leaders and panchayat (multi-village council) members into our conservation centre for a slideshow.”</vt:lpstr>
      <vt:lpstr>Coffee Break</vt:lpstr>
      <vt:lpstr>Development Management:   Is it Different?</vt:lpstr>
      <vt:lpstr>Origins</vt:lpstr>
      <vt:lpstr>Nasa Management System</vt:lpstr>
      <vt:lpstr>Underdevelopment?</vt:lpstr>
      <vt:lpstr>Development Policy and Analysis</vt:lpstr>
      <vt:lpstr>Development Policy and Analysis</vt:lpstr>
      <vt:lpstr>i. Role of Deconstruction Analysis: What is It?</vt:lpstr>
      <vt:lpstr>Development Policy: Discussion:  Next Week</vt:lpstr>
      <vt:lpstr>   Mock Comprehensive Question  </vt:lpstr>
      <vt:lpstr>Development Policy and Analysis: Presentation:  </vt:lpstr>
      <vt:lpstr>Discussion of Counter-Dependency </vt:lpstr>
    </vt:vector>
  </TitlesOfParts>
  <Company>CWES Univ.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Projects</dc:title>
  <dc:creator>yoder</dc:creator>
  <cp:lastModifiedBy>Pauline Greenlick</cp:lastModifiedBy>
  <cp:revision>68</cp:revision>
  <cp:lastPrinted>2001-02-16T19:14:07Z</cp:lastPrinted>
  <dcterms:created xsi:type="dcterms:W3CDTF">2001-01-31T16:17:11Z</dcterms:created>
  <dcterms:modified xsi:type="dcterms:W3CDTF">2015-01-16T21:22:52Z</dcterms:modified>
</cp:coreProperties>
</file>