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2" r:id="rId3"/>
    <p:sldId id="263" r:id="rId4"/>
    <p:sldId id="257" r:id="rId5"/>
    <p:sldId id="264" r:id="rId6"/>
    <p:sldId id="258" r:id="rId7"/>
    <p:sldId id="259" r:id="rId8"/>
    <p:sldId id="260" r:id="rId9"/>
    <p:sldId id="261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5"/>
    <p:restoredTop sz="94737"/>
  </p:normalViewPr>
  <p:slideViewPr>
    <p:cSldViewPr snapToGrid="0" snapToObjects="1">
      <p:cViewPr varScale="1">
        <p:scale>
          <a:sx n="99" d="100"/>
          <a:sy n="99" d="100"/>
        </p:scale>
        <p:origin x="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6C8DF-7D47-2644-A789-B27E84120D6F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645DF-8BE2-6244-B0EA-D0969E76F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C645DF-8BE2-6244-B0EA-D0969E76F4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7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995-4B75-594D-8AA7-816C4D554A18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DC784BA-2917-2F44-93DA-6023CDD27E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78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995-4B75-594D-8AA7-816C4D554A18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84BA-2917-2F44-93DA-6023CDD27E9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61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995-4B75-594D-8AA7-816C4D554A18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84BA-2917-2F44-93DA-6023CDD27E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43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995-4B75-594D-8AA7-816C4D554A18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84BA-2917-2F44-93DA-6023CDD27E9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64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995-4B75-594D-8AA7-816C4D554A18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84BA-2917-2F44-93DA-6023CDD27E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28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995-4B75-594D-8AA7-816C4D554A18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84BA-2917-2F44-93DA-6023CDD27E9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6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995-4B75-594D-8AA7-816C4D554A18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84BA-2917-2F44-93DA-6023CDD27E9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27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995-4B75-594D-8AA7-816C4D554A18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84BA-2917-2F44-93DA-6023CDD27E9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42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995-4B75-594D-8AA7-816C4D554A18}" type="datetimeFigureOut">
              <a:rPr lang="en-US" smtClean="0"/>
              <a:t>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84BA-2917-2F44-93DA-6023CDD27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5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995-4B75-594D-8AA7-816C4D554A18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84BA-2917-2F44-93DA-6023CDD27E9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8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4205995-4B75-594D-8AA7-816C4D554A18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84BA-2917-2F44-93DA-6023CDD27E9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09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05995-4B75-594D-8AA7-816C4D554A18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DC784BA-2917-2F44-93DA-6023CDD27E9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07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8776-29B3-8549-AE64-9ED03D51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PIA 2567</a:t>
            </a:r>
            <a:br>
              <a:rPr lang="en-US" b="1" dirty="0"/>
            </a:br>
            <a:r>
              <a:rPr lang="en-US" b="1" dirty="0"/>
              <a:t>Technical Assistance and Program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CE1C3-7492-2E48-A4FC-680418A2B6D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554413" y="3530600"/>
            <a:ext cx="8637587" cy="977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Field Based Research and Organizational Development- An Overview</a:t>
            </a:r>
          </a:p>
        </p:txBody>
      </p:sp>
    </p:spTree>
    <p:extLst>
      <p:ext uri="{BB962C8B-B14F-4D97-AF65-F5344CB8AC3E}">
        <p14:creationId xmlns:p14="http://schemas.microsoft.com/office/powerpoint/2010/main" val="3020539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7F46-65B1-A743-92AF-3FCFFC15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03275" cy="1049235"/>
          </a:xfrm>
        </p:spPr>
        <p:txBody>
          <a:bodyPr/>
          <a:lstStyle/>
          <a:p>
            <a:r>
              <a:rPr lang="en-US" b="1" dirty="0"/>
              <a:t>The Log</a:t>
            </a:r>
            <a:br>
              <a:rPr lang="en-US" b="1" dirty="0"/>
            </a:br>
            <a:r>
              <a:rPr lang="en-US" b="1" dirty="0"/>
              <a:t>Frame</a:t>
            </a:r>
          </a:p>
        </p:txBody>
      </p:sp>
      <p:pic>
        <p:nvPicPr>
          <p:cNvPr id="4" name="Content Placeholder 3" descr="Logframe.jpg">
            <a:extLst>
              <a:ext uri="{FF2B5EF4-FFF2-40B4-BE49-F238E27FC236}">
                <a16:creationId xmlns:a16="http://schemas.microsoft.com/office/drawing/2014/main" id="{476D540F-184F-A348-8328-81193C0CDD7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701" y="20548"/>
            <a:ext cx="9667982" cy="6959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7006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454D-EEAA-F64D-B5C2-F396D8ADE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31" y="6229274"/>
            <a:ext cx="10952111" cy="1049235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Project Design and the Logical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3E389-AABE-7644-8A4A-0C326A0BA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318" y="-316501"/>
            <a:ext cx="9603275" cy="631660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sz="2800" dirty="0"/>
              <a:t>The Log Frame is a tool for organizing the information and activities necessary to plan the project. </a:t>
            </a:r>
          </a:p>
          <a:p>
            <a:pPr lvl="0"/>
            <a:r>
              <a:rPr lang="en-US" sz="2800" dirty="0"/>
              <a:t>The arrangement of information at different levels serves to communicate clearly the results for which management is held responsible and the elements outside the control of management.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The levels within the Log Frame refer to:</a:t>
            </a:r>
          </a:p>
          <a:p>
            <a:pPr lvl="0"/>
            <a:r>
              <a:rPr lang="en-US" sz="2800" dirty="0"/>
              <a:t>Inputs - resources to be used</a:t>
            </a:r>
          </a:p>
          <a:p>
            <a:pPr lvl="0"/>
            <a:r>
              <a:rPr lang="en-US" sz="2800" dirty="0"/>
              <a:t>Outputs - the results obtained by management using the inputs</a:t>
            </a:r>
          </a:p>
          <a:p>
            <a:pPr lvl="0"/>
            <a:r>
              <a:rPr lang="en-US" sz="2800" dirty="0"/>
              <a:t>Purpose - the reason for the outputs</a:t>
            </a:r>
          </a:p>
          <a:p>
            <a:pPr lvl="0"/>
            <a:r>
              <a:rPr lang="en-US" sz="2800" dirty="0"/>
              <a:t>Goal - the "higher" objective for the project </a:t>
            </a:r>
          </a:p>
          <a:p>
            <a:pPr lvl="0"/>
            <a:r>
              <a:rPr lang="en-US" sz="2800" dirty="0"/>
              <a:t>The assumptions affecting achievement at each level must be made explicit.</a:t>
            </a:r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In order to measure achievement, we must determine appropriate 'indicators' and 'means of verification.'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0519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320A6-7B15-4E44-BFA2-C7B6CA379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548" y="6136807"/>
            <a:ext cx="9603275" cy="1049235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To be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C5A6D-8E63-8047-87DC-7449C8D10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400" b="1" dirty="0">
                <a:solidFill>
                  <a:srgbClr val="0070C0"/>
                </a:solidFill>
              </a:rPr>
              <a:t>QUESTIONS AND COMMENTS</a:t>
            </a:r>
          </a:p>
        </p:txBody>
      </p:sp>
    </p:spTree>
    <p:extLst>
      <p:ext uri="{BB962C8B-B14F-4D97-AF65-F5344CB8AC3E}">
        <p14:creationId xmlns:p14="http://schemas.microsoft.com/office/powerpoint/2010/main" val="4459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0874-B504-334A-AB77-1FA896DEB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938" y="128114"/>
            <a:ext cx="9603275" cy="1049235"/>
          </a:xfrm>
        </p:spPr>
        <p:txBody>
          <a:bodyPr/>
          <a:lstStyle/>
          <a:p>
            <a:r>
              <a:rPr lang="en-US" b="1" dirty="0"/>
              <a:t>Research and Public Policy: 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A9275-A80B-044E-8EAB-A54C96E2B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365" y="764087"/>
            <a:ext cx="9603275" cy="6093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Values and Ideology</a:t>
            </a: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Public Policy</a:t>
            </a: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Laws and Executive Orders</a:t>
            </a: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Programs</a:t>
            </a: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Projects</a:t>
            </a:r>
          </a:p>
        </p:txBody>
      </p:sp>
    </p:spTree>
    <p:extLst>
      <p:ext uri="{BB962C8B-B14F-4D97-AF65-F5344CB8AC3E}">
        <p14:creationId xmlns:p14="http://schemas.microsoft.com/office/powerpoint/2010/main" val="383652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70DC7-323C-B24E-8055-88A8D0056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Issues and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31803-4830-194E-AD9A-56203C626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b="1" dirty="0"/>
              <a:t>Ethnography and Culture</a:t>
            </a:r>
          </a:p>
          <a:p>
            <a:pPr marL="457200" indent="-457200">
              <a:buAutoNum type="arabicPeriod"/>
            </a:pPr>
            <a:endParaRPr lang="en-US" b="1" dirty="0"/>
          </a:p>
          <a:p>
            <a:pPr marL="457200" indent="-457200">
              <a:buAutoNum type="arabicPeriod"/>
            </a:pPr>
            <a:r>
              <a:rPr lang="en-US" b="1" dirty="0"/>
              <a:t>The Purpose of the research</a:t>
            </a:r>
          </a:p>
          <a:p>
            <a:pPr marL="457200" indent="-457200">
              <a:buAutoNum type="arabicPeriod"/>
            </a:pPr>
            <a:endParaRPr lang="en-US" b="1" dirty="0"/>
          </a:p>
          <a:p>
            <a:pPr marL="457200" indent="-457200">
              <a:buAutoNum type="arabicPeriod"/>
            </a:pPr>
            <a:r>
              <a:rPr lang="en-US" b="1" dirty="0"/>
              <a:t>Observation vs. Interaction</a:t>
            </a:r>
          </a:p>
          <a:p>
            <a:pPr marL="457200" indent="-457200">
              <a:buAutoNum type="arabicPeriod"/>
            </a:pPr>
            <a:endParaRPr lang="en-US" b="1" dirty="0"/>
          </a:p>
          <a:p>
            <a:pPr marL="457200" indent="-457200">
              <a:buAutoNum type="arabicPeriod"/>
            </a:pPr>
            <a:r>
              <a:rPr lang="en-US" b="1" dirty="0"/>
              <a:t>Qualitative vs. Quantitative</a:t>
            </a:r>
          </a:p>
          <a:p>
            <a:pPr marL="457200" indent="-457200">
              <a:buAutoNum type="arabicPeriod"/>
            </a:pPr>
            <a:endParaRPr lang="en-US" b="1" dirty="0"/>
          </a:p>
          <a:p>
            <a:pPr marL="457200" indent="-457200">
              <a:buAutoNum type="arabicPeriod"/>
            </a:pPr>
            <a:r>
              <a:rPr lang="en-US" b="1" dirty="0"/>
              <a:t>Empirical vs. Normative Research</a:t>
            </a:r>
          </a:p>
        </p:txBody>
      </p:sp>
    </p:spTree>
    <p:extLst>
      <p:ext uri="{BB962C8B-B14F-4D97-AF65-F5344CB8AC3E}">
        <p14:creationId xmlns:p14="http://schemas.microsoft.com/office/powerpoint/2010/main" val="223659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CF7FB-272F-9B4C-8643-44AB6D45C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Project:  Types of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93ED1-2CD6-AB48-B715-4A68A4329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Design:  Organization and Process</a:t>
            </a:r>
          </a:p>
          <a:p>
            <a:r>
              <a:rPr lang="en-US" sz="3600" b="1" dirty="0"/>
              <a:t>Analysis and Observation</a:t>
            </a:r>
          </a:p>
          <a:p>
            <a:r>
              <a:rPr lang="en-US" sz="3600" b="1" dirty="0"/>
              <a:t>Monitoring</a:t>
            </a:r>
          </a:p>
          <a:p>
            <a:r>
              <a:rPr lang="en-US" sz="3600" b="1" dirty="0"/>
              <a:t>Evaluation:  Process, Qualitative and Impact</a:t>
            </a:r>
          </a:p>
        </p:txBody>
      </p:sp>
    </p:spTree>
    <p:extLst>
      <p:ext uri="{BB962C8B-B14F-4D97-AF65-F5344CB8AC3E}">
        <p14:creationId xmlns:p14="http://schemas.microsoft.com/office/powerpoint/2010/main" val="313819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1F33-A94A-6E47-A069-2E567CDB9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Research in East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5F587-5D9B-3B4E-86A3-0AD2DA450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848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b="1" dirty="0"/>
              <a:t>Development of a Business Plan- Design</a:t>
            </a:r>
          </a:p>
          <a:p>
            <a:pPr marL="457200" indent="-457200">
              <a:buAutoNum type="arabicPeriod"/>
            </a:pPr>
            <a:r>
              <a:rPr lang="en-US" b="1" dirty="0"/>
              <a:t>Training development  for Micro-Business- Capacity Building</a:t>
            </a:r>
          </a:p>
          <a:p>
            <a:pPr marL="457200" indent="-457200">
              <a:buAutoNum type="arabicPeriod"/>
            </a:pPr>
            <a:r>
              <a:rPr lang="en-US" b="1" dirty="0"/>
              <a:t>Education Programs- Skills Development</a:t>
            </a:r>
          </a:p>
          <a:p>
            <a:pPr marL="457200" indent="-457200">
              <a:buAutoNum type="arabicPeriod"/>
            </a:pPr>
            <a:r>
              <a:rPr lang="en-US" b="1" dirty="0"/>
              <a:t>Build a School or Home- Organizational Development</a:t>
            </a:r>
          </a:p>
          <a:p>
            <a:pPr marL="457200" indent="-457200">
              <a:buAutoNum type="arabicPeriod"/>
            </a:pPr>
            <a:r>
              <a:rPr lang="en-US" b="1" dirty="0"/>
              <a:t>Assessment of Micro-lending Program- Evaluation</a:t>
            </a:r>
          </a:p>
          <a:p>
            <a:pPr marL="457200" indent="-457200">
              <a:buAutoNum type="arabicPeriod"/>
            </a:pPr>
            <a:r>
              <a:rPr lang="en-US" b="1" dirty="0"/>
              <a:t>Special needs support- Program Development</a:t>
            </a:r>
          </a:p>
          <a:p>
            <a:pPr marL="457200" indent="-457200">
              <a:buAutoNum type="arabicPeriod"/>
            </a:pPr>
            <a:r>
              <a:rPr lang="en-US" b="1" dirty="0"/>
              <a:t>Hidden Peoples Project- Analysis</a:t>
            </a:r>
          </a:p>
        </p:txBody>
      </p:sp>
    </p:spTree>
    <p:extLst>
      <p:ext uri="{BB962C8B-B14F-4D97-AF65-F5344CB8AC3E}">
        <p14:creationId xmlns:p14="http://schemas.microsoft.com/office/powerpoint/2010/main" val="28239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03A4D-DC58-FA40-8CEE-395BBFE38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599" y="0"/>
            <a:ext cx="10166946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Design</a:t>
            </a:r>
            <a:br>
              <a:rPr lang="en-US" b="1" dirty="0"/>
            </a:br>
            <a:r>
              <a:rPr lang="en-US" b="1" dirty="0"/>
              <a:t>Identifying Nature of the Problem and possible solutions—specific needs and desired changes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2F962-F26B-BD4B-9055-1592F84A6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908" y="1567131"/>
            <a:ext cx="9603275" cy="4808617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/>
              <a:t> </a:t>
            </a:r>
          </a:p>
          <a:p>
            <a:r>
              <a:rPr lang="en-US" sz="9600" b="1" dirty="0"/>
              <a:t>Appraisal: (Mandatory) data needed to prepare the project plan</a:t>
            </a:r>
          </a:p>
          <a:p>
            <a:r>
              <a:rPr lang="en-US" sz="9600" b="1" dirty="0"/>
              <a:t> </a:t>
            </a:r>
          </a:p>
          <a:p>
            <a:r>
              <a:rPr lang="en-US" sz="9600" b="1" dirty="0"/>
              <a:t>Analysis: Collection of…</a:t>
            </a:r>
          </a:p>
          <a:p>
            <a:pPr lvl="6"/>
            <a:r>
              <a:rPr lang="en-US" sz="9600" b="1" dirty="0"/>
              <a:t>Social Analysis targeted groups: women, minorities, indigenous peoples</a:t>
            </a:r>
          </a:p>
          <a:p>
            <a:pPr lvl="6"/>
            <a:endParaRPr lang="en-US" sz="9600" b="1" dirty="0"/>
          </a:p>
          <a:p>
            <a:pPr lvl="6"/>
            <a:r>
              <a:rPr lang="en-US" sz="9600" b="1" dirty="0"/>
              <a:t>Economic Analysis- Cost Benefit</a:t>
            </a:r>
          </a:p>
          <a:p>
            <a:r>
              <a:rPr lang="en-US" sz="9600" b="1" dirty="0"/>
              <a:t> </a:t>
            </a:r>
          </a:p>
          <a:p>
            <a:pPr lvl="6"/>
            <a:r>
              <a:rPr lang="en-US" sz="9600" b="1" dirty="0"/>
              <a:t>Institutional Analysis</a:t>
            </a:r>
          </a:p>
          <a:p>
            <a:pPr lvl="6"/>
            <a:endParaRPr lang="en-US" sz="9600" dirty="0"/>
          </a:p>
          <a:p>
            <a:r>
              <a:rPr lang="en-US" sz="9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3190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BEDF9-EB62-EB40-B2FB-8125732FB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28114"/>
            <a:ext cx="9603275" cy="1049235"/>
          </a:xfrm>
        </p:spPr>
        <p:txBody>
          <a:bodyPr/>
          <a:lstStyle/>
          <a:p>
            <a:pPr algn="ctr"/>
            <a:r>
              <a:rPr lang="en-US" b="1" dirty="0"/>
              <a:t>Sustainability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0F8F2-D47C-2A43-83EF-3FB61C017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626302"/>
            <a:ext cx="9603275" cy="48400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dirty="0"/>
              <a:t> </a:t>
            </a:r>
          </a:p>
          <a:p>
            <a:pPr lvl="1"/>
            <a:r>
              <a:rPr lang="en-US" sz="9600" b="1" dirty="0"/>
              <a:t>Organizational Requirements</a:t>
            </a:r>
          </a:p>
          <a:p>
            <a:r>
              <a:rPr lang="en-US" sz="9600" b="1" dirty="0"/>
              <a:t> </a:t>
            </a:r>
          </a:p>
          <a:p>
            <a:pPr lvl="1"/>
            <a:r>
              <a:rPr lang="en-US" sz="9600" b="1" dirty="0"/>
              <a:t>Recurrent Cost Implications</a:t>
            </a:r>
          </a:p>
          <a:p>
            <a:r>
              <a:rPr lang="en-US" sz="9600" b="1" dirty="0"/>
              <a:t> </a:t>
            </a:r>
          </a:p>
          <a:p>
            <a:pPr lvl="1"/>
            <a:r>
              <a:rPr lang="en-US" sz="9600" b="1" dirty="0"/>
              <a:t>Human Skills Needed</a:t>
            </a:r>
          </a:p>
          <a:p>
            <a:r>
              <a:rPr lang="en-US" sz="9600" b="1" dirty="0"/>
              <a:t> </a:t>
            </a:r>
          </a:p>
          <a:p>
            <a:pPr lvl="1"/>
            <a:r>
              <a:rPr lang="en-US" sz="9600" b="1" dirty="0"/>
              <a:t>Social Acceptance</a:t>
            </a:r>
          </a:p>
          <a:p>
            <a:r>
              <a:rPr lang="en-US" sz="9600" b="1" dirty="0"/>
              <a:t> </a:t>
            </a:r>
          </a:p>
          <a:p>
            <a:pPr lvl="6"/>
            <a:r>
              <a:rPr lang="en-US" sz="9600" b="1" dirty="0"/>
              <a:t>Prediction</a:t>
            </a:r>
          </a:p>
          <a:p>
            <a:r>
              <a:rPr lang="en-US" sz="9600" b="1" dirty="0"/>
              <a:t> </a:t>
            </a:r>
          </a:p>
          <a:p>
            <a:pPr lvl="6"/>
            <a:r>
              <a:rPr lang="en-US" sz="9600" b="1" dirty="0"/>
              <a:t>Selection of preferred alternatives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0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57A43-F8AC-C747-8EF2-52DC4E637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Project </a:t>
            </a:r>
            <a:r>
              <a:rPr lang="en-US" dirty="0" err="1"/>
              <a:t>Cyle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E99CB-D0BC-1E4D-97A6-6B4803266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618" y="4207786"/>
            <a:ext cx="9603275" cy="345061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E4C65AF-946E-D742-8EDF-DB182E8293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177395"/>
              </p:ext>
            </p:extLst>
          </p:nvPr>
        </p:nvGraphicFramePr>
        <p:xfrm>
          <a:off x="2428614" y="1758399"/>
          <a:ext cx="6803068" cy="5099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3" imgW="26276300" imgH="19697700" progId="PowerPoint.Slide.8">
                  <p:embed/>
                </p:oleObj>
              </mc:Choice>
              <mc:Fallback>
                <p:oleObj r:id="rId3" imgW="26276300" imgH="19697700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614" y="1758399"/>
                        <a:ext cx="6803068" cy="50996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4B949F08-5257-8647-ACA0-CB5D389B4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2657" y="27114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</a:b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0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E8D45-D009-8340-9D47-B056AA61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9053" y="360807"/>
            <a:ext cx="9603275" cy="1049235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Management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3A958-8BD5-3C48-BACB-BBFE147CE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8083" y="1472807"/>
            <a:ext cx="9603275" cy="345061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4B2B11F-F509-E945-8203-0ECBC39CD4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804394"/>
              </p:ext>
            </p:extLst>
          </p:nvPr>
        </p:nvGraphicFramePr>
        <p:xfrm>
          <a:off x="8086725" y="-5265"/>
          <a:ext cx="4105275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r:id="rId3" imgW="26276300" imgH="19697700" progId="PowerPoint.Slide.8">
                  <p:embed/>
                </p:oleObj>
              </mc:Choice>
              <mc:Fallback>
                <p:oleObj r:id="rId3" imgW="26276300" imgH="19697700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6725" y="-5265"/>
                        <a:ext cx="4105275" cy="307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56FB600-C4C7-534B-817A-CB5692CB19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510503"/>
              </p:ext>
            </p:extLst>
          </p:nvPr>
        </p:nvGraphicFramePr>
        <p:xfrm>
          <a:off x="8559061" y="3312712"/>
          <a:ext cx="3632939" cy="272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r:id="rId5" imgW="26276300" imgH="19697700" progId="PowerPoint.Slide.8">
                  <p:embed/>
                </p:oleObj>
              </mc:Choice>
              <mc:Fallback>
                <p:oleObj r:id="rId5" imgW="26276300" imgH="19697700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9061" y="3312712"/>
                        <a:ext cx="3632939" cy="27227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C499D9E-0579-4740-9C7F-18D39C60AF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535714"/>
              </p:ext>
            </p:extLst>
          </p:nvPr>
        </p:nvGraphicFramePr>
        <p:xfrm>
          <a:off x="813479" y="1105089"/>
          <a:ext cx="6595910" cy="4943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r:id="rId7" imgW="26276300" imgH="19697700" progId="PowerPoint.Slide.8">
                  <p:embed/>
                </p:oleObj>
              </mc:Choice>
              <mc:Fallback>
                <p:oleObj r:id="rId7" imgW="26276300" imgH="19697700" progId="PowerPoint.Slid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479" y="1105089"/>
                        <a:ext cx="6595910" cy="49434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8454E1DA-D009-CC4F-8B09-884374E3D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904" y="-3905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DDD745-F895-D148-BDFB-4E0FF9458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904" y="66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</a:br>
            <a:br>
              <a:rPr kumimoji="0" lang="en-US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Courier New" panose="02070309020205020404" pitchFamily="49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E05E38C-3BC8-FA46-B224-540D659DB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904" y="66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0280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{257D566D-A1F0-8644-80EC-FD1568950E18}tf10001119</Template>
  <TotalTime>171</TotalTime>
  <Words>139</Words>
  <Application>Microsoft Macintosh PowerPoint</Application>
  <PresentationFormat>Widescreen</PresentationFormat>
  <Paragraphs>82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Gill Sans MT</vt:lpstr>
      <vt:lpstr>Times New Roman</vt:lpstr>
      <vt:lpstr>Gallery</vt:lpstr>
      <vt:lpstr>PowerPoint.Slide.8</vt:lpstr>
      <vt:lpstr>PIA 2567 Technical Assistance and Program Design</vt:lpstr>
      <vt:lpstr>Research and Public Policy:  Steps</vt:lpstr>
      <vt:lpstr>Issues and Concerns</vt:lpstr>
      <vt:lpstr>The Project:  Types of Research</vt:lpstr>
      <vt:lpstr>Types of Research in East Africa</vt:lpstr>
      <vt:lpstr>Design Identifying Nature of the Problem and possible solutions—specific needs and desired changes </vt:lpstr>
      <vt:lpstr>Sustainability</vt:lpstr>
      <vt:lpstr>The Project Cyle</vt:lpstr>
      <vt:lpstr>Management Plan</vt:lpstr>
      <vt:lpstr>The Log Frame</vt:lpstr>
      <vt:lpstr>Project Design and the Logical Framework</vt:lpstr>
      <vt:lpstr>To be continued…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Assistance and Program Design</dc:title>
  <dc:creator>Picard, Louis A</dc:creator>
  <cp:lastModifiedBy>Conte, Maura E.</cp:lastModifiedBy>
  <cp:revision>10</cp:revision>
  <dcterms:created xsi:type="dcterms:W3CDTF">2019-01-14T16:03:29Z</dcterms:created>
  <dcterms:modified xsi:type="dcterms:W3CDTF">2019-01-15T15:48:03Z</dcterms:modified>
</cp:coreProperties>
</file>