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EiWB2aM9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pathe.com/video/mau-mau-disorders-in-keny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PIA 2574-African Development Seminar: Conflict, Governance and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73914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Ethnic Question in Africa</a:t>
            </a:r>
          </a:p>
        </p:txBody>
      </p:sp>
    </p:spTree>
    <p:extLst>
      <p:ext uri="{BB962C8B-B14F-4D97-AF65-F5344CB8AC3E}">
        <p14:creationId xmlns:p14="http://schemas.microsoft.com/office/powerpoint/2010/main" val="27425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Nigeria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152,217,341 people (2010)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10 Major languages and clusters (350,000 people +)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248 minor Languages and dialects</a:t>
            </a:r>
          </a:p>
        </p:txBody>
      </p:sp>
    </p:spTree>
    <p:extLst>
      <p:ext uri="{BB962C8B-B14F-4D97-AF65-F5344CB8AC3E}">
        <p14:creationId xmlns:p14="http://schemas.microsoft.com/office/powerpoint/2010/main" val="29284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hrishondros.com/work_int/nigeria/niger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7623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www.gedichte-brie.de/afrika/Nigeria/Karte_Nigeria_Ethn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38200"/>
            <a:ext cx="5505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Nigeria:  Three Places in 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</a:t>
            </a:r>
            <a:r>
              <a:rPr lang="en-US" altLang="en-US" b="1" smtClean="0"/>
              <a:t>Northern Nigeria: Dry, Grazing County Moslem, Hausa and Fulani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Middle Belt: Temperate, Hilly, Underutilized potential for Grain Crops- small heterogeneous groups, Tiv and Nupe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	South: Tropical forest, humid, palm oil, cocoa, oil. Yoruba, Wes, Ibo East</a:t>
            </a:r>
          </a:p>
        </p:txBody>
      </p:sp>
    </p:spTree>
    <p:extLst>
      <p:ext uri="{BB962C8B-B14F-4D97-AF65-F5344CB8AC3E}">
        <p14:creationId xmlns:p14="http://schemas.microsoft.com/office/powerpoint/2010/main" val="28407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smtClean="0"/>
              <a:t>Middle Belt Politics</a:t>
            </a:r>
          </a:p>
        </p:txBody>
      </p:sp>
      <p:pic>
        <p:nvPicPr>
          <p:cNvPr id="14339" name="Picture 2" descr="http://4.bp.blogspot.com/_BZR1NE6r7jY/TR5vjImXmSI/AAAAAAAABDE/LeibjTu2qsI/s1600/Nig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7675"/>
            <a:ext cx="77152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8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Scandinavia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43037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Norway- A Nation State of 4.9 million people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Iceland- An Island Nation of 313,376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“Ibo” (Igbo)- a “tribe” of 17-30 million people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Theme: a State without a Nation</a:t>
            </a:r>
          </a:p>
        </p:txBody>
      </p:sp>
    </p:spTree>
    <p:extLst>
      <p:ext uri="{BB962C8B-B14F-4D97-AF65-F5344CB8AC3E}">
        <p14:creationId xmlns:p14="http://schemas.microsoft.com/office/powerpoint/2010/main" val="34302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llsb.com/photos/o/23650-norweg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95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altLang="en-US" b="1" smtClean="0"/>
              <a:t>Norwegians</a:t>
            </a:r>
          </a:p>
        </p:txBody>
      </p:sp>
    </p:spTree>
    <p:extLst>
      <p:ext uri="{BB962C8B-B14F-4D97-AF65-F5344CB8AC3E}">
        <p14:creationId xmlns:p14="http://schemas.microsoft.com/office/powerpoint/2010/main" val="37745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Defining Nationalism without states: The Norway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Defined as parochialism-Identification and value system set within Autonomous Local Communities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Problems with "tribalism“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European Term, Conventional Use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Tribes vs. “Detribalization”- 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5668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rvillejenkins.com/graphics/detribaliz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6007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theculturalpick.com/wordpress/wp-content/uploads/2010/03/stephen-dupont-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59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/>
              <a:t>“Guns and Arrows: The Detribalization of Papua New Guinea” Australian photographer, Stephen Dupont</a:t>
            </a:r>
          </a:p>
        </p:txBody>
      </p:sp>
    </p:spTree>
    <p:extLst>
      <p:ext uri="{BB962C8B-B14F-4D97-AF65-F5344CB8AC3E}">
        <p14:creationId xmlns:p14="http://schemas.microsoft.com/office/powerpoint/2010/main" val="20891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Ethnic Consciousness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8392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 smtClean="0"/>
              <a:t>Sometimes New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Often accidental</a:t>
            </a:r>
          </a:p>
          <a:p>
            <a:pPr eaLnBrk="1" hangingPunct="1"/>
            <a:r>
              <a:rPr lang="en-US" altLang="en-US" sz="2400" b="1" smtClean="0"/>
              <a:t>External in origin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Formed by urban contact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Changing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Related to Differences in Economic Advantages</a:t>
            </a:r>
          </a:p>
        </p:txBody>
      </p:sp>
      <p:pic>
        <p:nvPicPr>
          <p:cNvPr id="19460" name="Picture 5" descr="http://newstimefoundation.org/assets/timthumb_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209800"/>
            <a:ext cx="43227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Asian Ethnicity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 smtClean="0"/>
              <a:t>A Core Nationality and Outlying “tribes”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Indonesia and Java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India and Hindi (Crosscutting caste, religion and language)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Kurds: Minorities in Four Countries- Turkey, Iraq, Syria, Iran</a:t>
            </a:r>
          </a:p>
          <a:p>
            <a:pPr eaLnBrk="1" hangingPunct="1"/>
            <a:r>
              <a:rPr lang="en-US" altLang="en-US" sz="2400" b="1" smtClean="0"/>
              <a:t> </a:t>
            </a:r>
          </a:p>
          <a:p>
            <a:pPr eaLnBrk="1" hangingPunct="1"/>
            <a:r>
              <a:rPr lang="en-US" altLang="en-US" sz="2400" b="1" smtClean="0"/>
              <a:t>Iran: Persia</a:t>
            </a:r>
          </a:p>
        </p:txBody>
      </p:sp>
    </p:spTree>
    <p:extLst>
      <p:ext uri="{BB962C8B-B14F-4D97-AF65-F5344CB8AC3E}">
        <p14:creationId xmlns:p14="http://schemas.microsoft.com/office/powerpoint/2010/main" val="3598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hlinkClick r:id="rId2"/>
            </a:endParaRPr>
          </a:p>
          <a:p>
            <a:r>
              <a:rPr lang="en-US" sz="3200" b="1" dirty="0" smtClean="0">
                <a:hlinkClick r:id="rId2"/>
              </a:rPr>
              <a:t>The Click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Tribes and Myths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734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lobalsecurity.org/military/world/war/images/dist-kurdi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Defining Nationalism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North Africa: "Arab majorities" and "minorities"-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Sudan, Chad, Mauritania and Morocco	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The Horn- Clans, religion and colonial borders</a:t>
            </a:r>
          </a:p>
        </p:txBody>
      </p:sp>
    </p:spTree>
    <p:extLst>
      <p:ext uri="{BB962C8B-B14F-4D97-AF65-F5344CB8AC3E}">
        <p14:creationId xmlns:p14="http://schemas.microsoft.com/office/powerpoint/2010/main" val="6942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.yimg.com/a/p/rids/20101230/i/r231553247.jpg?x=400&amp;y=266&amp;q=85&amp;sig=SDp4.Chhc6xN2ouI2.GRSA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800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www.blackpast.org/files/blackpast_images/Africa_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6974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5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altLang="en-US" b="1" smtClean="0"/>
              <a:t>Colonial Borders</a:t>
            </a:r>
          </a:p>
        </p:txBody>
      </p:sp>
    </p:spTree>
    <p:extLst>
      <p:ext uri="{BB962C8B-B14F-4D97-AF65-F5344CB8AC3E}">
        <p14:creationId xmlns:p14="http://schemas.microsoft.com/office/powerpoint/2010/main" val="10324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Ethnicity, Race and Culture</a:t>
            </a:r>
            <a:r>
              <a:rPr lang="en-US" altLang="en-US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b="1" smtClean="0"/>
              <a:t>Focus of Explanations for Failure in Africa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marL="609600" indent="-609600" eaLnBrk="1" hangingPunct="1"/>
            <a:r>
              <a:rPr lang="en-US" altLang="en-US" b="1" smtClean="0"/>
              <a:t>The nature of conflict </a:t>
            </a:r>
          </a:p>
          <a:p>
            <a:pPr marL="609600" indent="-609600" eaLnBrk="1" hangingPunct="1"/>
            <a:endParaRPr lang="en-US" altLang="en-US" b="1" smtClean="0"/>
          </a:p>
          <a:p>
            <a:pPr marL="609600" indent="-609600" eaLnBrk="1" hangingPunct="1"/>
            <a:r>
              <a:rPr lang="en-US" altLang="en-US" b="1" smtClean="0"/>
              <a:t>The legitimacy of colonial borders</a:t>
            </a:r>
          </a:p>
          <a:p>
            <a:pPr marL="609600" indent="-609600" eaLnBrk="1" hangingPunct="1"/>
            <a:endParaRPr lang="en-US" altLang="en-US" b="1" smtClean="0"/>
          </a:p>
          <a:p>
            <a:pPr marL="609600" indent="-609600" eaLnBrk="1" hangingPunct="1"/>
            <a:r>
              <a:rPr lang="en-US" altLang="en-US" b="1" smtClean="0"/>
              <a:t>Are Settlers a different “tribe?”</a:t>
            </a:r>
          </a:p>
        </p:txBody>
      </p:sp>
    </p:spTree>
    <p:extLst>
      <p:ext uri="{BB962C8B-B14F-4D97-AF65-F5344CB8AC3E}">
        <p14:creationId xmlns:p14="http://schemas.microsoft.com/office/powerpoint/2010/main" val="21486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smtClean="0"/>
              <a:t>Boer Family- c. 1900</a:t>
            </a:r>
          </a:p>
        </p:txBody>
      </p:sp>
      <p:pic>
        <p:nvPicPr>
          <p:cNvPr id="25603" name="Picture 2" descr="http://www.sntc.org.sz/sdphotos/photos/sboerfamily1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2775"/>
            <a:ext cx="70866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Ethicity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smtClean="0"/>
              <a:t>Clifford Geetrz and his Critics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Clifford Geertz, “The Integrative Revolution: Primordial Sentiments and Civil Politics in the New States”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In Clifford Geertz, ed. OLD SOCIETIES AND NEW STATES (New York: Free Press, 1968).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40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og.baliwww.com/wp-content/uploads/2009/04/2384954494_fb7e9bf31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4594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raphics8.nytimes.com/images/2006/11/01/arts/01geer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301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5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2300287"/>
          </a:xfrm>
        </p:spPr>
        <p:txBody>
          <a:bodyPr/>
          <a:lstStyle/>
          <a:p>
            <a:r>
              <a:rPr lang="en-US" altLang="en-US" sz="2400" b="1" smtClean="0"/>
              <a:t>Balinese Status Titles taken from Clifford Geertz’s (1926-2006)writing entitled “Person, Time, and Conduct in Bali : The Social Nature of Thought”, that will give you an interesting insight on Balinese social-cultural life.</a:t>
            </a:r>
          </a:p>
        </p:txBody>
      </p:sp>
    </p:spTree>
    <p:extLst>
      <p:ext uri="{BB962C8B-B14F-4D97-AF65-F5344CB8AC3E}">
        <p14:creationId xmlns:p14="http://schemas.microsoft.com/office/powerpoint/2010/main" val="29936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Theories of Ethnicity: Primordial Sentiments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smtClean="0"/>
              <a:t>Primordialism- Allegiance based on givens, culture, language and religion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smtClean="0"/>
              <a:t>Contrasts Primorial vs. civil sentiments (Civil Society)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smtClean="0"/>
              <a:t>Primordial- Permanent and unchanging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972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smtClean="0"/>
              <a:t>Indigenous Peoples</a:t>
            </a:r>
          </a:p>
        </p:txBody>
      </p:sp>
      <p:pic>
        <p:nvPicPr>
          <p:cNvPr id="29699" name="Picture 2" descr="http://whyevolutionistrue.files.wordpress.com/2009/03/pygmies.jpg?w=663&amp;h=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0700"/>
            <a:ext cx="63150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Primordialism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smtClean="0"/>
              <a:t>Corporate sentiments of oneness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Personality flaw that must be corrected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Undermines the Nation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Ethnicity is destructive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Embedded in ancient myths and history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8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smtClean="0"/>
              <a:t>Culture Clashes</a:t>
            </a:r>
          </a:p>
        </p:txBody>
      </p:sp>
      <p:pic>
        <p:nvPicPr>
          <p:cNvPr id="4099" name="Picture 2" descr="http://www.toothpastefordinner.com/031706/culture-cl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121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ebpages.scu.edu/ftp/mawong/modelminority/Images/CultureClash-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ises.org/images4/Olymp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22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://emergent-culture.com/wp-content/uploads/2009/02/creations-myt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29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Myths</a:t>
            </a:r>
          </a:p>
        </p:txBody>
      </p:sp>
    </p:spTree>
    <p:extLst>
      <p:ext uri="{BB962C8B-B14F-4D97-AF65-F5344CB8AC3E}">
        <p14:creationId xmlns:p14="http://schemas.microsoft.com/office/powerpoint/2010/main" val="27565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Critique of Primordialism Ethnicity as a Process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b="1" smtClean="0"/>
              <a:t>Contextual and Changing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Towns: urban contact and the “other”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“retribalization”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European origins of ethnic identity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Tradition actually changes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22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ilipspagnoli.files.wordpress.com/2009/04/kibera-slum-nairobi-ke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Cleavages and Conflict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latin typeface="Arial" charset="0"/>
              </a:rPr>
              <a:t>Cumulative (overlapping) vs. Crosscutting- What is Northern Ireland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b="1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smtClean="0">
                <a:latin typeface="Arial" charset="0"/>
              </a:rPr>
              <a:t>Eg. NORTHERN IRELAND: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smtClean="0">
                <a:latin typeface="Arial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smtClean="0">
                <a:latin typeface="Arial" charset="0"/>
              </a:rPr>
              <a:t>				Catholic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smtClean="0">
                <a:latin typeface="Arial" charset="0"/>
              </a:rPr>
              <a:t>				Poor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smtClean="0">
                <a:latin typeface="Arial" charset="0"/>
              </a:rPr>
              <a:t>				Urban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smtClean="0">
                <a:latin typeface="Arial" charset="0"/>
              </a:rPr>
              <a:t>				Working Class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mtClean="0">
                <a:latin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2800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aithinterface.com.au/wp-content/uploads/2009/07/northernire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4188"/>
            <a:ext cx="43434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http://www2.warwick.ac.uk/fac/soc/pais/currentstudents/moduledocs/thirdyear/po377/peace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752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24076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Related Terms Finding a meaning for Social divisions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Cultural Pluralism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Cultural Sub-nationalism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Religious Fundamentalism and Nationalism</a:t>
            </a:r>
          </a:p>
        </p:txBody>
      </p:sp>
    </p:spTree>
    <p:extLst>
      <p:ext uri="{BB962C8B-B14F-4D97-AF65-F5344CB8AC3E}">
        <p14:creationId xmlns:p14="http://schemas.microsoft.com/office/powerpoint/2010/main" val="3943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smtClean="0"/>
              <a:t>Religious Fundamentalism</a:t>
            </a:r>
          </a:p>
        </p:txBody>
      </p:sp>
      <p:pic>
        <p:nvPicPr>
          <p:cNvPr id="37891" name="Picture 2" descr="http://www.libertymagazine.org/assets/images/archive/php5QGe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9913"/>
            <a:ext cx="699135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Explanations of Ethnicity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cultural sub-nationalism- language, culture, religion and race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Awkward, what is “sub” about it?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Contextual- intensification of ethnic identity- and the reverse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Ethnicity as Nationalism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53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isterdavid.typepad.com/.a/6a00d8341f4baf53ef01156f8248fc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0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Ethnicity and Class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smtClean="0"/>
              <a:t>Class is Traditional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Class was reinforced by Colonial Rule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New Organizational and Economic Elites have ties to Pre-colonial elites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Strikes and Spoils- Tend to be Ethnic in Nature</a:t>
            </a:r>
          </a:p>
        </p:txBody>
      </p:sp>
    </p:spTree>
    <p:extLst>
      <p:ext uri="{BB962C8B-B14F-4D97-AF65-F5344CB8AC3E}">
        <p14:creationId xmlns:p14="http://schemas.microsoft.com/office/powerpoint/2010/main" val="513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Examples of Ethnic Conflict: Which is not?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Cambodia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Bosnia/Kosovo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Somalia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Central Africa:  Rwanda/Zaire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East Timor and Indonesia</a:t>
            </a:r>
          </a:p>
        </p:txBody>
      </p:sp>
    </p:spTree>
    <p:extLst>
      <p:ext uri="{BB962C8B-B14F-4D97-AF65-F5344CB8AC3E}">
        <p14:creationId xmlns:p14="http://schemas.microsoft.com/office/powerpoint/2010/main" val="7356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Ethnicity vs. Language-Issues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Ethnicity as a concept (Review)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Colonial vs. Indigenous Languages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The role of Settler lingua francas: English, French, Portuguese and Trade Languages: Hausa, Swahili</a:t>
            </a:r>
          </a:p>
        </p:txBody>
      </p:sp>
    </p:spTree>
    <p:extLst>
      <p:ext uri="{BB962C8B-B14F-4D97-AF65-F5344CB8AC3E}">
        <p14:creationId xmlns:p14="http://schemas.microsoft.com/office/powerpoint/2010/main" val="775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smtClean="0"/>
              <a:t>Swahili and Portuguese Cultural Areas</a:t>
            </a:r>
          </a:p>
        </p:txBody>
      </p:sp>
      <p:pic>
        <p:nvPicPr>
          <p:cNvPr id="43011" name="Picture 2" descr="http://upload.wikimedia.org/wikipedia/commons/thumb/f/f1/Swahili_area.gif/256px-Swahili_ar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8862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ttp://easyexpat.blogexpat.com/gallery/1/language_p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733800"/>
            <a:ext cx="67548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Mau </a:t>
            </a:r>
            <a:r>
              <a:rPr lang="en-US" b="1" dirty="0" err="1" smtClean="0"/>
              <a:t>Mau</a:t>
            </a:r>
            <a:r>
              <a:rPr lang="en-US" b="1" dirty="0" smtClean="0"/>
              <a:t> Crisis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181600"/>
            <a:ext cx="6417734" cy="939801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The British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7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cnn.net/cnn/2003/WORLD/asiapcf/southeast/03/17/cambodia.trial/vstory.photo.c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978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9"/>
          <p:cNvSpPr>
            <a:spLocks noGrp="1"/>
          </p:cNvSpPr>
          <p:nvPr>
            <p:ph type="title"/>
          </p:nvPr>
        </p:nvSpPr>
        <p:spPr>
          <a:xfrm>
            <a:off x="1143000" y="0"/>
            <a:ext cx="7793038" cy="1462088"/>
          </a:xfrm>
        </p:spPr>
        <p:txBody>
          <a:bodyPr/>
          <a:lstStyle/>
          <a:p>
            <a:r>
              <a:rPr lang="en-US" altLang="en-US" b="1" smtClean="0"/>
              <a:t>What is the Ethnic Issue?</a:t>
            </a:r>
          </a:p>
        </p:txBody>
      </p:sp>
      <p:sp>
        <p:nvSpPr>
          <p:cNvPr id="6148" name="Text Placeholder 10"/>
          <p:cNvSpPr>
            <a:spLocks noGrp="1"/>
          </p:cNvSpPr>
          <p:nvPr>
            <p:ph type="body" idx="4294967295"/>
          </p:nvPr>
        </p:nvSpPr>
        <p:spPr>
          <a:xfrm>
            <a:off x="0" y="2209800"/>
            <a:ext cx="4495800" cy="6397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1800" b="1" smtClean="0"/>
              <a:t>More than 1.7 million Cambodians are thought to have died at the hands of the Khmer Rouge. </a:t>
            </a:r>
          </a:p>
        </p:txBody>
      </p:sp>
      <p:sp>
        <p:nvSpPr>
          <p:cNvPr id="6149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4800600" y="1905000"/>
            <a:ext cx="4343400" cy="639763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2000" b="1" smtClean="0"/>
              <a:t>Prosecutors said the gravest atrocities were the 1995 Srebrenica massacre of 8,000 Muslims.</a:t>
            </a:r>
            <a:br>
              <a:rPr lang="en-US" altLang="en-US" sz="2000" b="1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6150" name="Picture 4" descr="http://dalje.com/slike/slike_3/r1/g2008/m09/y181428840084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Ethnicity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/>
              <a:t>The Story of Lingala: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smtClean="0"/>
              <a:t>Language spoken along Congo River by many groups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smtClean="0"/>
              <a:t>No real Ngala Group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smtClean="0"/>
              <a:t>Missionaries and Colonial officers “heard the language”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smtClean="0"/>
              <a:t>By 1960, a group definition</a:t>
            </a:r>
          </a:p>
        </p:txBody>
      </p:sp>
    </p:spTree>
    <p:extLst>
      <p:ext uri="{BB962C8B-B14F-4D97-AF65-F5344CB8AC3E}">
        <p14:creationId xmlns:p14="http://schemas.microsoft.com/office/powerpoint/2010/main" val="2156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Race, Nationalism and Ethnicity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DISCUSSION POINT: IS AFRICAN ETHNICITY DIFFERENT?</a:t>
            </a:r>
          </a:p>
        </p:txBody>
      </p:sp>
      <p:pic>
        <p:nvPicPr>
          <p:cNvPr id="8196" name="Picture 5" descr="http://www.corbisimages.com/images/67/FA83766D-BE88-4761-8CED-C36D4597A30B/AAKA002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81300"/>
            <a:ext cx="6096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9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877175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Defining Ethnicity: Africa- Ethnic and racial Mosaic</a:t>
            </a:r>
            <a:br>
              <a:rPr lang="en-US" altLang="en-US" b="1" smtClean="0"/>
            </a:b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 smtClean="0"/>
              <a:t>Core Separatism based on Language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Language Group Identity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Impacted by Colonialism-Divide and ally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Geographic Ethnic Separation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Multi-Ethnic Groups live together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Sub-Nationalism- Perception of Group as nation</a:t>
            </a:r>
          </a:p>
        </p:txBody>
      </p:sp>
    </p:spTree>
    <p:extLst>
      <p:ext uri="{BB962C8B-B14F-4D97-AF65-F5344CB8AC3E}">
        <p14:creationId xmlns:p14="http://schemas.microsoft.com/office/powerpoint/2010/main" val="33518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smtClean="0"/>
              <a:t>Luo vs. Kikuyu in Kenya</a:t>
            </a:r>
          </a:p>
        </p:txBody>
      </p:sp>
      <p:pic>
        <p:nvPicPr>
          <p:cNvPr id="10243" name="Picture 2" descr="http://img.ibtimes.com/www/data/images/full/2010/12/14/56027-kikuyu-tribe-members-burn-properties-belonging-to-the-luo-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956425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726</Words>
  <Application>Microsoft Office PowerPoint</Application>
  <PresentationFormat>On-screen Show (4:3)</PresentationFormat>
  <Paragraphs>194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Waveform</vt:lpstr>
      <vt:lpstr>PIA 2574-African Development Seminar: Conflict, Governance and Development</vt:lpstr>
      <vt:lpstr>Tribes and Myths</vt:lpstr>
      <vt:lpstr>Culture Clashes</vt:lpstr>
      <vt:lpstr>Examples of Ethnic Conflict: Which is not?</vt:lpstr>
      <vt:lpstr>What is the Ethnic Issue?</vt:lpstr>
      <vt:lpstr>Ethnicity</vt:lpstr>
      <vt:lpstr>Race, Nationalism and Ethnicity</vt:lpstr>
      <vt:lpstr>Defining Ethnicity: Africa- Ethnic and racial Mosaic </vt:lpstr>
      <vt:lpstr>Luo vs. Kikuyu in Kenya</vt:lpstr>
      <vt:lpstr>Nigeria</vt:lpstr>
      <vt:lpstr>PowerPoint Presentation</vt:lpstr>
      <vt:lpstr>Nigeria:  Three Places in One</vt:lpstr>
      <vt:lpstr>Middle Belt Politics</vt:lpstr>
      <vt:lpstr>The Scandinavia Problem</vt:lpstr>
      <vt:lpstr>Norwegians</vt:lpstr>
      <vt:lpstr>Defining Nationalism without states: The Norway Problem</vt:lpstr>
      <vt:lpstr>“Guns and Arrows: The Detribalization of Papua New Guinea” Australian photographer, Stephen Dupont</vt:lpstr>
      <vt:lpstr>Ethnic Consciousness</vt:lpstr>
      <vt:lpstr>Asian Ethnicity</vt:lpstr>
      <vt:lpstr>PowerPoint Presentation</vt:lpstr>
      <vt:lpstr>Defining Nationalism</vt:lpstr>
      <vt:lpstr>Colonial Borders</vt:lpstr>
      <vt:lpstr>Ethnicity, Race and Culture </vt:lpstr>
      <vt:lpstr>Boer Family- c. 1900</vt:lpstr>
      <vt:lpstr>Ethicity</vt:lpstr>
      <vt:lpstr>Balinese Status Titles taken from Clifford Geertz’s (1926-2006)writing entitled “Person, Time, and Conduct in Bali : The Social Nature of Thought”, that will give you an interesting insight on Balinese social-cultural life.</vt:lpstr>
      <vt:lpstr>Theories of Ethnicity: Primordial Sentiments</vt:lpstr>
      <vt:lpstr>Indigenous Peoples</vt:lpstr>
      <vt:lpstr>Primordialism</vt:lpstr>
      <vt:lpstr>Myths</vt:lpstr>
      <vt:lpstr>Critique of Primordialism Ethnicity as a Process</vt:lpstr>
      <vt:lpstr>PowerPoint Presentation</vt:lpstr>
      <vt:lpstr>Cleavages and Conflict</vt:lpstr>
      <vt:lpstr>Northern Ireland</vt:lpstr>
      <vt:lpstr>Related Terms Finding a meaning for Social divisions</vt:lpstr>
      <vt:lpstr>Religious Fundamentalism</vt:lpstr>
      <vt:lpstr>Explanations of Ethnicity</vt:lpstr>
      <vt:lpstr>PowerPoint Presentation</vt:lpstr>
      <vt:lpstr>Ethnicity and Class</vt:lpstr>
      <vt:lpstr>Ethnicity vs. Language-Issues</vt:lpstr>
      <vt:lpstr>Swahili and Portuguese Cultural Areas</vt:lpstr>
      <vt:lpstr>The Mau Mau Crisis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2574-African Development Seminar: Conflict, Governance and Development</dc:title>
  <dc:creator>Picard, Louis A</dc:creator>
  <cp:lastModifiedBy>Picard, Louis A</cp:lastModifiedBy>
  <cp:revision>3</cp:revision>
  <dcterms:created xsi:type="dcterms:W3CDTF">2006-08-16T00:00:00Z</dcterms:created>
  <dcterms:modified xsi:type="dcterms:W3CDTF">2015-10-01T15:43:03Z</dcterms:modified>
</cp:coreProperties>
</file>