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302" r:id="rId2"/>
    <p:sldId id="303" r:id="rId3"/>
    <p:sldId id="301" r:id="rId4"/>
    <p:sldId id="339" r:id="rId5"/>
    <p:sldId id="304" r:id="rId6"/>
    <p:sldId id="340" r:id="rId7"/>
    <p:sldId id="338" r:id="rId8"/>
    <p:sldId id="305" r:id="rId9"/>
    <p:sldId id="358" r:id="rId10"/>
    <p:sldId id="262" r:id="rId11"/>
    <p:sldId id="307" r:id="rId12"/>
    <p:sldId id="341" r:id="rId13"/>
    <p:sldId id="308" r:id="rId14"/>
    <p:sldId id="260" r:id="rId15"/>
    <p:sldId id="306" r:id="rId16"/>
    <p:sldId id="344" r:id="rId17"/>
    <p:sldId id="267" r:id="rId18"/>
    <p:sldId id="309" r:id="rId19"/>
    <p:sldId id="310" r:id="rId20"/>
    <p:sldId id="293" r:id="rId21"/>
    <p:sldId id="311" r:id="rId22"/>
    <p:sldId id="294" r:id="rId23"/>
    <p:sldId id="312" r:id="rId24"/>
    <p:sldId id="313" r:id="rId25"/>
    <p:sldId id="258" r:id="rId26"/>
    <p:sldId id="263" r:id="rId27"/>
    <p:sldId id="343" r:id="rId28"/>
    <p:sldId id="316" r:id="rId29"/>
    <p:sldId id="259" r:id="rId30"/>
    <p:sldId id="345" r:id="rId31"/>
    <p:sldId id="315" r:id="rId32"/>
    <p:sldId id="290" r:id="rId33"/>
    <p:sldId id="317" r:id="rId34"/>
    <p:sldId id="292" r:id="rId35"/>
    <p:sldId id="314" r:id="rId36"/>
    <p:sldId id="360" r:id="rId37"/>
    <p:sldId id="291" r:id="rId38"/>
    <p:sldId id="348" r:id="rId39"/>
    <p:sldId id="318" r:id="rId40"/>
    <p:sldId id="361" r:id="rId41"/>
    <p:sldId id="362" r:id="rId42"/>
    <p:sldId id="359" r:id="rId43"/>
    <p:sldId id="346" r:id="rId44"/>
    <p:sldId id="347" r:id="rId45"/>
    <p:sldId id="268" r:id="rId46"/>
    <p:sldId id="321" r:id="rId47"/>
    <p:sldId id="349" r:id="rId48"/>
    <p:sldId id="269" r:id="rId49"/>
    <p:sldId id="322" r:id="rId50"/>
    <p:sldId id="350" r:id="rId51"/>
    <p:sldId id="284" r:id="rId52"/>
    <p:sldId id="351" r:id="rId53"/>
    <p:sldId id="270" r:id="rId54"/>
    <p:sldId id="326" r:id="rId55"/>
    <p:sldId id="337" r:id="rId56"/>
    <p:sldId id="323" r:id="rId57"/>
    <p:sldId id="324" r:id="rId58"/>
    <p:sldId id="285" r:id="rId59"/>
    <p:sldId id="325" r:id="rId60"/>
    <p:sldId id="296" r:id="rId61"/>
    <p:sldId id="327" r:id="rId62"/>
    <p:sldId id="328" r:id="rId63"/>
    <p:sldId id="287" r:id="rId64"/>
    <p:sldId id="329" r:id="rId65"/>
    <p:sldId id="288" r:id="rId66"/>
    <p:sldId id="352" r:id="rId67"/>
    <p:sldId id="297" r:id="rId68"/>
    <p:sldId id="353" r:id="rId69"/>
    <p:sldId id="354" r:id="rId70"/>
    <p:sldId id="289" r:id="rId71"/>
    <p:sldId id="330" r:id="rId72"/>
    <p:sldId id="271" r:id="rId73"/>
    <p:sldId id="331" r:id="rId74"/>
    <p:sldId id="272" r:id="rId75"/>
    <p:sldId id="332" r:id="rId76"/>
    <p:sldId id="273" r:id="rId77"/>
    <p:sldId id="333" r:id="rId78"/>
    <p:sldId id="298" r:id="rId79"/>
    <p:sldId id="355" r:id="rId80"/>
    <p:sldId id="336" r:id="rId81"/>
    <p:sldId id="319" r:id="rId82"/>
    <p:sldId id="356" r:id="rId83"/>
    <p:sldId id="299" r:id="rId84"/>
    <p:sldId id="300" r:id="rId85"/>
    <p:sldId id="363" r:id="rId8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56" autoAdjust="0"/>
    <p:restoredTop sz="95520" autoAdjust="0"/>
  </p:normalViewPr>
  <p:slideViewPr>
    <p:cSldViewPr>
      <p:cViewPr>
        <p:scale>
          <a:sx n="100" d="100"/>
          <a:sy n="100" d="100"/>
        </p:scale>
        <p:origin x="-1448" y="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theme" Target="theme/theme1.xml"/><Relationship Id="rId9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printerSettings" Target="printerSettings/printerSettings1.bin"/><Relationship Id="rId88" Type="http://schemas.openxmlformats.org/officeDocument/2006/relationships/presProps" Target="presProps.xml"/><Relationship Id="rId8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8AAE24D-4E81-4055-A917-5D9070F81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2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4CC7F-0911-4138-972F-C7A2C4874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3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42808-4C2E-4BCB-9F29-8C78BC3C4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6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1B2ED-C6BC-412E-A104-D65981125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0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F2BFF9-D471-4E78-BBA3-CADAF3829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05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745CCE-4EEE-4CDF-B752-065F9FFD6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38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855EF8-1877-49EE-AB29-F90E6F4C9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1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BDEB5C-A032-4012-9C2C-2282AC66B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49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38B69-0FC1-4439-A811-E1ED7EDEC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0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640297-0A83-4E4E-A65C-4476071F7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97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54C7C9C-C696-4035-A215-E1550CE17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4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6D1D148-D0A4-40A8-87D8-9CE310D58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7" r:id="rId2"/>
    <p:sldLayoutId id="2147483852" r:id="rId3"/>
    <p:sldLayoutId id="2147483853" r:id="rId4"/>
    <p:sldLayoutId id="2147483854" r:id="rId5"/>
    <p:sldLayoutId id="2147483855" r:id="rId6"/>
    <p:sldLayoutId id="2147483848" r:id="rId7"/>
    <p:sldLayoutId id="2147483856" r:id="rId8"/>
    <p:sldLayoutId id="2147483857" r:id="rId9"/>
    <p:sldLayoutId id="2147483849" r:id="rId10"/>
    <p:sldLayoutId id="214748385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3/32/Selassie_restored.jpg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eg"/><Relationship Id="rId3" Type="http://schemas.openxmlformats.org/officeDocument/2006/relationships/image" Target="../media/image54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Relationship Id="rId3" Type="http://schemas.openxmlformats.org/officeDocument/2006/relationships/image" Target="../media/image57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Buod66bq0c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22288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PIA 2574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Resource Guide and Syllabus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AFRICAN DEVELOPMENT SEMINAR: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Conflict, Governance and Development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en-US" smtClean="0"/>
          </a:p>
          <a:p>
            <a:pPr marR="0"/>
            <a:r>
              <a:rPr lang="en-US" sz="4000" b="1" smtClean="0"/>
              <a:t>Overview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1138"/>
            <a:ext cx="9144000" cy="4919662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In early 1983, observers began to pick up rumors that a </a:t>
            </a:r>
            <a:r>
              <a:rPr lang="en-US" sz="2400" b="1" u="sng" dirty="0"/>
              <a:t>tragedy of mass proportion</a:t>
            </a:r>
            <a:r>
              <a:rPr lang="en-US" sz="2400" b="1" dirty="0"/>
              <a:t> was about to occur in the horn of Africa.  One projection was that up to </a:t>
            </a:r>
            <a:r>
              <a:rPr lang="en-US" sz="2400" b="1" u="sng" dirty="0"/>
              <a:t>thirteen million people</a:t>
            </a:r>
            <a:r>
              <a:rPr lang="en-US" sz="2400" b="1" dirty="0"/>
              <a:t> in the horn of Africa could </a:t>
            </a:r>
            <a:r>
              <a:rPr lang="en-US" sz="2400" b="1" u="sng" dirty="0"/>
              <a:t>starve to death</a:t>
            </a:r>
            <a:r>
              <a:rPr lang="en-US" sz="2400" b="1" dirty="0"/>
              <a:t>.  </a:t>
            </a:r>
            <a:endParaRPr lang="en-US" sz="2400" b="1" dirty="0" smtClean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 smtClean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Six </a:t>
            </a:r>
            <a:r>
              <a:rPr lang="en-US" sz="2400" b="1" dirty="0"/>
              <a:t>months latter, drought and </a:t>
            </a:r>
            <a:r>
              <a:rPr lang="en-US" sz="2400" b="1" u="sng" dirty="0"/>
              <a:t>civil war</a:t>
            </a:r>
            <a:r>
              <a:rPr lang="en-US" sz="2400" b="1" dirty="0"/>
              <a:t> led to mass starvation in which millions of people in Ethiopia, Eritrea, Sudan and Somalia died.  A new era began in post-colonial Africa that continues until today. </a:t>
            </a:r>
            <a:endParaRPr lang="en-US" sz="2400" b="1" dirty="0" smtClean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 smtClean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 </a:t>
            </a:r>
            <a:r>
              <a:rPr lang="en-US" sz="2400" b="1" dirty="0"/>
              <a:t>Instead of social and economic development, journalists and academics focused on, </a:t>
            </a:r>
            <a:r>
              <a:rPr lang="en-US" sz="2400" b="1" u="sng" dirty="0"/>
              <a:t>war, collapsed states, humanitarian assistance</a:t>
            </a:r>
            <a:r>
              <a:rPr lang="en-US" sz="2400" b="1" dirty="0"/>
              <a:t>, donor fatigue and structural adjustment.  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That focus continues today. 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African </a:t>
            </a:r>
            <a:r>
              <a:rPr lang="en-US" sz="4000" dirty="0" smtClean="0"/>
              <a:t>Underdevelopment</a:t>
            </a:r>
            <a:r>
              <a:rPr lang="en-US" sz="4000" dirty="0"/>
              <a:t>: Overview-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wat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43751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dn.theatlantic.com/static/infocus/dabaab041411/d18_RTR2KRY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6063"/>
            <a:ext cx="9144000" cy="5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0" dirty="0" smtClean="0">
                <a:solidFill>
                  <a:srgbClr val="FFFF00"/>
                </a:solidFill>
              </a:rPr>
              <a:t>World’s Largest Refugee Camp, </a:t>
            </a:r>
            <a:r>
              <a:rPr lang="en-US" b="0" dirty="0" err="1" smtClean="0">
                <a:solidFill>
                  <a:srgbClr val="FFFF00"/>
                </a:solidFill>
              </a:rPr>
              <a:t>Dadaab</a:t>
            </a:r>
            <a:r>
              <a:rPr lang="en-US" b="0" dirty="0" smtClean="0">
                <a:solidFill>
                  <a:srgbClr val="FFFF00"/>
                </a:solidFill>
              </a:rPr>
              <a:t>, Kenya (500,000 people)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The Image</a:t>
            </a:r>
          </a:p>
        </p:txBody>
      </p:sp>
      <p:pic>
        <p:nvPicPr>
          <p:cNvPr id="21507" name="Picture 5" descr="Kenya_viol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62200"/>
            <a:ext cx="43815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6000" b="1" smtClean="0"/>
          </a:p>
          <a:p>
            <a:pPr>
              <a:buFontTx/>
              <a:buNone/>
            </a:pPr>
            <a:endParaRPr lang="en-US" sz="6000" b="1" smtClean="0"/>
          </a:p>
          <a:p>
            <a:pPr>
              <a:buFontTx/>
              <a:buNone/>
            </a:pPr>
            <a:r>
              <a:rPr lang="en-US" sz="6000" b="1" smtClean="0"/>
              <a:t>The Question is Why?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Africa and Poverty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138"/>
            <a:ext cx="8229600" cy="49196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400" b="1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smtClean="0"/>
              <a:t>Francophone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smtClean="0"/>
              <a:t>Lusophone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smtClean="0"/>
              <a:t>Horn of Africa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smtClean="0"/>
              <a:t>North Africa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smtClean="0"/>
              <a:t>Anglophone Africa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smtClean="0"/>
              <a:t>Southern Africa</a:t>
            </a: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African Regions</a:t>
            </a:r>
            <a:endParaRPr lang="en-US" dirty="0"/>
          </a:p>
        </p:txBody>
      </p:sp>
      <p:pic>
        <p:nvPicPr>
          <p:cNvPr id="23556" name="Picture 5" descr="http://www.leca.ufrn.br/~adelardo/images/lusafri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4528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visitez le congo bel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463"/>
            <a:ext cx="4019550" cy="671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 descr="http://apps.nlm.nih.gov/againsttheodds/images/JTCModelWor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47053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South Africa and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Congo, 1940s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838200" y="1143000"/>
            <a:ext cx="749935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DISCUSSION POINT:</a:t>
            </a:r>
          </a:p>
          <a:p>
            <a:pPr algn="ctr"/>
            <a:r>
              <a:rPr lang="en-US" sz="3600" b="1">
                <a:solidFill>
                  <a:schemeClr val="tx2"/>
                </a:solidFill>
              </a:rPr>
              <a:t>The Failure of Regional </a:t>
            </a:r>
          </a:p>
          <a:p>
            <a:pPr algn="ctr"/>
            <a:r>
              <a:rPr lang="en-US" sz="3600" b="1">
                <a:solidFill>
                  <a:schemeClr val="tx2"/>
                </a:solidFill>
              </a:rPr>
              <a:t>Integration in Africa</a:t>
            </a:r>
          </a:p>
          <a:p>
            <a:pPr algn="ctr"/>
            <a:endParaRPr lang="en-US" sz="3600" b="1">
              <a:solidFill>
                <a:schemeClr val="tx2"/>
              </a:solidFill>
            </a:endParaRPr>
          </a:p>
          <a:p>
            <a:pPr algn="ctr"/>
            <a:r>
              <a:rPr lang="en-US" sz="3600" b="1">
                <a:solidFill>
                  <a:schemeClr val="tx2"/>
                </a:solidFill>
              </a:rPr>
              <a:t>IS REGIONALISM THE </a:t>
            </a:r>
          </a:p>
          <a:p>
            <a:pPr algn="ctr"/>
            <a:r>
              <a:rPr lang="en-US" sz="3600" b="1">
                <a:solidFill>
                  <a:schemeClr val="tx2"/>
                </a:solidFill>
              </a:rPr>
              <a:t>ALTERNATIVE TO GLOBALISM?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Africa_Reg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447800"/>
            <a:ext cx="51466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Fifty Four Countries?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European Languages</a:t>
            </a:r>
          </a:p>
        </p:txBody>
      </p:sp>
      <p:pic>
        <p:nvPicPr>
          <p:cNvPr id="27651" name="Picture 5" descr="256px-Official_LanguagesMap-Af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4116388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The  Bottom Line</a:t>
            </a:r>
          </a:p>
        </p:txBody>
      </p:sp>
      <p:pic>
        <p:nvPicPr>
          <p:cNvPr id="10244" name="Picture 5" descr="Bottom_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09800"/>
            <a:ext cx="38100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>
            <a:normAutofit lnSpcReduction="10000"/>
          </a:bodyPr>
          <a:lstStyle/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b="1" dirty="0" smtClean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/>
              <a:t>An </a:t>
            </a:r>
            <a:r>
              <a:rPr lang="en-US" sz="2400" b="1" dirty="0"/>
              <a:t>alternative future-Interlocking Regions-Combines Languages and Culture/History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/>
              <a:t>Culture and Politics:  Role of Language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4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/>
              <a:t>		</a:t>
            </a:r>
            <a:endParaRPr lang="en-US" sz="2400" b="1" dirty="0" smtClean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/>
              <a:t>		1</a:t>
            </a:r>
            <a:r>
              <a:rPr lang="en-US" sz="2400" b="1" dirty="0"/>
              <a:t>.   North Africa- Arabic (Plus French and 		English)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4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/>
              <a:t>		2. Horn- Somali, Amharic, Tigrinya (Italian 	Legacy, inc. Libya)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4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/>
              <a:t>		3.   Francophone and ECOWAS (The Problem of 	Anglophone West)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Regions and Integration</a:t>
            </a:r>
            <a:r>
              <a:rPr lang="en-US" dirty="0" smtClean="0"/>
              <a:t>: A brief Overview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scenarios%20cartoon%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629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East African Regional Scenarios from Society for International Development (SID)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b="1" dirty="0" smtClean="0"/>
              <a:t>	4. SADC and Southern Africa: 15 countries.  Alternative Free Trade Association of Eastern and Southern Africa.  </a:t>
            </a:r>
            <a:r>
              <a:rPr lang="en-US" sz="2400" b="1" dirty="0" err="1" smtClean="0"/>
              <a:t>Lusophone</a:t>
            </a:r>
            <a:r>
              <a:rPr lang="en-US" sz="2400" b="1" dirty="0" smtClean="0"/>
              <a:t> vs. Anglophone (Special role: South Africa and Settlers)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400" b="1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b="1" dirty="0" smtClean="0"/>
              <a:t>	5. The Great Lakes:   Eastern and Central Africa as a style of governance: Uganda, Kenya, Tanzania, the Horn (Swahili)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400" b="1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b="1" dirty="0" smtClean="0"/>
              <a:t>	</a:t>
            </a:r>
            <a:r>
              <a:rPr lang="en-US" sz="2400" b="1" dirty="0" smtClean="0"/>
              <a:t>6. Central </a:t>
            </a:r>
            <a:r>
              <a:rPr lang="en-US" sz="2400" b="1" dirty="0" smtClean="0"/>
              <a:t>Africa: Anarchy Zone? Former Zaire, Rwanda and Burundi</a:t>
            </a:r>
          </a:p>
          <a:p>
            <a:pPr marL="609600" indent="-609600">
              <a:lnSpc>
                <a:spcPct val="90000"/>
              </a:lnSpc>
            </a:pPr>
            <a:endParaRPr lang="en-US" sz="2400" b="1" dirty="0" smtClean="0"/>
          </a:p>
          <a:p>
            <a:pPr marL="990600" lvl="1" indent="-533400">
              <a:lnSpc>
                <a:spcPct val="90000"/>
              </a:lnSpc>
              <a:buFontTx/>
              <a:buNone/>
            </a:pPr>
            <a:endParaRPr lang="en-US" sz="2000" dirty="0" smtClean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Regions and Integration: </a:t>
            </a:r>
            <a:br>
              <a:rPr lang="en-US" sz="4000"/>
            </a:br>
            <a:endParaRPr lang="en-US" sz="4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A Military Scenario sans Economics</a:t>
            </a:r>
          </a:p>
        </p:txBody>
      </p:sp>
      <p:pic>
        <p:nvPicPr>
          <p:cNvPr id="31747" name="Picture 5" descr="2010-04-10__si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5105400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endParaRPr lang="en-US" sz="2800" smtClean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 smtClean="0"/>
              <a:t>Tropical Soils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 smtClean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 smtClean="0"/>
              <a:t>Desertification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 smtClean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 smtClean="0"/>
              <a:t>Deforestation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 smtClean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 smtClean="0"/>
              <a:t>Water Loss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 smtClean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 smtClean="0"/>
              <a:t>Land Use  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Geography</a:t>
            </a:r>
          </a:p>
        </p:txBody>
      </p:sp>
      <p:pic>
        <p:nvPicPr>
          <p:cNvPr id="32772" name="Picture 7" descr="http://ghanavoice.com/wp-content/uploads/2012/06/Desertifi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85800"/>
            <a:ext cx="27892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9" descr="http://worldagroforestry.org/projects/landcare/sites/worldagroforestry.org.projects.landcare/files/images/Ncise%20LandCare%20Project%20025%20%5b1600x1200%5d.featu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c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0"/>
            <a:ext cx="5707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The African Continent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endParaRPr lang="en-US" sz="2800" smtClean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 smtClean="0"/>
              <a:t>Tropical Rain Forest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 smtClean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 smtClean="0"/>
              <a:t>Tropical Savanna and Summer Rain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 smtClean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 smtClean="0"/>
              <a:t>Low Latitude Dry Climates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 smtClean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 smtClean="0"/>
              <a:t>Undifferentiated Highlands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b="1" smtClean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 smtClean="0"/>
              <a:t>Mediterranean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Africa:</a:t>
            </a:r>
            <a:br>
              <a:rPr lang="en-US" sz="4000"/>
            </a:br>
            <a:r>
              <a:rPr lang="en-US" sz="4000"/>
              <a:t>Climatic Regions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Johannesburg, August 7, 2012 </a:t>
            </a:r>
            <a:endParaRPr lang="en-US" dirty="0"/>
          </a:p>
        </p:txBody>
      </p:sp>
      <p:pic>
        <p:nvPicPr>
          <p:cNvPr id="35844" name="Picture 2" descr="http://govtslaves.info/wp-content/uploads/2012/08/Snow-In-Afri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2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Most of Africa is not rainforest</a:t>
            </a:r>
          </a:p>
        </p:txBody>
      </p:sp>
      <p:pic>
        <p:nvPicPr>
          <p:cNvPr id="36867" name="Picture 8" descr="207-165-cascade-d-akloa-badou-togo-jungle-7039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600200"/>
            <a:ext cx="33718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10" descr="af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90800"/>
            <a:ext cx="29241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382000" cy="52578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000" b="1" smtClean="0"/>
              <a:t>Rift Valley and Lake Systems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000" b="1" smtClean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000" b="1" smtClean="0"/>
              <a:t>Deserts: Sahara and Kalahari/Namib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000" b="1" smtClean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000" b="1" smtClean="0"/>
              <a:t>River Systems: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000" b="1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 smtClean="0"/>
              <a:t>			Nile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 smtClean="0"/>
              <a:t>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 smtClean="0"/>
              <a:t>			Niger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000" b="1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 smtClean="0"/>
              <a:t>			Congo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000" b="1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 smtClean="0"/>
              <a:t>			Zambezi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000" b="1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000" b="1" smtClean="0"/>
              <a:t>			Volta</a:t>
            </a:r>
            <a:r>
              <a:rPr lang="en-US" sz="2000" smtClean="0"/>
              <a:t>		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Regional Features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2800" b="1" dirty="0" smtClean="0"/>
              <a:t> 1. Read </a:t>
            </a:r>
            <a:r>
              <a:rPr lang="en-US" sz="2800" b="1" dirty="0" smtClean="0"/>
              <a:t>Three</a:t>
            </a:r>
            <a:r>
              <a:rPr lang="en-US" sz="2800" b="1" dirty="0" smtClean="0"/>
              <a:t> </a:t>
            </a:r>
            <a:r>
              <a:rPr lang="en-US" sz="2800" b="1" dirty="0" smtClean="0"/>
              <a:t>Required </a:t>
            </a:r>
            <a:r>
              <a:rPr lang="en-US" sz="2800" b="1" dirty="0" smtClean="0"/>
              <a:t>Texts</a:t>
            </a:r>
            <a:endParaRPr lang="en-US" sz="2800" b="1" u="sng" dirty="0" smtClean="0"/>
          </a:p>
          <a:p>
            <a:pPr marL="566737" indent="-457200">
              <a:buAutoNum type="arabicPeriod"/>
            </a:pPr>
            <a:endParaRPr lang="en-US" sz="2800" b="1" u="sng" dirty="0"/>
          </a:p>
          <a:p>
            <a:pPr marL="109537" indent="0">
              <a:buNone/>
            </a:pPr>
            <a:r>
              <a:rPr lang="en-US" sz="2800" b="1" dirty="0" smtClean="0"/>
              <a:t>2. Read two h</a:t>
            </a:r>
            <a:r>
              <a:rPr lang="en-US" sz="2800" b="1" dirty="0" smtClean="0"/>
              <a:t>istorical </a:t>
            </a:r>
            <a:r>
              <a:rPr lang="en-US" sz="2800" b="1" dirty="0"/>
              <a:t>and Policy Analysis Books (at least one marked “Recommended.”</a:t>
            </a:r>
            <a:r>
              <a:rPr lang="en-US" sz="2800" b="1" dirty="0" smtClean="0"/>
              <a:t>)</a:t>
            </a:r>
          </a:p>
          <a:p>
            <a:pPr marL="566737" indent="-457200">
              <a:buAutoNum type="arabicPeriod" startAt="2"/>
            </a:pPr>
            <a:endParaRPr lang="en-US" sz="2800" dirty="0"/>
          </a:p>
          <a:p>
            <a:pPr marL="109537" indent="0">
              <a:buNone/>
            </a:pPr>
            <a:r>
              <a:rPr lang="en-US" sz="2800" b="1" dirty="0" smtClean="0"/>
              <a:t>3. Read One </a:t>
            </a:r>
            <a:r>
              <a:rPr lang="en-US" sz="2800" b="1" dirty="0"/>
              <a:t>Discussion </a:t>
            </a:r>
            <a:r>
              <a:rPr lang="en-US" sz="2800" b="1" dirty="0" smtClean="0"/>
              <a:t>Book</a:t>
            </a:r>
          </a:p>
          <a:p>
            <a:endParaRPr lang="en-US" sz="2800" dirty="0"/>
          </a:p>
          <a:p>
            <a:pPr marL="109537" indent="0">
              <a:buNone/>
            </a:pPr>
            <a:r>
              <a:rPr lang="en-US" sz="2800" b="1" dirty="0" smtClean="0"/>
              <a:t>4. Read One </a:t>
            </a:r>
            <a:r>
              <a:rPr lang="en-US" sz="2800" b="1" dirty="0"/>
              <a:t>Discussion and one Case Study Reading Each Week for about twelve weeks.</a:t>
            </a:r>
            <a:endParaRPr lang="en-US" sz="2800" dirty="0"/>
          </a:p>
          <a:p>
            <a:pPr marL="609600" indent="-609600"/>
            <a:endParaRPr lang="en-US" sz="2800" dirty="0" smtClean="0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Reading: The Bottom </a:t>
            </a:r>
            <a:r>
              <a:rPr lang="en-US" dirty="0" smtClean="0"/>
              <a:t>Line- Syllabus is a Resource Guide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Congo River</a:t>
            </a:r>
            <a:endParaRPr lang="en-US" dirty="0"/>
          </a:p>
        </p:txBody>
      </p:sp>
      <p:pic>
        <p:nvPicPr>
          <p:cNvPr id="38916" name="Picture 2" descr="http://www.congoplanet.com/pictures/gallery2/kisangani_river_con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7775"/>
            <a:ext cx="8077200" cy="534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Big Rivers</a:t>
            </a:r>
          </a:p>
        </p:txBody>
      </p:sp>
      <p:pic>
        <p:nvPicPr>
          <p:cNvPr id="39939" name="Picture 5" descr="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46370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 smtClean="0"/>
              <a:t>Monsoon Tropical Rain</a:t>
            </a:r>
          </a:p>
          <a:p>
            <a:pPr>
              <a:lnSpc>
                <a:spcPct val="80000"/>
              </a:lnSpc>
            </a:pPr>
            <a:endParaRPr lang="en-US" sz="2000" b="1" smtClean="0"/>
          </a:p>
          <a:p>
            <a:pPr>
              <a:lnSpc>
                <a:spcPct val="80000"/>
              </a:lnSpc>
            </a:pPr>
            <a:r>
              <a:rPr lang="en-US" sz="2000" b="1" smtClean="0"/>
              <a:t>Alternating Wet and Dry</a:t>
            </a:r>
          </a:p>
          <a:p>
            <a:pPr>
              <a:lnSpc>
                <a:spcPct val="80000"/>
              </a:lnSpc>
            </a:pPr>
            <a:endParaRPr lang="en-US" sz="2000" b="1" smtClean="0"/>
          </a:p>
          <a:p>
            <a:pPr>
              <a:lnSpc>
                <a:spcPct val="80000"/>
              </a:lnSpc>
            </a:pPr>
            <a:r>
              <a:rPr lang="en-US" sz="2000" b="1" smtClean="0"/>
              <a:t>Deserts- Sahara, Namib, Kalahari</a:t>
            </a:r>
          </a:p>
          <a:p>
            <a:pPr>
              <a:lnSpc>
                <a:spcPct val="80000"/>
              </a:lnSpc>
            </a:pPr>
            <a:endParaRPr lang="en-US" sz="2000" b="1" smtClean="0"/>
          </a:p>
          <a:p>
            <a:pPr>
              <a:lnSpc>
                <a:spcPct val="80000"/>
              </a:lnSpc>
            </a:pPr>
            <a:r>
              <a:rPr lang="en-US" sz="2000" b="1" smtClean="0"/>
              <a:t>Shifting Agriculture</a:t>
            </a:r>
          </a:p>
          <a:p>
            <a:pPr>
              <a:lnSpc>
                <a:spcPct val="80000"/>
              </a:lnSpc>
            </a:pPr>
            <a:endParaRPr lang="en-US" sz="2000" b="1" smtClean="0"/>
          </a:p>
          <a:p>
            <a:pPr>
              <a:lnSpc>
                <a:spcPct val="80000"/>
              </a:lnSpc>
            </a:pPr>
            <a:r>
              <a:rPr lang="en-US" sz="2000" b="1" smtClean="0"/>
              <a:t>Slash and Burn</a:t>
            </a:r>
          </a:p>
          <a:p>
            <a:pPr>
              <a:lnSpc>
                <a:spcPct val="80000"/>
              </a:lnSpc>
            </a:pPr>
            <a:endParaRPr lang="en-US" sz="2000" b="1" smtClean="0"/>
          </a:p>
          <a:p>
            <a:pPr>
              <a:lnSpc>
                <a:spcPct val="80000"/>
              </a:lnSpc>
            </a:pPr>
            <a:r>
              <a:rPr lang="en-US" sz="2000" b="1" smtClean="0"/>
              <a:t>No Humus/regeneration of soil</a:t>
            </a:r>
          </a:p>
          <a:p>
            <a:pPr>
              <a:lnSpc>
                <a:spcPct val="80000"/>
              </a:lnSpc>
            </a:pPr>
            <a:endParaRPr lang="en-US" sz="2000" b="1" smtClean="0"/>
          </a:p>
          <a:p>
            <a:pPr>
              <a:lnSpc>
                <a:spcPct val="80000"/>
              </a:lnSpc>
            </a:pPr>
            <a:r>
              <a:rPr lang="en-US" sz="2000" b="1" smtClean="0"/>
              <a:t>Leaching: Nutrients and Minerals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b="1" smtClean="0"/>
          </a:p>
          <a:p>
            <a:pPr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>
              <a:lnSpc>
                <a:spcPct val="80000"/>
              </a:lnSpc>
              <a:buFontTx/>
              <a:buNone/>
            </a:pPr>
            <a:endParaRPr lang="en-US" sz="2000" smtClean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Patterns of </a:t>
            </a:r>
            <a:r>
              <a:rPr lang="en-US" dirty="0" smtClean="0"/>
              <a:t>Rain and Agriculture</a:t>
            </a:r>
            <a:endParaRPr lang="en-US" dirty="0"/>
          </a:p>
        </p:txBody>
      </p:sp>
      <p:pic>
        <p:nvPicPr>
          <p:cNvPr id="40964" name="Picture 5" descr="http://portal.iri.columbia.edu/portal/server.pt/gateway/PTARGS_0_0_207_0_0_35/http%3B/iriportal3.ldeo.columbia.edu%3B7087/publishedcontent/publish/development/home/new_home/homebody/2011_spotlight_features/are_we_entering_an_age_of_mega_fires_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sur-la-route-arrivee-de-la-mousson-au-mois-de-juin-burkina-fa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077200" cy="52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 smtClean="0"/>
              <a:t>Overgrazing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800" b="1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 smtClean="0"/>
              <a:t>The destruction of forests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 smtClean="0"/>
              <a:t>Loss of Top Soil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800" b="1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 smtClean="0"/>
              <a:t>Patterns of Cyclical Drought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800" b="1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 smtClean="0"/>
              <a:t>Major Declines in Food Production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800" smtClean="0"/>
          </a:p>
          <a:p>
            <a:pPr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Natural Resources: The </a:t>
            </a:r>
            <a:r>
              <a:rPr lang="en-US" dirty="0" smtClean="0">
                <a:solidFill>
                  <a:srgbClr val="FF0000"/>
                </a:solidFill>
              </a:rPr>
              <a:t>PROBLEM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/>
              <a:t> Desertification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Deforestation</a:t>
            </a:r>
          </a:p>
        </p:txBody>
      </p:sp>
      <p:pic>
        <p:nvPicPr>
          <p:cNvPr id="44035" name="Picture 5" descr="Deforestation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629400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Okavango Delta</a:t>
            </a:r>
          </a:p>
        </p:txBody>
      </p:sp>
      <p:pic>
        <p:nvPicPr>
          <p:cNvPr id="45059" name="Picture 5" descr="okavango_delta(w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33525"/>
            <a:ext cx="5791200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b="1" dirty="0" smtClean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 smtClean="0"/>
              <a:t>Hunters </a:t>
            </a:r>
            <a:r>
              <a:rPr lang="en-US" sz="2800" b="1" dirty="0"/>
              <a:t>and Gatherers (none or few</a:t>
            </a:r>
            <a:r>
              <a:rPr lang="en-US" sz="2800" b="1" dirty="0" smtClean="0"/>
              <a:t>)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b="1" dirty="0" smtClean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 smtClean="0"/>
              <a:t>Pastoralists</a:t>
            </a:r>
            <a:endParaRPr lang="en-US" sz="2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/>
              <a:t>Subsistence Farming- roots, grain, Bananas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/>
              <a:t>Cattle and Small Stock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/>
              <a:t>Commercialization </a:t>
            </a:r>
            <a:r>
              <a:rPr lang="en-US" sz="2800" b="1" dirty="0" smtClean="0"/>
              <a:t>of </a:t>
            </a:r>
            <a:r>
              <a:rPr lang="en-US" sz="2800" b="1" dirty="0"/>
              <a:t>Animal Husbandry and Agriculture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/>
              <a:t>Land Use and Property Rights Issues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ISSUE: THE NATURE OF TROPICAL AGRICULTURE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European Settlers: </a:t>
            </a:r>
            <a:r>
              <a:rPr lang="en-US" dirty="0" err="1" smtClean="0"/>
              <a:t>Eldoret</a:t>
            </a:r>
            <a:r>
              <a:rPr lang="en-US" dirty="0" smtClean="0"/>
              <a:t> Kenya, 1960- The Issue of Land</a:t>
            </a:r>
            <a:endParaRPr lang="en-US" dirty="0"/>
          </a:p>
        </p:txBody>
      </p:sp>
      <p:pic>
        <p:nvPicPr>
          <p:cNvPr id="47108" name="Picture 4" descr="http://www.sikh-heritage.co.uk/heritage/sikhhert%20EAfrica/nostalgic%20EA/eldor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66115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8991600" cy="47117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 dirty="0" smtClean="0"/>
              <a:t>Oil- Extraction and Short Term Benefits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 dirty="0" smtClean="0"/>
              <a:t>Diamonds- Conflict and Blood Diamonds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 dirty="0" smtClean="0"/>
              <a:t>Gold- Basis of Settler </a:t>
            </a:r>
            <a:r>
              <a:rPr lang="en-US" sz="2800" b="1" dirty="0" smtClean="0"/>
              <a:t>Wealth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 dirty="0" smtClean="0"/>
              <a:t>Specialized metals: technology, phone and </a:t>
            </a:r>
            <a:r>
              <a:rPr lang="en-US" sz="2800" b="1" dirty="0" smtClean="0"/>
              <a:t>computers</a:t>
            </a:r>
            <a:endParaRPr lang="en-US" sz="2800" b="1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 dirty="0" smtClean="0"/>
              <a:t>Forests and natural resources</a:t>
            </a:r>
            <a:endParaRPr lang="en-US" sz="2800" b="1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 dirty="0" smtClean="0"/>
              <a:t>Wildlife</a:t>
            </a: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Natural Resource Curse: Elite Extraction and Corruption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Key to Debate?</a:t>
            </a:r>
            <a:endParaRPr lang="en-US" dirty="0"/>
          </a:p>
        </p:txBody>
      </p:sp>
      <p:pic>
        <p:nvPicPr>
          <p:cNvPr id="12292" name="Picture 2" descr="http://1.bp.blogspot.com/-nCx2gSFlhPo/TcoiTVoR_3I/AAAAAAAAABk/bdGXYyNQ6TQ/s1600/Africa_pobre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248400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Ten Minute Break</a:t>
            </a:r>
            <a:endParaRPr lang="en-US" dirty="0"/>
          </a:p>
        </p:txBody>
      </p:sp>
      <p:pic>
        <p:nvPicPr>
          <p:cNvPr id="49156" name="Picture 2" descr="http://www.coffee-cereal.com/images/coffe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33623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An Overview of the Problem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 smtClean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Regional </a:t>
            </a:r>
            <a:r>
              <a:rPr lang="en-US" sz="2400" b="1" dirty="0"/>
              <a:t>Failures 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Geography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Natural Resources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People, History and Culture</a:t>
            </a: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Institutional Collapse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Donor Fatigue and Dependence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Reminder: </a:t>
            </a:r>
            <a:r>
              <a:rPr lang="en-US" sz="4000" dirty="0" err="1" smtClean="0"/>
              <a:t>verview</a:t>
            </a:r>
            <a:r>
              <a:rPr lang="en-US" sz="4000" dirty="0" smtClean="0"/>
              <a:t> of Discussion: </a:t>
            </a:r>
            <a:r>
              <a:rPr lang="en-US" sz="4000" dirty="0"/>
              <a:t>Theories and Themes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Rainbow Nation Myth</a:t>
            </a:r>
          </a:p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People, History and Culture</a:t>
            </a:r>
            <a:endParaRPr lang="en-US" dirty="0"/>
          </a:p>
        </p:txBody>
      </p:sp>
      <p:pic>
        <p:nvPicPr>
          <p:cNvPr id="51204" name="Picture 2" descr="http://www.paintingsilove.com/uploads/25/25628/neslon-mandela-and-the-2010-children-of-the-rainbow-n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7048500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San in Southern Africa</a:t>
            </a:r>
            <a:endParaRPr lang="en-US" dirty="0"/>
          </a:p>
        </p:txBody>
      </p:sp>
      <p:pic>
        <p:nvPicPr>
          <p:cNvPr id="52227" name="Picture 2" descr="http://jeremylent.files.wordpress.com/2012/05/kalahari-bush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248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Somali Pastoralists in Northern Kenya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3251" name="Picture 2" descr="http://farm1.static.flickr.com/76/186382107_9cfae51c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701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b="1" smtClean="0"/>
          </a:p>
          <a:p>
            <a:endParaRPr lang="en-US" b="1" smtClean="0"/>
          </a:p>
          <a:p>
            <a:r>
              <a:rPr lang="en-US" b="1" smtClean="0"/>
              <a:t>HISTORY AND POLITICAL DEVELOPMENT </a:t>
            </a:r>
          </a:p>
          <a:p>
            <a:endParaRPr lang="en-US" b="1" smtClean="0"/>
          </a:p>
          <a:p>
            <a:r>
              <a:rPr lang="en-US" b="1" smtClean="0"/>
              <a:t>THE NATURE OF THE PAST</a:t>
            </a:r>
          </a:p>
          <a:p>
            <a:endParaRPr lang="en-US" b="1" smtClean="0"/>
          </a:p>
          <a:p>
            <a:r>
              <a:rPr lang="en-US" b="1" smtClean="0"/>
              <a:t>THE IMPACT OF COLONIALISM AND NATIONALISM</a:t>
            </a:r>
          </a:p>
          <a:p>
            <a:endParaRPr lang="en-US" b="1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HISTORY: Fragmentation, Dependence and Conflict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African History</a:t>
            </a:r>
          </a:p>
        </p:txBody>
      </p:sp>
      <p:pic>
        <p:nvPicPr>
          <p:cNvPr id="55300" name="Picture 5" descr="Soldiers,%20Kingdom%20of%20Kongo,%201670s%20Ezio%20Bassani,%20Un%20Cappuccino%20nell%20Af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28738"/>
            <a:ext cx="3567113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7" descr="250px-Punch_Rhodes_Colos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1752600"/>
            <a:ext cx="34099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From the East</a:t>
            </a:r>
            <a:endParaRPr lang="en-US" dirty="0"/>
          </a:p>
        </p:txBody>
      </p:sp>
      <p:pic>
        <p:nvPicPr>
          <p:cNvPr id="56323" name="Picture 2" descr="http://www.sikh-heritage.co.uk/heritage/sikhhert%20EAfrica/nostalgic%20EA/gujjar-su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694738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endParaRPr lang="en-US" b="1" smtClean="0"/>
          </a:p>
          <a:p>
            <a:pPr marL="609600" indent="-609600"/>
            <a:r>
              <a:rPr lang="en-US" b="1" smtClean="0"/>
              <a:t>Did Things Fall Apart?</a:t>
            </a:r>
          </a:p>
          <a:p>
            <a:pPr marL="609600" indent="-609600"/>
            <a:endParaRPr lang="en-US" b="1" smtClean="0"/>
          </a:p>
          <a:p>
            <a:pPr marL="609600" indent="-609600"/>
            <a:r>
              <a:rPr lang="en-US" b="1" smtClean="0"/>
              <a:t>Did Europe Under-develop Africa?</a:t>
            </a:r>
          </a:p>
          <a:p>
            <a:pPr marL="609600" indent="-609600"/>
            <a:endParaRPr lang="en-US" b="1" smtClean="0"/>
          </a:p>
          <a:p>
            <a:pPr marL="609600" indent="-609600"/>
            <a:r>
              <a:rPr lang="en-US" b="1" smtClean="0"/>
              <a:t>Should the Settlers Go Home?</a:t>
            </a:r>
          </a:p>
          <a:p>
            <a:pPr marL="609600" indent="-609600"/>
            <a:endParaRPr lang="en-US" b="1" smtClean="0"/>
          </a:p>
          <a:p>
            <a:pPr marL="609600" indent="-609600"/>
            <a:r>
              <a:rPr lang="en-US" b="1" smtClean="0"/>
              <a:t>Was Colonialism in Africa Different?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DISCUSSION POINTS: History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5" descr="things-fall-apart_ache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85800"/>
            <a:ext cx="35020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400" b="1" smtClean="0"/>
              <a:t>Short Bio- Picture, background, and books chosen to read;</a:t>
            </a:r>
          </a:p>
          <a:p>
            <a:pPr marL="609600" indent="-609600">
              <a:buFontTx/>
              <a:buAutoNum type="arabicPeriod"/>
            </a:pPr>
            <a:endParaRPr lang="en-US" sz="2400" b="1" smtClean="0"/>
          </a:p>
          <a:p>
            <a:pPr marL="609600" indent="-609600">
              <a:buFontTx/>
              <a:buAutoNum type="arabicPeriod" startAt="2"/>
            </a:pPr>
            <a:r>
              <a:rPr lang="en-US" sz="2400" b="1" smtClean="0"/>
              <a:t>Weekly participation in discussion focused on CASE STUDIES;</a:t>
            </a:r>
          </a:p>
          <a:p>
            <a:pPr marL="609600" indent="-609600">
              <a:buFontTx/>
              <a:buAutoNum type="arabicPeriod" startAt="2"/>
            </a:pPr>
            <a:endParaRPr lang="en-US" sz="2400" b="1" smtClean="0"/>
          </a:p>
          <a:p>
            <a:pPr marL="609600" indent="-609600">
              <a:buFontTx/>
              <a:buAutoNum type="arabicPeriod" startAt="3"/>
            </a:pPr>
            <a:r>
              <a:rPr lang="en-US" sz="2400" b="1" smtClean="0"/>
              <a:t>Research Presentation and Paper</a:t>
            </a:r>
          </a:p>
          <a:p>
            <a:pPr marL="609600" indent="-609600">
              <a:buFontTx/>
              <a:buAutoNum type="arabicPeriod" startAt="3"/>
            </a:pPr>
            <a:endParaRPr lang="en-US" sz="2400" b="1" smtClean="0"/>
          </a:p>
          <a:p>
            <a:pPr marL="609600" indent="-609600">
              <a:buFontTx/>
              <a:buAutoNum type="arabicPeriod" startAt="3"/>
            </a:pPr>
            <a:r>
              <a:rPr lang="en-US" sz="2400" b="1" smtClean="0"/>
              <a:t>Take Home Exam</a:t>
            </a: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The Bottom Line: Requirements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South African Strike, 1922</a:t>
            </a:r>
            <a:endParaRPr lang="en-US" dirty="0"/>
          </a:p>
        </p:txBody>
      </p:sp>
      <p:sp>
        <p:nvSpPr>
          <p:cNvPr id="59395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0" y="1676400"/>
            <a:ext cx="2438400" cy="3941763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b="1" smtClean="0"/>
              <a:t>“	</a:t>
            </a:r>
            <a:r>
              <a:rPr lang="en-US" b="1" i="1" smtClean="0"/>
              <a:t>Workers of the world</a:t>
            </a:r>
            <a:r>
              <a:rPr lang="en-US" b="1" smtClean="0"/>
              <a:t>, </a:t>
            </a:r>
            <a:r>
              <a:rPr lang="en-US" b="1" i="1" smtClean="0"/>
              <a:t>unite</a:t>
            </a:r>
            <a:r>
              <a:rPr lang="en-US" b="1" smtClean="0"/>
              <a:t> and fight for a </a:t>
            </a:r>
            <a:r>
              <a:rPr lang="en-US" b="1" i="1" smtClean="0"/>
              <a:t>white</a:t>
            </a:r>
            <a:r>
              <a:rPr lang="en-US" b="1" smtClean="0"/>
              <a:t> South Africa!"</a:t>
            </a:r>
          </a:p>
        </p:txBody>
      </p:sp>
      <p:pic>
        <p:nvPicPr>
          <p:cNvPr id="59396" name="Picture 2" descr="http://www.marchofthetitans.com/vol3chap16_files/1922_sac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676400"/>
            <a:ext cx="631507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524000"/>
            <a:ext cx="7620000" cy="4953000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Oral tradition vs. Written Language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Role of oral history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Isolation from North Africa/Europe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African Historical Migration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Nature of Political Organization- "state vs. Stateless" </a:t>
            </a:r>
            <a:r>
              <a:rPr lang="en-US" sz="2400" b="1" dirty="0" smtClean="0"/>
              <a:t>systems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 smtClean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Impact </a:t>
            </a:r>
            <a:r>
              <a:rPr lang="en-US" sz="2400" b="1" dirty="0"/>
              <a:t>of </a:t>
            </a:r>
            <a:r>
              <a:rPr lang="en-US" sz="2400" b="1" dirty="0" smtClean="0"/>
              <a:t>Slavery 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 smtClean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Oral tradition vs. Written Language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 smtClean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Nature of Political Organization- "state vs. Stateless" systems- Lack of Political Organization?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History and Political Development</a:t>
            </a:r>
            <a:br>
              <a:rPr lang="en-US" sz="4000"/>
            </a:br>
            <a:r>
              <a:rPr lang="en-US" sz="4000"/>
              <a:t>The Nature of The  Past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African Migration</a:t>
            </a:r>
            <a:endParaRPr lang="en-US" dirty="0"/>
          </a:p>
        </p:txBody>
      </p:sp>
      <p:pic>
        <p:nvPicPr>
          <p:cNvPr id="61443" name="Picture 2" descr="http://www.yorku.ca/kdenning/+3510%202005-6/bantu%20migration%20000f24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190625"/>
            <a:ext cx="52863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Pre-Colonial </a:t>
            </a:r>
            <a:r>
              <a:rPr lang="en-US" dirty="0" smtClean="0"/>
              <a:t>History: Slave Trade</a:t>
            </a:r>
            <a:endParaRPr lang="en-US" dirty="0"/>
          </a:p>
        </p:txBody>
      </p:sp>
      <p:pic>
        <p:nvPicPr>
          <p:cNvPr id="62467" name="Picture 5" descr="http://3.bp.blogspot.com/_TcU1IJOol8E/S97cKF-mtHI/AAAAAAAAAjQ/ksuO-BaPgLw/s1600/map.slave.tr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43025"/>
            <a:ext cx="6943725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smtClean="0"/>
              <a:t>State vs. Stateless Systems</a:t>
            </a:r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r>
              <a:rPr lang="en-US" sz="2400" b="1" smtClean="0"/>
              <a:t>Not a dichotomy but a Continuum</a:t>
            </a:r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r>
              <a:rPr lang="en-US" sz="2400" b="1" smtClean="0"/>
              <a:t>Age Grade</a:t>
            </a:r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r>
              <a:rPr lang="en-US" sz="2400" b="1" smtClean="0"/>
              <a:t>Kinship</a:t>
            </a:r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r>
              <a:rPr lang="en-US" sz="2400" b="1" smtClean="0"/>
              <a:t>Lineage</a:t>
            </a:r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r>
              <a:rPr lang="en-US" sz="2400" b="1" smtClean="0"/>
              <a:t>Hierarchy/Bureaucratic (Weberian)</a:t>
            </a:r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Pre-Colonial Polities- Principles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/>
          <a:lstStyle/>
          <a:p>
            <a:r>
              <a:rPr lang="en-US" sz="2400" smtClean="0"/>
              <a:t>Children</a:t>
            </a:r>
          </a:p>
          <a:p>
            <a:endParaRPr lang="en-US" sz="2400" smtClean="0"/>
          </a:p>
          <a:p>
            <a:r>
              <a:rPr lang="en-US" sz="2400" smtClean="0"/>
              <a:t>Youths</a:t>
            </a:r>
          </a:p>
          <a:p>
            <a:endParaRPr lang="en-US" sz="2400" smtClean="0"/>
          </a:p>
          <a:p>
            <a:r>
              <a:rPr lang="en-US" sz="2400" smtClean="0"/>
              <a:t>Circumcised Young Men</a:t>
            </a:r>
          </a:p>
          <a:p>
            <a:endParaRPr lang="en-US" sz="2400" smtClean="0"/>
          </a:p>
          <a:p>
            <a:r>
              <a:rPr lang="en-US" sz="2400" smtClean="0"/>
              <a:t>Warriors</a:t>
            </a:r>
          </a:p>
          <a:p>
            <a:endParaRPr lang="en-US" sz="2400" smtClean="0"/>
          </a:p>
          <a:p>
            <a:r>
              <a:rPr lang="en-US" sz="2400" smtClean="0"/>
              <a:t>Governors</a:t>
            </a:r>
          </a:p>
          <a:p>
            <a:endParaRPr lang="en-US" sz="2400" smtClean="0"/>
          </a:p>
          <a:p>
            <a:r>
              <a:rPr lang="en-US" sz="2400" smtClean="0"/>
              <a:t>Elders </a:t>
            </a:r>
          </a:p>
          <a:p>
            <a:endParaRPr lang="en-US" sz="2400" smtClean="0"/>
          </a:p>
        </p:txBody>
      </p:sp>
      <p:sp>
        <p:nvSpPr>
          <p:cNvPr id="64515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r>
              <a:rPr lang="en-US" sz="2400" smtClean="0"/>
              <a:t>Governing Age Grade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Age Grade Systems: circa seven years apart (A Generic Example)</a:t>
            </a:r>
          </a:p>
        </p:txBody>
      </p:sp>
      <p:pic>
        <p:nvPicPr>
          <p:cNvPr id="64517" name="Picture 8" descr="Ig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27263"/>
            <a:ext cx="3886200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b="1" smtClean="0"/>
              <a:t>Extended Family and Clan Systems: Hunter-Gatherers in Southern Africa and Somalia</a:t>
            </a:r>
          </a:p>
          <a:p>
            <a:pPr>
              <a:lnSpc>
                <a:spcPct val="90000"/>
              </a:lnSpc>
            </a:pPr>
            <a:endParaRPr lang="en-US" b="1" smtClean="0"/>
          </a:p>
          <a:p>
            <a:pPr>
              <a:lnSpc>
                <a:spcPct val="90000"/>
              </a:lnSpc>
            </a:pPr>
            <a:r>
              <a:rPr lang="en-US" b="1" smtClean="0"/>
              <a:t>Age Grade Systems- Ibo in Nigeria, Luo in East Africa and Kikuyu in Kenya</a:t>
            </a:r>
          </a:p>
          <a:p>
            <a:pPr>
              <a:lnSpc>
                <a:spcPct val="90000"/>
              </a:lnSpc>
            </a:pPr>
            <a:endParaRPr lang="en-US" b="1" smtClean="0"/>
          </a:p>
          <a:p>
            <a:pPr>
              <a:lnSpc>
                <a:spcPct val="90000"/>
              </a:lnSpc>
            </a:pPr>
            <a:r>
              <a:rPr lang="en-US" b="1" smtClean="0"/>
              <a:t>Kingdoms (State Systems)- Ethiopia, Yoruba, Buganda, Zululand and Swaziland</a:t>
            </a: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African Political </a:t>
            </a:r>
            <a:r>
              <a:rPr lang="en-US" dirty="0" smtClean="0"/>
              <a:t>Systems: The Problem of Institutional Collapse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Haile Selassie of Ethiopia and Sobuza II of Swaziland</a:t>
            </a:r>
          </a:p>
        </p:txBody>
      </p:sp>
      <p:pic>
        <p:nvPicPr>
          <p:cNvPr id="66564" name="Picture 5" descr="File:Selassie restore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525838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7" descr="Sobhuza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1524000"/>
            <a:ext cx="30384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/>
              <a:t>				</a:t>
            </a:r>
            <a:endParaRPr lang="en-US" sz="2800" dirty="0" smtClean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/>
              <a:t>				Iron </a:t>
            </a:r>
            <a:r>
              <a:rPr lang="en-US" sz="2800" b="1" dirty="0"/>
              <a:t>Age Sites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800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/>
              <a:t>Meroe:  550 BC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/>
              <a:t>Egypt: 600 BC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/>
              <a:t>Carthage: 840 BC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 err="1"/>
              <a:t>Nok</a:t>
            </a:r>
            <a:r>
              <a:rPr lang="en-US" sz="1800" b="1" dirty="0"/>
              <a:t> Culture (Nigeria): 200 B.C.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/>
              <a:t>Axum and Ethiopia: 25 AD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/>
              <a:t>Zimbabwe: 200 AD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/>
              <a:t>Tzaneen (South Africa): 500 AD</a:t>
            </a:r>
          </a:p>
          <a:p>
            <a:pPr marL="859536" lvl="2" fontAlgn="auto">
              <a:lnSpc>
                <a:spcPct val="80000"/>
              </a:lnSpc>
              <a:spcAft>
                <a:spcPts val="0"/>
              </a:spcAft>
              <a:buFont typeface="Wingdings 2"/>
              <a:buChar char=""/>
              <a:defRPr/>
            </a:pPr>
            <a:endParaRPr lang="en-US" sz="1400" b="1" dirty="0"/>
          </a:p>
          <a:p>
            <a:pPr marL="859536" lvl="2" fontAlgn="auto">
              <a:lnSpc>
                <a:spcPct val="80000"/>
              </a:lnSpc>
              <a:spcAft>
                <a:spcPts val="0"/>
              </a:spcAft>
              <a:buFont typeface="Wingdings 2"/>
              <a:buChar char=""/>
              <a:defRPr/>
            </a:pPr>
            <a:endParaRPr lang="en-US" sz="1400" b="1" dirty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Pre-Colonial History: </a:t>
            </a:r>
            <a:br>
              <a:rPr lang="en-US" sz="4000"/>
            </a:br>
            <a:r>
              <a:rPr lang="en-US" sz="4000"/>
              <a:t>The Issue of Iron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Iron Age Kingdoms</a:t>
            </a:r>
          </a:p>
        </p:txBody>
      </p:sp>
      <p:pic>
        <p:nvPicPr>
          <p:cNvPr id="68611" name="Picture 5" descr="300px-African-civilizations-map-pre-colon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4267200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Goal?  An African Middle Class Family in Lusaka, Zambia</a:t>
            </a:r>
            <a:endParaRPr lang="en-US" dirty="0"/>
          </a:p>
        </p:txBody>
      </p:sp>
      <p:pic>
        <p:nvPicPr>
          <p:cNvPr id="14340" name="Picture 2" descr="http://static.guim.co.uk/sys-images/Guardian/Pix/pictures/2011/12/25/1324843467426/African-middle-class-fami-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77963"/>
            <a:ext cx="6045200" cy="362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smtClean="0"/>
              <a:t>Movement From Northeast to South West</a:t>
            </a:r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r>
              <a:rPr lang="en-US" sz="2400" b="1" smtClean="0"/>
              <a:t>The Bantu Heartland idea</a:t>
            </a:r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r>
              <a:rPr lang="en-US" sz="2400" b="1" smtClean="0"/>
              <a:t>Indigenous Occupants: Pygmy, San, Khoisian</a:t>
            </a:r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r>
              <a:rPr lang="en-US" sz="2400" b="1" smtClean="0"/>
              <a:t>Issue of Arrival in West and South Africa -1600 and 1653</a:t>
            </a:r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r>
              <a:rPr lang="en-US" sz="2400" b="1" smtClean="0"/>
              <a:t>Myth of Arrival: 1653</a:t>
            </a:r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r>
              <a:rPr lang="en-US" sz="2400" b="1" smtClean="0"/>
              <a:t>The importance of Carbon Dating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African Migration-Theories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Jan  van </a:t>
            </a:r>
            <a:r>
              <a:rPr lang="en-US" sz="4000" dirty="0" err="1"/>
              <a:t>Riebeeck</a:t>
            </a:r>
            <a:r>
              <a:rPr lang="en-US" sz="4000" dirty="0"/>
              <a:t> and </a:t>
            </a:r>
            <a:r>
              <a:rPr lang="en-US" sz="4000" dirty="0" smtClean="0"/>
              <a:t>Bantu </a:t>
            </a:r>
            <a:r>
              <a:rPr lang="en-US" sz="4000" dirty="0"/>
              <a:t>Arrival</a:t>
            </a:r>
          </a:p>
        </p:txBody>
      </p:sp>
      <p:pic>
        <p:nvPicPr>
          <p:cNvPr id="70659" name="Picture 5" descr="jan-van-riebeeck-meeting-the-khoisan-capecolo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9725"/>
            <a:ext cx="523875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5" descr="bantu-homes-uga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629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smtClean="0"/>
              <a:t>Ghana- 300-1100 AD: </a:t>
            </a:r>
          </a:p>
          <a:p>
            <a:pPr>
              <a:lnSpc>
                <a:spcPct val="80000"/>
              </a:lnSpc>
            </a:pPr>
            <a:endParaRPr lang="en-US" sz="2800" b="1" smtClean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smtClean="0"/>
              <a:t>Trans-Saharan Trade (Gold For Salt)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smtClean="0"/>
              <a:t>Feudal Structures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smtClean="0"/>
              <a:t>Slave Trade to Middle East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endParaRPr lang="en-US" sz="2400" b="1" smtClean="0"/>
          </a:p>
          <a:p>
            <a:pPr>
              <a:lnSpc>
                <a:spcPct val="80000"/>
              </a:lnSpc>
            </a:pPr>
            <a:r>
              <a:rPr lang="en-US" sz="2800" b="1" smtClean="0"/>
              <a:t>Mali- 1200-1400  (Timbuktu)</a:t>
            </a:r>
          </a:p>
          <a:p>
            <a:pPr>
              <a:lnSpc>
                <a:spcPct val="80000"/>
              </a:lnSpc>
            </a:pPr>
            <a:endParaRPr lang="en-US" sz="2800" b="1" smtClean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smtClean="0"/>
              <a:t>Islamic Invasion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smtClean="0"/>
              <a:t>Hierarchical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smtClean="0"/>
              <a:t>Part of Middle East and Islamic Cultural Patterns</a:t>
            </a:r>
          </a:p>
          <a:p>
            <a:pPr lvl="2">
              <a:lnSpc>
                <a:spcPct val="80000"/>
              </a:lnSpc>
              <a:buFontTx/>
              <a:buNone/>
            </a:pPr>
            <a:endParaRPr lang="en-US" sz="2000" b="1" smtClean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Western Africa Pre-Colonial Systems: Images and Myths?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West African Kingdoms</a:t>
            </a:r>
          </a:p>
        </p:txBody>
      </p:sp>
      <p:pic>
        <p:nvPicPr>
          <p:cNvPr id="73731" name="Picture 5" descr="west_african_kindomsempi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633412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 err="1"/>
              <a:t>Songrai</a:t>
            </a:r>
            <a:r>
              <a:rPr lang="en-US" sz="2800" b="1" dirty="0"/>
              <a:t>/</a:t>
            </a:r>
            <a:r>
              <a:rPr lang="en-US" sz="2800" b="1" dirty="0" err="1"/>
              <a:t>Songhay</a:t>
            </a:r>
            <a:r>
              <a:rPr lang="en-US" sz="2800" b="1" dirty="0"/>
              <a:t>- 1400-1700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b="1" dirty="0"/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b="1" dirty="0" smtClean="0"/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 smtClean="0"/>
              <a:t>Money</a:t>
            </a:r>
            <a:r>
              <a:rPr lang="en-US" b="1" dirty="0"/>
              <a:t>: Gold and </a:t>
            </a:r>
            <a:r>
              <a:rPr lang="en-US" b="1" dirty="0" smtClean="0"/>
              <a:t>Cowries</a:t>
            </a:r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b="1" dirty="0"/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/>
              <a:t>Laws and Hierarchical </a:t>
            </a:r>
            <a:r>
              <a:rPr lang="en-US" b="1" dirty="0" smtClean="0"/>
              <a:t>Administration</a:t>
            </a:r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b="1" dirty="0"/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/>
              <a:t>Islamic </a:t>
            </a:r>
            <a:r>
              <a:rPr lang="en-US" b="1" dirty="0" smtClean="0"/>
              <a:t>Education</a:t>
            </a:r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b="1" dirty="0"/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/>
              <a:t>Shift to Coastal Trade and Slavery 1600</a:t>
            </a:r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800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/>
          </a:p>
          <a:p>
            <a:pPr marL="621792" lvl="1" fontAlgn="auto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dirty="0"/>
              <a:t>		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Western Africa: </a:t>
            </a:r>
            <a:br>
              <a:rPr lang="en-US" sz="4000"/>
            </a:br>
            <a:r>
              <a:rPr lang="en-US" sz="4000"/>
              <a:t>Historical Kingdoms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csmhhistory.pbworks.com/f/1252987481/SONGHAI_empire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9027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smtClean="0"/>
              <a:t>Hausa, Mossi, Borno</a:t>
            </a:r>
          </a:p>
          <a:p>
            <a:pPr>
              <a:lnSpc>
                <a:spcPct val="90000"/>
              </a:lnSpc>
            </a:pPr>
            <a:endParaRPr lang="en-US" b="1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200" b="1" smtClean="0"/>
              <a:t>Islamic Empires: Invasion, Establishment and Puritanism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b="1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200" b="1" smtClean="0"/>
              <a:t>Futa Jalon and Usman dan Fodio, 1804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en-US" sz="3200" b="1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200" b="1" smtClean="0"/>
              <a:t>Identity of Arab, Berber and African</a:t>
            </a:r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Western Africa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www.princeamongslaves.org/imagecache/293/293/1:1/E/ayat-upf-dih.tv.s3.amazonaws.com/files/2011/04/11/Almamy_Fouta-Dja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Futa</a:t>
            </a:r>
            <a:r>
              <a:rPr lang="en-US" dirty="0" smtClean="0"/>
              <a:t> </a:t>
            </a:r>
            <a:r>
              <a:rPr lang="en-US" dirty="0" err="1" smtClean="0"/>
              <a:t>Jalon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2">
              <a:buFontTx/>
              <a:buNone/>
            </a:pPr>
            <a:endParaRPr lang="en-US" smtClean="0"/>
          </a:p>
          <a:p>
            <a:pPr lvl="2" algn="r">
              <a:buFontTx/>
              <a:buNone/>
            </a:pPr>
            <a:r>
              <a:rPr lang="en-US" b="1" smtClean="0"/>
              <a:t>Cheikh Oumar Foutou Tall,1796-1864</a:t>
            </a: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Kingdom of Fouta Djallon , 1776-1896, Islamic Empire</a:t>
            </a:r>
          </a:p>
        </p:txBody>
      </p:sp>
      <p:pic>
        <p:nvPicPr>
          <p:cNvPr id="78852" name="Picture 5" descr="400px-Fula_jihad_states_map_general_c18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5410200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7" descr="om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71800"/>
            <a:ext cx="28860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000" b="1" dirty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000" b="1" dirty="0" smtClean="0"/>
              <a:t>Revised Assignment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sz="2000" b="1" dirty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000" b="1" dirty="0" smtClean="0"/>
              <a:t>	Research Paper Oral Presentation and Papers: Each member of the class will make a formal group presentation to the class and prepare a well written research paper (</a:t>
            </a:r>
            <a:r>
              <a:rPr lang="en-US" sz="2000" b="1" dirty="0" smtClean="0"/>
              <a:t>20-25 </a:t>
            </a:r>
            <a:r>
              <a:rPr lang="en-US" sz="2000" b="1" dirty="0" smtClean="0"/>
              <a:t>page limit) which will be turned in at the end of the semester. The </a:t>
            </a:r>
            <a:r>
              <a:rPr lang="en-US" sz="2000" b="1" dirty="0" smtClean="0"/>
              <a:t>assignment will be </a:t>
            </a:r>
            <a:r>
              <a:rPr lang="en-US" sz="2000" b="1" dirty="0" smtClean="0"/>
              <a:t>established according to your region of interest (30%).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sz="2000" b="1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Research Assignment</a:t>
            </a:r>
            <a:endParaRPr lang="en-US" dirty="0"/>
          </a:p>
        </p:txBody>
      </p:sp>
      <p:pic>
        <p:nvPicPr>
          <p:cNvPr id="15364" name="Picture 2" descr="http://blogs.biomedcentral.com/bmcblog/files/2011/10/RAfrica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62000"/>
            <a:ext cx="153828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smtClean="0"/>
              <a:t>Khoisian 200 BC-1600</a:t>
            </a:r>
          </a:p>
          <a:p>
            <a:pPr>
              <a:lnSpc>
                <a:spcPct val="90000"/>
              </a:lnSpc>
            </a:pPr>
            <a:r>
              <a:rPr lang="en-US" sz="2800" b="1" smtClean="0"/>
              <a:t>Bunyoro from 1300</a:t>
            </a:r>
          </a:p>
          <a:p>
            <a:pPr>
              <a:lnSpc>
                <a:spcPct val="90000"/>
              </a:lnSpc>
            </a:pPr>
            <a:r>
              <a:rPr lang="en-US" sz="2800" b="1" smtClean="0"/>
              <a:t>Buganda from 1500-1800</a:t>
            </a:r>
          </a:p>
          <a:p>
            <a:pPr>
              <a:lnSpc>
                <a:spcPct val="90000"/>
              </a:lnSpc>
            </a:pPr>
            <a:r>
              <a:rPr lang="en-US" sz="2800" b="1" smtClean="0"/>
              <a:t>Mwonomotopa1500-1800</a:t>
            </a:r>
          </a:p>
          <a:p>
            <a:pPr>
              <a:lnSpc>
                <a:spcPct val="90000"/>
              </a:lnSpc>
            </a:pPr>
            <a:r>
              <a:rPr lang="en-US" sz="2800" b="1" smtClean="0"/>
              <a:t>Luba/Lunda 1500-1800</a:t>
            </a:r>
          </a:p>
          <a:p>
            <a:pPr>
              <a:lnSpc>
                <a:spcPct val="90000"/>
              </a:lnSpc>
            </a:pPr>
            <a:r>
              <a:rPr lang="en-US" sz="2800" b="1" smtClean="0"/>
              <a:t>Zulu Empire and Dissolusion 1700-1850</a:t>
            </a:r>
          </a:p>
          <a:p>
            <a:pPr>
              <a:lnSpc>
                <a:spcPct val="90000"/>
              </a:lnSpc>
            </a:pPr>
            <a:endParaRPr lang="en-US" sz="2800" b="1" smtClean="0"/>
          </a:p>
          <a:p>
            <a:pPr>
              <a:lnSpc>
                <a:spcPct val="90000"/>
              </a:lnSpc>
            </a:pPr>
            <a:r>
              <a:rPr lang="en-US" sz="2800" b="1" smtClean="0"/>
              <a:t>Portugal 1600-1975</a:t>
            </a:r>
          </a:p>
          <a:p>
            <a:pPr>
              <a:lnSpc>
                <a:spcPct val="90000"/>
              </a:lnSpc>
            </a:pPr>
            <a:r>
              <a:rPr lang="en-US" sz="2800" b="1" smtClean="0"/>
              <a:t>Afrikaners 1652-1994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>
              <a:lnSpc>
                <a:spcPct val="90000"/>
              </a:lnSpc>
              <a:buFontTx/>
              <a:buNone/>
            </a:pPr>
            <a:endParaRPr lang="en-US" sz="2800" smtClean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Eastern and Southern Africa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Nigerian Kingdoms</a:t>
            </a:r>
          </a:p>
        </p:txBody>
      </p:sp>
      <p:pic>
        <p:nvPicPr>
          <p:cNvPr id="80899" name="Picture 5" descr="africa_nigeria_n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92442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b="1" smtClean="0"/>
          </a:p>
          <a:p>
            <a:endParaRPr lang="en-US" b="1" smtClean="0"/>
          </a:p>
          <a:p>
            <a:r>
              <a:rPr lang="en-US" b="1" smtClean="0"/>
              <a:t>Roman, Middle Eastern and African Slavery</a:t>
            </a:r>
          </a:p>
          <a:p>
            <a:endParaRPr lang="en-US" b="1" smtClean="0"/>
          </a:p>
          <a:p>
            <a:r>
              <a:rPr lang="en-US" b="1" smtClean="0"/>
              <a:t>African Kingdoms, trade and slavery</a:t>
            </a:r>
          </a:p>
          <a:p>
            <a:endParaRPr lang="en-US" b="1" smtClean="0"/>
          </a:p>
          <a:p>
            <a:r>
              <a:rPr lang="en-US" b="1" smtClean="0"/>
              <a:t>Chattel Slavery and the Overseas Trade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The Institution of Slavery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Slavery: Teacher vs. Chattel</a:t>
            </a:r>
          </a:p>
        </p:txBody>
      </p:sp>
      <p:pic>
        <p:nvPicPr>
          <p:cNvPr id="82947" name="Picture 8" descr="Greek+Sl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79588"/>
            <a:ext cx="4114800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10" descr="3a17639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0386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smtClean="0"/>
              <a:t>Indigenous</a:t>
            </a:r>
          </a:p>
          <a:p>
            <a:pPr>
              <a:lnSpc>
                <a:spcPct val="90000"/>
              </a:lnSpc>
            </a:pPr>
            <a:endParaRPr lang="en-US" sz="3600" b="1" smtClean="0"/>
          </a:p>
          <a:p>
            <a:pPr>
              <a:lnSpc>
                <a:spcPct val="90000"/>
              </a:lnSpc>
            </a:pPr>
            <a:r>
              <a:rPr lang="en-US" sz="3600" b="1" smtClean="0"/>
              <a:t>Christianity</a:t>
            </a:r>
          </a:p>
          <a:p>
            <a:pPr>
              <a:lnSpc>
                <a:spcPct val="90000"/>
              </a:lnSpc>
            </a:pPr>
            <a:endParaRPr lang="en-US" sz="3600" b="1" smtClean="0"/>
          </a:p>
          <a:p>
            <a:pPr>
              <a:lnSpc>
                <a:spcPct val="90000"/>
              </a:lnSpc>
            </a:pPr>
            <a:r>
              <a:rPr lang="en-US" sz="3600" b="1" smtClean="0"/>
              <a:t>Syncretistic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600" b="1" smtClean="0"/>
          </a:p>
          <a:p>
            <a:pPr>
              <a:lnSpc>
                <a:spcPct val="90000"/>
              </a:lnSpc>
            </a:pPr>
            <a:r>
              <a:rPr lang="en-US" sz="3600" b="1" smtClean="0"/>
              <a:t>Islam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The Issue of religion</a:t>
            </a:r>
          </a:p>
        </p:txBody>
      </p:sp>
      <p:pic>
        <p:nvPicPr>
          <p:cNvPr id="83972" name="Picture 5" descr="http://upload.wikimedia.org/wikipedia/commons/thumb/7/72/Igbo_medicine_man.jpg/313px-Igbo_medicine_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600200"/>
            <a:ext cx="46132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Zion Christian Church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Syncretistic Religion</a:t>
            </a:r>
          </a:p>
        </p:txBody>
      </p:sp>
      <p:pic>
        <p:nvPicPr>
          <p:cNvPr id="84996" name="Picture 5" descr="zionch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43200"/>
            <a:ext cx="34290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7" descr="z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0"/>
            <a:ext cx="28956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914400"/>
            <a:ext cx="7848600" cy="5257800"/>
          </a:xfrm>
        </p:spPr>
        <p:txBody>
          <a:bodyPr/>
          <a:lstStyle/>
          <a:p>
            <a:r>
              <a:rPr lang="en-US" b="1" dirty="0" smtClean="0"/>
              <a:t>Middle Eastern and Asian influences: </a:t>
            </a:r>
          </a:p>
          <a:p>
            <a:pPr>
              <a:buFontTx/>
              <a:buNone/>
            </a:pPr>
            <a:r>
              <a:rPr lang="en-US" b="1" dirty="0" smtClean="0"/>
              <a:t>	Indians and Syrians</a:t>
            </a:r>
          </a:p>
          <a:p>
            <a:endParaRPr lang="en-US" b="1" dirty="0" smtClean="0"/>
          </a:p>
          <a:p>
            <a:r>
              <a:rPr lang="en-US" b="1" dirty="0" smtClean="0"/>
              <a:t>Land based trade- Still little understood</a:t>
            </a:r>
          </a:p>
          <a:p>
            <a:endParaRPr lang="en-US" b="1" dirty="0" smtClean="0"/>
          </a:p>
          <a:p>
            <a:r>
              <a:rPr lang="en-US" b="1" dirty="0" smtClean="0"/>
              <a:t>Puritanism and Revival in the nineteenth </a:t>
            </a:r>
            <a:r>
              <a:rPr lang="en-US" b="1" dirty="0" smtClean="0"/>
              <a:t>century</a:t>
            </a:r>
          </a:p>
          <a:p>
            <a:endParaRPr lang="en-US" b="1" dirty="0"/>
          </a:p>
          <a:p>
            <a:r>
              <a:rPr lang="en-US" b="1" dirty="0" smtClean="0"/>
              <a:t>Extre</a:t>
            </a:r>
            <a:r>
              <a:rPr lang="en-US" b="1" dirty="0" smtClean="0"/>
              <a:t>mism: </a:t>
            </a:r>
            <a:r>
              <a:rPr lang="en-US" b="1" dirty="0" err="1" smtClean="0"/>
              <a:t>Boko</a:t>
            </a:r>
            <a:r>
              <a:rPr lang="en-US" b="1" dirty="0" smtClean="0"/>
              <a:t> Haram and Al-</a:t>
            </a:r>
            <a:r>
              <a:rPr lang="en-US" b="1" dirty="0" err="1" smtClean="0"/>
              <a:t>Qaeida</a:t>
            </a:r>
            <a:r>
              <a:rPr lang="en-US" b="1" dirty="0" smtClean="0"/>
              <a:t> 20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  <a:p>
            <a:r>
              <a:rPr lang="en-US" b="1" dirty="0" smtClean="0"/>
              <a:t>Competition with Christianity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The  Influence of Islam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Aga Khan Visits Kenya (with President Mwai Kibaki)</a:t>
            </a:r>
          </a:p>
        </p:txBody>
      </p:sp>
      <p:pic>
        <p:nvPicPr>
          <p:cNvPr id="87044" name="Picture 5" descr="2009_kenya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6295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371600"/>
            <a:ext cx="8229600" cy="5257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b="1" smtClean="0"/>
              <a:t>The Moslem Invasions of the Western Sudan and the East African Coast- 1800-1840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400" b="1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b="1" smtClean="0"/>
              <a:t>The Replacement of the Slave Trade with trade in cash crops (palm oil, cocoa, peanuts, and cocoa and minerals (gold, diamonds, coal, copper, etc.)- 1820-1900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400" b="1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b="1" smtClean="0"/>
              <a:t>The Replacement of informal Spheres of Influence with formal partition  of the continent and the establishment of Imperial Rule, 1870-1890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400" b="1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b="1" smtClean="0"/>
              <a:t>Foretelling of Islamic Fundamentalism in 20</a:t>
            </a:r>
            <a:r>
              <a:rPr lang="en-US" sz="2400" b="1" baseline="30000" smtClean="0"/>
              <a:t>th</a:t>
            </a:r>
            <a:r>
              <a:rPr lang="en-US" sz="2400" b="1" smtClean="0"/>
              <a:t> Century?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Africa in the Nineteenth Century</a:t>
            </a:r>
            <a:br>
              <a:rPr lang="en-US" sz="4000"/>
            </a:br>
            <a:r>
              <a:rPr lang="en-US" sz="4000"/>
              <a:t>Major Events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phbond.pbworks.com/f/1303937493/africa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911066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Questions?</a:t>
            </a:r>
          </a:p>
        </p:txBody>
      </p:sp>
      <p:pic>
        <p:nvPicPr>
          <p:cNvPr id="16387" name="Picture 5" descr="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5718175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5" descr="Africa_ethnic_groups_19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751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798638"/>
            <a:ext cx="7924800" cy="5059362"/>
          </a:xfrm>
        </p:spPr>
        <p:txBody>
          <a:bodyPr>
            <a:normAutofit lnSpcReduction="10000"/>
          </a:bodyPr>
          <a:lstStyle/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dirty="0" smtClean="0"/>
              <a:t>Ethnic </a:t>
            </a:r>
            <a:r>
              <a:rPr lang="en-US" sz="2000" b="1" dirty="0"/>
              <a:t>Identity, Culture/religious Clash and Violent conflict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endParaRPr lang="en-US" sz="20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dirty="0"/>
              <a:t>Authoritarianism: One Party Systems and Military Regimes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endParaRPr lang="en-US" sz="20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dirty="0"/>
              <a:t>Over-expansion of state’s economic management function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endParaRPr lang="en-US" sz="20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dirty="0"/>
              <a:t>Violation of social contract with middle class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endParaRPr lang="en-US" sz="20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dirty="0"/>
              <a:t>Elite Predation- corruption and diversion of public resources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endParaRPr lang="en-US" sz="20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dirty="0"/>
              <a:t>Aid dependence and externalization of public sector management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endParaRPr lang="en-US" sz="20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dirty="0"/>
              <a:t>Debate over Islamic Fundamentalist </a:t>
            </a:r>
            <a:r>
              <a:rPr lang="en-US" sz="2000" b="1" dirty="0" smtClean="0"/>
              <a:t>Groups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endParaRPr lang="en-US" sz="2000" b="1" dirty="0" smtClean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dirty="0" smtClean="0"/>
              <a:t>Donors and Donor Fatigue</a:t>
            </a:r>
            <a:endParaRPr lang="en-US" sz="20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endParaRPr lang="en-US" sz="20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endParaRPr lang="en-US" sz="1800" b="1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endParaRPr lang="en-US" sz="1800" b="1" dirty="0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Preview: Institutional </a:t>
            </a:r>
            <a:r>
              <a:rPr lang="en-US" sz="2800" dirty="0"/>
              <a:t>Collapse: </a:t>
            </a:r>
            <a:r>
              <a:rPr lang="en-US" sz="2800" dirty="0" smtClean="0"/>
              <a:t>Donors, 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Theories </a:t>
            </a:r>
            <a:r>
              <a:rPr lang="en-US" sz="2800" dirty="0"/>
              <a:t>of State Failure and the rise of Sub-national Violent Political </a:t>
            </a:r>
            <a:r>
              <a:rPr lang="en-US" sz="2800" dirty="0" smtClean="0"/>
              <a:t>Groups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Kenya, 2007-2008</a:t>
            </a:r>
            <a:endParaRPr lang="en-US" dirty="0"/>
          </a:p>
        </p:txBody>
      </p:sp>
      <p:pic>
        <p:nvPicPr>
          <p:cNvPr id="92163" name="Picture 2" descr="http://josipdasovic.files.wordpress.com/2008/01/kenya_violence.jpg?w=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8929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b="1" smtClean="0"/>
              <a:t>“Do Things Fall Apart in Africa After 1870?”  Why or Why Not?</a:t>
            </a: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Discussion</a:t>
            </a:r>
          </a:p>
        </p:txBody>
      </p:sp>
      <p:pic>
        <p:nvPicPr>
          <p:cNvPr id="94212" name="Picture 5" descr="http://www.things-fall-apart.com/images/things_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3429000"/>
            <a:ext cx="56229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smtClean="0"/>
              <a:t>“Bula Matari came to represent [the] alien authority…”</a:t>
            </a:r>
          </a:p>
          <a:p>
            <a:pPr>
              <a:buFontTx/>
              <a:buNone/>
            </a:pPr>
            <a:endParaRPr lang="en-US" b="1" smtClean="0"/>
          </a:p>
          <a:p>
            <a:pPr>
              <a:buFontTx/>
              <a:buNone/>
            </a:pPr>
            <a:r>
              <a:rPr lang="en-US" b="1" smtClean="0"/>
              <a:t>				Crawford Young</a:t>
            </a:r>
          </a:p>
          <a:p>
            <a:pPr>
              <a:buFontTx/>
              <a:buNone/>
            </a:pPr>
            <a:endParaRPr lang="en-US" b="1" smtClean="0"/>
          </a:p>
          <a:p>
            <a:pPr>
              <a:buFontTx/>
              <a:buNone/>
            </a:pPr>
            <a:r>
              <a:rPr lang="en-US" b="1" smtClean="0"/>
              <a:t>With Henry </a:t>
            </a:r>
          </a:p>
          <a:p>
            <a:pPr>
              <a:buFontTx/>
              <a:buNone/>
            </a:pPr>
            <a:r>
              <a:rPr lang="en-US" b="1" smtClean="0"/>
              <a:t>Morton Stanley</a:t>
            </a:r>
          </a:p>
          <a:p>
            <a:pPr>
              <a:buFontTx/>
              <a:buNone/>
            </a:pPr>
            <a:r>
              <a:rPr lang="en-US" b="1" smtClean="0"/>
              <a:t>On the Nile, </a:t>
            </a:r>
          </a:p>
          <a:p>
            <a:pPr>
              <a:buFontTx/>
              <a:buNone/>
            </a:pPr>
            <a:r>
              <a:rPr lang="en-US" b="1" smtClean="0"/>
              <a:t>1874-77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NEXT WEEK</a:t>
            </a:r>
          </a:p>
        </p:txBody>
      </p:sp>
      <p:pic>
        <p:nvPicPr>
          <p:cNvPr id="95236" name="Picture 5" descr="http://www.heritage-history.com/books/douglas/congo/zpage04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05200"/>
            <a:ext cx="553878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VIDEO</a:t>
            </a:r>
          </a:p>
          <a:p>
            <a:endParaRPr lang="en-US" b="1" smtClean="0">
              <a:solidFill>
                <a:srgbClr val="FF0000"/>
              </a:solidFill>
            </a:endParaRPr>
          </a:p>
          <a:p>
            <a:endParaRPr lang="en-US" b="1" smtClean="0">
              <a:solidFill>
                <a:srgbClr val="FF0000"/>
              </a:solidFill>
            </a:endParaRPr>
          </a:p>
          <a:p>
            <a:pPr>
              <a:buFont typeface="Wingdings 3" pitchFamily="18" charset="2"/>
              <a:buNone/>
            </a:pPr>
            <a:r>
              <a:rPr lang="en-US" b="1" smtClean="0">
                <a:solidFill>
                  <a:srgbClr val="FF0000"/>
                </a:solidFill>
                <a:hlinkClick r:id="rId2"/>
              </a:rPr>
              <a:t>http://www.youtube.com/watch?v=Buod66bq0cg</a:t>
            </a:r>
            <a:endParaRPr lang="en-US" b="1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Come Back Africa (1956)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An Overview of the Problem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 smtClean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Regional </a:t>
            </a:r>
            <a:r>
              <a:rPr lang="en-US" sz="2400" b="1" dirty="0"/>
              <a:t>Failures 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Geography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Natural Resources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People, History and Culture</a:t>
            </a: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Political Systems and Institutional </a:t>
            </a:r>
            <a:r>
              <a:rPr lang="en-US" sz="2400" b="1" dirty="0"/>
              <a:t>Collapse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Donor Fatigue and Dependence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b="1" dirty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Introduction and Overview of Discussion: </a:t>
            </a:r>
            <a:r>
              <a:rPr lang="en-US" sz="4000" dirty="0"/>
              <a:t>Theories and Themes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1302</TotalTime>
  <Words>1414</Words>
  <Application>Microsoft Macintosh PowerPoint</Application>
  <PresentationFormat>On-screen Show (4:3)</PresentationFormat>
  <Paragraphs>445</Paragraphs>
  <Slides>85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Concourse</vt:lpstr>
      <vt:lpstr>PIA 2574  Resource Guide and Syllabus AFRICAN DEVELOPMENT SEMINAR:  Conflict, Governance and Development</vt:lpstr>
      <vt:lpstr>The  Bottom Line</vt:lpstr>
      <vt:lpstr>Reading: The Bottom Line- Syllabus is a Resource Guide</vt:lpstr>
      <vt:lpstr>The Key to Debate?</vt:lpstr>
      <vt:lpstr>The Bottom Line: Requirements</vt:lpstr>
      <vt:lpstr>The Goal?  An African Middle Class Family in Lusaka, Zambia</vt:lpstr>
      <vt:lpstr>Research Assignment</vt:lpstr>
      <vt:lpstr>Questions?</vt:lpstr>
      <vt:lpstr>Introduction and Overview of Discussion: Theories and Themes</vt:lpstr>
      <vt:lpstr>African Underdevelopment: Overview-  </vt:lpstr>
      <vt:lpstr>PowerPoint Presentation</vt:lpstr>
      <vt:lpstr>World’s Largest Refugee Camp, Dadaab, Kenya (500,000 people)</vt:lpstr>
      <vt:lpstr>The Image</vt:lpstr>
      <vt:lpstr>Africa and Poverty</vt:lpstr>
      <vt:lpstr>African Regions</vt:lpstr>
      <vt:lpstr>South Africa and Congo, 1940s</vt:lpstr>
      <vt:lpstr>PowerPoint Presentation</vt:lpstr>
      <vt:lpstr>Fifty Four Countries?</vt:lpstr>
      <vt:lpstr>European Languages</vt:lpstr>
      <vt:lpstr>Regions and Integration: A brief Overview </vt:lpstr>
      <vt:lpstr>East African Regional Scenarios from Society for International Development (SID)</vt:lpstr>
      <vt:lpstr>Regions and Integration:  </vt:lpstr>
      <vt:lpstr>A Military Scenario sans Economics</vt:lpstr>
      <vt:lpstr>Geography</vt:lpstr>
      <vt:lpstr>The African Continent</vt:lpstr>
      <vt:lpstr>Africa: Climatic Regions</vt:lpstr>
      <vt:lpstr>Johannesburg, August 7, 2012 </vt:lpstr>
      <vt:lpstr>Most of Africa is not rainforest</vt:lpstr>
      <vt:lpstr>Regional Features</vt:lpstr>
      <vt:lpstr>Congo River</vt:lpstr>
      <vt:lpstr>Big Rivers</vt:lpstr>
      <vt:lpstr>Patterns of Rain and Agriculture</vt:lpstr>
      <vt:lpstr>PowerPoint Presentation</vt:lpstr>
      <vt:lpstr>Natural Resources: The PROBLEM: Desertification</vt:lpstr>
      <vt:lpstr>Deforestation</vt:lpstr>
      <vt:lpstr>Okavango Delta</vt:lpstr>
      <vt:lpstr>ISSUE: THE NATURE OF TROPICAL AGRICULTURE</vt:lpstr>
      <vt:lpstr>European Settlers: Eldoret Kenya, 1960- The Issue of Land</vt:lpstr>
      <vt:lpstr>Natural Resource Curse: Elite Extraction and Corruption</vt:lpstr>
      <vt:lpstr>Ten Minute Break</vt:lpstr>
      <vt:lpstr>Reminder: verview of Discussion: Theories and Themes</vt:lpstr>
      <vt:lpstr>People, History and Culture</vt:lpstr>
      <vt:lpstr>San in Southern Africa</vt:lpstr>
      <vt:lpstr>Somali Pastoralists in Northern Kenya</vt:lpstr>
      <vt:lpstr>HISTORY: Fragmentation, Dependence and Conflict</vt:lpstr>
      <vt:lpstr>African History</vt:lpstr>
      <vt:lpstr>From the East</vt:lpstr>
      <vt:lpstr>DISCUSSION POINTS: History</vt:lpstr>
      <vt:lpstr>PowerPoint Presentation</vt:lpstr>
      <vt:lpstr>South African Strike, 1922</vt:lpstr>
      <vt:lpstr>History and Political Development The Nature of The  Past</vt:lpstr>
      <vt:lpstr>African Migration</vt:lpstr>
      <vt:lpstr>Pre-Colonial History: Slave Trade</vt:lpstr>
      <vt:lpstr>Pre-Colonial Polities- Principles</vt:lpstr>
      <vt:lpstr>Age Grade Systems: circa seven years apart (A Generic Example)</vt:lpstr>
      <vt:lpstr>African Political Systems: The Problem of Institutional Collapse</vt:lpstr>
      <vt:lpstr>Haile Selassie of Ethiopia and Sobuza II of Swaziland</vt:lpstr>
      <vt:lpstr>Pre-Colonial History:  The Issue of Iron</vt:lpstr>
      <vt:lpstr>Iron Age Kingdoms</vt:lpstr>
      <vt:lpstr>African Migration-Theories</vt:lpstr>
      <vt:lpstr>Jan  van Riebeeck and Bantu Arrival</vt:lpstr>
      <vt:lpstr>PowerPoint Presentation</vt:lpstr>
      <vt:lpstr>Western Africa Pre-Colonial Systems: Images and Myths?</vt:lpstr>
      <vt:lpstr>West African Kingdoms</vt:lpstr>
      <vt:lpstr>Western Africa:  Historical Kingdoms</vt:lpstr>
      <vt:lpstr>PowerPoint Presentation</vt:lpstr>
      <vt:lpstr>Western Africa</vt:lpstr>
      <vt:lpstr>Futa Jalon</vt:lpstr>
      <vt:lpstr>Kingdom of Fouta Djallon , 1776-1896, Islamic Empire</vt:lpstr>
      <vt:lpstr>Eastern and Southern Africa</vt:lpstr>
      <vt:lpstr>Nigerian Kingdoms</vt:lpstr>
      <vt:lpstr>The Institution of Slavery</vt:lpstr>
      <vt:lpstr>Slavery: Teacher vs. Chattel</vt:lpstr>
      <vt:lpstr>The Issue of religion</vt:lpstr>
      <vt:lpstr>Syncretistic Religion</vt:lpstr>
      <vt:lpstr>The  Influence of Islam</vt:lpstr>
      <vt:lpstr>Aga Khan Visits Kenya (with President Mwai Kibaki)</vt:lpstr>
      <vt:lpstr>Africa in the Nineteenth Century Major Events</vt:lpstr>
      <vt:lpstr>PowerPoint Presentation</vt:lpstr>
      <vt:lpstr>PowerPoint Presentation</vt:lpstr>
      <vt:lpstr>Preview: Institutional Collapse: Donors,   Theories of State Failure and the rise of Sub-national Violent Political Groups</vt:lpstr>
      <vt:lpstr>Kenya, 2007-2008</vt:lpstr>
      <vt:lpstr>Discussion</vt:lpstr>
      <vt:lpstr>NEXT WEEK</vt:lpstr>
      <vt:lpstr>Come Back Africa (1956)</vt:lpstr>
    </vt:vector>
  </TitlesOfParts>
  <Company>University of Pittsburgh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picard</dc:creator>
  <cp:lastModifiedBy>Lou Picard</cp:lastModifiedBy>
  <cp:revision>56</cp:revision>
  <dcterms:created xsi:type="dcterms:W3CDTF">2003-12-03T22:01:32Z</dcterms:created>
  <dcterms:modified xsi:type="dcterms:W3CDTF">2015-08-21T17:48:27Z</dcterms:modified>
</cp:coreProperties>
</file>