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58"/>
  </p:notesMasterIdLst>
  <p:sldIdLst>
    <p:sldId id="256" r:id="rId2"/>
    <p:sldId id="257" r:id="rId3"/>
    <p:sldId id="312" r:id="rId4"/>
    <p:sldId id="321" r:id="rId5"/>
    <p:sldId id="308" r:id="rId6"/>
    <p:sldId id="309" r:id="rId7"/>
    <p:sldId id="313" r:id="rId8"/>
    <p:sldId id="310" r:id="rId9"/>
    <p:sldId id="311" r:id="rId10"/>
    <p:sldId id="307" r:id="rId11"/>
    <p:sldId id="322" r:id="rId12"/>
    <p:sldId id="262" r:id="rId13"/>
    <p:sldId id="323" r:id="rId14"/>
    <p:sldId id="334" r:id="rId15"/>
    <p:sldId id="318" r:id="rId16"/>
    <p:sldId id="335" r:id="rId17"/>
    <p:sldId id="276" r:id="rId18"/>
    <p:sldId id="263" r:id="rId19"/>
    <p:sldId id="277" r:id="rId20"/>
    <p:sldId id="324" r:id="rId21"/>
    <p:sldId id="264" r:id="rId22"/>
    <p:sldId id="278" r:id="rId23"/>
    <p:sldId id="266" r:id="rId24"/>
    <p:sldId id="325" r:id="rId25"/>
    <p:sldId id="287" r:id="rId26"/>
    <p:sldId id="279" r:id="rId27"/>
    <p:sldId id="267" r:id="rId28"/>
    <p:sldId id="268" r:id="rId29"/>
    <p:sldId id="282" r:id="rId30"/>
    <p:sldId id="269" r:id="rId31"/>
    <p:sldId id="281" r:id="rId32"/>
    <p:sldId id="270" r:id="rId33"/>
    <p:sldId id="283" r:id="rId34"/>
    <p:sldId id="271" r:id="rId35"/>
    <p:sldId id="301" r:id="rId36"/>
    <p:sldId id="340" r:id="rId37"/>
    <p:sldId id="300" r:id="rId38"/>
    <p:sldId id="259" r:id="rId39"/>
    <p:sldId id="299" r:id="rId40"/>
    <p:sldId id="296" r:id="rId41"/>
    <p:sldId id="328" r:id="rId42"/>
    <p:sldId id="297" r:id="rId43"/>
    <p:sldId id="338" r:id="rId44"/>
    <p:sldId id="298" r:id="rId45"/>
    <p:sldId id="339" r:id="rId46"/>
    <p:sldId id="329" r:id="rId47"/>
    <p:sldId id="260" r:id="rId48"/>
    <p:sldId id="302" r:id="rId49"/>
    <p:sldId id="337" r:id="rId50"/>
    <p:sldId id="303" r:id="rId51"/>
    <p:sldId id="330" r:id="rId52"/>
    <p:sldId id="304" r:id="rId53"/>
    <p:sldId id="305" r:id="rId54"/>
    <p:sldId id="306" r:id="rId55"/>
    <p:sldId id="332" r:id="rId56"/>
    <p:sldId id="331" r:id="rId57"/>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itchFamily="34" charset="0"/>
        <a:ea typeface="+mn-ea"/>
        <a:cs typeface="+mn-cs"/>
      </a:defRPr>
    </a:lvl5pPr>
    <a:lvl6pPr marL="2286000" algn="l" defTabSz="914400" rtl="0" eaLnBrk="1" latinLnBrk="0" hangingPunct="1">
      <a:defRPr b="1" kern="1200">
        <a:solidFill>
          <a:schemeClr val="tx1"/>
        </a:solidFill>
        <a:latin typeface="Verdana" pitchFamily="34" charset="0"/>
        <a:ea typeface="+mn-ea"/>
        <a:cs typeface="+mn-cs"/>
      </a:defRPr>
    </a:lvl6pPr>
    <a:lvl7pPr marL="2743200" algn="l" defTabSz="914400" rtl="0" eaLnBrk="1" latinLnBrk="0" hangingPunct="1">
      <a:defRPr b="1" kern="1200">
        <a:solidFill>
          <a:schemeClr val="tx1"/>
        </a:solidFill>
        <a:latin typeface="Verdana" pitchFamily="34" charset="0"/>
        <a:ea typeface="+mn-ea"/>
        <a:cs typeface="+mn-cs"/>
      </a:defRPr>
    </a:lvl7pPr>
    <a:lvl8pPr marL="3200400" algn="l" defTabSz="914400" rtl="0" eaLnBrk="1" latinLnBrk="0" hangingPunct="1">
      <a:defRPr b="1" kern="1200">
        <a:solidFill>
          <a:schemeClr val="tx1"/>
        </a:solidFill>
        <a:latin typeface="Verdana" pitchFamily="34" charset="0"/>
        <a:ea typeface="+mn-ea"/>
        <a:cs typeface="+mn-cs"/>
      </a:defRPr>
    </a:lvl8pPr>
    <a:lvl9pPr marL="3657600" algn="l" defTabSz="914400" rtl="0" eaLnBrk="1" latinLnBrk="0" hangingPunct="1">
      <a:defRPr b="1"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25"/>
    <p:restoredTop sz="94712"/>
  </p:normalViewPr>
  <p:slideViewPr>
    <p:cSldViewPr>
      <p:cViewPr varScale="1">
        <p:scale>
          <a:sx n="102" d="100"/>
          <a:sy n="102" d="100"/>
        </p:scale>
        <p:origin x="168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768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68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768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pPr>
              <a:defRPr/>
            </a:pPr>
            <a:fld id="{5FC08DCA-8C0C-4F1A-BB76-2507AAEB7D58}" type="slidenum">
              <a:rPr lang="en-US"/>
              <a:pPr>
                <a:defRPr/>
              </a:pPr>
              <a:t>‹#›</a:t>
            </a:fld>
            <a:endParaRPr lang="en-US"/>
          </a:p>
        </p:txBody>
      </p:sp>
    </p:spTree>
    <p:extLst>
      <p:ext uri="{BB962C8B-B14F-4D97-AF65-F5344CB8AC3E}">
        <p14:creationId xmlns:p14="http://schemas.microsoft.com/office/powerpoint/2010/main" val="33398326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fld id="{CFCEF624-F306-495E-98F2-97350DE878C5}" type="slidenum">
              <a:rPr lang="en-US" b="0" smtClean="0">
                <a:latin typeface="Arial" pitchFamily="34" charset="0"/>
              </a:rPr>
              <a:pPr/>
              <a:t>37</a:t>
            </a:fld>
            <a:endParaRPr lang="en-US" b="0">
              <a:latin typeface="Arial" pitchFamily="34" charset="0"/>
            </a:endParaRPr>
          </a:p>
        </p:txBody>
      </p:sp>
      <p:sp>
        <p:nvSpPr>
          <p:cNvPr id="67587" name="Slide Image Placeholder 1"/>
          <p:cNvSpPr>
            <a:spLocks noGrp="1" noRot="1" noChangeAspect="1" noTextEdit="1"/>
          </p:cNvSpPr>
          <p:nvPr>
            <p:ph type="sldImg"/>
          </p:nvPr>
        </p:nvSpPr>
        <p:spPr>
          <a:ln/>
        </p:spPr>
      </p:sp>
      <p:sp>
        <p:nvSpPr>
          <p:cNvPr id="6758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atin typeface="Arial" pitchFamily="34" charset="0"/>
            </a:endParaRPr>
          </a:p>
        </p:txBody>
      </p:sp>
      <p:sp>
        <p:nvSpPr>
          <p:cNvPr id="6758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r" eaLnBrk="1" hangingPunct="1"/>
            <a:fld id="{155C8B03-9528-4BE1-8AE7-A9982843315E}" type="slidenum">
              <a:rPr lang="en-US" sz="1200" b="0">
                <a:latin typeface="Calibri" pitchFamily="34" charset="0"/>
              </a:rPr>
              <a:pPr algn="r" eaLnBrk="1" hangingPunct="1"/>
              <a:t>37</a:t>
            </a:fld>
            <a:endParaRPr lang="en-US" sz="1200" b="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fld id="{151A8B29-BFD2-4475-9815-EC6A69800E76}" type="slidenum">
              <a:rPr lang="en-US" b="0" smtClean="0">
                <a:latin typeface="Arial" pitchFamily="34" charset="0"/>
              </a:rPr>
              <a:pPr/>
              <a:t>48</a:t>
            </a:fld>
            <a:endParaRPr lang="en-US" b="0">
              <a:latin typeface="Arial" pitchFamily="34" charset="0"/>
            </a:endParaRPr>
          </a:p>
        </p:txBody>
      </p:sp>
      <p:sp>
        <p:nvSpPr>
          <p:cNvPr id="68611" name="Slide Image Placeholder 1"/>
          <p:cNvSpPr>
            <a:spLocks noGrp="1" noRot="1" noChangeAspect="1" noTextEdit="1"/>
          </p:cNvSpPr>
          <p:nvPr>
            <p:ph type="sldImg"/>
          </p:nvPr>
        </p:nvSpPr>
        <p:spPr>
          <a:ln/>
        </p:spPr>
      </p:sp>
      <p:sp>
        <p:nvSpPr>
          <p:cNvPr id="6861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atin typeface="Arial" pitchFamily="34" charset="0"/>
            </a:endParaRPr>
          </a:p>
        </p:txBody>
      </p:sp>
      <p:sp>
        <p:nvSpPr>
          <p:cNvPr id="3482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eaLnBrk="1" hangingPunct="1">
              <a:defRPr/>
            </a:pPr>
            <a:fld id="{8D0219D1-0695-4446-8CF5-534F416BCB6C}" type="slidenum">
              <a:rPr lang="en-US" sz="1200" b="0">
                <a:latin typeface="+mn-lt"/>
              </a:rPr>
              <a:pPr algn="r" eaLnBrk="1" hangingPunct="1">
                <a:defRPr/>
              </a:pPr>
              <a:t>48</a:t>
            </a:fld>
            <a:endParaRPr lang="en-US" sz="1200" b="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fld id="{5408325B-188F-4F0F-9A2C-EE2DF43532B3}" type="slidenum">
              <a:rPr lang="en-US" b="0" smtClean="0">
                <a:latin typeface="Arial" pitchFamily="34" charset="0"/>
              </a:rPr>
              <a:pPr/>
              <a:t>50</a:t>
            </a:fld>
            <a:endParaRPr lang="en-US" b="0">
              <a:latin typeface="Arial" pitchFamily="34" charset="0"/>
            </a:endParaRPr>
          </a:p>
        </p:txBody>
      </p:sp>
      <p:sp>
        <p:nvSpPr>
          <p:cNvPr id="69635" name="Slide Image Placeholder 1"/>
          <p:cNvSpPr>
            <a:spLocks noGrp="1" noRot="1" noChangeAspect="1" noTextEdit="1"/>
          </p:cNvSpPr>
          <p:nvPr>
            <p:ph type="sldImg"/>
          </p:nvPr>
        </p:nvSpPr>
        <p:spPr>
          <a:ln/>
        </p:spPr>
      </p:sp>
      <p:sp>
        <p:nvSpPr>
          <p:cNvPr id="6963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atin typeface="Arial" pitchFamily="34" charset="0"/>
            </a:endParaRPr>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eaLnBrk="1" hangingPunct="1">
              <a:defRPr/>
            </a:pPr>
            <a:fld id="{C9F59304-E0EC-4FD9-8C11-79186E4DBBE8}" type="slidenum">
              <a:rPr lang="en-US" sz="1200" b="0">
                <a:latin typeface="+mn-lt"/>
              </a:rPr>
              <a:pPr algn="r" eaLnBrk="1" hangingPunct="1">
                <a:defRPr/>
              </a:pPr>
              <a:t>50</a:t>
            </a:fld>
            <a:endParaRPr lang="en-US" sz="1200" b="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fld id="{4BFC0405-F515-4006-9FF6-3EAE943E0B52}" type="slidenum">
              <a:rPr lang="en-US" b="0" smtClean="0">
                <a:latin typeface="Arial" pitchFamily="34" charset="0"/>
              </a:rPr>
              <a:pPr/>
              <a:t>52</a:t>
            </a:fld>
            <a:endParaRPr lang="en-US" b="0">
              <a:latin typeface="Arial" pitchFamily="34" charset="0"/>
            </a:endParaRPr>
          </a:p>
        </p:txBody>
      </p:sp>
      <p:sp>
        <p:nvSpPr>
          <p:cNvPr id="70659" name="Slide Image Placeholder 1"/>
          <p:cNvSpPr>
            <a:spLocks noGrp="1" noRot="1" noChangeAspect="1" noTextEdit="1"/>
          </p:cNvSpPr>
          <p:nvPr>
            <p:ph type="sldImg"/>
          </p:nvPr>
        </p:nvSpPr>
        <p:spPr>
          <a:ln/>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atin typeface="Arial" pitchFamily="34" charset="0"/>
            </a:endParaRPr>
          </a:p>
        </p:txBody>
      </p:sp>
      <p:sp>
        <p:nvSpPr>
          <p:cNvPr id="3789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eaLnBrk="1" hangingPunct="1">
              <a:defRPr/>
            </a:pPr>
            <a:fld id="{4C6DA05D-C4D9-4392-9F7B-5B520BEA8978}" type="slidenum">
              <a:rPr lang="en-US" sz="1200" b="0">
                <a:latin typeface="+mn-lt"/>
              </a:rPr>
              <a:pPr algn="r" eaLnBrk="1" hangingPunct="1">
                <a:defRPr/>
              </a:pPr>
              <a:t>52</a:t>
            </a:fld>
            <a:endParaRPr lang="en-US" sz="1200" b="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fld id="{183A53F8-1FEE-446C-BB0C-859028FB42CB}" type="slidenum">
              <a:rPr lang="en-US" b="0" smtClean="0">
                <a:latin typeface="Arial" pitchFamily="34" charset="0"/>
              </a:rPr>
              <a:pPr/>
              <a:t>53</a:t>
            </a:fld>
            <a:endParaRPr lang="en-US" b="0">
              <a:latin typeface="Arial" pitchFamily="34" charset="0"/>
            </a:endParaRPr>
          </a:p>
        </p:txBody>
      </p:sp>
      <p:sp>
        <p:nvSpPr>
          <p:cNvPr id="71683" name="Slide Image Placeholder 1"/>
          <p:cNvSpPr>
            <a:spLocks noGrp="1" noRot="1" noChangeAspect="1" noTextEdit="1"/>
          </p:cNvSpPr>
          <p:nvPr>
            <p:ph type="sldImg"/>
          </p:nvPr>
        </p:nvSpPr>
        <p:spPr>
          <a:ln/>
        </p:spPr>
      </p:sp>
      <p:sp>
        <p:nvSpPr>
          <p:cNvPr id="7168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atin typeface="Arial" pitchFamily="34" charset="0"/>
            </a:endParaRPr>
          </a:p>
        </p:txBody>
      </p:sp>
      <p:sp>
        <p:nvSpPr>
          <p:cNvPr id="3891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eaLnBrk="1" hangingPunct="1">
              <a:defRPr/>
            </a:pPr>
            <a:fld id="{6E9B0D67-CA70-4FCD-802A-F76088C2DC26}" type="slidenum">
              <a:rPr lang="en-US" sz="1200" b="0">
                <a:latin typeface="+mn-lt"/>
              </a:rPr>
              <a:pPr algn="r" eaLnBrk="1" hangingPunct="1">
                <a:defRPr/>
              </a:pPr>
              <a:t>53</a:t>
            </a:fld>
            <a:endParaRPr lang="en-US" sz="1200" b="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fld id="{B5ACCF3C-71BE-4C3B-B9AE-8BBC9D8B292A}" type="slidenum">
              <a:rPr lang="en-US" b="0" smtClean="0">
                <a:latin typeface="Arial" pitchFamily="34" charset="0"/>
              </a:rPr>
              <a:pPr/>
              <a:t>54</a:t>
            </a:fld>
            <a:endParaRPr lang="en-US" b="0">
              <a:latin typeface="Arial" pitchFamily="34" charset="0"/>
            </a:endParaRPr>
          </a:p>
        </p:txBody>
      </p:sp>
      <p:sp>
        <p:nvSpPr>
          <p:cNvPr id="72707" name="Slide Image Placeholder 1"/>
          <p:cNvSpPr>
            <a:spLocks noGrp="1" noRot="1" noChangeAspect="1" noTextEdit="1"/>
          </p:cNvSpPr>
          <p:nvPr>
            <p:ph type="sldImg"/>
          </p:nvPr>
        </p:nvSpPr>
        <p:spPr>
          <a:ln/>
        </p:spPr>
      </p:sp>
      <p:sp>
        <p:nvSpPr>
          <p:cNvPr id="7270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atin typeface="Arial" pitchFamily="34" charset="0"/>
            </a:endParaRPr>
          </a:p>
        </p:txBody>
      </p:sp>
      <p:sp>
        <p:nvSpPr>
          <p:cNvPr id="3994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eaLnBrk="1" hangingPunct="1">
              <a:defRPr/>
            </a:pPr>
            <a:fld id="{C4194A47-EAD0-4870-9383-0009D18B4596}" type="slidenum">
              <a:rPr lang="en-US" sz="1200" b="0">
                <a:latin typeface="+mn-lt"/>
              </a:rPr>
              <a:pPr algn="r" eaLnBrk="1" hangingPunct="1">
                <a:defRPr/>
              </a:pPr>
              <a:t>54</a:t>
            </a:fld>
            <a:endParaRPr lang="en-US" sz="1200" b="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en-US"/>
            </a:p>
          </p:txBody>
        </p:sp>
        <p:sp>
          <p:nvSpPr>
            <p:cNvPr id="9"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7"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5641" name="Rectangle 41"/>
          <p:cNvSpPr>
            <a:spLocks noGrp="1" noChangeArrowheads="1"/>
          </p:cNvSpPr>
          <p:nvPr>
            <p:ph type="ctrTitle"/>
          </p:nvPr>
        </p:nvSpPr>
        <p:spPr>
          <a:xfrm>
            <a:off x="685800" y="1447800"/>
            <a:ext cx="7772400" cy="1470025"/>
          </a:xfrm>
        </p:spPr>
        <p:txBody>
          <a:bodyPr/>
          <a:lstStyle>
            <a:lvl1pPr>
              <a:defRPr/>
            </a:lvl1pPr>
          </a:lstStyle>
          <a:p>
            <a:r>
              <a:rPr lang="en-US"/>
              <a:t>Click to edit Master title style</a:t>
            </a:r>
          </a:p>
        </p:txBody>
      </p:sp>
      <p:sp>
        <p:nvSpPr>
          <p:cNvPr id="2564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en-US"/>
              <a:t>Click to edit Master subtitle style</a:t>
            </a:r>
          </a:p>
        </p:txBody>
      </p:sp>
      <p:sp>
        <p:nvSpPr>
          <p:cNvPr id="43" name="Rectangle 43"/>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44" name="Rectangle 44"/>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45" name="Rectangle 45"/>
          <p:cNvSpPr>
            <a:spLocks noGrp="1" noChangeArrowheads="1"/>
          </p:cNvSpPr>
          <p:nvPr>
            <p:ph type="sldNum" sz="quarter" idx="12"/>
          </p:nvPr>
        </p:nvSpPr>
        <p:spPr>
          <a:xfrm>
            <a:off x="6553200" y="6245225"/>
            <a:ext cx="2133600" cy="476250"/>
          </a:xfrm>
        </p:spPr>
        <p:txBody>
          <a:bodyPr/>
          <a:lstStyle>
            <a:lvl1pPr>
              <a:defRPr/>
            </a:lvl1pPr>
          </a:lstStyle>
          <a:p>
            <a:pPr>
              <a:defRPr/>
            </a:pPr>
            <a:fld id="{7AFDBAB7-B2E7-4C93-B949-5C1C071D1165}" type="slidenum">
              <a:rPr lang="en-US"/>
              <a:pPr>
                <a:defRPr/>
              </a:pPr>
              <a:t>‹#›</a:t>
            </a:fld>
            <a:endParaRPr lang="en-US"/>
          </a:p>
        </p:txBody>
      </p:sp>
    </p:spTree>
    <p:extLst>
      <p:ext uri="{BB962C8B-B14F-4D97-AF65-F5344CB8AC3E}">
        <p14:creationId xmlns:p14="http://schemas.microsoft.com/office/powerpoint/2010/main" val="3877719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170E2928-B1A5-4BB1-9FC8-43C9FEB170B0}" type="slidenum">
              <a:rPr lang="en-US"/>
              <a:pPr>
                <a:defRPr/>
              </a:pPr>
              <a:t>‹#›</a:t>
            </a:fld>
            <a:endParaRPr lang="en-US"/>
          </a:p>
        </p:txBody>
      </p:sp>
    </p:spTree>
    <p:extLst>
      <p:ext uri="{BB962C8B-B14F-4D97-AF65-F5344CB8AC3E}">
        <p14:creationId xmlns:p14="http://schemas.microsoft.com/office/powerpoint/2010/main" val="3558960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B7DE7575-381A-486B-97BB-02314966A895}" type="slidenum">
              <a:rPr lang="en-US"/>
              <a:pPr>
                <a:defRPr/>
              </a:pPr>
              <a:t>‹#›</a:t>
            </a:fld>
            <a:endParaRPr lang="en-US"/>
          </a:p>
        </p:txBody>
      </p:sp>
    </p:spTree>
    <p:extLst>
      <p:ext uri="{BB962C8B-B14F-4D97-AF65-F5344CB8AC3E}">
        <p14:creationId xmlns:p14="http://schemas.microsoft.com/office/powerpoint/2010/main" val="2870220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D15A2EBF-D150-46BA-A283-C7B7BC55758B}" type="slidenum">
              <a:rPr lang="en-US"/>
              <a:pPr>
                <a:defRPr/>
              </a:pPr>
              <a:t>‹#›</a:t>
            </a:fld>
            <a:endParaRPr lang="en-US"/>
          </a:p>
        </p:txBody>
      </p:sp>
    </p:spTree>
    <p:extLst>
      <p:ext uri="{BB962C8B-B14F-4D97-AF65-F5344CB8AC3E}">
        <p14:creationId xmlns:p14="http://schemas.microsoft.com/office/powerpoint/2010/main" val="3042015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45917DE3-C2A3-4956-860B-698553CA7BFE}" type="slidenum">
              <a:rPr lang="en-US"/>
              <a:pPr>
                <a:defRPr/>
              </a:pPr>
              <a:t>‹#›</a:t>
            </a:fld>
            <a:endParaRPr lang="en-US"/>
          </a:p>
        </p:txBody>
      </p:sp>
    </p:spTree>
    <p:extLst>
      <p:ext uri="{BB962C8B-B14F-4D97-AF65-F5344CB8AC3E}">
        <p14:creationId xmlns:p14="http://schemas.microsoft.com/office/powerpoint/2010/main" val="108597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D8FAD24A-E3D5-42D2-9822-EFAA67D47A6E}" type="slidenum">
              <a:rPr lang="en-US"/>
              <a:pPr>
                <a:defRPr/>
              </a:pPr>
              <a:t>‹#›</a:t>
            </a:fld>
            <a:endParaRPr lang="en-US"/>
          </a:p>
        </p:txBody>
      </p:sp>
    </p:spTree>
    <p:extLst>
      <p:ext uri="{BB962C8B-B14F-4D97-AF65-F5344CB8AC3E}">
        <p14:creationId xmlns:p14="http://schemas.microsoft.com/office/powerpoint/2010/main" val="2030427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3"/>
          <p:cNvSpPr>
            <a:spLocks noGrp="1" noChangeArrowheads="1"/>
          </p:cNvSpPr>
          <p:nvPr>
            <p:ph type="dt" sz="half" idx="10"/>
          </p:nvPr>
        </p:nvSpPr>
        <p:spPr>
          <a:ln/>
        </p:spPr>
        <p:txBody>
          <a:bodyPr/>
          <a:lstStyle>
            <a:lvl1pPr>
              <a:defRPr/>
            </a:lvl1pPr>
          </a:lstStyle>
          <a:p>
            <a:pPr>
              <a:defRPr/>
            </a:pPr>
            <a:endParaRPr lang="en-US"/>
          </a:p>
        </p:txBody>
      </p:sp>
      <p:sp>
        <p:nvSpPr>
          <p:cNvPr id="8" name="Rectangle 44"/>
          <p:cNvSpPr>
            <a:spLocks noGrp="1" noChangeArrowheads="1"/>
          </p:cNvSpPr>
          <p:nvPr>
            <p:ph type="ftr" sz="quarter" idx="11"/>
          </p:nvPr>
        </p:nvSpPr>
        <p:spPr>
          <a:ln/>
        </p:spPr>
        <p:txBody>
          <a:bodyPr/>
          <a:lstStyle>
            <a:lvl1pPr>
              <a:defRPr/>
            </a:lvl1pPr>
          </a:lstStyle>
          <a:p>
            <a:pPr>
              <a:defRPr/>
            </a:pPr>
            <a:endParaRPr lang="en-US"/>
          </a:p>
        </p:txBody>
      </p:sp>
      <p:sp>
        <p:nvSpPr>
          <p:cNvPr id="9" name="Rectangle 45"/>
          <p:cNvSpPr>
            <a:spLocks noGrp="1" noChangeArrowheads="1"/>
          </p:cNvSpPr>
          <p:nvPr>
            <p:ph type="sldNum" sz="quarter" idx="12"/>
          </p:nvPr>
        </p:nvSpPr>
        <p:spPr>
          <a:ln/>
        </p:spPr>
        <p:txBody>
          <a:bodyPr/>
          <a:lstStyle>
            <a:lvl1pPr>
              <a:defRPr/>
            </a:lvl1pPr>
          </a:lstStyle>
          <a:p>
            <a:pPr>
              <a:defRPr/>
            </a:pPr>
            <a:fld id="{973F0886-7271-4504-84E2-C725D8FD27DC}" type="slidenum">
              <a:rPr lang="en-US"/>
              <a:pPr>
                <a:defRPr/>
              </a:pPr>
              <a:t>‹#›</a:t>
            </a:fld>
            <a:endParaRPr lang="en-US"/>
          </a:p>
        </p:txBody>
      </p:sp>
    </p:spTree>
    <p:extLst>
      <p:ext uri="{BB962C8B-B14F-4D97-AF65-F5344CB8AC3E}">
        <p14:creationId xmlns:p14="http://schemas.microsoft.com/office/powerpoint/2010/main" val="3563068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3"/>
          <p:cNvSpPr>
            <a:spLocks noGrp="1" noChangeArrowheads="1"/>
          </p:cNvSpPr>
          <p:nvPr>
            <p:ph type="dt" sz="half" idx="10"/>
          </p:nvPr>
        </p:nvSpPr>
        <p:spPr>
          <a:ln/>
        </p:spPr>
        <p:txBody>
          <a:bodyPr/>
          <a:lstStyle>
            <a:lvl1pPr>
              <a:defRPr/>
            </a:lvl1pPr>
          </a:lstStyle>
          <a:p>
            <a:pPr>
              <a:defRPr/>
            </a:pPr>
            <a:endParaRPr lang="en-US"/>
          </a:p>
        </p:txBody>
      </p:sp>
      <p:sp>
        <p:nvSpPr>
          <p:cNvPr id="4" name="Rectangle 44"/>
          <p:cNvSpPr>
            <a:spLocks noGrp="1" noChangeArrowheads="1"/>
          </p:cNvSpPr>
          <p:nvPr>
            <p:ph type="ftr" sz="quarter" idx="11"/>
          </p:nvPr>
        </p:nvSpPr>
        <p:spPr>
          <a:ln/>
        </p:spPr>
        <p:txBody>
          <a:bodyPr/>
          <a:lstStyle>
            <a:lvl1pPr>
              <a:defRPr/>
            </a:lvl1pPr>
          </a:lstStyle>
          <a:p>
            <a:pPr>
              <a:defRPr/>
            </a:pPr>
            <a:endParaRPr lang="en-US"/>
          </a:p>
        </p:txBody>
      </p:sp>
      <p:sp>
        <p:nvSpPr>
          <p:cNvPr id="5" name="Rectangle 45"/>
          <p:cNvSpPr>
            <a:spLocks noGrp="1" noChangeArrowheads="1"/>
          </p:cNvSpPr>
          <p:nvPr>
            <p:ph type="sldNum" sz="quarter" idx="12"/>
          </p:nvPr>
        </p:nvSpPr>
        <p:spPr>
          <a:ln/>
        </p:spPr>
        <p:txBody>
          <a:bodyPr/>
          <a:lstStyle>
            <a:lvl1pPr>
              <a:defRPr/>
            </a:lvl1pPr>
          </a:lstStyle>
          <a:p>
            <a:pPr>
              <a:defRPr/>
            </a:pPr>
            <a:fld id="{3BBD7268-BBA2-4D79-976E-D1816FEF9AEB}" type="slidenum">
              <a:rPr lang="en-US"/>
              <a:pPr>
                <a:defRPr/>
              </a:pPr>
              <a:t>‹#›</a:t>
            </a:fld>
            <a:endParaRPr lang="en-US"/>
          </a:p>
        </p:txBody>
      </p:sp>
    </p:spTree>
    <p:extLst>
      <p:ext uri="{BB962C8B-B14F-4D97-AF65-F5344CB8AC3E}">
        <p14:creationId xmlns:p14="http://schemas.microsoft.com/office/powerpoint/2010/main" val="1548440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pPr>
              <a:defRPr/>
            </a:pPr>
            <a:endParaRPr lang="en-US"/>
          </a:p>
        </p:txBody>
      </p:sp>
      <p:sp>
        <p:nvSpPr>
          <p:cNvPr id="3" name="Rectangle 44"/>
          <p:cNvSpPr>
            <a:spLocks noGrp="1" noChangeArrowheads="1"/>
          </p:cNvSpPr>
          <p:nvPr>
            <p:ph type="ftr" sz="quarter" idx="11"/>
          </p:nvPr>
        </p:nvSpPr>
        <p:spPr>
          <a:ln/>
        </p:spPr>
        <p:txBody>
          <a:bodyPr/>
          <a:lstStyle>
            <a:lvl1pPr>
              <a:defRPr/>
            </a:lvl1pPr>
          </a:lstStyle>
          <a:p>
            <a:pPr>
              <a:defRPr/>
            </a:pPr>
            <a:endParaRPr lang="en-US"/>
          </a:p>
        </p:txBody>
      </p:sp>
      <p:sp>
        <p:nvSpPr>
          <p:cNvPr id="4" name="Rectangle 45"/>
          <p:cNvSpPr>
            <a:spLocks noGrp="1" noChangeArrowheads="1"/>
          </p:cNvSpPr>
          <p:nvPr>
            <p:ph type="sldNum" sz="quarter" idx="12"/>
          </p:nvPr>
        </p:nvSpPr>
        <p:spPr>
          <a:ln/>
        </p:spPr>
        <p:txBody>
          <a:bodyPr/>
          <a:lstStyle>
            <a:lvl1pPr>
              <a:defRPr/>
            </a:lvl1pPr>
          </a:lstStyle>
          <a:p>
            <a:pPr>
              <a:defRPr/>
            </a:pPr>
            <a:fld id="{AF5D71EA-F1E1-47EB-9D33-C098539BC93F}" type="slidenum">
              <a:rPr lang="en-US"/>
              <a:pPr>
                <a:defRPr/>
              </a:pPr>
              <a:t>‹#›</a:t>
            </a:fld>
            <a:endParaRPr lang="en-US"/>
          </a:p>
        </p:txBody>
      </p:sp>
    </p:spTree>
    <p:extLst>
      <p:ext uri="{BB962C8B-B14F-4D97-AF65-F5344CB8AC3E}">
        <p14:creationId xmlns:p14="http://schemas.microsoft.com/office/powerpoint/2010/main" val="2413244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4D3066A8-71C0-4042-AFBB-41C39FA9927D}" type="slidenum">
              <a:rPr lang="en-US"/>
              <a:pPr>
                <a:defRPr/>
              </a:pPr>
              <a:t>‹#›</a:t>
            </a:fld>
            <a:endParaRPr lang="en-US"/>
          </a:p>
        </p:txBody>
      </p:sp>
    </p:spTree>
    <p:extLst>
      <p:ext uri="{BB962C8B-B14F-4D97-AF65-F5344CB8AC3E}">
        <p14:creationId xmlns:p14="http://schemas.microsoft.com/office/powerpoint/2010/main" val="2172464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408634D6-30E5-42F6-8935-D985A8121437}" type="slidenum">
              <a:rPr lang="en-US"/>
              <a:pPr>
                <a:defRPr/>
              </a:pPr>
              <a:t>‹#›</a:t>
            </a:fld>
            <a:endParaRPr lang="en-US"/>
          </a:p>
        </p:txBody>
      </p:sp>
    </p:spTree>
    <p:extLst>
      <p:ext uri="{BB962C8B-B14F-4D97-AF65-F5344CB8AC3E}">
        <p14:creationId xmlns:p14="http://schemas.microsoft.com/office/powerpoint/2010/main" val="56941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0825" cy="6851650"/>
            <a:chOff x="0" y="0"/>
            <a:chExt cx="5758" cy="4316"/>
          </a:xfrm>
        </p:grpSpPr>
        <p:sp>
          <p:nvSpPr>
            <p:cNvPr id="1032" name="Freeform 3"/>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4"/>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5"/>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2"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en-US"/>
            </a:p>
          </p:txBody>
        </p:sp>
        <p:sp>
          <p:nvSpPr>
            <p:cNvPr id="1036" name="Freeform 7"/>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8"/>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11"/>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12"/>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43"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044" name="Group 15"/>
            <p:cNvGrpSpPr>
              <a:grpSpLocks/>
            </p:cNvGrpSpPr>
            <p:nvPr/>
          </p:nvGrpSpPr>
          <p:grpSpPr bwMode="auto">
            <a:xfrm>
              <a:off x="192" y="2284"/>
              <a:ext cx="1254" cy="923"/>
              <a:chOff x="192" y="2284"/>
              <a:chExt cx="1254" cy="923"/>
            </a:xfrm>
          </p:grpSpPr>
          <p:sp>
            <p:nvSpPr>
              <p:cNvPr id="1045"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8"/>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25"/>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28"/>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8"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9"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0"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1"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2"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6"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7"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8"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9"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4617"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4618"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619" name="Rectangle 4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effectLst>
                  <a:outerShdw blurRad="38100" dist="38100" dir="2700000" algn="tl">
                    <a:srgbClr val="000000"/>
                  </a:outerShdw>
                </a:effectLst>
              </a:defRPr>
            </a:lvl1pPr>
          </a:lstStyle>
          <a:p>
            <a:pPr>
              <a:defRPr/>
            </a:pPr>
            <a:endParaRPr lang="en-US"/>
          </a:p>
        </p:txBody>
      </p:sp>
      <p:sp>
        <p:nvSpPr>
          <p:cNvPr id="24620" name="Rectangle 4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effectLst>
                  <a:outerShdw blurRad="38100" dist="38100" dir="2700000" algn="tl">
                    <a:srgbClr val="000000"/>
                  </a:outerShdw>
                </a:effectLst>
              </a:defRPr>
            </a:lvl1pPr>
          </a:lstStyle>
          <a:p>
            <a:pPr>
              <a:defRPr/>
            </a:pPr>
            <a:endParaRPr lang="en-US"/>
          </a:p>
        </p:txBody>
      </p:sp>
      <p:sp>
        <p:nvSpPr>
          <p:cNvPr id="24621" name="Rectangle 4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effectLst>
                  <a:outerShdw blurRad="38100" dist="38100" dir="2700000" algn="tl">
                    <a:srgbClr val="000000"/>
                  </a:outerShdw>
                </a:effectLst>
              </a:defRPr>
            </a:lvl1pPr>
          </a:lstStyle>
          <a:p>
            <a:pPr>
              <a:defRPr/>
            </a:pPr>
            <a:fld id="{F770E990-6CA4-4522-B2ED-8E2DDD9D9BF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3"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hyperlink" Target="http://www.youtube.com/watch?v=xbqA6o8_WC0"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hyperlink" Target="http://www.youtube.com/watch?v=D1xwV2UDPA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youtube.com/watch?v=93n-EmGknEU" TargetMode="External"/><Relationship Id="rId2" Type="http://schemas.openxmlformats.org/officeDocument/2006/relationships/hyperlink" Target="http://www.youtube.com/watch?v=eFvxqQTh3m4&amp;feature=relate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z="4800" b="1"/>
              <a:t>PIA 2528</a:t>
            </a:r>
          </a:p>
        </p:txBody>
      </p:sp>
      <p:sp>
        <p:nvSpPr>
          <p:cNvPr id="2051" name="Rectangle 3"/>
          <p:cNvSpPr>
            <a:spLocks noGrp="1" noChangeArrowheads="1"/>
          </p:cNvSpPr>
          <p:nvPr>
            <p:ph type="subTitle" idx="1"/>
          </p:nvPr>
        </p:nvSpPr>
        <p:spPr/>
        <p:txBody>
          <a:bodyPr/>
          <a:lstStyle/>
          <a:p>
            <a:pPr eaLnBrk="1" hangingPunct="1">
              <a:lnSpc>
                <a:spcPct val="90000"/>
              </a:lnSpc>
              <a:defRPr/>
            </a:pPr>
            <a:r>
              <a:rPr lang="en-US" sz="4000" b="1"/>
              <a:t>Governance, Local Government and Civil Society</a:t>
            </a:r>
            <a:endParaRPr lang="en-US" sz="280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US" b="1"/>
              <a:t>II. Patron-Client Issues</a:t>
            </a:r>
          </a:p>
        </p:txBody>
      </p:sp>
      <p:sp>
        <p:nvSpPr>
          <p:cNvPr id="90115" name="Rectangle 3"/>
          <p:cNvSpPr>
            <a:spLocks noGrp="1" noChangeArrowheads="1"/>
          </p:cNvSpPr>
          <p:nvPr>
            <p:ph type="body" idx="1"/>
          </p:nvPr>
        </p:nvSpPr>
        <p:spPr/>
        <p:txBody>
          <a:bodyPr/>
          <a:lstStyle/>
          <a:p>
            <a:pPr eaLnBrk="1" hangingPunct="1">
              <a:buFont typeface="Wingdings" pitchFamily="2" charset="2"/>
              <a:buNone/>
              <a:defRPr/>
            </a:pPr>
            <a:endParaRPr lang="en-US" b="1"/>
          </a:p>
          <a:p>
            <a:pPr eaLnBrk="1" hangingPunct="1">
              <a:buFont typeface="Wingdings" pitchFamily="2" charset="2"/>
              <a:buNone/>
              <a:defRPr/>
            </a:pPr>
            <a:endParaRPr lang="en-US" b="1"/>
          </a:p>
          <a:p>
            <a:pPr eaLnBrk="1" hangingPunct="1">
              <a:buFont typeface="Wingdings" pitchFamily="2" charset="2"/>
              <a:buNone/>
              <a:defRPr/>
            </a:pPr>
            <a:r>
              <a:rPr lang="en-US" b="1"/>
              <a:t>	"The patron-client relationship  [is] an exchange relationship between roles."</a:t>
            </a:r>
          </a:p>
          <a:p>
            <a:pPr eaLnBrk="1" hangingPunct="1">
              <a:buFont typeface="Wingdings" pitchFamily="2" charset="2"/>
              <a:buNone/>
              <a:defRPr/>
            </a:pPr>
            <a:endParaRPr lang="en-US" b="1"/>
          </a:p>
          <a:p>
            <a:pPr eaLnBrk="1" hangingPunct="1">
              <a:buFont typeface="Wingdings" pitchFamily="2" charset="2"/>
              <a:buNone/>
              <a:defRPr/>
            </a:pPr>
            <a:r>
              <a:rPr lang="en-US" b="1"/>
              <a:t>					James C. Scott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en-US" sz="2800" b="1"/>
              <a:t>James C. Scott (born 2 December 1936) is Professor of Political Science at Yale University</a:t>
            </a:r>
          </a:p>
        </p:txBody>
      </p:sp>
      <p:pic>
        <p:nvPicPr>
          <p:cNvPr id="1536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158750"/>
            <a:ext cx="9144000" cy="1258888"/>
          </a:xfrm>
        </p:spPr>
        <p:txBody>
          <a:bodyPr/>
          <a:lstStyle/>
          <a:p>
            <a:pPr eaLnBrk="1" hangingPunct="1">
              <a:defRPr/>
            </a:pPr>
            <a:r>
              <a:rPr lang="en-US" sz="3600" b="1"/>
              <a:t>Theories of agricultural development: Issue: Peasant farmer as decision-maker</a:t>
            </a:r>
            <a:r>
              <a:rPr lang="en-US" sz="4000"/>
              <a:t> </a:t>
            </a:r>
          </a:p>
        </p:txBody>
      </p:sp>
      <p:sp>
        <p:nvSpPr>
          <p:cNvPr id="31747" name="Rectangle 3"/>
          <p:cNvSpPr>
            <a:spLocks noGrp="1" noChangeArrowheads="1"/>
          </p:cNvSpPr>
          <p:nvPr>
            <p:ph type="body" idx="1"/>
          </p:nvPr>
        </p:nvSpPr>
        <p:spPr>
          <a:xfrm>
            <a:off x="457200" y="1600200"/>
            <a:ext cx="8229600" cy="5257800"/>
          </a:xfrm>
        </p:spPr>
        <p:txBody>
          <a:bodyPr/>
          <a:lstStyle/>
          <a:p>
            <a:pPr eaLnBrk="1" hangingPunct="1">
              <a:lnSpc>
                <a:spcPct val="80000"/>
              </a:lnSpc>
              <a:buFont typeface="Wingdings" pitchFamily="2" charset="2"/>
              <a:buNone/>
              <a:defRPr/>
            </a:pPr>
            <a:r>
              <a:rPr lang="en-US" sz="2800" b="1"/>
              <a:t>	</a:t>
            </a:r>
            <a:r>
              <a:rPr lang="en-US" b="1"/>
              <a:t>1. Moral Economy- social and family obligations predominate</a:t>
            </a:r>
          </a:p>
          <a:p>
            <a:pPr eaLnBrk="1" hangingPunct="1">
              <a:lnSpc>
                <a:spcPct val="80000"/>
              </a:lnSpc>
              <a:buFont typeface="Wingdings" pitchFamily="2" charset="2"/>
              <a:buNone/>
              <a:defRPr/>
            </a:pPr>
            <a:endParaRPr lang="en-US" b="1"/>
          </a:p>
          <a:p>
            <a:pPr eaLnBrk="1" hangingPunct="1">
              <a:lnSpc>
                <a:spcPct val="80000"/>
              </a:lnSpc>
              <a:buFont typeface="Wingdings" pitchFamily="2" charset="2"/>
              <a:buNone/>
              <a:defRPr/>
            </a:pPr>
            <a:r>
              <a:rPr lang="en-US" b="1"/>
              <a:t>	2. Rational Economy- peasants are economically rational- self serving</a:t>
            </a:r>
          </a:p>
          <a:p>
            <a:pPr eaLnBrk="1" hangingPunct="1">
              <a:lnSpc>
                <a:spcPct val="80000"/>
              </a:lnSpc>
              <a:buFont typeface="Wingdings" pitchFamily="2" charset="2"/>
              <a:buNone/>
              <a:defRPr/>
            </a:pPr>
            <a:endParaRPr lang="en-US" b="1"/>
          </a:p>
          <a:p>
            <a:pPr eaLnBrk="1" hangingPunct="1">
              <a:lnSpc>
                <a:spcPct val="80000"/>
              </a:lnSpc>
              <a:buFont typeface="Wingdings" pitchFamily="2" charset="2"/>
              <a:buNone/>
              <a:defRPr/>
            </a:pPr>
            <a:r>
              <a:rPr lang="en-US" b="1"/>
              <a:t>	3. Patronage and Exchange Theory-rural dwellers seek protection in Zero Sum political Games (James Scott)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19150"/>
            <a:ext cx="75438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mystudios.com/manet/1860/manet-execu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075"/>
            <a:ext cx="9144000" cy="730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defRPr/>
            </a:pPr>
            <a:r>
              <a:rPr lang="en-US"/>
              <a:t>Review: Land Tenure</a:t>
            </a:r>
          </a:p>
        </p:txBody>
      </p:sp>
      <p:pic>
        <p:nvPicPr>
          <p:cNvPr id="19459" name="Picture 3"/>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p:pic>
      <p:sp>
        <p:nvSpPr>
          <p:cNvPr id="103428" name="Rectangle 4"/>
          <p:cNvSpPr>
            <a:spLocks noGrp="1" noChangeArrowheads="1"/>
          </p:cNvSpPr>
          <p:nvPr>
            <p:ph type="body" sz="half" idx="2"/>
          </p:nvPr>
        </p:nvSpPr>
        <p:spPr>
          <a:xfrm>
            <a:off x="4648200" y="1295400"/>
            <a:ext cx="4038600" cy="5562600"/>
          </a:xfrm>
          <a:solidFill>
            <a:srgbClr val="0066CC"/>
          </a:solidFill>
        </p:spPr>
        <p:txBody>
          <a:bodyPr/>
          <a:lstStyle/>
          <a:p>
            <a:pPr eaLnBrk="1" hangingPunct="1">
              <a:lnSpc>
                <a:spcPct val="90000"/>
              </a:lnSpc>
              <a:defRPr/>
            </a:pPr>
            <a:endParaRPr lang="en-US" sz="2400" dirty="0"/>
          </a:p>
          <a:p>
            <a:pPr eaLnBrk="1" hangingPunct="1">
              <a:lnSpc>
                <a:spcPct val="90000"/>
              </a:lnSpc>
              <a:defRPr/>
            </a:pPr>
            <a:r>
              <a:rPr lang="en-US" sz="2400" b="1" dirty="0"/>
              <a:t>Usufruct</a:t>
            </a:r>
          </a:p>
          <a:p>
            <a:pPr eaLnBrk="1" hangingPunct="1">
              <a:lnSpc>
                <a:spcPct val="90000"/>
              </a:lnSpc>
              <a:defRPr/>
            </a:pPr>
            <a:endParaRPr lang="en-US" sz="2400" b="1" dirty="0"/>
          </a:p>
          <a:p>
            <a:pPr eaLnBrk="1" hangingPunct="1">
              <a:lnSpc>
                <a:spcPct val="90000"/>
              </a:lnSpc>
              <a:defRPr/>
            </a:pPr>
            <a:r>
              <a:rPr lang="en-US" sz="2400" b="1" dirty="0"/>
              <a:t>Legal</a:t>
            </a:r>
          </a:p>
          <a:p>
            <a:pPr eaLnBrk="1" hangingPunct="1">
              <a:lnSpc>
                <a:spcPct val="90000"/>
              </a:lnSpc>
              <a:defRPr/>
            </a:pPr>
            <a:endParaRPr lang="en-US" sz="2400" b="1" dirty="0"/>
          </a:p>
          <a:p>
            <a:pPr eaLnBrk="1" hangingPunct="1">
              <a:lnSpc>
                <a:spcPct val="90000"/>
              </a:lnSpc>
              <a:defRPr/>
            </a:pPr>
            <a:r>
              <a:rPr lang="en-US" sz="2400" b="1" dirty="0"/>
              <a:t>Individual Access but no ownership</a:t>
            </a:r>
          </a:p>
          <a:p>
            <a:pPr eaLnBrk="1" hangingPunct="1">
              <a:lnSpc>
                <a:spcPct val="90000"/>
              </a:lnSpc>
              <a:defRPr/>
            </a:pPr>
            <a:endParaRPr lang="en-US" sz="2400" b="1" dirty="0"/>
          </a:p>
          <a:p>
            <a:pPr eaLnBrk="1" hangingPunct="1">
              <a:lnSpc>
                <a:spcPct val="90000"/>
              </a:lnSpc>
              <a:defRPr/>
            </a:pPr>
            <a:r>
              <a:rPr lang="en-US" sz="2400" b="1" dirty="0"/>
              <a:t>Common Access</a:t>
            </a:r>
          </a:p>
          <a:p>
            <a:pPr eaLnBrk="1" hangingPunct="1">
              <a:lnSpc>
                <a:spcPct val="90000"/>
              </a:lnSpc>
              <a:defRPr/>
            </a:pPr>
            <a:endParaRPr lang="en-US" sz="2400" b="1" dirty="0"/>
          </a:p>
          <a:p>
            <a:pPr eaLnBrk="1" hangingPunct="1">
              <a:lnSpc>
                <a:spcPct val="90000"/>
              </a:lnSpc>
              <a:defRPr/>
            </a:pPr>
            <a:r>
              <a:rPr lang="en-US" sz="2400" b="1" dirty="0"/>
              <a:t>Issue of Credit</a:t>
            </a:r>
          </a:p>
          <a:p>
            <a:pPr eaLnBrk="1" hangingPunct="1">
              <a:lnSpc>
                <a:spcPct val="90000"/>
              </a:lnSpc>
              <a:defRPr/>
            </a:pPr>
            <a:endParaRPr lang="en-US" sz="2400" b="1" dirty="0"/>
          </a:p>
          <a:p>
            <a:pPr eaLnBrk="1" hangingPunct="1">
              <a:lnSpc>
                <a:spcPct val="90000"/>
              </a:lnSpc>
              <a:defRPr/>
            </a:pPr>
            <a:r>
              <a:rPr lang="en-US" sz="2400" b="1" dirty="0"/>
              <a:t>Debate about Property Rights</a:t>
            </a:r>
          </a:p>
          <a:p>
            <a:pPr eaLnBrk="1" hangingPunct="1">
              <a:lnSpc>
                <a:spcPct val="90000"/>
              </a:lnSpc>
              <a:defRPr/>
            </a:pPr>
            <a:endParaRPr lang="en-US" sz="2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solidFill>
                  <a:srgbClr val="FF0000"/>
                </a:solidFill>
              </a:rPr>
              <a:t>Usufruct Debates</a:t>
            </a:r>
          </a:p>
        </p:txBody>
      </p:sp>
      <p:sp>
        <p:nvSpPr>
          <p:cNvPr id="3" name="Content Placeholder 2"/>
          <p:cNvSpPr>
            <a:spLocks noGrp="1"/>
          </p:cNvSpPr>
          <p:nvPr>
            <p:ph sz="half" idx="1"/>
          </p:nvPr>
        </p:nvSpPr>
        <p:spPr/>
        <p:txBody>
          <a:bodyPr/>
          <a:lstStyle/>
          <a:p>
            <a:pPr eaLnBrk="1" hangingPunct="1">
              <a:defRPr/>
            </a:pPr>
            <a:endParaRPr lang="en-US"/>
          </a:p>
        </p:txBody>
      </p:sp>
      <p:sp>
        <p:nvSpPr>
          <p:cNvPr id="4" name="Content Placeholder 3"/>
          <p:cNvSpPr>
            <a:spLocks noGrp="1"/>
          </p:cNvSpPr>
          <p:nvPr>
            <p:ph sz="half" idx="2"/>
          </p:nvPr>
        </p:nvSpPr>
        <p:spPr/>
        <p:txBody>
          <a:bodyPr/>
          <a:lstStyle/>
          <a:p>
            <a:pPr eaLnBrk="1" hangingPunct="1">
              <a:defRPr/>
            </a:pPr>
            <a:endParaRPr lang="en-US" dirty="0"/>
          </a:p>
          <a:p>
            <a:pPr eaLnBrk="1" hangingPunct="1">
              <a:defRPr/>
            </a:pPr>
            <a:r>
              <a:rPr lang="en-US" b="1" dirty="0">
                <a:solidFill>
                  <a:srgbClr val="FF0000"/>
                </a:solidFill>
              </a:rPr>
              <a:t>Usufruct</a:t>
            </a:r>
            <a:r>
              <a:rPr lang="en-US" dirty="0"/>
              <a:t> </a:t>
            </a:r>
            <a:r>
              <a:rPr lang="en-US" b="1" dirty="0"/>
              <a:t>is the right of a person to derive profit or benefit from property that either is titled to another person or which is held in common ownership</a:t>
            </a:r>
          </a:p>
          <a:p>
            <a:pPr eaLnBrk="1" hangingPunct="1">
              <a:defRPr/>
            </a:pPr>
            <a:endParaRPr lang="en-US" b="1" dirty="0"/>
          </a:p>
        </p:txBody>
      </p:sp>
      <p:pic>
        <p:nvPicPr>
          <p:cNvPr id="20485" name="Picture 2" descr="http://courses.cit.cornell.edu/vicosperu/vicos-site/images/interior/full_size/rmc2004_5201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37814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828800"/>
            <a:ext cx="4876800"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5"/>
          <p:cNvSpPr>
            <a:spLocks noGrp="1" noChangeArrowheads="1"/>
          </p:cNvSpPr>
          <p:nvPr>
            <p:ph type="title"/>
          </p:nvPr>
        </p:nvSpPr>
        <p:spPr/>
        <p:txBody>
          <a:bodyPr/>
          <a:lstStyle/>
          <a:p>
            <a:pPr eaLnBrk="1" hangingPunct="1">
              <a:defRPr/>
            </a:pPr>
            <a:r>
              <a:rPr lang="en-US" b="1" dirty="0"/>
              <a:t>Moral Economy</a:t>
            </a:r>
          </a:p>
        </p:txBody>
      </p:sp>
      <p:sp>
        <p:nvSpPr>
          <p:cNvPr id="6" name="Content Placeholder 5"/>
          <p:cNvSpPr>
            <a:spLocks noGrp="1"/>
          </p:cNvSpPr>
          <p:nvPr>
            <p:ph sz="half" idx="1"/>
          </p:nvPr>
        </p:nvSpPr>
        <p:spPr>
          <a:xfrm>
            <a:off x="0" y="1600200"/>
            <a:ext cx="4038600" cy="4530725"/>
          </a:xfrm>
        </p:spPr>
        <p:txBody>
          <a:bodyPr/>
          <a:lstStyle/>
          <a:p>
            <a:pPr eaLnBrk="1" hangingPunct="1">
              <a:defRPr/>
            </a:pPr>
            <a:endParaRPr lang="en-US" b="1" dirty="0">
              <a:solidFill>
                <a:srgbClr val="FF0000"/>
              </a:solidFill>
            </a:endParaRPr>
          </a:p>
          <a:p>
            <a:pPr eaLnBrk="1" hangingPunct="1">
              <a:defRPr/>
            </a:pPr>
            <a:endParaRPr lang="en-US" b="1" dirty="0">
              <a:solidFill>
                <a:srgbClr val="FF0000"/>
              </a:solidFill>
            </a:endParaRPr>
          </a:p>
          <a:p>
            <a:pPr eaLnBrk="1" hangingPunct="1">
              <a:defRPr/>
            </a:pPr>
            <a:r>
              <a:rPr lang="en-US" b="1" dirty="0">
                <a:solidFill>
                  <a:srgbClr val="FF0000"/>
                </a:solidFill>
              </a:rPr>
              <a:t>The need to</a:t>
            </a:r>
          </a:p>
          <a:p>
            <a:pPr eaLnBrk="1" hangingPunct="1">
              <a:buFont typeface="Wingdings" pitchFamily="2" charset="2"/>
              <a:buNone/>
              <a:defRPr/>
            </a:pPr>
            <a:r>
              <a:rPr lang="en-US" b="1" dirty="0">
                <a:solidFill>
                  <a:srgbClr val="FF0000"/>
                </a:solidFill>
              </a:rPr>
              <a:t>   work collectively</a:t>
            </a:r>
          </a:p>
          <a:p>
            <a:pPr eaLnBrk="1" hangingPunct="1">
              <a:buFont typeface="Wingdings" pitchFamily="2" charset="2"/>
              <a:buNone/>
              <a:defRPr/>
            </a:pPr>
            <a:r>
              <a:rPr lang="en-US" b="1" dirty="0">
                <a:solidFill>
                  <a:srgbClr val="FF0000"/>
                </a:solidFill>
              </a:rPr>
              <a:t>	to meet common</a:t>
            </a:r>
          </a:p>
          <a:p>
            <a:pPr eaLnBrk="1" hangingPunct="1">
              <a:buFont typeface="Wingdings" pitchFamily="2" charset="2"/>
              <a:buNone/>
              <a:defRPr/>
            </a:pPr>
            <a:r>
              <a:rPr lang="en-US" b="1" dirty="0">
                <a:solidFill>
                  <a:srgbClr val="FF0000"/>
                </a:solidFill>
              </a:rPr>
              <a:t>	needs</a:t>
            </a:r>
          </a:p>
          <a:p>
            <a:pPr eaLnBrk="1" hangingPunct="1">
              <a:buFont typeface="Wingdings" pitchFamily="2" charset="2"/>
              <a:buNone/>
              <a:defRPr/>
            </a:pPr>
            <a:endParaRPr lang="en-US" dirty="0">
              <a:solidFill>
                <a:srgbClr val="FF0000"/>
              </a:solidFill>
            </a:endParaRPr>
          </a:p>
        </p:txBody>
      </p:sp>
      <p:sp>
        <p:nvSpPr>
          <p:cNvPr id="7" name="Content Placeholder 6"/>
          <p:cNvSpPr>
            <a:spLocks noGrp="1"/>
          </p:cNvSpPr>
          <p:nvPr>
            <p:ph sz="half" idx="2"/>
          </p:nvPr>
        </p:nvSpPr>
        <p:spPr/>
        <p:txBody>
          <a:bodyPr/>
          <a:lstStyle/>
          <a:p>
            <a:pPr eaLnBrk="1" hangingPunct="1">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z="4000" b="1" dirty="0"/>
              <a:t>III. Role of Agriculture in development: Seven Views</a:t>
            </a:r>
          </a:p>
        </p:txBody>
      </p:sp>
      <p:sp>
        <p:nvSpPr>
          <p:cNvPr id="32771" name="Rectangle 3"/>
          <p:cNvSpPr>
            <a:spLocks noGrp="1" noChangeArrowheads="1"/>
          </p:cNvSpPr>
          <p:nvPr>
            <p:ph type="body" idx="1"/>
          </p:nvPr>
        </p:nvSpPr>
        <p:spPr>
          <a:xfrm>
            <a:off x="457200" y="1600200"/>
            <a:ext cx="8229600" cy="5257800"/>
          </a:xfrm>
        </p:spPr>
        <p:txBody>
          <a:bodyPr/>
          <a:lstStyle/>
          <a:p>
            <a:pPr marL="514350" indent="-514350" eaLnBrk="1" hangingPunct="1">
              <a:buFont typeface="+mj-lt"/>
              <a:buAutoNum type="arabicPeriod"/>
              <a:defRPr/>
            </a:pPr>
            <a:r>
              <a:rPr lang="en-US" b="1" dirty="0"/>
              <a:t>Source of economic surplus</a:t>
            </a:r>
          </a:p>
          <a:p>
            <a:pPr marL="514350" indent="-514350" eaLnBrk="1" hangingPunct="1">
              <a:buFont typeface="+mj-lt"/>
              <a:buAutoNum type="arabicPeriod"/>
              <a:defRPr/>
            </a:pPr>
            <a:endParaRPr lang="en-US" b="1" dirty="0"/>
          </a:p>
          <a:p>
            <a:pPr marL="514350" indent="-514350" eaLnBrk="1" hangingPunct="1">
              <a:buFont typeface="+mj-lt"/>
              <a:buAutoNum type="arabicPeriod"/>
              <a:defRPr/>
            </a:pPr>
            <a:r>
              <a:rPr lang="en-US" b="1" dirty="0"/>
              <a:t>Obstacle to growth</a:t>
            </a:r>
          </a:p>
          <a:p>
            <a:pPr marL="514350" indent="-514350" eaLnBrk="1" hangingPunct="1">
              <a:buFont typeface="+mj-lt"/>
              <a:buAutoNum type="arabicPeriod"/>
              <a:defRPr/>
            </a:pPr>
            <a:endParaRPr lang="en-US" b="1" dirty="0"/>
          </a:p>
          <a:p>
            <a:pPr marL="514350" indent="-514350" eaLnBrk="1" hangingPunct="1">
              <a:buFont typeface="+mj-lt"/>
              <a:buAutoNum type="arabicPeriod"/>
              <a:defRPr/>
            </a:pPr>
            <a:r>
              <a:rPr lang="en-US" b="1" dirty="0"/>
              <a:t>Necessary pre-requisite to modernization</a:t>
            </a:r>
          </a:p>
          <a:p>
            <a:pPr marL="514350" indent="-514350" eaLnBrk="1" hangingPunct="1">
              <a:buFont typeface="+mj-lt"/>
              <a:buAutoNum type="arabicPeriod"/>
              <a:defRPr/>
            </a:pPr>
            <a:endParaRPr lang="en-US" b="1" dirty="0"/>
          </a:p>
          <a:p>
            <a:pPr marL="514350" indent="-514350" eaLnBrk="1" hangingPunct="1">
              <a:buFont typeface="+mj-lt"/>
              <a:buAutoNum type="arabicPeriod"/>
              <a:defRPr/>
            </a:pPr>
            <a:r>
              <a:rPr lang="en-US" b="1" dirty="0"/>
              <a:t>Key to development but suffers from urban bias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58750"/>
            <a:ext cx="8229600" cy="755650"/>
          </a:xfrm>
        </p:spPr>
        <p:txBody>
          <a:bodyPr/>
          <a:lstStyle/>
          <a:p>
            <a:pPr eaLnBrk="1" hangingPunct="1">
              <a:defRPr/>
            </a:pPr>
            <a:r>
              <a:rPr lang="en-US" sz="4000" b="1"/>
              <a:t>Lack of Economic Surplus</a:t>
            </a:r>
          </a:p>
        </p:txBody>
      </p:sp>
      <p:pic>
        <p:nvPicPr>
          <p:cNvPr id="23555" name="Picture 3"/>
          <p:cNvPicPr>
            <a:picLocks noGrp="1" noChangeAspect="1" noChangeArrowheads="1"/>
          </p:cNvPicPr>
          <p:nvPr>
            <p:ph type="body" idx="1"/>
          </p:nvPr>
        </p:nvPicPr>
        <p:blipFill>
          <a:blip>
            <a:extLst>
              <a:ext uri="{28A0092B-C50C-407E-A947-70E740481C1C}">
                <a14:useLocalDpi xmlns:a14="http://schemas.microsoft.com/office/drawing/2010/main" val="0"/>
              </a:ext>
            </a:extLst>
          </a:blip>
          <a:srcRect/>
          <a:stretch>
            <a:fillRect/>
          </a:stretch>
        </p:blipFill>
        <p:spPr>
          <a:xfrm>
            <a:off x="457200" y="914400"/>
            <a:ext cx="8229600" cy="5943600"/>
          </a:xfrm>
        </p:spPr>
      </p:pic>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7617791" cy="5256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609600"/>
            <a:ext cx="8229600" cy="1258888"/>
          </a:xfrm>
        </p:spPr>
        <p:txBody>
          <a:bodyPr/>
          <a:lstStyle/>
          <a:p>
            <a:pPr eaLnBrk="1" hangingPunct="1">
              <a:defRPr/>
            </a:pPr>
            <a:r>
              <a:rPr lang="en-US" sz="4000" dirty="0"/>
              <a:t>PIA 2528</a:t>
            </a:r>
            <a:br>
              <a:rPr lang="en-US" sz="4000" dirty="0"/>
            </a:br>
            <a:r>
              <a:rPr lang="en-US" sz="4000" dirty="0"/>
              <a:t>Governance, Local Government and Civil Society</a:t>
            </a:r>
          </a:p>
        </p:txBody>
      </p:sp>
      <p:sp>
        <p:nvSpPr>
          <p:cNvPr id="26627" name="Rectangle 3"/>
          <p:cNvSpPr>
            <a:spLocks noGrp="1" noChangeArrowheads="1"/>
          </p:cNvSpPr>
          <p:nvPr>
            <p:ph type="body" idx="1"/>
          </p:nvPr>
        </p:nvSpPr>
        <p:spPr>
          <a:xfrm>
            <a:off x="457200" y="617957"/>
            <a:ext cx="8229600" cy="4530725"/>
          </a:xfrm>
        </p:spPr>
        <p:txBody>
          <a:bodyPr/>
          <a:lstStyle/>
          <a:p>
            <a:pPr algn="ctr" eaLnBrk="1" hangingPunct="1">
              <a:defRPr/>
            </a:pPr>
            <a:endParaRPr lang="en-US" b="1" dirty="0"/>
          </a:p>
          <a:p>
            <a:pPr algn="ctr" eaLnBrk="1" hangingPunct="1">
              <a:defRPr/>
            </a:pPr>
            <a:endParaRPr lang="en-US" b="1" dirty="0"/>
          </a:p>
          <a:p>
            <a:pPr marL="0" indent="0" algn="ctr" eaLnBrk="1" hangingPunct="1">
              <a:buNone/>
              <a:defRPr/>
            </a:pPr>
            <a:endParaRPr lang="en-US" b="1" dirty="0"/>
          </a:p>
          <a:p>
            <a:pPr algn="ctr" eaLnBrk="1" hangingPunct="1">
              <a:defRPr/>
            </a:pPr>
            <a:r>
              <a:rPr lang="en-US" sz="4400" b="1" dirty="0"/>
              <a:t>International Donors, Governance and </a:t>
            </a:r>
          </a:p>
          <a:p>
            <a:pPr marL="0" indent="0" algn="ctr" eaLnBrk="1" hangingPunct="1">
              <a:buNone/>
              <a:defRPr/>
            </a:pPr>
            <a:r>
              <a:rPr lang="en-US" sz="4400" b="1" dirty="0"/>
              <a:t>Civil Society:</a:t>
            </a:r>
          </a:p>
          <a:p>
            <a:pPr marL="0" indent="0" algn="ctr" eaLnBrk="1" hangingPunct="1">
              <a:buNone/>
              <a:defRPr/>
            </a:pPr>
            <a:r>
              <a:rPr lang="en-US" sz="4400" b="1" dirty="0"/>
              <a:t>Debates about Rural Development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en-US"/>
              <a:t>Urban Bias</a:t>
            </a:r>
          </a:p>
        </p:txBody>
      </p:sp>
      <p:pic>
        <p:nvPicPr>
          <p:cNvPr id="24579" name="Picture 3"/>
          <p:cNvPicPr>
            <a:picLocks noGrp="1" noChangeAspect="1" noChangeArrowheads="1"/>
          </p:cNvPicPr>
          <p:nvPr>
            <p:ph type="body" idx="1"/>
          </p:nvPr>
        </p:nvPicPr>
        <p:blipFill>
          <a:blip>
            <a:extLst>
              <a:ext uri="{28A0092B-C50C-407E-A947-70E740481C1C}">
                <a14:useLocalDpi xmlns:a14="http://schemas.microsoft.com/office/drawing/2010/main" val="0"/>
              </a:ext>
            </a:extLst>
          </a:blip>
          <a:srcRect/>
          <a:stretch>
            <a:fillRect/>
          </a:stretch>
        </p:blipFill>
        <p:spPr/>
      </p:pic>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179" y="1828800"/>
            <a:ext cx="4972050"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sz="4000" b="1"/>
              <a:t>Role of Agriculture in development- </a:t>
            </a:r>
          </a:p>
        </p:txBody>
      </p:sp>
      <p:sp>
        <p:nvSpPr>
          <p:cNvPr id="33795" name="Rectangle 3"/>
          <p:cNvSpPr>
            <a:spLocks noGrp="1" noChangeArrowheads="1"/>
          </p:cNvSpPr>
          <p:nvPr>
            <p:ph type="body" idx="1"/>
          </p:nvPr>
        </p:nvSpPr>
        <p:spPr>
          <a:xfrm>
            <a:off x="457200" y="1600200"/>
            <a:ext cx="8229600" cy="5257800"/>
          </a:xfrm>
        </p:spPr>
        <p:txBody>
          <a:bodyPr/>
          <a:lstStyle/>
          <a:p>
            <a:pPr marL="514350" indent="-514350" eaLnBrk="1" hangingPunct="1">
              <a:buFont typeface="+mj-lt"/>
              <a:buAutoNum type="arabicPeriod" startAt="5"/>
              <a:defRPr/>
            </a:pPr>
            <a:r>
              <a:rPr lang="en-US" sz="2800" b="1" dirty="0"/>
              <a:t>Potentially leading sector- </a:t>
            </a:r>
            <a:r>
              <a:rPr lang="en-US" sz="2800" b="1" dirty="0" err="1"/>
              <a:t>eg</a:t>
            </a:r>
            <a:r>
              <a:rPr lang="en-US" sz="2800" b="1" dirty="0"/>
              <a:t>. France and Denmark</a:t>
            </a:r>
          </a:p>
          <a:p>
            <a:pPr marL="514350" indent="-514350" eaLnBrk="1" hangingPunct="1">
              <a:buFont typeface="+mj-lt"/>
              <a:buAutoNum type="arabicPeriod" startAt="5"/>
              <a:defRPr/>
            </a:pPr>
            <a:endParaRPr lang="en-US" sz="2800" b="1" dirty="0"/>
          </a:p>
          <a:p>
            <a:pPr marL="514350" indent="-514350" eaLnBrk="1" hangingPunct="1">
              <a:buFont typeface="+mj-lt"/>
              <a:buAutoNum type="arabicPeriod" startAt="5"/>
              <a:defRPr/>
            </a:pPr>
            <a:r>
              <a:rPr lang="en-US" sz="2800" b="1" dirty="0"/>
              <a:t>Related to environmental degradation- problems of resource consumption  -re. population</a:t>
            </a:r>
          </a:p>
          <a:p>
            <a:pPr marL="514350" indent="-514350" eaLnBrk="1" hangingPunct="1">
              <a:buFont typeface="+mj-lt"/>
              <a:buAutoNum type="arabicPeriod" startAt="5"/>
              <a:defRPr/>
            </a:pPr>
            <a:endParaRPr lang="en-US" sz="2800" b="1" dirty="0"/>
          </a:p>
          <a:p>
            <a:pPr marL="514350" indent="-514350" eaLnBrk="1" hangingPunct="1">
              <a:buFont typeface="+mj-lt"/>
              <a:buAutoNum type="arabicPeriod" startAt="5"/>
              <a:defRPr/>
            </a:pPr>
            <a:r>
              <a:rPr lang="en-US" sz="2800" b="1" dirty="0"/>
              <a:t>Controversy sustainable development and "ecological</a:t>
            </a:r>
          </a:p>
          <a:p>
            <a:pPr marL="514350" indent="-514350" eaLnBrk="1" hangingPunct="1">
              <a:buFont typeface="Wingdings" pitchFamily="2" charset="2"/>
              <a:buNone/>
              <a:defRPr/>
            </a:pPr>
            <a:r>
              <a:rPr lang="en-US" sz="2800" b="1" dirty="0"/>
              <a:t>	balance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sz="4000" b="1"/>
              <a:t>Lurpak- Danish Dairy Production</a:t>
            </a:r>
          </a:p>
        </p:txBody>
      </p:sp>
      <p:pic>
        <p:nvPicPr>
          <p:cNvPr id="26627" name="Picture 3"/>
          <p:cNvPicPr>
            <a:picLocks noGrp="1" noChangeAspect="1" noChangeArrowheads="1"/>
          </p:cNvPicPr>
          <p:nvPr>
            <p:ph type="body" sz="half" idx="1"/>
          </p:nvPr>
        </p:nvPicPr>
        <p:blipFill>
          <a:blip>
            <a:extLst>
              <a:ext uri="{28A0092B-C50C-407E-A947-70E740481C1C}">
                <a14:useLocalDpi xmlns:a14="http://schemas.microsoft.com/office/drawing/2010/main" val="0"/>
              </a:ext>
            </a:extLst>
          </a:blip>
          <a:srcRect/>
          <a:stretch>
            <a:fillRect/>
          </a:stretch>
        </p:blipFill>
        <p:spPr>
          <a:xfrm>
            <a:off x="381000" y="2895600"/>
            <a:ext cx="4038600" cy="3635375"/>
          </a:xfrm>
        </p:spPr>
      </p:pic>
      <p:sp>
        <p:nvSpPr>
          <p:cNvPr id="49156" name="Rectangle 4"/>
          <p:cNvSpPr>
            <a:spLocks noGrp="1" noChangeArrowheads="1"/>
          </p:cNvSpPr>
          <p:nvPr>
            <p:ph type="body" sz="half" idx="2"/>
          </p:nvPr>
        </p:nvSpPr>
        <p:spPr>
          <a:xfrm>
            <a:off x="0" y="1600200"/>
            <a:ext cx="4648200" cy="5257800"/>
          </a:xfrm>
        </p:spPr>
        <p:txBody>
          <a:bodyPr/>
          <a:lstStyle/>
          <a:p>
            <a:pPr eaLnBrk="1" hangingPunct="1">
              <a:defRPr/>
            </a:pPr>
            <a:r>
              <a:rPr lang="en-US" dirty="0"/>
              <a:t>1880-2012</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914650"/>
            <a:ext cx="3810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82099"/>
            <a:ext cx="4267200" cy="3413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l" eaLnBrk="1" hangingPunct="1">
              <a:defRPr/>
            </a:pPr>
            <a:r>
              <a:rPr lang="en-US" sz="3600" b="1" dirty="0"/>
              <a:t>IV. Service Delivery: NGOs, agriculture and the Private Sector </a:t>
            </a:r>
          </a:p>
        </p:txBody>
      </p:sp>
      <p:sp>
        <p:nvSpPr>
          <p:cNvPr id="35843" name="Rectangle 3"/>
          <p:cNvSpPr>
            <a:spLocks noGrp="1" noChangeArrowheads="1"/>
          </p:cNvSpPr>
          <p:nvPr>
            <p:ph type="body" idx="1"/>
          </p:nvPr>
        </p:nvSpPr>
        <p:spPr>
          <a:xfrm>
            <a:off x="0" y="1600200"/>
            <a:ext cx="8686800" cy="5257800"/>
          </a:xfrm>
        </p:spPr>
        <p:txBody>
          <a:bodyPr/>
          <a:lstStyle/>
          <a:p>
            <a:pPr eaLnBrk="1" hangingPunct="1">
              <a:lnSpc>
                <a:spcPct val="80000"/>
              </a:lnSpc>
              <a:buFont typeface="Wingdings" pitchFamily="2" charset="2"/>
              <a:buNone/>
              <a:defRPr/>
            </a:pPr>
            <a:r>
              <a:rPr lang="en-US" b="1" dirty="0"/>
              <a:t>	</a:t>
            </a:r>
          </a:p>
          <a:p>
            <a:pPr eaLnBrk="1" hangingPunct="1">
              <a:lnSpc>
                <a:spcPct val="80000"/>
              </a:lnSpc>
              <a:buFont typeface="Wingdings" pitchFamily="2" charset="2"/>
              <a:buNone/>
              <a:defRPr/>
            </a:pPr>
            <a:r>
              <a:rPr lang="en-US" b="1" dirty="0"/>
              <a:t>	a. The role of government vs. the role of private sector, cooperatives and NGOs</a:t>
            </a:r>
          </a:p>
          <a:p>
            <a:pPr eaLnBrk="1" hangingPunct="1">
              <a:lnSpc>
                <a:spcPct val="80000"/>
              </a:lnSpc>
              <a:defRPr/>
            </a:pPr>
            <a:endParaRPr lang="en-US" b="1" dirty="0"/>
          </a:p>
          <a:p>
            <a:pPr eaLnBrk="1" hangingPunct="1">
              <a:lnSpc>
                <a:spcPct val="80000"/>
              </a:lnSpc>
              <a:buFont typeface="Wingdings" pitchFamily="2" charset="2"/>
              <a:buNone/>
              <a:defRPr/>
            </a:pPr>
            <a:r>
              <a:rPr lang="en-US" b="1" dirty="0"/>
              <a:t>	b. Agriculture the cornerstone of rural areas</a:t>
            </a:r>
          </a:p>
          <a:p>
            <a:pPr eaLnBrk="1" hangingPunct="1">
              <a:lnSpc>
                <a:spcPct val="80000"/>
              </a:lnSpc>
              <a:defRPr/>
            </a:pPr>
            <a:endParaRPr lang="en-US" b="1" dirty="0"/>
          </a:p>
          <a:p>
            <a:pPr eaLnBrk="1" hangingPunct="1">
              <a:lnSpc>
                <a:spcPct val="80000"/>
              </a:lnSpc>
              <a:buFont typeface="Wingdings" pitchFamily="2" charset="2"/>
              <a:buNone/>
              <a:defRPr/>
            </a:pPr>
            <a:r>
              <a:rPr lang="en-US" b="1" dirty="0"/>
              <a:t>	C. Development external to the country (Agribusiness)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defRPr/>
            </a:pPr>
            <a:r>
              <a:rPr lang="en-US"/>
              <a:t>A Biased View?</a:t>
            </a:r>
          </a:p>
        </p:txBody>
      </p:sp>
      <p:pic>
        <p:nvPicPr>
          <p:cNvPr id="29699" name="Picture 3"/>
          <p:cNvPicPr>
            <a:picLocks noGrp="1" noChangeAspect="1" noChangeArrowheads="1"/>
          </p:cNvPicPr>
          <p:nvPr>
            <p:ph type="body" idx="1"/>
          </p:nvPr>
        </p:nvPicPr>
        <p:blipFill>
          <a:blip>
            <a:extLst>
              <a:ext uri="{28A0092B-C50C-407E-A947-70E740481C1C}">
                <a14:useLocalDpi xmlns:a14="http://schemas.microsoft.com/office/drawing/2010/main" val="0"/>
              </a:ext>
            </a:extLst>
          </a:blip>
          <a:srcRect/>
          <a:stretch>
            <a:fillRect/>
          </a:stretch>
        </p:blipFill>
        <p:spPr>
          <a:xfrm>
            <a:off x="0" y="1600200"/>
            <a:ext cx="9144000" cy="5257800"/>
          </a:xfrm>
        </p:spPr>
      </p:pic>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7401196" cy="4922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b="1"/>
              <a:t>Service Delivery-2</a:t>
            </a:r>
          </a:p>
        </p:txBody>
      </p:sp>
      <p:sp>
        <p:nvSpPr>
          <p:cNvPr id="61443" name="Rectangle 3"/>
          <p:cNvSpPr>
            <a:spLocks noGrp="1" noChangeArrowheads="1"/>
          </p:cNvSpPr>
          <p:nvPr>
            <p:ph type="body" idx="1"/>
          </p:nvPr>
        </p:nvSpPr>
        <p:spPr>
          <a:solidFill>
            <a:schemeClr val="bg2"/>
          </a:solidFill>
        </p:spPr>
        <p:txBody>
          <a:bodyPr/>
          <a:lstStyle/>
          <a:p>
            <a:pPr eaLnBrk="1" hangingPunct="1">
              <a:lnSpc>
                <a:spcPct val="90000"/>
              </a:lnSpc>
              <a:buFont typeface="Wingdings" pitchFamily="2" charset="2"/>
              <a:buNone/>
              <a:defRPr/>
            </a:pPr>
            <a:r>
              <a:rPr lang="en-US" b="1"/>
              <a:t>	</a:t>
            </a:r>
          </a:p>
          <a:p>
            <a:pPr eaLnBrk="1" hangingPunct="1">
              <a:lnSpc>
                <a:spcPct val="90000"/>
              </a:lnSpc>
              <a:buFont typeface="Wingdings" pitchFamily="2" charset="2"/>
              <a:buNone/>
              <a:defRPr/>
            </a:pPr>
            <a:r>
              <a:rPr lang="en-US" b="1"/>
              <a:t>	d. Controversy over export based agriculture.  Add on value </a:t>
            </a:r>
          </a:p>
          <a:p>
            <a:pPr eaLnBrk="1" hangingPunct="1">
              <a:lnSpc>
                <a:spcPct val="90000"/>
              </a:lnSpc>
              <a:buFont typeface="Wingdings" pitchFamily="2" charset="2"/>
              <a:buNone/>
              <a:defRPr/>
            </a:pPr>
            <a:endParaRPr lang="en-US" b="1"/>
          </a:p>
          <a:p>
            <a:pPr eaLnBrk="1" hangingPunct="1">
              <a:lnSpc>
                <a:spcPct val="90000"/>
              </a:lnSpc>
              <a:buFont typeface="Wingdings" pitchFamily="2" charset="2"/>
              <a:buNone/>
              <a:defRPr/>
            </a:pPr>
            <a:r>
              <a:rPr lang="en-US" b="1"/>
              <a:t>	e. Issue: subsistence agriculture, little income generation or job creation</a:t>
            </a:r>
          </a:p>
          <a:p>
            <a:pPr eaLnBrk="1" hangingPunct="1">
              <a:lnSpc>
                <a:spcPct val="90000"/>
              </a:lnSpc>
              <a:defRPr/>
            </a:pPr>
            <a:endParaRPr lang="en-US" b="1"/>
          </a:p>
          <a:p>
            <a:pPr eaLnBrk="1" hangingPunct="1">
              <a:lnSpc>
                <a:spcPct val="90000"/>
              </a:lnSpc>
              <a:buFont typeface="Wingdings" pitchFamily="2" charset="2"/>
              <a:buNone/>
              <a:defRPr/>
            </a:pPr>
            <a:r>
              <a:rPr lang="en-US" b="1"/>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158750"/>
            <a:ext cx="8229600" cy="831850"/>
          </a:xfrm>
        </p:spPr>
        <p:txBody>
          <a:bodyPr/>
          <a:lstStyle/>
          <a:p>
            <a:pPr eaLnBrk="1" hangingPunct="1">
              <a:defRPr/>
            </a:pPr>
            <a:r>
              <a:rPr lang="en-US" b="1"/>
              <a:t>Tea Plantation</a:t>
            </a:r>
          </a:p>
        </p:txBody>
      </p:sp>
      <p:pic>
        <p:nvPicPr>
          <p:cNvPr id="31747" name="Picture 3"/>
          <p:cNvPicPr>
            <a:picLocks noGrp="1" noChangeAspect="1" noChangeArrowheads="1"/>
          </p:cNvPicPr>
          <p:nvPr>
            <p:ph type="body" idx="1"/>
          </p:nvPr>
        </p:nvPicPr>
        <p:blipFill>
          <a:blip>
            <a:extLst>
              <a:ext uri="{28A0092B-C50C-407E-A947-70E740481C1C}">
                <a14:useLocalDpi xmlns:a14="http://schemas.microsoft.com/office/drawing/2010/main" val="0"/>
              </a:ext>
            </a:extLst>
          </a:blip>
          <a:srcRect/>
          <a:stretch>
            <a:fillRect/>
          </a:stretch>
        </p:blipFill>
        <p:spPr>
          <a:xfrm>
            <a:off x="457200" y="1143000"/>
            <a:ext cx="8229600" cy="5715000"/>
          </a:xfrm>
        </p:spPr>
      </p:pic>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11709"/>
            <a:ext cx="5943600" cy="562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a:t>Service Delivery-3</a:t>
            </a:r>
          </a:p>
        </p:txBody>
      </p:sp>
      <p:sp>
        <p:nvSpPr>
          <p:cNvPr id="36867" name="Rectangle 3"/>
          <p:cNvSpPr>
            <a:spLocks noGrp="1" noChangeArrowheads="1"/>
          </p:cNvSpPr>
          <p:nvPr>
            <p:ph type="body" idx="1"/>
          </p:nvPr>
        </p:nvSpPr>
        <p:spPr>
          <a:xfrm>
            <a:off x="457200" y="1600200"/>
            <a:ext cx="8229600" cy="5257800"/>
          </a:xfrm>
          <a:solidFill>
            <a:schemeClr val="bg2"/>
          </a:solidFill>
        </p:spPr>
        <p:txBody>
          <a:bodyPr/>
          <a:lstStyle/>
          <a:p>
            <a:pPr eaLnBrk="1" hangingPunct="1">
              <a:lnSpc>
                <a:spcPct val="90000"/>
              </a:lnSpc>
              <a:buFont typeface="Wingdings" pitchFamily="2" charset="2"/>
              <a:buNone/>
              <a:defRPr/>
            </a:pPr>
            <a:r>
              <a:rPr lang="en-US" sz="2400" b="1"/>
              <a:t>	f. Women and the effect of subsistence vs. cash crops</a:t>
            </a:r>
          </a:p>
          <a:p>
            <a:pPr eaLnBrk="1" hangingPunct="1">
              <a:lnSpc>
                <a:spcPct val="90000"/>
              </a:lnSpc>
              <a:buFont typeface="Wingdings" pitchFamily="2" charset="2"/>
              <a:buNone/>
              <a:defRPr/>
            </a:pPr>
            <a:endParaRPr lang="en-US" sz="2400" b="1"/>
          </a:p>
          <a:p>
            <a:pPr eaLnBrk="1" hangingPunct="1">
              <a:lnSpc>
                <a:spcPct val="90000"/>
              </a:lnSpc>
              <a:buFont typeface="Wingdings" pitchFamily="2" charset="2"/>
              <a:buNone/>
              <a:defRPr/>
            </a:pPr>
            <a:r>
              <a:rPr lang="en-US" sz="2400" b="1"/>
              <a:t>	g. Land reform, land tenure and usufruct- The failure of Land Tenure Changes</a:t>
            </a:r>
          </a:p>
          <a:p>
            <a:pPr eaLnBrk="1" hangingPunct="1">
              <a:lnSpc>
                <a:spcPct val="90000"/>
              </a:lnSpc>
              <a:buFont typeface="Wingdings" pitchFamily="2" charset="2"/>
              <a:buNone/>
              <a:defRPr/>
            </a:pPr>
            <a:endParaRPr lang="en-US" sz="2400" b="1"/>
          </a:p>
          <a:p>
            <a:pPr eaLnBrk="1" hangingPunct="1">
              <a:lnSpc>
                <a:spcPct val="90000"/>
              </a:lnSpc>
              <a:buFont typeface="Wingdings" pitchFamily="2" charset="2"/>
              <a:buNone/>
              <a:defRPr/>
            </a:pPr>
            <a:r>
              <a:rPr lang="en-US" sz="2400" b="1"/>
              <a:t>	h. Government: (Bates) Marketing Boards, prices and urban bias and the exploitation of Farmers</a:t>
            </a:r>
          </a:p>
          <a:p>
            <a:pPr eaLnBrk="1" hangingPunct="1">
              <a:lnSpc>
                <a:spcPct val="90000"/>
              </a:lnSpc>
              <a:buFont typeface="Wingdings" pitchFamily="2" charset="2"/>
              <a:buNone/>
              <a:defRPr/>
            </a:pPr>
            <a:endParaRPr lang="en-US" sz="2400" b="1"/>
          </a:p>
          <a:p>
            <a:pPr eaLnBrk="1" hangingPunct="1">
              <a:lnSpc>
                <a:spcPct val="90000"/>
              </a:lnSpc>
              <a:buFont typeface="Wingdings" pitchFamily="2" charset="2"/>
              <a:buNone/>
              <a:defRPr/>
            </a:pPr>
            <a:r>
              <a:rPr lang="en-US" sz="2400" b="1"/>
              <a:t>	i. The faded glory of integrated rural development.  From Social Development to Social Funds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158750"/>
            <a:ext cx="8229600" cy="1517650"/>
          </a:xfrm>
        </p:spPr>
        <p:txBody>
          <a:bodyPr/>
          <a:lstStyle/>
          <a:p>
            <a:pPr eaLnBrk="1" hangingPunct="1">
              <a:defRPr/>
            </a:pPr>
            <a:r>
              <a:rPr lang="en-US" sz="3200" b="1" dirty="0"/>
              <a:t>Models:  Agriculture and private and non-profit sector</a:t>
            </a:r>
          </a:p>
        </p:txBody>
      </p:sp>
      <p:sp>
        <p:nvSpPr>
          <p:cNvPr id="37891"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b="1" dirty="0"/>
              <a:t>	</a:t>
            </a:r>
          </a:p>
          <a:p>
            <a:pPr eaLnBrk="1" hangingPunct="1">
              <a:lnSpc>
                <a:spcPct val="90000"/>
              </a:lnSpc>
              <a:buFont typeface="Wingdings" pitchFamily="2" charset="2"/>
              <a:buNone/>
              <a:defRPr/>
            </a:pPr>
            <a:r>
              <a:rPr lang="en-US" b="1" dirty="0"/>
              <a:t>	1. Public-Private partnerships (collaboration)</a:t>
            </a:r>
          </a:p>
          <a:p>
            <a:pPr eaLnBrk="1" hangingPunct="1">
              <a:lnSpc>
                <a:spcPct val="90000"/>
              </a:lnSpc>
              <a:buFont typeface="Wingdings" pitchFamily="2" charset="2"/>
              <a:buNone/>
              <a:defRPr/>
            </a:pPr>
            <a:r>
              <a:rPr lang="en-US" b="1" dirty="0"/>
              <a:t>	</a:t>
            </a:r>
          </a:p>
          <a:p>
            <a:pPr eaLnBrk="1" hangingPunct="1">
              <a:lnSpc>
                <a:spcPct val="90000"/>
              </a:lnSpc>
              <a:buFont typeface="Wingdings" pitchFamily="2" charset="2"/>
              <a:buNone/>
              <a:defRPr/>
            </a:pPr>
            <a:r>
              <a:rPr lang="en-US" b="1" dirty="0"/>
              <a:t>	2. Associations as local appointed agents of peasants- not directly representative in a self- governance sense (Cooperatives)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828800" y="1941513"/>
            <a:ext cx="530542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Rectangle 5"/>
          <p:cNvSpPr>
            <a:spLocks noGrp="1" noChangeArrowheads="1"/>
          </p:cNvSpPr>
          <p:nvPr>
            <p:ph type="title" idx="4294967295"/>
          </p:nvPr>
        </p:nvSpPr>
        <p:spPr>
          <a:xfrm>
            <a:off x="0" y="158750"/>
            <a:ext cx="8915400" cy="1258888"/>
          </a:xfrm>
        </p:spPr>
        <p:txBody>
          <a:bodyPr/>
          <a:lstStyle/>
          <a:p>
            <a:pPr eaLnBrk="1" hangingPunct="1">
              <a:defRPr/>
            </a:pPr>
            <a:r>
              <a:rPr lang="en-US" sz="4000" b="1"/>
              <a:t>Community Based Rural Association</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0"/>
            <a:ext cx="6858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US" b="1" dirty="0"/>
              <a:t>Overview Themes</a:t>
            </a:r>
          </a:p>
        </p:txBody>
      </p:sp>
      <p:sp>
        <p:nvSpPr>
          <p:cNvPr id="95235" name="Rectangle 3"/>
          <p:cNvSpPr>
            <a:spLocks noGrp="1" noChangeArrowheads="1"/>
          </p:cNvSpPr>
          <p:nvPr>
            <p:ph type="body" idx="1"/>
          </p:nvPr>
        </p:nvSpPr>
        <p:spPr/>
        <p:txBody>
          <a:bodyPr/>
          <a:lstStyle/>
          <a:p>
            <a:pPr marL="609600" indent="-609600" eaLnBrk="1" hangingPunct="1">
              <a:buFont typeface="Wingdings" pitchFamily="2" charset="2"/>
              <a:buAutoNum type="arabicPeriod"/>
              <a:defRPr/>
            </a:pPr>
            <a:endParaRPr lang="en-US" sz="2800" b="1"/>
          </a:p>
          <a:p>
            <a:pPr marL="609600" indent="-609600" eaLnBrk="1" hangingPunct="1">
              <a:lnSpc>
                <a:spcPct val="135000"/>
              </a:lnSpc>
              <a:buFont typeface="Wingdings" pitchFamily="2" charset="2"/>
              <a:buAutoNum type="arabicPeriod"/>
              <a:defRPr/>
            </a:pPr>
            <a:r>
              <a:rPr lang="en-US" sz="2800" b="1"/>
              <a:t>Modernization (Review)</a:t>
            </a:r>
          </a:p>
          <a:p>
            <a:pPr marL="609600" indent="-609600" eaLnBrk="1" hangingPunct="1">
              <a:lnSpc>
                <a:spcPct val="135000"/>
              </a:lnSpc>
              <a:buFont typeface="Wingdings" pitchFamily="2" charset="2"/>
              <a:buAutoNum type="arabicPeriod"/>
              <a:defRPr/>
            </a:pPr>
            <a:r>
              <a:rPr lang="en-US" sz="2800" b="1"/>
              <a:t>Patron-Client Issues</a:t>
            </a:r>
          </a:p>
          <a:p>
            <a:pPr marL="609600" indent="-609600" eaLnBrk="1" hangingPunct="1">
              <a:lnSpc>
                <a:spcPct val="135000"/>
              </a:lnSpc>
              <a:buFont typeface="Wingdings" pitchFamily="2" charset="2"/>
              <a:buAutoNum type="arabicPeriod"/>
              <a:defRPr/>
            </a:pPr>
            <a:r>
              <a:rPr lang="en-US" sz="2800" b="1"/>
              <a:t>Role of Agriculture in development</a:t>
            </a:r>
          </a:p>
          <a:p>
            <a:pPr marL="609600" indent="-609600" eaLnBrk="1" hangingPunct="1">
              <a:lnSpc>
                <a:spcPct val="135000"/>
              </a:lnSpc>
              <a:buFont typeface="Wingdings" pitchFamily="2" charset="2"/>
              <a:buAutoNum type="arabicPeriod"/>
              <a:defRPr/>
            </a:pPr>
            <a:r>
              <a:rPr lang="en-US" sz="2800" b="1"/>
              <a:t>Service Delivery</a:t>
            </a:r>
            <a:r>
              <a:rPr lang="en-US" sz="2800"/>
              <a:t> </a:t>
            </a:r>
          </a:p>
          <a:p>
            <a:pPr marL="609600" indent="-609600" eaLnBrk="1" hangingPunct="1">
              <a:lnSpc>
                <a:spcPct val="135000"/>
              </a:lnSpc>
              <a:buFont typeface="Wingdings" pitchFamily="2" charset="2"/>
              <a:buAutoNum type="arabicPeriod"/>
              <a:defRPr/>
            </a:pPr>
            <a:r>
              <a:rPr lang="en-US" sz="2800" b="1"/>
              <a:t>People Centered Development</a:t>
            </a:r>
          </a:p>
          <a:p>
            <a:pPr marL="609600" indent="-609600" eaLnBrk="1" hangingPunct="1">
              <a:lnSpc>
                <a:spcPct val="135000"/>
              </a:lnSpc>
              <a:buFont typeface="Wingdings" pitchFamily="2" charset="2"/>
              <a:buAutoNum type="arabicPeriod"/>
              <a:defRPr/>
            </a:pPr>
            <a:r>
              <a:rPr lang="en-US" sz="2800" b="1"/>
              <a:t>Public Choice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b="1"/>
              <a:t>Models-2: Continued</a:t>
            </a:r>
          </a:p>
        </p:txBody>
      </p:sp>
      <p:sp>
        <p:nvSpPr>
          <p:cNvPr id="38915" name="Rectangle 3"/>
          <p:cNvSpPr>
            <a:spLocks noGrp="1" noChangeArrowheads="1"/>
          </p:cNvSpPr>
          <p:nvPr>
            <p:ph type="body" idx="1"/>
          </p:nvPr>
        </p:nvSpPr>
        <p:spPr/>
        <p:txBody>
          <a:bodyPr/>
          <a:lstStyle/>
          <a:p>
            <a:pPr eaLnBrk="1" hangingPunct="1">
              <a:buFont typeface="Wingdings" pitchFamily="2" charset="2"/>
              <a:buNone/>
              <a:defRPr/>
            </a:pPr>
            <a:r>
              <a:rPr lang="en-US" b="1" dirty="0"/>
              <a:t>	3.  Direct involvement </a:t>
            </a:r>
          </a:p>
          <a:p>
            <a:pPr eaLnBrk="1" hangingPunct="1">
              <a:buFont typeface="Wingdings" pitchFamily="2" charset="2"/>
              <a:buNone/>
              <a:defRPr/>
            </a:pPr>
            <a:r>
              <a:rPr lang="en-US" b="1" dirty="0"/>
              <a:t>			(</a:t>
            </a:r>
            <a:r>
              <a:rPr lang="en-US" b="1" dirty="0" err="1"/>
              <a:t>eg</a:t>
            </a:r>
            <a:r>
              <a:rPr lang="en-US" b="1" dirty="0"/>
              <a:t>. water groups, 				producers cooperatives)</a:t>
            </a:r>
          </a:p>
          <a:p>
            <a:pPr eaLnBrk="1" hangingPunct="1">
              <a:buFont typeface="Wingdings" pitchFamily="2" charset="2"/>
              <a:buNone/>
              <a:defRPr/>
            </a:pPr>
            <a:endParaRPr lang="en-US" b="1" dirty="0"/>
          </a:p>
          <a:p>
            <a:pPr eaLnBrk="1" hangingPunct="1">
              <a:buFont typeface="Wingdings" pitchFamily="2" charset="2"/>
              <a:buNone/>
              <a:defRPr/>
            </a:pPr>
            <a:r>
              <a:rPr lang="en-US" b="1" dirty="0"/>
              <a:t>			Issue: Representation and 		problems of scale (</a:t>
            </a:r>
            <a:r>
              <a:rPr lang="en-US" b="1" dirty="0" err="1"/>
              <a:t>eg</a:t>
            </a:r>
            <a:r>
              <a:rPr lang="en-US" b="1" dirty="0"/>
              <a:t>. 			</a:t>
            </a:r>
            <a:r>
              <a:rPr lang="en-US" b="1" dirty="0" err="1"/>
              <a:t>Elinor</a:t>
            </a:r>
            <a:r>
              <a:rPr lang="en-US" b="1" dirty="0"/>
              <a:t> </a:t>
            </a:r>
            <a:r>
              <a:rPr lang="en-US" b="1" dirty="0" err="1"/>
              <a:t>Ostrom</a:t>
            </a:r>
            <a:r>
              <a:rPr lang="en-US" b="1" dirty="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b="1" dirty="0"/>
              <a:t>Direct Self Governance?</a:t>
            </a:r>
          </a:p>
        </p:txBody>
      </p:sp>
      <p:pic>
        <p:nvPicPr>
          <p:cNvPr id="36867" name="Picture 4"/>
          <p:cNvPicPr>
            <a:picLocks noGrp="1" noChangeAspect="1" noChangeArrowheads="1"/>
          </p:cNvPicPr>
          <p:nvPr>
            <p:ph type="body" idx="1"/>
          </p:nvPr>
        </p:nvPicPr>
        <p:blipFill>
          <a:blip>
            <a:extLst>
              <a:ext uri="{28A0092B-C50C-407E-A947-70E740481C1C}">
                <a14:useLocalDpi xmlns:a14="http://schemas.microsoft.com/office/drawing/2010/main" val="0"/>
              </a:ext>
            </a:extLst>
          </a:blip>
          <a:srcRect/>
          <a:stretch>
            <a:fillRect/>
          </a:stretch>
        </p:blipFill>
        <p:spPr/>
      </p:pic>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202" y="1676400"/>
            <a:ext cx="7458678" cy="4713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b="1"/>
              <a:t>Models-3</a:t>
            </a:r>
          </a:p>
        </p:txBody>
      </p:sp>
      <p:sp>
        <p:nvSpPr>
          <p:cNvPr id="39939" name="Rectangle 3"/>
          <p:cNvSpPr>
            <a:spLocks noGrp="1" noChangeArrowheads="1"/>
          </p:cNvSpPr>
          <p:nvPr>
            <p:ph type="body" idx="1"/>
          </p:nvPr>
        </p:nvSpPr>
        <p:spPr>
          <a:xfrm>
            <a:off x="0" y="1295400"/>
            <a:ext cx="9144000" cy="5867400"/>
          </a:xfrm>
        </p:spPr>
        <p:txBody>
          <a:bodyPr/>
          <a:lstStyle/>
          <a:p>
            <a:pPr eaLnBrk="1" hangingPunct="1">
              <a:buFont typeface="Wingdings" pitchFamily="2" charset="2"/>
              <a:buNone/>
              <a:defRPr/>
            </a:pPr>
            <a:r>
              <a:rPr lang="en-US" b="1" dirty="0"/>
              <a:t>	4. Issue of service delivery which is non-hierarchical</a:t>
            </a:r>
          </a:p>
          <a:p>
            <a:pPr eaLnBrk="1" hangingPunct="1">
              <a:buFont typeface="Wingdings" pitchFamily="2" charset="2"/>
              <a:buNone/>
              <a:defRPr/>
            </a:pPr>
            <a:endParaRPr lang="en-US" b="1" dirty="0"/>
          </a:p>
          <a:p>
            <a:pPr eaLnBrk="1" hangingPunct="1">
              <a:buFont typeface="Wingdings" pitchFamily="2" charset="2"/>
              <a:buNone/>
              <a:defRPr/>
            </a:pPr>
            <a:r>
              <a:rPr lang="en-US" b="1" dirty="0"/>
              <a:t>		</a:t>
            </a:r>
            <a:r>
              <a:rPr lang="en-US" b="1" dirty="0" err="1"/>
              <a:t>i</a:t>
            </a:r>
            <a:r>
              <a:rPr lang="en-US" b="1" dirty="0"/>
              <a:t>. Need to adapt to the 			field (manual water 			pumps)</a:t>
            </a:r>
          </a:p>
          <a:p>
            <a:pPr eaLnBrk="1" hangingPunct="1">
              <a:buFont typeface="Wingdings" pitchFamily="2" charset="2"/>
              <a:buNone/>
              <a:defRPr/>
            </a:pPr>
            <a:endParaRPr lang="en-US" b="1" dirty="0"/>
          </a:p>
          <a:p>
            <a:pPr eaLnBrk="1" hangingPunct="1">
              <a:buFont typeface="Wingdings" pitchFamily="2" charset="2"/>
              <a:buNone/>
              <a:defRPr/>
            </a:pPr>
            <a:r>
              <a:rPr lang="en-US" b="1" dirty="0"/>
              <a:t>		ii. The Farms systems 			research and training and 		visit (T &amp; V) techniques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dirty="0"/>
              <a:t>Training and Visit System (T&amp;V)</a:t>
            </a:r>
            <a:br>
              <a:rPr lang="en-US" dirty="0"/>
            </a:br>
            <a:r>
              <a:rPr lang="en-US" dirty="0" err="1"/>
              <a:t>Southest</a:t>
            </a:r>
            <a:r>
              <a:rPr lang="en-US" dirty="0"/>
              <a:t> Asia</a:t>
            </a:r>
          </a:p>
        </p:txBody>
      </p:sp>
      <p:pic>
        <p:nvPicPr>
          <p:cNvPr id="38915" name="Picture 3"/>
          <p:cNvPicPr>
            <a:picLocks noGrp="1" noChangeAspect="1" noChangeArrowheads="1"/>
          </p:cNvPicPr>
          <p:nvPr>
            <p:ph type="body" idx="1"/>
          </p:nvPr>
        </p:nvPicPr>
        <p:blipFill>
          <a:blip>
            <a:extLst>
              <a:ext uri="{28A0092B-C50C-407E-A947-70E740481C1C}">
                <a14:useLocalDpi xmlns:a14="http://schemas.microsoft.com/office/drawing/2010/main" val="0"/>
              </a:ext>
            </a:extLst>
          </a:blip>
          <a:srcRect/>
          <a:stretch>
            <a:fillRect/>
          </a:stretch>
        </p:blipFill>
        <p:spPr>
          <a:xfrm>
            <a:off x="457200" y="1600200"/>
            <a:ext cx="8229600" cy="5257800"/>
          </a:xfrm>
        </p:spPr>
      </p:pic>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16472"/>
            <a:ext cx="6267450" cy="5139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b="1"/>
              <a:t>Models-4</a:t>
            </a:r>
          </a:p>
        </p:txBody>
      </p:sp>
      <p:sp>
        <p:nvSpPr>
          <p:cNvPr id="40963" name="Rectangle 3"/>
          <p:cNvSpPr>
            <a:spLocks noGrp="1" noChangeArrowheads="1"/>
          </p:cNvSpPr>
          <p:nvPr>
            <p:ph type="body" idx="1"/>
          </p:nvPr>
        </p:nvSpPr>
        <p:spPr/>
        <p:txBody>
          <a:bodyPr/>
          <a:lstStyle/>
          <a:p>
            <a:pPr eaLnBrk="1" hangingPunct="1">
              <a:defRPr/>
            </a:pPr>
            <a:endParaRPr lang="en-US" b="1" dirty="0"/>
          </a:p>
          <a:p>
            <a:pPr eaLnBrk="1" hangingPunct="1">
              <a:buFont typeface="Wingdings" pitchFamily="2" charset="2"/>
              <a:buNone/>
              <a:defRPr/>
            </a:pPr>
            <a:r>
              <a:rPr lang="en-US" b="1" dirty="0"/>
              <a:t>	5. The role of incentives for farmers: self-organization, self-management, and its alternatives</a:t>
            </a:r>
          </a:p>
          <a:p>
            <a:pPr eaLnBrk="1" hangingPunct="1">
              <a:defRPr/>
            </a:pPr>
            <a:endParaRPr lang="en-US" b="1" dirty="0"/>
          </a:p>
          <a:p>
            <a:pPr eaLnBrk="1" hangingPunct="1">
              <a:defRPr/>
            </a:pPr>
            <a:endParaRPr lang="en-US" b="1" dirty="0"/>
          </a:p>
          <a:p>
            <a:pPr eaLnBrk="1" hangingPunct="1">
              <a:buFont typeface="Wingdings" pitchFamily="2" charset="2"/>
              <a:buNone/>
              <a:defRPr/>
            </a:pPr>
            <a:r>
              <a:rPr lang="en-US" b="1" dirty="0"/>
              <a:t>	6. NGOs as Foreign Aid contractors (Beltway Bandits)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myggsa.co.za/img/library/categories/entrepreneurial_development/440/entrepreneur_01.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676400" y="2057400"/>
            <a:ext cx="6021388"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b="1" dirty="0"/>
              <a:t>National Endowment for Democracy</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822" y="1828800"/>
            <a:ext cx="8130618"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Foreign Aid Fix</a:t>
            </a:r>
          </a:p>
        </p:txBody>
      </p:sp>
      <p:sp>
        <p:nvSpPr>
          <p:cNvPr id="3" name="Content Placeholder 2"/>
          <p:cNvSpPr>
            <a:spLocks noGrp="1"/>
          </p:cNvSpPr>
          <p:nvPr>
            <p:ph idx="1"/>
          </p:nvPr>
        </p:nvSpPr>
        <p:spPr/>
        <p:txBody>
          <a:bodyPr/>
          <a:lstStyle/>
          <a:p>
            <a:endParaRPr lang="en-US" dirty="0">
              <a:hlinkClick r:id="rId2"/>
            </a:endParaRPr>
          </a:p>
          <a:p>
            <a:endParaRPr lang="en-US" dirty="0">
              <a:hlinkClick r:id="rId2"/>
            </a:endParaRPr>
          </a:p>
          <a:p>
            <a:endParaRPr lang="en-US" dirty="0">
              <a:hlinkClick r:id="rId2"/>
            </a:endParaRPr>
          </a:p>
          <a:p>
            <a:r>
              <a:rPr lang="en-US" dirty="0">
                <a:hlinkClick r:id="rId2"/>
              </a:rPr>
              <a:t>Saving Africa</a:t>
            </a:r>
            <a:endParaRPr lang="en-US" dirty="0"/>
          </a:p>
        </p:txBody>
      </p:sp>
    </p:spTree>
    <p:extLst>
      <p:ext uri="{BB962C8B-B14F-4D97-AF65-F5344CB8AC3E}">
        <p14:creationId xmlns:p14="http://schemas.microsoft.com/office/powerpoint/2010/main" val="179710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idx="4294967295"/>
          </p:nvPr>
        </p:nvSpPr>
        <p:spPr/>
        <p:txBody>
          <a:bodyPr/>
          <a:lstStyle/>
          <a:p>
            <a:pPr eaLnBrk="1" hangingPunct="1">
              <a:defRPr/>
            </a:pPr>
            <a:r>
              <a:rPr lang="en-US" sz="4000" b="1"/>
              <a:t>V. People Centered Development</a:t>
            </a:r>
          </a:p>
        </p:txBody>
      </p:sp>
      <p:sp>
        <p:nvSpPr>
          <p:cNvPr id="3" name="Content Placeholder 2"/>
          <p:cNvSpPr>
            <a:spLocks noGrp="1"/>
          </p:cNvSpPr>
          <p:nvPr>
            <p:ph sz="quarter" idx="4294967295"/>
          </p:nvPr>
        </p:nvSpPr>
        <p:spPr>
          <a:xfrm>
            <a:off x="301625" y="1219200"/>
            <a:ext cx="8504238" cy="6172200"/>
          </a:xfrm>
        </p:spPr>
        <p:txBody>
          <a:bodyPr>
            <a:normAutofit/>
          </a:bodyPr>
          <a:lstStyle/>
          <a:p>
            <a:pPr marL="273050" indent="-273050" eaLnBrk="1" hangingPunct="1">
              <a:lnSpc>
                <a:spcPct val="80000"/>
              </a:lnSpc>
              <a:defRPr/>
            </a:pPr>
            <a:endParaRPr lang="en-US" sz="2800"/>
          </a:p>
          <a:p>
            <a:pPr marL="273050" indent="-273050" eaLnBrk="1" hangingPunct="1">
              <a:lnSpc>
                <a:spcPct val="80000"/>
              </a:lnSpc>
              <a:buFont typeface="Wingdings" pitchFamily="2" charset="2"/>
              <a:buNone/>
              <a:defRPr/>
            </a:pPr>
            <a:r>
              <a:rPr lang="en-US" sz="2800" b="1"/>
              <a:t>			a. Bottom Up</a:t>
            </a:r>
            <a:endParaRPr lang="en-US" sz="2800"/>
          </a:p>
          <a:p>
            <a:pPr marL="273050" indent="-273050" eaLnBrk="1" hangingPunct="1">
              <a:lnSpc>
                <a:spcPct val="80000"/>
              </a:lnSpc>
              <a:buFont typeface="Wingdings" pitchFamily="2" charset="2"/>
              <a:buNone/>
              <a:defRPr/>
            </a:pPr>
            <a:r>
              <a:rPr lang="en-US" sz="2800" b="1"/>
              <a:t> </a:t>
            </a:r>
            <a:endParaRPr lang="en-US" sz="2800"/>
          </a:p>
          <a:p>
            <a:pPr marL="273050" indent="-273050" eaLnBrk="1" hangingPunct="1">
              <a:lnSpc>
                <a:spcPct val="80000"/>
              </a:lnSpc>
              <a:buFont typeface="Wingdings" pitchFamily="2" charset="2"/>
              <a:buNone/>
              <a:defRPr/>
            </a:pPr>
            <a:r>
              <a:rPr lang="en-US" sz="2800" b="1"/>
              <a:t> </a:t>
            </a:r>
            <a:endParaRPr lang="en-US" sz="2800"/>
          </a:p>
          <a:p>
            <a:pPr marL="273050" indent="-273050" eaLnBrk="1" hangingPunct="1">
              <a:lnSpc>
                <a:spcPct val="80000"/>
              </a:lnSpc>
              <a:buFont typeface="Wingdings" pitchFamily="2" charset="2"/>
              <a:buNone/>
              <a:defRPr/>
            </a:pPr>
            <a:r>
              <a:rPr lang="en-US" sz="2800" b="1"/>
              <a:t>			b. Community Development</a:t>
            </a:r>
            <a:endParaRPr lang="en-US" sz="2800"/>
          </a:p>
          <a:p>
            <a:pPr marL="273050" indent="-273050" eaLnBrk="1" hangingPunct="1">
              <a:lnSpc>
                <a:spcPct val="80000"/>
              </a:lnSpc>
              <a:buFont typeface="Wingdings" pitchFamily="2" charset="2"/>
              <a:buNone/>
              <a:defRPr/>
            </a:pPr>
            <a:r>
              <a:rPr lang="en-US" sz="2800" b="1"/>
              <a:t> </a:t>
            </a:r>
            <a:endParaRPr lang="en-US" sz="2800"/>
          </a:p>
          <a:p>
            <a:pPr marL="273050" indent="-273050" eaLnBrk="1" hangingPunct="1">
              <a:lnSpc>
                <a:spcPct val="80000"/>
              </a:lnSpc>
              <a:buFont typeface="Wingdings" pitchFamily="2" charset="2"/>
              <a:buNone/>
              <a:defRPr/>
            </a:pPr>
            <a:r>
              <a:rPr lang="en-US" sz="2800" b="1"/>
              <a:t> </a:t>
            </a:r>
            <a:endParaRPr lang="en-US" sz="2800"/>
          </a:p>
          <a:p>
            <a:pPr marL="273050" indent="-273050" eaLnBrk="1" hangingPunct="1">
              <a:lnSpc>
                <a:spcPct val="80000"/>
              </a:lnSpc>
              <a:buFont typeface="Wingdings" pitchFamily="2" charset="2"/>
              <a:buNone/>
              <a:defRPr/>
            </a:pPr>
            <a:r>
              <a:rPr lang="en-US" sz="2800" b="1"/>
              <a:t>			c. Micro-enterprises and 				micro-credit</a:t>
            </a:r>
            <a:endParaRPr lang="en-US" sz="2800"/>
          </a:p>
          <a:p>
            <a:pPr marL="273050" indent="-273050" eaLnBrk="1" hangingPunct="1">
              <a:lnSpc>
                <a:spcPct val="80000"/>
              </a:lnSpc>
              <a:buFont typeface="Wingdings" pitchFamily="2" charset="2"/>
              <a:buNone/>
              <a:defRPr/>
            </a:pPr>
            <a:r>
              <a:rPr lang="en-US" sz="2800" b="1"/>
              <a:t> </a:t>
            </a:r>
            <a:endParaRPr lang="en-US" sz="2800"/>
          </a:p>
          <a:p>
            <a:pPr marL="273050" indent="-273050" eaLnBrk="1" hangingPunct="1">
              <a:lnSpc>
                <a:spcPct val="80000"/>
              </a:lnSpc>
              <a:buFont typeface="Wingdings" pitchFamily="2" charset="2"/>
              <a:buNone/>
              <a:defRPr/>
            </a:pPr>
            <a:r>
              <a:rPr lang="en-US" sz="2800" b="1"/>
              <a:t> </a:t>
            </a:r>
            <a:endParaRPr lang="en-US" sz="2800"/>
          </a:p>
          <a:p>
            <a:pPr marL="273050" indent="-273050" eaLnBrk="1" hangingPunct="1">
              <a:lnSpc>
                <a:spcPct val="80000"/>
              </a:lnSpc>
              <a:buFont typeface="Wingdings" pitchFamily="2" charset="2"/>
              <a:buNone/>
              <a:defRPr/>
            </a:pPr>
            <a:r>
              <a:rPr lang="en-US" sz="2800" b="1"/>
              <a:t>			d. Rapid Rural Appraisal</a:t>
            </a:r>
            <a:endParaRPr lang="en-US" sz="2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b="1" dirty="0"/>
              <a:t>VI. Debates: Public Choice</a:t>
            </a:r>
          </a:p>
        </p:txBody>
      </p:sp>
      <p:sp>
        <p:nvSpPr>
          <p:cNvPr id="28675" name="Rectangle 3"/>
          <p:cNvSpPr>
            <a:spLocks noGrp="1" noChangeArrowheads="1"/>
          </p:cNvSpPr>
          <p:nvPr>
            <p:ph type="body" idx="1"/>
          </p:nvPr>
        </p:nvSpPr>
        <p:spPr/>
        <p:txBody>
          <a:bodyPr/>
          <a:lstStyle/>
          <a:p>
            <a:pPr eaLnBrk="1" hangingPunct="1">
              <a:defRPr/>
            </a:pPr>
            <a:r>
              <a:rPr lang="en-US" b="1" dirty="0"/>
              <a:t>“Agriculture is about ‘getting the prices right’“</a:t>
            </a:r>
          </a:p>
          <a:p>
            <a:pPr eaLnBrk="1" hangingPunct="1">
              <a:buFont typeface="Wingdings" pitchFamily="2" charset="2"/>
              <a:buNone/>
              <a:defRPr/>
            </a:pPr>
            <a:endParaRPr lang="en-US" b="1" dirty="0"/>
          </a:p>
          <a:p>
            <a:pPr eaLnBrk="1" hangingPunct="1">
              <a:buFont typeface="Wingdings" pitchFamily="2" charset="2"/>
              <a:buNone/>
              <a:defRPr/>
            </a:pPr>
            <a:r>
              <a:rPr lang="en-US" b="1" dirty="0"/>
              <a:t>A Public Choice </a:t>
            </a:r>
          </a:p>
          <a:p>
            <a:pPr eaLnBrk="1" hangingPunct="1">
              <a:buFont typeface="Wingdings" pitchFamily="2" charset="2"/>
              <a:buNone/>
              <a:defRPr/>
            </a:pPr>
            <a:r>
              <a:rPr lang="en-US" b="1" dirty="0"/>
              <a:t>Mantra- </a:t>
            </a:r>
          </a:p>
          <a:p>
            <a:pPr eaLnBrk="1" hangingPunct="1">
              <a:buFont typeface="Wingdings" pitchFamily="2" charset="2"/>
              <a:buNone/>
              <a:defRPr/>
            </a:pPr>
            <a:r>
              <a:rPr lang="en-US" b="1" dirty="0"/>
              <a:t>Robert H. Bates                     </a:t>
            </a:r>
            <a:endParaRPr lang="en-US" dirty="0"/>
          </a:p>
          <a:p>
            <a:pPr eaLnBrk="1" hangingPunct="1">
              <a:buFont typeface="Wingdings" pitchFamily="2" charset="2"/>
              <a:buNone/>
              <a:defRPr/>
            </a:pPr>
            <a:endParaRPr lang="en-US" dirty="0"/>
          </a:p>
          <a:p>
            <a:pPr eaLnBrk="1" hangingPunct="1">
              <a:buFont typeface="Wingdings" pitchFamily="2" charset="2"/>
              <a:buNone/>
              <a:defRPr/>
            </a:pPr>
            <a:endParaRPr lang="en-US" dirty="0"/>
          </a:p>
          <a:p>
            <a:pPr eaLnBrk="1" hangingPunct="1">
              <a:buFont typeface="Wingdings" pitchFamily="2" charset="2"/>
              <a:buNone/>
              <a:defRPr/>
            </a:pPr>
            <a:endParaRPr lang="en-US" dirty="0"/>
          </a:p>
        </p:txBody>
      </p:sp>
      <p:pic>
        <p:nvPicPr>
          <p:cNvPr id="46084" name="Picture 4"/>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257800" y="2420938"/>
            <a:ext cx="33528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341843"/>
            <a:ext cx="2857500" cy="431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b="1"/>
              <a:t>Robert Bates</a:t>
            </a:r>
          </a:p>
        </p:txBody>
      </p:sp>
      <p:sp>
        <p:nvSpPr>
          <p:cNvPr id="73731" name="Rectangle 3"/>
          <p:cNvSpPr>
            <a:spLocks noGrp="1" noChangeArrowheads="1"/>
          </p:cNvSpPr>
          <p:nvPr>
            <p:ph type="body" idx="1"/>
          </p:nvPr>
        </p:nvSpPr>
        <p:spPr/>
        <p:txBody>
          <a:bodyPr/>
          <a:lstStyle/>
          <a:p>
            <a:pPr marL="609600" indent="-609600" eaLnBrk="1" hangingPunct="1">
              <a:lnSpc>
                <a:spcPct val="90000"/>
              </a:lnSpc>
              <a:defRPr/>
            </a:pPr>
            <a:r>
              <a:rPr lang="en-US" b="1"/>
              <a:t>The state distorts agricultural marketing structures to divert gains to be had from commercial agriculture to other interest groups (the organizational bourgeoisie) employed in the state and in state controlled industries.</a:t>
            </a:r>
          </a:p>
          <a:p>
            <a:pPr marL="609600" indent="-609600" eaLnBrk="1" hangingPunct="1">
              <a:lnSpc>
                <a:spcPct val="90000"/>
              </a:lnSpc>
              <a:defRPr/>
            </a:pPr>
            <a:endParaRPr lang="en-US" b="1"/>
          </a:p>
          <a:p>
            <a:pPr marL="609600" indent="-609600" eaLnBrk="1" hangingPunct="1">
              <a:lnSpc>
                <a:spcPct val="90000"/>
              </a:lnSpc>
              <a:defRPr/>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en-US" b="1" dirty="0"/>
              <a:t>Choices?</a:t>
            </a:r>
          </a:p>
        </p:txBody>
      </p:sp>
      <p:pic>
        <p:nvPicPr>
          <p:cNvPr id="819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5800" y="1676400"/>
            <a:ext cx="8229600" cy="4911725"/>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US" sz="4000" b="1"/>
              <a:t>Author of the Week- Robert Bates</a:t>
            </a:r>
            <a:r>
              <a:rPr lang="en-US" sz="4000"/>
              <a:t> </a:t>
            </a:r>
          </a:p>
        </p:txBody>
      </p:sp>
      <p:sp>
        <p:nvSpPr>
          <p:cNvPr id="70659" name="Rectangle 3"/>
          <p:cNvSpPr>
            <a:spLocks noGrp="1" noChangeArrowheads="1"/>
          </p:cNvSpPr>
          <p:nvPr>
            <p:ph type="body" idx="1"/>
          </p:nvPr>
        </p:nvSpPr>
        <p:spPr/>
        <p:txBody>
          <a:bodyPr/>
          <a:lstStyle/>
          <a:p>
            <a:pPr marL="609600" indent="-609600" eaLnBrk="1" hangingPunct="1">
              <a:lnSpc>
                <a:spcPct val="80000"/>
              </a:lnSpc>
              <a:buFont typeface="Wingdings" pitchFamily="2" charset="2"/>
              <a:buNone/>
              <a:defRPr/>
            </a:pPr>
            <a:endParaRPr lang="en-US" sz="2800" u="sng"/>
          </a:p>
          <a:p>
            <a:pPr marL="609600" indent="-609600" eaLnBrk="1" hangingPunct="1">
              <a:lnSpc>
                <a:spcPct val="80000"/>
              </a:lnSpc>
              <a:buFont typeface="Wingdings" pitchFamily="2" charset="2"/>
              <a:buNone/>
              <a:defRPr/>
            </a:pPr>
            <a:r>
              <a:rPr lang="en-US" sz="2800" b="1" u="sng"/>
              <a:t>Markets and States in Tropical Africa</a:t>
            </a:r>
            <a:r>
              <a:rPr lang="en-US" sz="2800" b="1"/>
              <a:t> </a:t>
            </a:r>
          </a:p>
          <a:p>
            <a:pPr marL="609600" indent="-609600" eaLnBrk="1" hangingPunct="1">
              <a:lnSpc>
                <a:spcPct val="80000"/>
              </a:lnSpc>
              <a:buFont typeface="Wingdings" pitchFamily="2" charset="2"/>
              <a:buNone/>
              <a:defRPr/>
            </a:pPr>
            <a:endParaRPr lang="en-US" sz="2800" b="1"/>
          </a:p>
          <a:p>
            <a:pPr marL="609600" indent="-609600" eaLnBrk="1" hangingPunct="1">
              <a:lnSpc>
                <a:spcPct val="80000"/>
              </a:lnSpc>
              <a:buFont typeface="Wingdings" pitchFamily="2" charset="2"/>
              <a:buNone/>
              <a:defRPr/>
            </a:pPr>
            <a:r>
              <a:rPr lang="en-US" sz="2800" b="1"/>
              <a:t>Important influence on rational choice theory</a:t>
            </a:r>
            <a:r>
              <a:rPr lang="en-US" sz="2800"/>
              <a:t> </a:t>
            </a:r>
          </a:p>
          <a:p>
            <a:pPr marL="609600" indent="-609600" eaLnBrk="1" hangingPunct="1">
              <a:lnSpc>
                <a:spcPct val="80000"/>
              </a:lnSpc>
              <a:buFont typeface="Wingdings" pitchFamily="2" charset="2"/>
              <a:buNone/>
              <a:defRPr/>
            </a:pPr>
            <a:endParaRPr lang="en-US" sz="2800"/>
          </a:p>
          <a:p>
            <a:pPr marL="609600" indent="-609600" eaLnBrk="1" hangingPunct="1">
              <a:lnSpc>
                <a:spcPct val="80000"/>
              </a:lnSpc>
              <a:buFont typeface="Wingdings" pitchFamily="2" charset="2"/>
              <a:buNone/>
              <a:defRPr/>
            </a:pPr>
            <a:r>
              <a:rPr lang="en-US" sz="2800" b="1"/>
              <a:t>THESIS-</a:t>
            </a:r>
          </a:p>
          <a:p>
            <a:pPr marL="609600" indent="-609600" eaLnBrk="1" hangingPunct="1">
              <a:lnSpc>
                <a:spcPct val="80000"/>
              </a:lnSpc>
              <a:buFont typeface="Wingdings" pitchFamily="2" charset="2"/>
              <a:buNone/>
              <a:defRPr/>
            </a:pPr>
            <a:r>
              <a:rPr lang="en-US" sz="2800" b="1"/>
              <a:t>	Need to consider markets and how they can 	be distorted by state decisions in terms of producers and prices, consumer goods and 	factors of production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defRPr/>
            </a:pPr>
            <a:r>
              <a:rPr lang="en-US" dirty="0"/>
              <a:t>Supply and Demand Principles</a:t>
            </a:r>
          </a:p>
        </p:txBody>
      </p:sp>
      <p:pic>
        <p:nvPicPr>
          <p:cNvPr id="49155" name="Picture 3"/>
          <p:cNvPicPr>
            <a:picLocks noGrp="1" noChangeAspect="1" noChangeArrowheads="1"/>
          </p:cNvPicPr>
          <p:nvPr>
            <p:ph type="body" idx="1"/>
          </p:nvPr>
        </p:nvPicPr>
        <p:blipFill>
          <a:blip>
            <a:extLst>
              <a:ext uri="{28A0092B-C50C-407E-A947-70E740481C1C}">
                <a14:useLocalDpi xmlns:a14="http://schemas.microsoft.com/office/drawing/2010/main" val="0"/>
              </a:ext>
            </a:extLst>
          </a:blip>
          <a:srcRect/>
          <a:stretch>
            <a:fillRect/>
          </a:stretch>
        </p:blipFill>
        <p:spPr>
          <a:xfrm>
            <a:off x="152400" y="1600200"/>
            <a:ext cx="8991600" cy="5257800"/>
          </a:xfrm>
        </p:spPr>
      </p:pic>
      <p:pic>
        <p:nvPicPr>
          <p:cNvPr id="7170" name="Picture 2" descr="http://3.bp.blogspot.com/-ge1rNofD0f4/TgWh_1LtzeI/AAAAAAAAADY/LDKwCsBdVeU/s1600/africa-mark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6918325" cy="46214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US" b="1"/>
              <a:t>Robert Bates</a:t>
            </a:r>
          </a:p>
        </p:txBody>
      </p:sp>
      <p:sp>
        <p:nvSpPr>
          <p:cNvPr id="71683" name="Rectangle 3"/>
          <p:cNvSpPr>
            <a:spLocks noGrp="1" noChangeArrowheads="1"/>
          </p:cNvSpPr>
          <p:nvPr>
            <p:ph type="body" idx="1"/>
          </p:nvPr>
        </p:nvSpPr>
        <p:spPr/>
        <p:txBody>
          <a:bodyPr/>
          <a:lstStyle/>
          <a:p>
            <a:pPr marL="609600" indent="-609600" eaLnBrk="1" hangingPunct="1">
              <a:defRPr/>
            </a:pPr>
            <a:r>
              <a:rPr lang="en-US" b="1"/>
              <a:t>Government policy subsidizes urban dwellers</a:t>
            </a:r>
          </a:p>
          <a:p>
            <a:pPr marL="609600" indent="-609600" eaLnBrk="1" hangingPunct="1">
              <a:defRPr/>
            </a:pPr>
            <a:r>
              <a:rPr lang="en-US" b="1"/>
              <a:t>Agricultural production used (or misused) to fund urban capital accumulation and/or capital flight</a:t>
            </a:r>
          </a:p>
          <a:p>
            <a:pPr marL="609600" indent="-609600" eaLnBrk="1" hangingPunct="1">
              <a:defRPr/>
            </a:pPr>
            <a:r>
              <a:rPr lang="en-US" b="1"/>
              <a:t>The state, in effect taxes farmers for state sponsored “crony capitalism” and excessive access “rents”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a:solidFill>
                  <a:srgbClr val="FF0000"/>
                </a:solidFill>
              </a:rPr>
              <a:t>Recent South African Cartoon</a:t>
            </a:r>
          </a:p>
        </p:txBody>
      </p:sp>
      <p:sp>
        <p:nvSpPr>
          <p:cNvPr id="3" name="Content Placeholder 2"/>
          <p:cNvSpPr>
            <a:spLocks noGrp="1"/>
          </p:cNvSpPr>
          <p:nvPr>
            <p:ph idx="1"/>
          </p:nvPr>
        </p:nvSpPr>
        <p:spPr/>
        <p:txBody>
          <a:bodyPr/>
          <a:lstStyle/>
          <a:p>
            <a:pPr eaLnBrk="1" hangingPunct="1">
              <a:defRPr/>
            </a:pPr>
            <a:endParaRPr lang="en-US"/>
          </a:p>
        </p:txBody>
      </p:sp>
      <p:pic>
        <p:nvPicPr>
          <p:cNvPr id="51204" name="Picture 2" descr="http://www.zapiro.com/Cartoons/m_110407tt.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90600" y="1447800"/>
            <a:ext cx="7213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http://africaanswerman.com/wp-content/uploads/2009/11/Zapiro.Corrup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955" y="1676399"/>
            <a:ext cx="7049445" cy="4872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158750"/>
            <a:ext cx="8229600" cy="984250"/>
          </a:xfrm>
        </p:spPr>
        <p:txBody>
          <a:bodyPr/>
          <a:lstStyle/>
          <a:p>
            <a:pPr eaLnBrk="1" hangingPunct="1">
              <a:defRPr/>
            </a:pPr>
            <a:r>
              <a:rPr lang="en-US" b="1"/>
              <a:t>Robert Bates</a:t>
            </a:r>
          </a:p>
        </p:txBody>
      </p:sp>
      <p:sp>
        <p:nvSpPr>
          <p:cNvPr id="72707" name="Rectangle 3"/>
          <p:cNvSpPr>
            <a:spLocks noGrp="1" noChangeArrowheads="1"/>
          </p:cNvSpPr>
          <p:nvPr>
            <p:ph type="body" idx="1"/>
          </p:nvPr>
        </p:nvSpPr>
        <p:spPr>
          <a:xfrm>
            <a:off x="0" y="1295400"/>
            <a:ext cx="9144000" cy="4835525"/>
          </a:xfrm>
        </p:spPr>
        <p:txBody>
          <a:bodyPr/>
          <a:lstStyle/>
          <a:p>
            <a:pPr marL="609600" indent="-609600" eaLnBrk="1" hangingPunct="1">
              <a:defRPr/>
            </a:pPr>
            <a:r>
              <a:rPr lang="en-US" sz="2800" b="1" dirty="0"/>
              <a:t>The result is the depression of prices for cash crops</a:t>
            </a:r>
          </a:p>
          <a:p>
            <a:pPr marL="609600" indent="-609600" eaLnBrk="1" hangingPunct="1">
              <a:defRPr/>
            </a:pPr>
            <a:endParaRPr lang="en-US" sz="2800" b="1" dirty="0"/>
          </a:p>
          <a:p>
            <a:pPr marL="609600" indent="-609600" eaLnBrk="1" hangingPunct="1">
              <a:defRPr/>
            </a:pPr>
            <a:r>
              <a:rPr lang="en-US" sz="2800" b="1" dirty="0"/>
              <a:t>The key to understanding the economic system in Africa is in historical patterns of prices depression that goes back to the colonial period. </a:t>
            </a:r>
          </a:p>
          <a:p>
            <a:pPr marL="609600" indent="-609600" eaLnBrk="1" hangingPunct="1">
              <a:defRPr/>
            </a:pPr>
            <a:endParaRPr lang="en-US" sz="2800" b="1" dirty="0"/>
          </a:p>
          <a:p>
            <a:pPr marL="609600" indent="-609600" eaLnBrk="1" hangingPunct="1">
              <a:defRPr/>
            </a:pPr>
            <a:r>
              <a:rPr lang="en-US" sz="2800" b="1" dirty="0" err="1"/>
              <a:t>Monsopsonies</a:t>
            </a:r>
            <a:r>
              <a:rPr lang="en-US" sz="2800" b="1" dirty="0"/>
              <a:t>- use of state agencies (often called marketing boards) to control marketing and sales of agricultural products.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a:solidFill>
                  <a:srgbClr val="FF0000"/>
                </a:solidFill>
              </a:rPr>
              <a:t>Odisha Agricultural Marketing Board (India)</a:t>
            </a:r>
          </a:p>
        </p:txBody>
      </p:sp>
      <p:sp>
        <p:nvSpPr>
          <p:cNvPr id="3" name="Content Placeholder 2"/>
          <p:cNvSpPr>
            <a:spLocks noGrp="1"/>
          </p:cNvSpPr>
          <p:nvPr>
            <p:ph idx="1"/>
          </p:nvPr>
        </p:nvSpPr>
        <p:spPr/>
        <p:txBody>
          <a:bodyPr/>
          <a:lstStyle/>
          <a:p>
            <a:pPr eaLnBrk="1" hangingPunct="1">
              <a:defRPr/>
            </a:pPr>
            <a:endParaRPr lang="en-US" dirty="0"/>
          </a:p>
        </p:txBody>
      </p:sp>
      <p:pic>
        <p:nvPicPr>
          <p:cNvPr id="53252" name="Picture 2" descr="http://www.rtiorissa.gov.in/writereaddata/photo/photo-435_photo.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524000"/>
            <a:ext cx="65532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http://www.osamboard.org/images/organo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17128"/>
            <a:ext cx="7233082" cy="54778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defRPr/>
            </a:pPr>
            <a:r>
              <a:rPr lang="en-US" dirty="0"/>
              <a:t>Exit Option: India</a:t>
            </a:r>
          </a:p>
        </p:txBody>
      </p:sp>
      <p:sp>
        <p:nvSpPr>
          <p:cNvPr id="115715" name="Rectangle 3"/>
          <p:cNvSpPr>
            <a:spLocks noGrp="1" noChangeArrowheads="1"/>
          </p:cNvSpPr>
          <p:nvPr>
            <p:ph type="body" idx="1"/>
          </p:nvPr>
        </p:nvSpPr>
        <p:spPr/>
        <p:txBody>
          <a:bodyPr/>
          <a:lstStyle/>
          <a:p>
            <a:pPr eaLnBrk="1" hangingPunct="1">
              <a:defRPr/>
            </a:pPr>
            <a:r>
              <a:rPr lang="en-US" b="1" dirty="0"/>
              <a:t>Result: the “Exit Option” for rural dwellers.  Red </a:t>
            </a:r>
            <a:r>
              <a:rPr lang="en-US" b="1" dirty="0" err="1"/>
              <a:t>Sandlewood</a:t>
            </a:r>
            <a:r>
              <a:rPr lang="en-US" b="1" dirty="0"/>
              <a:t> Smuggling</a:t>
            </a:r>
          </a:p>
          <a:p>
            <a:pPr eaLnBrk="1" hangingPunct="1">
              <a:defRPr/>
            </a:pPr>
            <a:endParaRPr lang="en-US" b="1" dirty="0"/>
          </a:p>
          <a:p>
            <a:pPr eaLnBrk="1" hangingPunct="1">
              <a:defRPr/>
            </a:pPr>
            <a:endParaRPr lang="en-US" b="1" dirty="0"/>
          </a:p>
          <a:p>
            <a:pPr eaLnBrk="1" hangingPunct="1">
              <a:defRPr/>
            </a:pPr>
            <a:endParaRPr lang="en-US" b="1" dirty="0"/>
          </a:p>
          <a:p>
            <a:pPr eaLnBrk="1" hangingPunct="1">
              <a:buFont typeface="Wingdings" pitchFamily="2" charset="2"/>
              <a:buNone/>
              <a:defRPr/>
            </a:pPr>
            <a:endParaRPr lang="en-US" b="1" dirty="0"/>
          </a:p>
          <a:p>
            <a:pPr eaLnBrk="1" hangingPunct="1">
              <a:defRPr/>
            </a:pPr>
            <a:endParaRPr lang="en-US" b="1" dirty="0"/>
          </a:p>
          <a:p>
            <a:pPr eaLnBrk="1" hangingPunct="1">
              <a:defRPr/>
            </a:pPr>
            <a:endParaRPr lang="en-US" b="1" dirty="0"/>
          </a:p>
          <a:p>
            <a:pPr eaLnBrk="1" hangingPunct="1">
              <a:defRPr/>
            </a:pPr>
            <a:r>
              <a:rPr lang="en-US" b="1" dirty="0"/>
              <a:t>Result- Structural Adjustment</a:t>
            </a:r>
          </a:p>
          <a:p>
            <a:pPr eaLnBrk="1" hangingPunct="1">
              <a:defRPr/>
            </a:pPr>
            <a:endParaRPr lang="en-US" dirty="0"/>
          </a:p>
        </p:txBody>
      </p:sp>
      <p:pic>
        <p:nvPicPr>
          <p:cNvPr id="4098" name="Picture 2" descr="http://static.indianexpress.com/m-images/Tue%20Jul%2023%202013,%2002:56%20hrs/M_Id_404093_sandalw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204882"/>
            <a:ext cx="5372100" cy="32558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b="1"/>
              <a:t>Two:</a:t>
            </a:r>
          </a:p>
        </p:txBody>
      </p:sp>
      <p:sp>
        <p:nvSpPr>
          <p:cNvPr id="29699" name="Rectangle 3"/>
          <p:cNvSpPr>
            <a:spLocks noGrp="1" noChangeArrowheads="1"/>
          </p:cNvSpPr>
          <p:nvPr>
            <p:ph type="body" idx="1"/>
          </p:nvPr>
        </p:nvSpPr>
        <p:spPr/>
        <p:txBody>
          <a:bodyPr/>
          <a:lstStyle/>
          <a:p>
            <a:pPr eaLnBrk="1" hangingPunct="1">
              <a:buFont typeface="Wingdings" pitchFamily="2" charset="2"/>
              <a:buNone/>
              <a:defRPr/>
            </a:pPr>
            <a:r>
              <a:rPr lang="en-US" b="1"/>
              <a:t>	</a:t>
            </a:r>
          </a:p>
          <a:p>
            <a:pPr eaLnBrk="1" hangingPunct="1">
              <a:buFont typeface="Wingdings" pitchFamily="2" charset="2"/>
              <a:buNone/>
              <a:defRPr/>
            </a:pPr>
            <a:r>
              <a:rPr lang="en-US" b="1"/>
              <a:t>	"Collective self-management of the resources is a socially and culturally embedded institutional arrangement..."</a:t>
            </a:r>
          </a:p>
          <a:p>
            <a:pPr eaLnBrk="1" hangingPunct="1">
              <a:buFont typeface="Wingdings" pitchFamily="2" charset="2"/>
              <a:buNone/>
              <a:defRPr/>
            </a:pPr>
            <a:r>
              <a:rPr lang="en-US" b="1"/>
              <a:t>	</a:t>
            </a:r>
          </a:p>
          <a:p>
            <a:pPr eaLnBrk="1" hangingPunct="1">
              <a:buFont typeface="Wingdings" pitchFamily="2" charset="2"/>
              <a:buNone/>
              <a:defRPr/>
            </a:pPr>
            <a:r>
              <a:rPr lang="en-US" b="1"/>
              <a:t>			Martinussen on Ostrom</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0"/>
            <a:ext cx="8229600" cy="1258888"/>
          </a:xfrm>
        </p:spPr>
        <p:txBody>
          <a:bodyPr/>
          <a:lstStyle/>
          <a:p>
            <a:pPr eaLnBrk="1" hangingPunct="1">
              <a:defRPr/>
            </a:pPr>
            <a:r>
              <a:rPr lang="en-US"/>
              <a:t>Third Example: Elinor Ostrom</a:t>
            </a:r>
          </a:p>
        </p:txBody>
      </p:sp>
      <p:sp>
        <p:nvSpPr>
          <p:cNvPr id="79875" name="Content Placeholder 2"/>
          <p:cNvSpPr>
            <a:spLocks noGrp="1"/>
          </p:cNvSpPr>
          <p:nvPr>
            <p:ph type="body" sz="half" idx="1"/>
          </p:nvPr>
        </p:nvSpPr>
        <p:spPr>
          <a:xfrm>
            <a:off x="204787" y="1524000"/>
            <a:ext cx="4038600" cy="4530725"/>
          </a:xfrm>
        </p:spPr>
        <p:txBody>
          <a:bodyPr/>
          <a:lstStyle/>
          <a:p>
            <a:pPr marL="273050" indent="-273050" eaLnBrk="1" hangingPunct="1">
              <a:lnSpc>
                <a:spcPct val="80000"/>
              </a:lnSpc>
              <a:buFont typeface="Wingdings" pitchFamily="2" charset="2"/>
              <a:buNone/>
              <a:defRPr/>
            </a:pPr>
            <a:r>
              <a:rPr lang="en-US" sz="3200" b="1" dirty="0"/>
              <a:t>	Essentialist- </a:t>
            </a:r>
            <a:r>
              <a:rPr lang="en-US" sz="3200" b="1" dirty="0" err="1"/>
              <a:t>Ostrom</a:t>
            </a:r>
            <a:r>
              <a:rPr lang="en-US" sz="3200" b="1" dirty="0"/>
              <a:t>: commons vs. individuals. Inability to manage public goods </a:t>
            </a:r>
            <a:r>
              <a:rPr lang="en-US" sz="3200" b="1" u="sng" dirty="0"/>
              <a:t>without individual direct interest involvement</a:t>
            </a:r>
            <a:r>
              <a:rPr lang="en-US" sz="3200" b="1" dirty="0"/>
              <a:t>.  </a:t>
            </a:r>
            <a:endParaRPr lang="en-US" sz="3200" dirty="0"/>
          </a:p>
          <a:p>
            <a:pPr marL="273050" indent="-273050" eaLnBrk="1" hangingPunct="1">
              <a:lnSpc>
                <a:spcPct val="80000"/>
              </a:lnSpc>
              <a:buFont typeface="Wingdings" pitchFamily="2" charset="2"/>
              <a:buNone/>
              <a:defRPr/>
            </a:pPr>
            <a:r>
              <a:rPr lang="en-US" sz="3200" b="1" dirty="0"/>
              <a:t> </a:t>
            </a:r>
            <a:endParaRPr lang="en-US" sz="3200" dirty="0"/>
          </a:p>
          <a:p>
            <a:pPr marL="273050" indent="-273050" eaLnBrk="1" hangingPunct="1">
              <a:lnSpc>
                <a:spcPct val="80000"/>
              </a:lnSpc>
              <a:buFont typeface="Wingdings" pitchFamily="2" charset="2"/>
              <a:buNone/>
              <a:defRPr/>
            </a:pPr>
            <a:endParaRPr lang="en-US" sz="3200" dirty="0"/>
          </a:p>
        </p:txBody>
      </p:sp>
      <p:sp>
        <p:nvSpPr>
          <p:cNvPr id="79877" name="Rectangle 5"/>
          <p:cNvSpPr>
            <a:spLocks noGrp="1" noChangeArrowheads="1"/>
          </p:cNvSpPr>
          <p:nvPr>
            <p:ph type="body" sz="half" idx="2"/>
          </p:nvPr>
        </p:nvSpPr>
        <p:spPr/>
        <p:txBody>
          <a:bodyPr/>
          <a:lstStyle/>
          <a:p>
            <a:pPr eaLnBrk="1" hangingPunct="1">
              <a:lnSpc>
                <a:spcPct val="80000"/>
              </a:lnSpc>
              <a:defRPr/>
            </a:pPr>
            <a:endParaRPr lang="en-US" sz="2400"/>
          </a:p>
        </p:txBody>
      </p:sp>
      <p:pic>
        <p:nvPicPr>
          <p:cNvPr id="56325" name="Picture 4"/>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029200" y="1524000"/>
            <a:ext cx="333375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www.nobelprize.org/nobel_prizes/economic-sciences/laureates/2009/williamson_ostrom_royal_family_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3387" y="1711325"/>
            <a:ext cx="4905375" cy="3695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solidFill>
                  <a:srgbClr val="FF0000"/>
                </a:solidFill>
              </a:rPr>
              <a:t>Public Choice vs. Common Pool Resources</a:t>
            </a:r>
          </a:p>
        </p:txBody>
      </p:sp>
      <p:sp>
        <p:nvSpPr>
          <p:cNvPr id="3" name="Content Placeholder 2"/>
          <p:cNvSpPr>
            <a:spLocks noGrp="1"/>
          </p:cNvSpPr>
          <p:nvPr>
            <p:ph idx="1"/>
          </p:nvPr>
        </p:nvSpPr>
        <p:spPr/>
        <p:txBody>
          <a:bodyPr/>
          <a:lstStyle/>
          <a:p>
            <a:pPr eaLnBrk="1" hangingPunct="1">
              <a:defRPr/>
            </a:pPr>
            <a:endParaRPr lang="en-US" dirty="0">
              <a:hlinkClick r:id="rId2"/>
            </a:endParaRPr>
          </a:p>
          <a:p>
            <a:pPr eaLnBrk="1" hangingPunct="1">
              <a:defRPr/>
            </a:pPr>
            <a:r>
              <a:rPr lang="en-US" dirty="0">
                <a:hlinkClick r:id="rId2"/>
              </a:rPr>
              <a:t>Interview with </a:t>
            </a:r>
            <a:r>
              <a:rPr lang="en-US" dirty="0" err="1">
                <a:hlinkClick r:id="rId2"/>
              </a:rPr>
              <a:t>Elinor</a:t>
            </a:r>
            <a:r>
              <a:rPr lang="en-US" dirty="0">
                <a:hlinkClick r:id="rId2"/>
              </a:rPr>
              <a:t> </a:t>
            </a:r>
            <a:r>
              <a:rPr lang="en-US" dirty="0" err="1">
                <a:hlinkClick r:id="rId2"/>
              </a:rPr>
              <a:t>Ostrom</a:t>
            </a:r>
            <a:endParaRPr lang="en-US" dirty="0"/>
          </a:p>
          <a:p>
            <a:pPr eaLnBrk="1" hangingPunct="1">
              <a:defRPr/>
            </a:pPr>
            <a:endParaRPr lang="en-US" dirty="0"/>
          </a:p>
          <a:p>
            <a:pPr eaLnBrk="1" hangingPunct="1">
              <a:defRPr/>
            </a:pPr>
            <a:r>
              <a:rPr lang="en-US" b="1" dirty="0">
                <a:solidFill>
                  <a:srgbClr val="FF0000"/>
                </a:solidFill>
              </a:rPr>
              <a:t>VIDEO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p:txBody>
          <a:bodyPr anchor="ctr"/>
          <a:lstStyle/>
          <a:p>
            <a:pPr eaLnBrk="1" hangingPunct="1">
              <a:defRPr/>
            </a:pPr>
            <a:r>
              <a:rPr lang="en-US" b="1"/>
              <a:t>I. Theories of Modernizaton</a:t>
            </a:r>
          </a:p>
        </p:txBody>
      </p:sp>
      <p:sp>
        <p:nvSpPr>
          <p:cNvPr id="91139" name="Rectangle 3"/>
          <p:cNvSpPr>
            <a:spLocks noGrp="1" noChangeArrowheads="1"/>
          </p:cNvSpPr>
          <p:nvPr>
            <p:ph type="body" idx="4294967295"/>
          </p:nvPr>
        </p:nvSpPr>
        <p:spPr/>
        <p:txBody>
          <a:bodyPr/>
          <a:lstStyle/>
          <a:p>
            <a:pPr eaLnBrk="1" hangingPunct="1">
              <a:defRPr/>
            </a:pPr>
            <a:endParaRPr lang="en-US"/>
          </a:p>
          <a:p>
            <a:pPr eaLnBrk="1" hangingPunct="1">
              <a:defRPr/>
            </a:pPr>
            <a:endParaRPr lang="en-US"/>
          </a:p>
          <a:p>
            <a:pPr eaLnBrk="1" hangingPunct="1">
              <a:buFont typeface="Wingdings" pitchFamily="2" charset="2"/>
              <a:buNone/>
              <a:defRPr/>
            </a:pPr>
            <a:r>
              <a:rPr lang="en-US" sz="6000"/>
              <a:t>		MODERNIZATION: 		Major Theme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idx="4294967295"/>
          </p:nvPr>
        </p:nvSpPr>
        <p:spPr/>
        <p:txBody>
          <a:bodyPr/>
          <a:lstStyle/>
          <a:p>
            <a:pPr eaLnBrk="1" hangingPunct="1">
              <a:defRPr/>
            </a:pPr>
            <a:r>
              <a:rPr lang="en-US"/>
              <a:t>Four-  Public Choice and Rationalism</a:t>
            </a:r>
          </a:p>
        </p:txBody>
      </p:sp>
      <p:sp>
        <p:nvSpPr>
          <p:cNvPr id="3" name="Content Placeholder 2"/>
          <p:cNvSpPr>
            <a:spLocks noGrp="1"/>
          </p:cNvSpPr>
          <p:nvPr>
            <p:ph sz="quarter" idx="4294967295"/>
          </p:nvPr>
        </p:nvSpPr>
        <p:spPr>
          <a:xfrm>
            <a:off x="457200" y="1603375"/>
            <a:ext cx="8201025" cy="4503738"/>
          </a:xfrm>
        </p:spPr>
        <p:txBody>
          <a:bodyPr>
            <a:normAutofit lnSpcReduction="10000"/>
          </a:bodyPr>
          <a:lstStyle/>
          <a:p>
            <a:pPr marL="273050" indent="-273050" eaLnBrk="1" hangingPunct="1">
              <a:lnSpc>
                <a:spcPct val="90000"/>
              </a:lnSpc>
              <a:buFont typeface="Wingdings" pitchFamily="2" charset="2"/>
              <a:buNone/>
              <a:defRPr/>
            </a:pPr>
            <a:r>
              <a:rPr lang="en-US" sz="2900" b="1"/>
              <a:t>	4. Public Choice: Peasant Organizations, Popkin and The Free Rider Problem</a:t>
            </a:r>
            <a:endParaRPr lang="en-US" sz="2900"/>
          </a:p>
          <a:p>
            <a:pPr marL="273050" indent="-273050" eaLnBrk="1" hangingPunct="1">
              <a:lnSpc>
                <a:spcPct val="90000"/>
              </a:lnSpc>
              <a:buFont typeface="Wingdings" pitchFamily="2" charset="2"/>
              <a:buNone/>
              <a:defRPr/>
            </a:pPr>
            <a:r>
              <a:rPr lang="en-US" sz="2900" b="1"/>
              <a:t> </a:t>
            </a:r>
            <a:endParaRPr lang="en-US" sz="2900"/>
          </a:p>
          <a:p>
            <a:pPr marL="273050" indent="-273050" eaLnBrk="1" hangingPunct="1">
              <a:lnSpc>
                <a:spcPct val="90000"/>
              </a:lnSpc>
              <a:buFont typeface="Wingdings" pitchFamily="2" charset="2"/>
              <a:buNone/>
              <a:defRPr/>
            </a:pPr>
            <a:r>
              <a:rPr lang="en-US" sz="2900" b="1"/>
              <a:t> 		=The overall issue is that of Collective Action vs. individual choice</a:t>
            </a:r>
            <a:endParaRPr lang="en-US" sz="2900"/>
          </a:p>
          <a:p>
            <a:pPr marL="273050" indent="-273050" eaLnBrk="1" hangingPunct="1">
              <a:lnSpc>
                <a:spcPct val="90000"/>
              </a:lnSpc>
              <a:buFont typeface="Wingdings" pitchFamily="2" charset="2"/>
              <a:buNone/>
              <a:defRPr/>
            </a:pPr>
            <a:r>
              <a:rPr lang="en-US" sz="2900" b="1"/>
              <a:t> </a:t>
            </a:r>
            <a:endParaRPr lang="en-US" sz="2900"/>
          </a:p>
          <a:p>
            <a:pPr marL="273050" indent="-273050" eaLnBrk="1" hangingPunct="1">
              <a:lnSpc>
                <a:spcPct val="90000"/>
              </a:lnSpc>
              <a:buFont typeface="Wingdings" pitchFamily="2" charset="2"/>
              <a:buNone/>
              <a:defRPr/>
            </a:pPr>
            <a:r>
              <a:rPr lang="en-US" sz="2900" b="1"/>
              <a:t>		=Question: What is there between collectivization and privatization</a:t>
            </a:r>
            <a:endParaRPr lang="en-US" sz="2900"/>
          </a:p>
          <a:p>
            <a:pPr marL="273050" indent="-273050" eaLnBrk="1" hangingPunct="1">
              <a:lnSpc>
                <a:spcPct val="90000"/>
              </a:lnSpc>
              <a:defRPr/>
            </a:pPr>
            <a:endParaRPr lang="en-US" sz="2900"/>
          </a:p>
          <a:p>
            <a:pPr marL="273050" indent="-273050" eaLnBrk="1" hangingPunct="1">
              <a:lnSpc>
                <a:spcPct val="90000"/>
              </a:lnSpc>
              <a:buFont typeface="Wingdings" pitchFamily="2" charset="2"/>
              <a:buNone/>
              <a:defRPr/>
            </a:pPr>
            <a:endParaRPr lang="en-US" sz="29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lang="en-US" sz="4000"/>
              <a:t>Samuel L. Popkin University of California- San Diego</a:t>
            </a:r>
          </a:p>
        </p:txBody>
      </p:sp>
      <p:pic>
        <p:nvPicPr>
          <p:cNvPr id="59395" name="Picture 3"/>
          <p:cNvPicPr>
            <a:picLocks noGrp="1" noChangeAspect="1" noChangeArrowheads="1"/>
          </p:cNvPicPr>
          <p:nvPr>
            <p:ph type="body" idx="1"/>
          </p:nvPr>
        </p:nvPicPr>
        <p:blipFill>
          <a:blip>
            <a:extLst>
              <a:ext uri="{28A0092B-C50C-407E-A947-70E740481C1C}">
                <a14:useLocalDpi xmlns:a14="http://schemas.microsoft.com/office/drawing/2010/main" val="0"/>
              </a:ext>
            </a:extLst>
          </a:blip>
          <a:srcRect/>
          <a:stretch>
            <a:fillRect/>
          </a:stretch>
        </p:blipFill>
        <p:spPr>
          <a:xfrm>
            <a:off x="1981200" y="1295400"/>
            <a:ext cx="4800600" cy="5562600"/>
          </a:xfrm>
        </p:spPr>
      </p:pic>
      <p:pic>
        <p:nvPicPr>
          <p:cNvPr id="2050" name="Picture 2" descr="Samuel Popk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5000"/>
            <a:ext cx="6743700"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1625" y="-304800"/>
            <a:ext cx="8534400" cy="1600200"/>
          </a:xfrm>
        </p:spPr>
        <p:txBody>
          <a:bodyPr>
            <a:normAutofit fontScale="90000"/>
          </a:bodyPr>
          <a:lstStyle/>
          <a:p>
            <a:pPr eaLnBrk="1" hangingPunct="1">
              <a:defRPr/>
            </a:pPr>
            <a:br>
              <a:rPr lang="en-US" sz="4200" b="1"/>
            </a:br>
            <a:br>
              <a:rPr lang="en-US" sz="4200" b="1"/>
            </a:br>
            <a:br>
              <a:rPr lang="en-US" sz="4200" b="1"/>
            </a:br>
            <a:r>
              <a:rPr lang="en-US" sz="4200" b="1"/>
              <a:t>The Motivation of Conservative Discourse “Debates”</a:t>
            </a:r>
          </a:p>
        </p:txBody>
      </p:sp>
      <p:sp>
        <p:nvSpPr>
          <p:cNvPr id="4" name="Content Placeholder 3"/>
          <p:cNvSpPr>
            <a:spLocks noGrp="1"/>
          </p:cNvSpPr>
          <p:nvPr>
            <p:ph sz="quarter" idx="4294967295"/>
          </p:nvPr>
        </p:nvSpPr>
        <p:spPr>
          <a:xfrm>
            <a:off x="301625" y="1066800"/>
            <a:ext cx="8504238" cy="5032375"/>
          </a:xfrm>
        </p:spPr>
        <p:txBody>
          <a:bodyPr>
            <a:normAutofit lnSpcReduction="10000"/>
          </a:bodyPr>
          <a:lstStyle/>
          <a:p>
            <a:pPr marL="514350" indent="0" eaLnBrk="1" hangingPunct="1">
              <a:lnSpc>
                <a:spcPct val="90000"/>
              </a:lnSpc>
              <a:spcBef>
                <a:spcPct val="0"/>
              </a:spcBef>
              <a:buClrTx/>
              <a:buFont typeface="Wingdings" pitchFamily="2" charset="2"/>
              <a:buNone/>
              <a:defRPr/>
            </a:pPr>
            <a:endParaRPr lang="en-US" sz="3000" b="1">
              <a:latin typeface="Times New Roman" pitchFamily="18" charset="0"/>
              <a:ea typeface="MS Mincho" pitchFamily="49" charset="-128"/>
              <a:cs typeface="Times New Roman" pitchFamily="18" charset="0"/>
            </a:endParaRPr>
          </a:p>
          <a:p>
            <a:pPr marL="514350" indent="0" eaLnBrk="1" hangingPunct="1">
              <a:lnSpc>
                <a:spcPct val="90000"/>
              </a:lnSpc>
              <a:spcBef>
                <a:spcPct val="0"/>
              </a:spcBef>
              <a:buClrTx/>
              <a:buFont typeface="Wingdings" pitchFamily="2" charset="2"/>
              <a:buNone/>
              <a:defRPr/>
            </a:pPr>
            <a:r>
              <a:rPr lang="en-US" b="1">
                <a:latin typeface="Times New Roman" pitchFamily="18" charset="0"/>
                <a:ea typeface="MS Mincho" pitchFamily="49" charset="-128"/>
                <a:cs typeface="Times New Roman" pitchFamily="18" charset="0"/>
              </a:rPr>
              <a:t>Tendency is to avoid collective responsibility or collective action</a:t>
            </a:r>
          </a:p>
          <a:p>
            <a:pPr marL="514350" indent="0" eaLnBrk="1" hangingPunct="1">
              <a:lnSpc>
                <a:spcPct val="90000"/>
              </a:lnSpc>
              <a:spcBef>
                <a:spcPct val="0"/>
              </a:spcBef>
              <a:buClrTx/>
              <a:buFont typeface="Wingdings" pitchFamily="2" charset="2"/>
              <a:buNone/>
              <a:defRPr/>
            </a:pPr>
            <a:endParaRPr lang="en-US" b="1">
              <a:latin typeface="Times New Roman" pitchFamily="18" charset="0"/>
              <a:ea typeface="MS Mincho" pitchFamily="49" charset="-128"/>
              <a:cs typeface="Times New Roman" pitchFamily="18" charset="0"/>
            </a:endParaRPr>
          </a:p>
          <a:p>
            <a:pPr marL="514350" indent="0" eaLnBrk="1" hangingPunct="1">
              <a:lnSpc>
                <a:spcPct val="90000"/>
              </a:lnSpc>
              <a:spcBef>
                <a:spcPct val="0"/>
              </a:spcBef>
              <a:buClrTx/>
              <a:buFont typeface="Wingdings" pitchFamily="2" charset="2"/>
              <a:buNone/>
              <a:defRPr/>
            </a:pPr>
            <a:r>
              <a:rPr lang="en-US" sz="3000" b="1">
                <a:latin typeface="Times New Roman" pitchFamily="18" charset="0"/>
                <a:ea typeface="MS Mincho" pitchFamily="49" charset="-128"/>
                <a:cs typeface="Times New Roman" pitchFamily="18" charset="0"/>
              </a:rPr>
              <a:t>1.  Common Pool Resources Problem</a:t>
            </a:r>
          </a:p>
          <a:p>
            <a:pPr marL="514350" indent="0" eaLnBrk="1" hangingPunct="1">
              <a:lnSpc>
                <a:spcPct val="90000"/>
              </a:lnSpc>
              <a:spcBef>
                <a:spcPct val="0"/>
              </a:spcBef>
              <a:buClrTx/>
              <a:buFont typeface="Wingdings 2" pitchFamily="18" charset="2"/>
              <a:buAutoNum type="arabicPeriod"/>
              <a:defRPr/>
            </a:pPr>
            <a:endParaRPr lang="en-US" sz="3000" b="1">
              <a:latin typeface="Times New Roman" pitchFamily="18" charset="0"/>
              <a:ea typeface="MS Mincho" pitchFamily="49" charset="-128"/>
              <a:cs typeface="Times New Roman" pitchFamily="18" charset="0"/>
            </a:endParaRPr>
          </a:p>
          <a:p>
            <a:pPr marL="514350" indent="0" eaLnBrk="1" hangingPunct="1">
              <a:lnSpc>
                <a:spcPct val="90000"/>
              </a:lnSpc>
              <a:spcBef>
                <a:spcPct val="0"/>
              </a:spcBef>
              <a:buClrTx/>
              <a:buFont typeface="Wingdings 2" pitchFamily="18" charset="2"/>
              <a:buAutoNum type="arabicPeriod"/>
              <a:defRPr/>
            </a:pPr>
            <a:endParaRPr lang="en-US" sz="1200">
              <a:latin typeface="Arial" charset="0"/>
              <a:cs typeface="Arial" charset="0"/>
            </a:endParaRPr>
          </a:p>
          <a:p>
            <a:pPr marL="514350" indent="0" eaLnBrk="1" hangingPunct="1">
              <a:lnSpc>
                <a:spcPct val="90000"/>
              </a:lnSpc>
              <a:spcBef>
                <a:spcPct val="0"/>
              </a:spcBef>
              <a:buClrTx/>
              <a:buFont typeface="Wingdings" pitchFamily="2" charset="2"/>
              <a:buNone/>
              <a:defRPr/>
            </a:pPr>
            <a:r>
              <a:rPr lang="en-US" sz="3000" b="1">
                <a:latin typeface="Times New Roman" pitchFamily="18" charset="0"/>
                <a:ea typeface="MS Mincho" pitchFamily="49" charset="-128"/>
              </a:rPr>
              <a:t>2. Prisoners dilemma- can never get to optimal</a:t>
            </a:r>
          </a:p>
          <a:p>
            <a:pPr marL="514350" indent="0" eaLnBrk="1" hangingPunct="1">
              <a:lnSpc>
                <a:spcPct val="90000"/>
              </a:lnSpc>
              <a:spcBef>
                <a:spcPct val="0"/>
              </a:spcBef>
              <a:buClrTx/>
              <a:buFont typeface="Wingdings" pitchFamily="2" charset="2"/>
              <a:buNone/>
              <a:defRPr/>
            </a:pPr>
            <a:endParaRPr lang="en-US" sz="3000" b="1">
              <a:latin typeface="Times New Roman" pitchFamily="18" charset="0"/>
              <a:ea typeface="MS Mincho" pitchFamily="49" charset="-128"/>
            </a:endParaRPr>
          </a:p>
          <a:p>
            <a:pPr marL="514350" indent="0" eaLnBrk="1" hangingPunct="1">
              <a:lnSpc>
                <a:spcPct val="90000"/>
              </a:lnSpc>
              <a:spcBef>
                <a:spcPct val="0"/>
              </a:spcBef>
              <a:buClrTx/>
              <a:buFont typeface="Wingdings" pitchFamily="2" charset="2"/>
              <a:buNone/>
              <a:defRPr/>
            </a:pPr>
            <a:endParaRPr lang="en-US" sz="1200">
              <a:latin typeface="Arial" charset="0"/>
              <a:cs typeface="Arial" charset="0"/>
            </a:endParaRPr>
          </a:p>
          <a:p>
            <a:pPr marL="514350" indent="0" eaLnBrk="1" hangingPunct="1">
              <a:lnSpc>
                <a:spcPct val="90000"/>
              </a:lnSpc>
              <a:spcBef>
                <a:spcPct val="0"/>
              </a:spcBef>
              <a:buClrTx/>
              <a:buFont typeface="Wingdings" pitchFamily="2" charset="2"/>
              <a:buNone/>
              <a:defRPr/>
            </a:pPr>
            <a:r>
              <a:rPr lang="en-US" sz="3000" b="1">
                <a:latin typeface="Times New Roman" pitchFamily="18" charset="0"/>
                <a:ea typeface="MS Mincho" pitchFamily="49" charset="-128"/>
              </a:rPr>
              <a:t>3. Change the rules of the game” and “getting 	the institutions right”</a:t>
            </a:r>
          </a:p>
          <a:p>
            <a:pPr marL="514350" indent="0" eaLnBrk="1" hangingPunct="1">
              <a:lnSpc>
                <a:spcPct val="90000"/>
              </a:lnSpc>
              <a:spcBef>
                <a:spcPct val="0"/>
              </a:spcBef>
              <a:buClrTx/>
              <a:buFont typeface="Wingdings" pitchFamily="2" charset="2"/>
              <a:buNone/>
              <a:defRPr/>
            </a:pPr>
            <a:endParaRPr lang="en-US" sz="3000" b="1">
              <a:latin typeface="Times New Roman" pitchFamily="18" charset="0"/>
              <a:ea typeface="MS Mincho" pitchFamily="49" charset="-128"/>
            </a:endParaRPr>
          </a:p>
          <a:p>
            <a:pPr marL="514350" indent="0" eaLnBrk="1" hangingPunct="1">
              <a:lnSpc>
                <a:spcPct val="90000"/>
              </a:lnSpc>
              <a:spcBef>
                <a:spcPct val="0"/>
              </a:spcBef>
              <a:buClrTx/>
              <a:buFont typeface="Wingdings" pitchFamily="2" charset="2"/>
              <a:buNone/>
              <a:defRPr/>
            </a:pPr>
            <a:endParaRPr lang="en-US" sz="1200">
              <a:latin typeface="Arial" charset="0"/>
              <a:cs typeface="Arial" charset="0"/>
            </a:endParaRPr>
          </a:p>
          <a:p>
            <a:pPr marL="514350" indent="0" eaLnBrk="1" hangingPunct="1">
              <a:lnSpc>
                <a:spcPct val="90000"/>
              </a:lnSpc>
              <a:spcBef>
                <a:spcPct val="0"/>
              </a:spcBef>
              <a:buClrTx/>
              <a:buFont typeface="Wingdings" pitchFamily="2" charset="2"/>
              <a:buNone/>
              <a:defRPr/>
            </a:pPr>
            <a:r>
              <a:rPr lang="en-US" sz="3000" b="1">
                <a:latin typeface="Times New Roman" pitchFamily="18" charset="0"/>
                <a:ea typeface="MS Mincho" pitchFamily="49" charset="-128"/>
              </a:rPr>
              <a:t>4. Key: getting direct involvement (Ostrom)</a:t>
            </a:r>
            <a:endParaRPr lang="en-US" sz="2600">
              <a:latin typeface="Arial" charset="0"/>
              <a:cs typeface="Arial" charset="0"/>
            </a:endParaRPr>
          </a:p>
          <a:p>
            <a:pPr marL="514350" indent="0" eaLnBrk="1" hangingPunct="1">
              <a:lnSpc>
                <a:spcPct val="90000"/>
              </a:lnSpc>
              <a:defRPr/>
            </a:pPr>
            <a:endParaRPr lang="en-US" sz="29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p:txBody>
          <a:bodyPr/>
          <a:lstStyle/>
          <a:p>
            <a:pPr eaLnBrk="1" hangingPunct="1">
              <a:defRPr/>
            </a:pPr>
            <a:r>
              <a:rPr lang="en-US" b="1"/>
              <a:t>More Motivations</a:t>
            </a:r>
          </a:p>
        </p:txBody>
      </p:sp>
      <p:sp>
        <p:nvSpPr>
          <p:cNvPr id="3" name="Content Placeholder 2"/>
          <p:cNvSpPr>
            <a:spLocks noGrp="1"/>
          </p:cNvSpPr>
          <p:nvPr>
            <p:ph sz="quarter" idx="4294967295"/>
          </p:nvPr>
        </p:nvSpPr>
        <p:spPr>
          <a:xfrm>
            <a:off x="301625" y="1527175"/>
            <a:ext cx="8504238" cy="5102225"/>
          </a:xfrm>
        </p:spPr>
        <p:txBody>
          <a:bodyPr>
            <a:normAutofit fontScale="92500" lnSpcReduction="10000"/>
          </a:bodyPr>
          <a:lstStyle/>
          <a:p>
            <a:pPr marL="273050" indent="-273050" eaLnBrk="1" hangingPunct="1">
              <a:lnSpc>
                <a:spcPct val="80000"/>
              </a:lnSpc>
              <a:buFont typeface="Wingdings" pitchFamily="2" charset="2"/>
              <a:buNone/>
              <a:defRPr/>
            </a:pPr>
            <a:r>
              <a:rPr lang="en-US" sz="2900" b="1"/>
              <a:t>	</a:t>
            </a:r>
          </a:p>
          <a:p>
            <a:pPr marL="273050" indent="-273050" eaLnBrk="1" hangingPunct="1">
              <a:lnSpc>
                <a:spcPct val="80000"/>
              </a:lnSpc>
              <a:buFont typeface="Wingdings" pitchFamily="2" charset="2"/>
              <a:buNone/>
              <a:defRPr/>
            </a:pPr>
            <a:endParaRPr lang="en-US" sz="2900" b="1"/>
          </a:p>
          <a:p>
            <a:pPr marL="273050" indent="-273050" eaLnBrk="1" hangingPunct="1">
              <a:lnSpc>
                <a:spcPct val="80000"/>
              </a:lnSpc>
              <a:buFont typeface="Wingdings" pitchFamily="2" charset="2"/>
              <a:buNone/>
              <a:defRPr/>
            </a:pPr>
            <a:r>
              <a:rPr lang="en-US" sz="2900" b="1"/>
              <a:t>	5. Designing their own contract with your neighbors in Mass Society</a:t>
            </a:r>
            <a:endParaRPr lang="en-US" sz="2900"/>
          </a:p>
          <a:p>
            <a:pPr marL="273050" indent="-273050" eaLnBrk="1" hangingPunct="1">
              <a:lnSpc>
                <a:spcPct val="80000"/>
              </a:lnSpc>
              <a:buFont typeface="Wingdings" pitchFamily="2" charset="2"/>
              <a:buNone/>
              <a:defRPr/>
            </a:pPr>
            <a:r>
              <a:rPr lang="en-US" sz="2900" b="1"/>
              <a:t> </a:t>
            </a:r>
            <a:endParaRPr lang="en-US" sz="2900"/>
          </a:p>
          <a:p>
            <a:pPr marL="273050" indent="-273050" eaLnBrk="1" hangingPunct="1">
              <a:lnSpc>
                <a:spcPct val="80000"/>
              </a:lnSpc>
              <a:buFont typeface="Wingdings" pitchFamily="2" charset="2"/>
              <a:buNone/>
              <a:defRPr/>
            </a:pPr>
            <a:r>
              <a:rPr lang="en-US" sz="2900" b="1"/>
              <a:t> </a:t>
            </a:r>
            <a:endParaRPr lang="en-US" sz="2900"/>
          </a:p>
          <a:p>
            <a:pPr marL="273050" indent="-273050" eaLnBrk="1" hangingPunct="1">
              <a:lnSpc>
                <a:spcPct val="80000"/>
              </a:lnSpc>
              <a:buFont typeface="Wingdings" pitchFamily="2" charset="2"/>
              <a:buNone/>
              <a:defRPr/>
            </a:pPr>
            <a:r>
              <a:rPr lang="en-US" sz="2900" b="1"/>
              <a:t>	6. Critique: How does one ratchet up from local communities (and direct democracy) to cities, intermediate governments and nations and (lesson) avoid collective responsibility?</a:t>
            </a:r>
            <a:endParaRPr lang="en-US" sz="2900"/>
          </a:p>
          <a:p>
            <a:pPr marL="273050" indent="-273050" eaLnBrk="1" hangingPunct="1">
              <a:lnSpc>
                <a:spcPct val="80000"/>
              </a:lnSpc>
              <a:buFont typeface="Wingdings" pitchFamily="2" charset="2"/>
              <a:buNone/>
              <a:defRPr/>
            </a:pPr>
            <a:r>
              <a:rPr lang="en-US" sz="2900" b="1"/>
              <a:t> </a:t>
            </a:r>
            <a:endParaRPr lang="en-US" sz="2900"/>
          </a:p>
          <a:p>
            <a:pPr marL="273050" indent="-273050" eaLnBrk="1" hangingPunct="1">
              <a:lnSpc>
                <a:spcPct val="80000"/>
              </a:lnSpc>
              <a:buFont typeface="Wingdings" pitchFamily="2" charset="2"/>
              <a:buNone/>
              <a:defRPr/>
            </a:pPr>
            <a:r>
              <a:rPr lang="en-US" sz="2900"/>
              <a:t> </a:t>
            </a:r>
          </a:p>
          <a:p>
            <a:pPr marL="273050" indent="-273050" eaLnBrk="1" hangingPunct="1">
              <a:lnSpc>
                <a:spcPct val="80000"/>
              </a:lnSpc>
              <a:buFont typeface="Wingdings" pitchFamily="2" charset="2"/>
              <a:buNone/>
              <a:defRPr/>
            </a:pPr>
            <a:r>
              <a:rPr lang="en-US" sz="2900"/>
              <a:t> </a:t>
            </a:r>
          </a:p>
          <a:p>
            <a:pPr marL="273050" indent="-273050" eaLnBrk="1" hangingPunct="1">
              <a:lnSpc>
                <a:spcPct val="80000"/>
              </a:lnSpc>
              <a:defRPr/>
            </a:pPr>
            <a:endParaRPr lang="en-US" sz="29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eaLnBrk="1" hangingPunct="1">
              <a:defRPr/>
            </a:pPr>
            <a:r>
              <a:rPr lang="en-US" b="1"/>
              <a:t>Motivations and an Issue</a:t>
            </a:r>
          </a:p>
        </p:txBody>
      </p:sp>
      <p:sp>
        <p:nvSpPr>
          <p:cNvPr id="3" name="Content Placeholder 2"/>
          <p:cNvSpPr>
            <a:spLocks noGrp="1"/>
          </p:cNvSpPr>
          <p:nvPr>
            <p:ph sz="quarter" idx="4294967295"/>
          </p:nvPr>
        </p:nvSpPr>
        <p:spPr>
          <a:xfrm>
            <a:off x="0" y="1600200"/>
            <a:ext cx="3810000" cy="5257800"/>
          </a:xfrm>
        </p:spPr>
        <p:txBody>
          <a:bodyPr>
            <a:normAutofit lnSpcReduction="10000"/>
          </a:bodyPr>
          <a:lstStyle/>
          <a:p>
            <a:pPr marL="457200" indent="-457200" eaLnBrk="1" hangingPunct="1">
              <a:lnSpc>
                <a:spcPct val="80000"/>
              </a:lnSpc>
              <a:buFont typeface="Wingdings" pitchFamily="2" charset="2"/>
              <a:buNone/>
              <a:defRPr/>
            </a:pPr>
            <a:endParaRPr lang="en-US" sz="1300" b="1" dirty="0"/>
          </a:p>
          <a:p>
            <a:pPr marL="457200" indent="-457200" eaLnBrk="1" hangingPunct="1">
              <a:lnSpc>
                <a:spcPct val="80000"/>
              </a:lnSpc>
              <a:buFont typeface="Wingdings" pitchFamily="2" charset="2"/>
              <a:buNone/>
              <a:defRPr/>
            </a:pPr>
            <a:endParaRPr lang="en-US" sz="1300" b="1" dirty="0"/>
          </a:p>
          <a:p>
            <a:pPr marL="457200" indent="-457200" eaLnBrk="1" hangingPunct="1">
              <a:lnSpc>
                <a:spcPct val="80000"/>
              </a:lnSpc>
              <a:buFont typeface="Wingdings" pitchFamily="2" charset="2"/>
              <a:buNone/>
              <a:defRPr/>
            </a:pPr>
            <a:endParaRPr lang="en-US" sz="1300" b="1" dirty="0"/>
          </a:p>
          <a:p>
            <a:pPr marL="457200" indent="-457200" eaLnBrk="1" hangingPunct="1">
              <a:lnSpc>
                <a:spcPct val="80000"/>
              </a:lnSpc>
              <a:buFont typeface="Wingdings" pitchFamily="2" charset="2"/>
              <a:buAutoNum type="arabicPeriod" startAt="7"/>
              <a:defRPr/>
            </a:pPr>
            <a:r>
              <a:rPr lang="en-US" sz="2000" b="1" dirty="0"/>
              <a:t>Historical Antecedents for Collective Action: </a:t>
            </a:r>
          </a:p>
          <a:p>
            <a:pPr marL="457200" indent="-457200" eaLnBrk="1" hangingPunct="1">
              <a:lnSpc>
                <a:spcPct val="80000"/>
              </a:lnSpc>
              <a:buFont typeface="Wingdings" pitchFamily="2" charset="2"/>
              <a:buNone/>
              <a:defRPr/>
            </a:pPr>
            <a:endParaRPr lang="en-US" sz="2000" b="1" dirty="0"/>
          </a:p>
          <a:p>
            <a:pPr marL="457200" indent="-457200" eaLnBrk="1" hangingPunct="1">
              <a:lnSpc>
                <a:spcPct val="80000"/>
              </a:lnSpc>
              <a:defRPr/>
            </a:pPr>
            <a:r>
              <a:rPr lang="en-US" sz="2000" b="1" dirty="0"/>
              <a:t>Max Weber and complex bureaucratic systems</a:t>
            </a:r>
          </a:p>
          <a:p>
            <a:pPr marL="457200" indent="-457200" eaLnBrk="1" hangingPunct="1">
              <a:lnSpc>
                <a:spcPct val="80000"/>
              </a:lnSpc>
              <a:defRPr/>
            </a:pPr>
            <a:endParaRPr lang="en-US" sz="2000" b="1" dirty="0"/>
          </a:p>
          <a:p>
            <a:pPr marL="457200" indent="-457200" eaLnBrk="1" hangingPunct="1">
              <a:lnSpc>
                <a:spcPct val="80000"/>
              </a:lnSpc>
              <a:defRPr/>
            </a:pPr>
            <a:r>
              <a:rPr lang="en-US" sz="2000" b="1" dirty="0"/>
              <a:t> Maintain power and control through exclusive control over access to water </a:t>
            </a:r>
          </a:p>
          <a:p>
            <a:pPr marL="457200" indent="-457200" eaLnBrk="1" hangingPunct="1">
              <a:lnSpc>
                <a:spcPct val="80000"/>
              </a:lnSpc>
              <a:buFont typeface="Wingdings" pitchFamily="2" charset="2"/>
              <a:buNone/>
              <a:defRPr/>
            </a:pPr>
            <a:endParaRPr lang="en-US" sz="2000" b="1" dirty="0"/>
          </a:p>
          <a:p>
            <a:pPr marL="457200" indent="-457200" eaLnBrk="1" hangingPunct="1">
              <a:lnSpc>
                <a:spcPct val="80000"/>
              </a:lnSpc>
              <a:defRPr/>
            </a:pPr>
            <a:r>
              <a:rPr lang="en-US" sz="2000" b="1" dirty="0"/>
              <a:t> Water the Key to local development</a:t>
            </a:r>
          </a:p>
          <a:p>
            <a:pPr marL="457200" indent="-457200" eaLnBrk="1" hangingPunct="1">
              <a:lnSpc>
                <a:spcPct val="80000"/>
              </a:lnSpc>
              <a:buFont typeface="Wingdings" pitchFamily="2" charset="2"/>
              <a:buNone/>
              <a:defRPr/>
            </a:pPr>
            <a:r>
              <a:rPr lang="en-US" sz="1300" b="1" dirty="0"/>
              <a:t> </a:t>
            </a:r>
            <a:endParaRPr lang="en-US" sz="1300" dirty="0"/>
          </a:p>
          <a:p>
            <a:pPr marL="457200" indent="-457200" eaLnBrk="1" hangingPunct="1">
              <a:lnSpc>
                <a:spcPct val="80000"/>
              </a:lnSpc>
              <a:buFont typeface="Wingdings" pitchFamily="2" charset="2"/>
              <a:buNone/>
              <a:defRPr/>
            </a:pPr>
            <a:r>
              <a:rPr lang="en-US" sz="1300" b="1" dirty="0"/>
              <a:t>	 </a:t>
            </a:r>
            <a:endParaRPr lang="en-US" sz="1300" dirty="0"/>
          </a:p>
          <a:p>
            <a:pPr marL="457200" indent="-457200" eaLnBrk="1" hangingPunct="1">
              <a:lnSpc>
                <a:spcPct val="80000"/>
              </a:lnSpc>
              <a:buFont typeface="Wingdings" pitchFamily="2" charset="2"/>
              <a:buNone/>
              <a:defRPr/>
            </a:pPr>
            <a:r>
              <a:rPr lang="en-US" sz="1300" b="1" dirty="0"/>
              <a:t>	</a:t>
            </a:r>
          </a:p>
        </p:txBody>
      </p:sp>
      <p:pic>
        <p:nvPicPr>
          <p:cNvPr id="62468" name="Picture 4"/>
          <p:cNvPicPr>
            <a:picLocks noGrp="1" noChangeAspect="1" noChangeArrowheads="1"/>
          </p:cNvPicPr>
          <p:nvPr>
            <p:ph type="body" sz="half" idx="2"/>
          </p:nvPr>
        </p:nvPicPr>
        <p:blipFill>
          <a:blip>
            <a:extLst>
              <a:ext uri="{28A0092B-C50C-407E-A947-70E740481C1C}">
                <a14:useLocalDpi xmlns:a14="http://schemas.microsoft.com/office/drawing/2010/main" val="0"/>
              </a:ext>
            </a:extLst>
          </a:blip>
          <a:srcRect/>
          <a:stretch>
            <a:fillRect/>
          </a:stretch>
        </p:blipFill>
        <p:spPr>
          <a:xfrm>
            <a:off x="3733800" y="1371600"/>
            <a:ext cx="5410200" cy="5257800"/>
          </a:xfrm>
        </p:spPr>
      </p:pic>
      <p:pic>
        <p:nvPicPr>
          <p:cNvPr id="1032" name="Picture 8" descr="http://img.docstoccdn.com/thumb/orig/10618203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4600" y="1524000"/>
            <a:ext cx="5384800" cy="403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defRPr/>
            </a:pPr>
            <a:r>
              <a:rPr lang="en-US"/>
              <a:t>Pre-Keynesian State Planning</a:t>
            </a:r>
          </a:p>
        </p:txBody>
      </p:sp>
      <p:sp>
        <p:nvSpPr>
          <p:cNvPr id="119811" name="Rectangle 3"/>
          <p:cNvSpPr>
            <a:spLocks noGrp="1" noChangeArrowheads="1"/>
          </p:cNvSpPr>
          <p:nvPr>
            <p:ph type="body" idx="1"/>
          </p:nvPr>
        </p:nvSpPr>
        <p:spPr>
          <a:xfrm>
            <a:off x="228600" y="1447800"/>
            <a:ext cx="8229600" cy="5410200"/>
          </a:xfrm>
        </p:spPr>
        <p:txBody>
          <a:bodyPr/>
          <a:lstStyle/>
          <a:p>
            <a:pPr eaLnBrk="1" hangingPunct="1">
              <a:lnSpc>
                <a:spcPct val="80000"/>
              </a:lnSpc>
              <a:buFont typeface="Wingdings" pitchFamily="2" charset="2"/>
              <a:buNone/>
              <a:defRPr/>
            </a:pPr>
            <a:r>
              <a:rPr lang="en-US" sz="2500" b="1"/>
              <a:t>	a. "Hydraulic Societies" and centralized bureaucratic empires (China, Egypt and Rome)</a:t>
            </a:r>
            <a:endParaRPr lang="en-US" sz="2500"/>
          </a:p>
          <a:p>
            <a:pPr eaLnBrk="1" hangingPunct="1">
              <a:lnSpc>
                <a:spcPct val="80000"/>
              </a:lnSpc>
              <a:buFont typeface="Wingdings" pitchFamily="2" charset="2"/>
              <a:buNone/>
              <a:defRPr/>
            </a:pPr>
            <a:r>
              <a:rPr lang="en-US" sz="2500" b="1"/>
              <a:t> </a:t>
            </a:r>
            <a:endParaRPr lang="en-US" sz="2500"/>
          </a:p>
          <a:p>
            <a:pPr eaLnBrk="1" hangingPunct="1">
              <a:lnSpc>
                <a:spcPct val="80000"/>
              </a:lnSpc>
              <a:buFont typeface="Wingdings" pitchFamily="2" charset="2"/>
              <a:buNone/>
              <a:defRPr/>
            </a:pPr>
            <a:r>
              <a:rPr lang="en-US" sz="2500" b="1"/>
              <a:t>	b. Classic administrative systems elitist, hierarchical and rational vs. state roles in industrialization (Late developers- Germany and Japan</a:t>
            </a:r>
            <a:endParaRPr lang="en-US" sz="2500"/>
          </a:p>
          <a:p>
            <a:pPr eaLnBrk="1" hangingPunct="1">
              <a:lnSpc>
                <a:spcPct val="80000"/>
              </a:lnSpc>
              <a:buFont typeface="Wingdings" pitchFamily="2" charset="2"/>
              <a:buNone/>
              <a:defRPr/>
            </a:pPr>
            <a:r>
              <a:rPr lang="en-US" sz="2500" b="1"/>
              <a:t> </a:t>
            </a:r>
            <a:endParaRPr lang="en-US" sz="2500"/>
          </a:p>
          <a:p>
            <a:pPr eaLnBrk="1" hangingPunct="1">
              <a:lnSpc>
                <a:spcPct val="80000"/>
              </a:lnSpc>
              <a:buFont typeface="Wingdings" pitchFamily="2" charset="2"/>
              <a:buNone/>
              <a:defRPr/>
            </a:pPr>
            <a:r>
              <a:rPr lang="en-US" sz="2500" b="1"/>
              <a:t> </a:t>
            </a:r>
            <a:endParaRPr lang="en-US" sz="2500"/>
          </a:p>
          <a:p>
            <a:pPr eaLnBrk="1" hangingPunct="1">
              <a:lnSpc>
                <a:spcPct val="80000"/>
              </a:lnSpc>
              <a:buFont typeface="Wingdings" pitchFamily="2" charset="2"/>
              <a:buNone/>
              <a:defRPr/>
            </a:pPr>
            <a:r>
              <a:rPr lang="en-US" sz="2500" b="1"/>
              <a:t>	c. Public Choice says public organizations require collective responsibility that is almost impossible, yet history shows bureaucracies can be collective (New Deal)</a:t>
            </a:r>
            <a:endParaRPr lang="en-US" sz="2500"/>
          </a:p>
          <a:p>
            <a:pPr eaLnBrk="1" hangingPunct="1">
              <a:lnSpc>
                <a:spcPct val="80000"/>
              </a:lnSpc>
              <a:buFont typeface="Wingdings" pitchFamily="2" charset="2"/>
              <a:buNone/>
              <a:defRPr/>
            </a:pPr>
            <a:endParaRPr lang="en-US" sz="2500"/>
          </a:p>
          <a:p>
            <a:pPr eaLnBrk="1" hangingPunct="1">
              <a:lnSpc>
                <a:spcPct val="90000"/>
              </a:lnSpc>
              <a:defRPr/>
            </a:pPr>
            <a:endParaRPr lang="en-US" sz="24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0" y="158750"/>
            <a:ext cx="8686800" cy="1258888"/>
          </a:xfrm>
        </p:spPr>
        <p:txBody>
          <a:bodyPr/>
          <a:lstStyle/>
          <a:p>
            <a:pPr eaLnBrk="1" hangingPunct="1">
              <a:defRPr/>
            </a:pPr>
            <a:r>
              <a:rPr lang="en-US" sz="3600" b="1" dirty="0">
                <a:hlinkClick r:id="rId2"/>
              </a:rPr>
              <a:t>An Afterthought: Politics, 1964 and the Tom Lehrer “Theory of Governance</a:t>
            </a:r>
            <a:r>
              <a:rPr lang="en-US" sz="3600" b="1" dirty="0"/>
              <a:t>”</a:t>
            </a:r>
          </a:p>
        </p:txBody>
      </p:sp>
      <p:sp>
        <p:nvSpPr>
          <p:cNvPr id="2" name="Content Placeholder 1"/>
          <p:cNvSpPr>
            <a:spLocks noGrp="1"/>
          </p:cNvSpPr>
          <p:nvPr>
            <p:ph idx="1"/>
          </p:nvPr>
        </p:nvSpPr>
        <p:spPr/>
        <p:txBody>
          <a:bodyPr/>
          <a:lstStyle/>
          <a:p>
            <a:endParaRPr lang="en-US" dirty="0"/>
          </a:p>
          <a:p>
            <a:endParaRPr lang="en-US" dirty="0"/>
          </a:p>
          <a:p>
            <a:r>
              <a:rPr lang="en-US" dirty="0">
                <a:hlinkClick r:id="rId3"/>
              </a:rPr>
              <a:t>The Theory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idx="4294967295"/>
          </p:nvPr>
        </p:nvSpPr>
        <p:spPr/>
        <p:txBody>
          <a:bodyPr anchor="ctr"/>
          <a:lstStyle/>
          <a:p>
            <a:pPr eaLnBrk="1" hangingPunct="1">
              <a:defRPr/>
            </a:pPr>
            <a:r>
              <a:rPr lang="en-US" b="1" dirty="0"/>
              <a:t>Modernization?</a:t>
            </a:r>
          </a:p>
        </p:txBody>
      </p:sp>
      <p:pic>
        <p:nvPicPr>
          <p:cNvPr id="10243" name="Content Placeholder 5" descr="Railway.bmp"/>
          <p:cNvPicPr>
            <a:picLocks noGrp="1" noChangeAspect="1"/>
          </p:cNvPicPr>
          <p:nvPr>
            <p:ph idx="4294967295"/>
          </p:nvPr>
        </p:nvPicPr>
        <p:blipFill>
          <a:blip>
            <a:extLst>
              <a:ext uri="{28A0092B-C50C-407E-A947-70E740481C1C}">
                <a14:useLocalDpi xmlns:a14="http://schemas.microsoft.com/office/drawing/2010/main" val="0"/>
              </a:ext>
            </a:extLst>
          </a:blip>
          <a:srcRect/>
          <a:stretch>
            <a:fillRect/>
          </a:stretch>
        </p:blipFill>
        <p:spPr>
          <a:xfrm>
            <a:off x="914400" y="1371600"/>
            <a:ext cx="7162800" cy="4952404"/>
          </a:xfrm>
        </p:spPr>
      </p:pic>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97291"/>
            <a:ext cx="7696200" cy="5315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p:txBody>
          <a:bodyPr anchor="ctr"/>
          <a:lstStyle/>
          <a:p>
            <a:pPr eaLnBrk="1" hangingPunct="1">
              <a:defRPr/>
            </a:pPr>
            <a:r>
              <a:rPr lang="en-US" sz="4000" b="1"/>
              <a:t>Modernization,  Continued</a:t>
            </a:r>
          </a:p>
        </p:txBody>
      </p:sp>
      <p:sp>
        <p:nvSpPr>
          <p:cNvPr id="96259" name="Rectangle 3"/>
          <p:cNvSpPr>
            <a:spLocks noGrp="1" noChangeArrowheads="1"/>
          </p:cNvSpPr>
          <p:nvPr>
            <p:ph type="body" idx="4294967295"/>
          </p:nvPr>
        </p:nvSpPr>
        <p:spPr>
          <a:solidFill>
            <a:srgbClr val="0066CC"/>
          </a:solidFill>
        </p:spPr>
        <p:txBody>
          <a:bodyPr/>
          <a:lstStyle/>
          <a:p>
            <a:pPr lvl="2" eaLnBrk="1" hangingPunct="1">
              <a:lnSpc>
                <a:spcPct val="90000"/>
              </a:lnSpc>
              <a:buFont typeface="Wingdings" pitchFamily="2" charset="2"/>
              <a:buChar char="Ø"/>
              <a:defRPr/>
            </a:pPr>
            <a:r>
              <a:rPr lang="en-US" b="1">
                <a:cs typeface="Times New Roman" pitchFamily="18" charset="0"/>
              </a:rPr>
              <a:t>Movement from traditional to modern (and rural to urban) in all societies</a:t>
            </a:r>
          </a:p>
          <a:p>
            <a:pPr lvl="2" eaLnBrk="1" hangingPunct="1">
              <a:lnSpc>
                <a:spcPct val="90000"/>
              </a:lnSpc>
              <a:buFont typeface="Wingdings" pitchFamily="2" charset="2"/>
              <a:buChar char="Ø"/>
              <a:defRPr/>
            </a:pPr>
            <a:endParaRPr lang="en-US" b="1">
              <a:cs typeface="Times New Roman" pitchFamily="18" charset="0"/>
            </a:endParaRPr>
          </a:p>
          <a:p>
            <a:pPr lvl="2" eaLnBrk="1" hangingPunct="1">
              <a:lnSpc>
                <a:spcPct val="90000"/>
              </a:lnSpc>
              <a:buFont typeface="Wingdings" pitchFamily="2" charset="2"/>
              <a:buChar char="Ø"/>
              <a:defRPr/>
            </a:pPr>
            <a:r>
              <a:rPr lang="en-US" b="1">
                <a:cs typeface="Times New Roman" pitchFamily="18" charset="0"/>
              </a:rPr>
              <a:t>The </a:t>
            </a:r>
            <a:r>
              <a:rPr lang="en-US" b="1">
                <a:latin typeface="Arial Narrow" pitchFamily="34" charset="0"/>
                <a:cs typeface="Times New Roman" pitchFamily="18" charset="0"/>
              </a:rPr>
              <a:t>“</a:t>
            </a:r>
            <a:r>
              <a:rPr lang="en-US" b="1">
                <a:cs typeface="Times New Roman" pitchFamily="18" charset="0"/>
              </a:rPr>
              <a:t>West</a:t>
            </a:r>
            <a:r>
              <a:rPr lang="en-US" b="1">
                <a:latin typeface="Arial Narrow" pitchFamily="34" charset="0"/>
                <a:cs typeface="Times New Roman" pitchFamily="18" charset="0"/>
              </a:rPr>
              <a:t>”</a:t>
            </a:r>
            <a:r>
              <a:rPr lang="en-US" b="1">
                <a:cs typeface="Times New Roman" pitchFamily="18" charset="0"/>
              </a:rPr>
              <a:t> has distinguishing characteristics which distinguish it from Third World</a:t>
            </a:r>
          </a:p>
          <a:p>
            <a:pPr lvl="2" eaLnBrk="1" hangingPunct="1">
              <a:lnSpc>
                <a:spcPct val="90000"/>
              </a:lnSpc>
              <a:buFont typeface="Wingdings" pitchFamily="2" charset="2"/>
              <a:buChar char="Ø"/>
              <a:defRPr/>
            </a:pPr>
            <a:endParaRPr lang="en-US" b="1">
              <a:cs typeface="Times New Roman" pitchFamily="18" charset="0"/>
            </a:endParaRPr>
          </a:p>
          <a:p>
            <a:pPr lvl="2" eaLnBrk="1" hangingPunct="1">
              <a:lnSpc>
                <a:spcPct val="90000"/>
              </a:lnSpc>
              <a:buFont typeface="Wingdings" pitchFamily="2" charset="2"/>
              <a:buChar char="Ø"/>
              <a:defRPr/>
            </a:pPr>
            <a:r>
              <a:rPr lang="en-US" b="1">
                <a:cs typeface="Times New Roman" pitchFamily="18" charset="0"/>
              </a:rPr>
              <a:t>Result is an assumption of Dichotomy </a:t>
            </a:r>
          </a:p>
          <a:p>
            <a:pPr lvl="2" eaLnBrk="1" hangingPunct="1">
              <a:lnSpc>
                <a:spcPct val="90000"/>
              </a:lnSpc>
              <a:buFont typeface="Wingdings" pitchFamily="2" charset="2"/>
              <a:buChar char="Ø"/>
              <a:defRPr/>
            </a:pPr>
            <a:endParaRPr lang="en-US" b="1">
              <a:cs typeface="Times New Roman" pitchFamily="18" charset="0"/>
            </a:endParaRPr>
          </a:p>
          <a:p>
            <a:pPr lvl="2" eaLnBrk="1" hangingPunct="1">
              <a:lnSpc>
                <a:spcPct val="90000"/>
              </a:lnSpc>
              <a:buFont typeface="Wingdings" pitchFamily="2" charset="2"/>
              <a:buChar char="Ø"/>
              <a:defRPr/>
            </a:pPr>
            <a:r>
              <a:rPr lang="en-US" b="1">
                <a:cs typeface="Times New Roman" pitchFamily="18" charset="0"/>
              </a:rPr>
              <a:t>(references include writing by Talcott Parsons, Marian Levy, Frank Sutton and in modified form Fred Riggs)</a:t>
            </a:r>
          </a:p>
          <a:p>
            <a:pPr eaLnBrk="1" hangingPunct="1">
              <a:lnSpc>
                <a:spcPct val="90000"/>
              </a:lnSpc>
              <a:buFont typeface="Wingdings" pitchFamily="2" charset="2"/>
              <a:buChar char="Ø"/>
              <a:defRPr/>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a:xfrm>
            <a:off x="533400" y="228600"/>
            <a:ext cx="8229600" cy="1143000"/>
          </a:xfrm>
        </p:spPr>
        <p:txBody>
          <a:bodyPr anchor="ctr"/>
          <a:lstStyle/>
          <a:p>
            <a:pPr eaLnBrk="1" hangingPunct="1">
              <a:defRPr/>
            </a:pPr>
            <a:r>
              <a:rPr lang="en-US" sz="4000" b="1"/>
              <a:t> Modernization, Development Theory, and its Critics</a:t>
            </a:r>
          </a:p>
        </p:txBody>
      </p:sp>
      <p:sp>
        <p:nvSpPr>
          <p:cNvPr id="93187" name="Rectangle 3"/>
          <p:cNvSpPr>
            <a:spLocks noGrp="1" noChangeArrowheads="1"/>
          </p:cNvSpPr>
          <p:nvPr>
            <p:ph type="body" idx="4294967295"/>
          </p:nvPr>
        </p:nvSpPr>
        <p:spPr>
          <a:xfrm>
            <a:off x="-228600" y="1676400"/>
            <a:ext cx="9372600" cy="4530725"/>
          </a:xfrm>
        </p:spPr>
        <p:txBody>
          <a:bodyPr/>
          <a:lstStyle/>
          <a:p>
            <a:pPr algn="ctr" eaLnBrk="1" hangingPunct="1">
              <a:buFont typeface="Wingdings" pitchFamily="2" charset="2"/>
              <a:buNone/>
              <a:defRPr/>
            </a:pPr>
            <a:r>
              <a:rPr lang="en-US" sz="3600" b="1" dirty="0"/>
              <a:t>	</a:t>
            </a:r>
            <a:r>
              <a:rPr lang="en-US" sz="3600" b="1" dirty="0" err="1">
                <a:solidFill>
                  <a:srgbClr val="FF0000"/>
                </a:solidFill>
              </a:rPr>
              <a:t>Agraria</a:t>
            </a:r>
            <a:r>
              <a:rPr lang="en-US" sz="3600" b="1" dirty="0">
                <a:solidFill>
                  <a:srgbClr val="FF0000"/>
                </a:solidFill>
              </a:rPr>
              <a:t> vs. </a:t>
            </a:r>
            <a:r>
              <a:rPr lang="en-US" sz="3600" b="1" dirty="0" err="1">
                <a:solidFill>
                  <a:srgbClr val="FF0000"/>
                </a:solidFill>
              </a:rPr>
              <a:t>Industria</a:t>
            </a:r>
            <a:endParaRPr lang="en-US" sz="3600" b="1" dirty="0">
              <a:solidFill>
                <a:srgbClr val="FF0000"/>
              </a:solidFill>
            </a:endParaRPr>
          </a:p>
          <a:p>
            <a:pPr algn="ctr" eaLnBrk="1" hangingPunct="1">
              <a:buFont typeface="Wingdings" pitchFamily="2" charset="2"/>
              <a:buNone/>
              <a:defRPr/>
            </a:pPr>
            <a:endParaRPr lang="en-US" sz="3600" b="1" dirty="0"/>
          </a:p>
          <a:p>
            <a:pPr eaLnBrk="1" hangingPunct="1">
              <a:buFont typeface="Wingdings" pitchFamily="2" charset="2"/>
              <a:buNone/>
              <a:defRPr/>
            </a:pPr>
            <a:r>
              <a:rPr lang="en-US" sz="3600" b="1" dirty="0"/>
              <a:t>	(Popularized by Prof. George </a:t>
            </a:r>
            <a:r>
              <a:rPr lang="en-US" sz="3600" b="1" dirty="0" err="1"/>
              <a:t>Modelski</a:t>
            </a:r>
            <a:r>
              <a:rPr lang="en-US" sz="3600" b="1" dirty="0"/>
              <a:t>-Born in Poznan, Poland) </a:t>
            </a:r>
          </a:p>
          <a:p>
            <a:pPr algn="ctr" eaLnBrk="1" hangingPunct="1">
              <a:buFont typeface="Wingdings" pitchFamily="2" charset="2"/>
              <a:buNone/>
              <a:defRPr/>
            </a:pPr>
            <a:endParaRPr lang="en-US" sz="3600" b="1" dirty="0"/>
          </a:p>
          <a:p>
            <a:pPr eaLnBrk="1" hangingPunct="1">
              <a:buFont typeface="Wingdings" pitchFamily="2" charset="2"/>
              <a:buNone/>
              <a:defRPr/>
            </a:pPr>
            <a:r>
              <a:rPr lang="en-US" sz="3600" b="1" dirty="0"/>
              <a:t>	University of Washington</a:t>
            </a:r>
          </a:p>
        </p:txBody>
      </p:sp>
      <p:pic>
        <p:nvPicPr>
          <p:cNvPr id="12292" name="Picture 5" descr="http://www.janelanaweb.com/vento/imagens/modelsk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310063"/>
            <a:ext cx="1943100"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p:txBody>
          <a:bodyPr anchor="ctr"/>
          <a:lstStyle/>
          <a:p>
            <a:pPr eaLnBrk="1" hangingPunct="1">
              <a:defRPr/>
            </a:pPr>
            <a:r>
              <a:rPr lang="en-US" sz="4000"/>
              <a:t>Development: The Modernization Definition</a:t>
            </a:r>
          </a:p>
        </p:txBody>
      </p:sp>
      <p:sp>
        <p:nvSpPr>
          <p:cNvPr id="13315" name="Text Box 3"/>
          <p:cNvSpPr txBox="1">
            <a:spLocks noChangeArrowheads="1"/>
          </p:cNvSpPr>
          <p:nvPr/>
        </p:nvSpPr>
        <p:spPr bwMode="auto">
          <a:xfrm>
            <a:off x="669925" y="12557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en-US" sz="2400" b="0">
              <a:latin typeface="Arial Narrow" pitchFamily="34" charset="0"/>
            </a:endParaRPr>
          </a:p>
        </p:txBody>
      </p:sp>
      <p:sp>
        <p:nvSpPr>
          <p:cNvPr id="13316" name="Text Box 4"/>
          <p:cNvSpPr txBox="1">
            <a:spLocks noChangeArrowheads="1"/>
          </p:cNvSpPr>
          <p:nvPr/>
        </p:nvSpPr>
        <p:spPr bwMode="auto">
          <a:xfrm>
            <a:off x="685800" y="1266825"/>
            <a:ext cx="399256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lvl="3" eaLnBrk="1" hangingPunct="1"/>
            <a:r>
              <a:rPr lang="en-US" sz="2000" u="sng">
                <a:latin typeface="Arial" pitchFamily="34" charset="0"/>
              </a:rPr>
              <a:t>Agraria</a:t>
            </a:r>
          </a:p>
          <a:p>
            <a:pPr eaLnBrk="1" hangingPunct="1"/>
            <a:endParaRPr lang="en-US" sz="2000" b="0">
              <a:latin typeface="Arial" pitchFamily="34" charset="0"/>
            </a:endParaRPr>
          </a:p>
          <a:p>
            <a:pPr eaLnBrk="1" hangingPunct="1"/>
            <a:r>
              <a:rPr lang="en-US" sz="2000" b="0">
                <a:latin typeface="Arial" pitchFamily="34" charset="0"/>
              </a:rPr>
              <a:t>Attitudes: parochial – fixed rules</a:t>
            </a:r>
          </a:p>
          <a:p>
            <a:pPr eaLnBrk="1" hangingPunct="1"/>
            <a:r>
              <a:rPr lang="en-US" sz="2000" b="0">
                <a:latin typeface="Arial" pitchFamily="34" charset="0"/>
              </a:rPr>
              <a:t>Customs: particularistic / inherited</a:t>
            </a:r>
          </a:p>
          <a:p>
            <a:pPr eaLnBrk="1" hangingPunct="1"/>
            <a:r>
              <a:rPr lang="en-US" sz="2000" b="0">
                <a:latin typeface="Arial" pitchFamily="34" charset="0"/>
              </a:rPr>
              <a:t>Status: ascriptive</a:t>
            </a:r>
          </a:p>
          <a:p>
            <a:pPr eaLnBrk="1" hangingPunct="1"/>
            <a:r>
              <a:rPr lang="en-US" sz="2000" b="0">
                <a:latin typeface="Arial" pitchFamily="34" charset="0"/>
              </a:rPr>
              <a:t>Functionally: diffuse</a:t>
            </a:r>
          </a:p>
          <a:p>
            <a:pPr eaLnBrk="1" hangingPunct="1"/>
            <a:r>
              <a:rPr lang="en-US" sz="2000" b="0">
                <a:latin typeface="Arial" pitchFamily="34" charset="0"/>
              </a:rPr>
              <a:t>Holistic Change</a:t>
            </a:r>
          </a:p>
          <a:p>
            <a:pPr eaLnBrk="1" hangingPunct="1"/>
            <a:r>
              <a:rPr lang="en-US" sz="2000" b="0">
                <a:latin typeface="Arial" pitchFamily="34" charset="0"/>
              </a:rPr>
              <a:t>Lack of Specialized Roles</a:t>
            </a:r>
          </a:p>
        </p:txBody>
      </p:sp>
      <p:sp>
        <p:nvSpPr>
          <p:cNvPr id="13317" name="Text Box 5"/>
          <p:cNvSpPr txBox="1">
            <a:spLocks noChangeArrowheads="1"/>
          </p:cNvSpPr>
          <p:nvPr/>
        </p:nvSpPr>
        <p:spPr bwMode="auto">
          <a:xfrm>
            <a:off x="4724400" y="1295400"/>
            <a:ext cx="341471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sz="2000" i="1">
                <a:latin typeface="Arial" pitchFamily="34" charset="0"/>
              </a:rPr>
              <a:t>Result</a:t>
            </a:r>
          </a:p>
          <a:p>
            <a:pPr eaLnBrk="1" hangingPunct="1"/>
            <a:endParaRPr lang="en-US" sz="2000" i="1">
              <a:latin typeface="Arial" pitchFamily="34" charset="0"/>
            </a:endParaRPr>
          </a:p>
          <a:p>
            <a:pPr eaLnBrk="1" hangingPunct="1"/>
            <a:r>
              <a:rPr lang="en-US" sz="2000" b="0">
                <a:latin typeface="Arial" pitchFamily="34" charset="0"/>
              </a:rPr>
              <a:t>Agricultural, rural, poor</a:t>
            </a:r>
          </a:p>
          <a:p>
            <a:pPr eaLnBrk="1" hangingPunct="1"/>
            <a:r>
              <a:rPr lang="en-US" sz="2000" b="0">
                <a:latin typeface="Arial" pitchFamily="34" charset="0"/>
              </a:rPr>
              <a:t>Oral / illiterate</a:t>
            </a:r>
          </a:p>
          <a:p>
            <a:pPr eaLnBrk="1" hangingPunct="1"/>
            <a:r>
              <a:rPr lang="en-US" sz="2000" b="0">
                <a:latin typeface="Arial" pitchFamily="34" charset="0"/>
              </a:rPr>
              <a:t>Authoritarian instability</a:t>
            </a:r>
          </a:p>
          <a:p>
            <a:pPr eaLnBrk="1" hangingPunct="1"/>
            <a:r>
              <a:rPr lang="en-US" sz="2000" b="0">
                <a:latin typeface="Arial" pitchFamily="34" charset="0"/>
              </a:rPr>
              <a:t>Subsistence – non-monetary</a:t>
            </a:r>
          </a:p>
          <a:p>
            <a:pPr eaLnBrk="1" hangingPunct="1"/>
            <a:r>
              <a:rPr lang="en-US" sz="2000" b="0">
                <a:latin typeface="Arial" pitchFamily="34" charset="0"/>
              </a:rPr>
              <a:t>Revolution and violence</a:t>
            </a:r>
          </a:p>
          <a:p>
            <a:pPr eaLnBrk="1" hangingPunct="1"/>
            <a:r>
              <a:rPr lang="en-US" sz="2000" b="0">
                <a:latin typeface="Arial" pitchFamily="34" charset="0"/>
              </a:rPr>
              <a:t>Occupation fixed</a:t>
            </a:r>
          </a:p>
        </p:txBody>
      </p:sp>
      <p:sp>
        <p:nvSpPr>
          <p:cNvPr id="13318" name="Text Box 6"/>
          <p:cNvSpPr txBox="1">
            <a:spLocks noChangeArrowheads="1"/>
          </p:cNvSpPr>
          <p:nvPr/>
        </p:nvSpPr>
        <p:spPr bwMode="auto">
          <a:xfrm>
            <a:off x="685800" y="3886200"/>
            <a:ext cx="39624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tabLst>
                <a:tab pos="509588" algn="l"/>
              </a:tabLst>
              <a:defRPr b="1">
                <a:solidFill>
                  <a:schemeClr val="tx1"/>
                </a:solidFill>
                <a:latin typeface="Verdana" pitchFamily="34" charset="0"/>
              </a:defRPr>
            </a:lvl1pPr>
            <a:lvl2pPr marL="1249363">
              <a:tabLst>
                <a:tab pos="509588" algn="l"/>
              </a:tabLst>
              <a:defRPr b="1">
                <a:solidFill>
                  <a:schemeClr val="tx1"/>
                </a:solidFill>
                <a:latin typeface="Verdana" pitchFamily="34" charset="0"/>
              </a:defRPr>
            </a:lvl2pPr>
            <a:lvl3pPr marL="1143000" indent="-228600">
              <a:tabLst>
                <a:tab pos="509588" algn="l"/>
              </a:tabLst>
              <a:defRPr b="1">
                <a:solidFill>
                  <a:schemeClr val="tx1"/>
                </a:solidFill>
                <a:latin typeface="Verdana" pitchFamily="34" charset="0"/>
              </a:defRPr>
            </a:lvl3pPr>
            <a:lvl4pPr marL="1600200" indent="-228600">
              <a:tabLst>
                <a:tab pos="509588" algn="l"/>
              </a:tabLst>
              <a:defRPr b="1">
                <a:solidFill>
                  <a:schemeClr val="tx1"/>
                </a:solidFill>
                <a:latin typeface="Verdana" pitchFamily="34" charset="0"/>
              </a:defRPr>
            </a:lvl4pPr>
            <a:lvl5pPr marL="2057400" indent="-228600">
              <a:tabLst>
                <a:tab pos="509588" algn="l"/>
              </a:tabLst>
              <a:defRPr b="1">
                <a:solidFill>
                  <a:schemeClr val="tx1"/>
                </a:solidFill>
                <a:latin typeface="Verdana" pitchFamily="34" charset="0"/>
              </a:defRPr>
            </a:lvl5pPr>
            <a:lvl6pPr marL="2514600" indent="-228600" eaLnBrk="0" fontAlgn="base" hangingPunct="0">
              <a:spcBef>
                <a:spcPct val="0"/>
              </a:spcBef>
              <a:spcAft>
                <a:spcPct val="0"/>
              </a:spcAft>
              <a:tabLst>
                <a:tab pos="509588" algn="l"/>
              </a:tabLst>
              <a:defRPr b="1">
                <a:solidFill>
                  <a:schemeClr val="tx1"/>
                </a:solidFill>
                <a:latin typeface="Verdana" pitchFamily="34" charset="0"/>
              </a:defRPr>
            </a:lvl6pPr>
            <a:lvl7pPr marL="2971800" indent="-228600" eaLnBrk="0" fontAlgn="base" hangingPunct="0">
              <a:spcBef>
                <a:spcPct val="0"/>
              </a:spcBef>
              <a:spcAft>
                <a:spcPct val="0"/>
              </a:spcAft>
              <a:tabLst>
                <a:tab pos="509588" algn="l"/>
              </a:tabLst>
              <a:defRPr b="1">
                <a:solidFill>
                  <a:schemeClr val="tx1"/>
                </a:solidFill>
                <a:latin typeface="Verdana" pitchFamily="34" charset="0"/>
              </a:defRPr>
            </a:lvl7pPr>
            <a:lvl8pPr marL="3429000" indent="-228600" eaLnBrk="0" fontAlgn="base" hangingPunct="0">
              <a:spcBef>
                <a:spcPct val="0"/>
              </a:spcBef>
              <a:spcAft>
                <a:spcPct val="0"/>
              </a:spcAft>
              <a:tabLst>
                <a:tab pos="509588" algn="l"/>
              </a:tabLst>
              <a:defRPr b="1">
                <a:solidFill>
                  <a:schemeClr val="tx1"/>
                </a:solidFill>
                <a:latin typeface="Verdana" pitchFamily="34" charset="0"/>
              </a:defRPr>
            </a:lvl8pPr>
            <a:lvl9pPr marL="3886200" indent="-228600" eaLnBrk="0" fontAlgn="base" hangingPunct="0">
              <a:spcBef>
                <a:spcPct val="0"/>
              </a:spcBef>
              <a:spcAft>
                <a:spcPct val="0"/>
              </a:spcAft>
              <a:tabLst>
                <a:tab pos="509588" algn="l"/>
              </a:tabLst>
              <a:defRPr b="1">
                <a:solidFill>
                  <a:schemeClr val="tx1"/>
                </a:solidFill>
                <a:latin typeface="Verdana" pitchFamily="34" charset="0"/>
              </a:defRPr>
            </a:lvl9pPr>
          </a:lstStyle>
          <a:p>
            <a:pPr lvl="1" eaLnBrk="1" hangingPunct="1"/>
            <a:r>
              <a:rPr lang="en-US" sz="2000" u="sng">
                <a:latin typeface="Arial" pitchFamily="34" charset="0"/>
              </a:rPr>
              <a:t>Industria</a:t>
            </a:r>
          </a:p>
          <a:p>
            <a:pPr eaLnBrk="1" hangingPunct="1"/>
            <a:endParaRPr lang="en-US" sz="2000" b="0">
              <a:latin typeface="Arial" pitchFamily="34" charset="0"/>
            </a:endParaRPr>
          </a:p>
          <a:p>
            <a:pPr eaLnBrk="1" hangingPunct="1"/>
            <a:r>
              <a:rPr lang="en-US" sz="2000" b="0">
                <a:latin typeface="Arial" pitchFamily="34" charset="0"/>
              </a:rPr>
              <a:t>Universalistic</a:t>
            </a:r>
          </a:p>
          <a:p>
            <a:pPr eaLnBrk="1" hangingPunct="1"/>
            <a:r>
              <a:rPr lang="en-US" sz="2000" b="0">
                <a:latin typeface="Arial" pitchFamily="34" charset="0"/>
              </a:rPr>
              <a:t>Legal / Rational</a:t>
            </a:r>
          </a:p>
          <a:p>
            <a:pPr eaLnBrk="1" hangingPunct="1"/>
            <a:r>
              <a:rPr lang="en-US" sz="2000" b="0">
                <a:latin typeface="Arial" pitchFamily="34" charset="0"/>
              </a:rPr>
              <a:t>Achievement Oriented</a:t>
            </a:r>
          </a:p>
          <a:p>
            <a:pPr eaLnBrk="1" hangingPunct="1"/>
            <a:r>
              <a:rPr lang="en-US" sz="2000" b="0">
                <a:latin typeface="Arial" pitchFamily="34" charset="0"/>
              </a:rPr>
              <a:t>Roles Functionally Specific</a:t>
            </a:r>
          </a:p>
          <a:p>
            <a:pPr eaLnBrk="1" hangingPunct="1"/>
            <a:r>
              <a:rPr lang="en-US" sz="2000" b="0">
                <a:latin typeface="Arial" pitchFamily="34" charset="0"/>
              </a:rPr>
              <a:t>High Degree of Technology</a:t>
            </a:r>
          </a:p>
          <a:p>
            <a:pPr eaLnBrk="1" hangingPunct="1"/>
            <a:r>
              <a:rPr lang="en-US" sz="2000" b="0">
                <a:latin typeface="Arial" pitchFamily="34" charset="0"/>
              </a:rPr>
              <a:t>Manufacturing and Production </a:t>
            </a:r>
          </a:p>
          <a:p>
            <a:pPr eaLnBrk="1" hangingPunct="1"/>
            <a:r>
              <a:rPr lang="en-US" sz="2000" b="0">
                <a:latin typeface="Arial" pitchFamily="34" charset="0"/>
              </a:rPr>
              <a:t>	Oriented	</a:t>
            </a:r>
          </a:p>
        </p:txBody>
      </p:sp>
      <p:sp>
        <p:nvSpPr>
          <p:cNvPr id="13319" name="Text Box 7"/>
          <p:cNvSpPr txBox="1">
            <a:spLocks noChangeArrowheads="1"/>
          </p:cNvSpPr>
          <p:nvPr/>
        </p:nvSpPr>
        <p:spPr bwMode="auto">
          <a:xfrm>
            <a:off x="4724400" y="3886200"/>
            <a:ext cx="44196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tabLst>
                <a:tab pos="509588" algn="l"/>
              </a:tabLst>
              <a:defRPr b="1">
                <a:solidFill>
                  <a:schemeClr val="tx1"/>
                </a:solidFill>
                <a:latin typeface="Verdana" pitchFamily="34" charset="0"/>
              </a:defRPr>
            </a:lvl1pPr>
            <a:lvl2pPr marL="742950" indent="-285750">
              <a:tabLst>
                <a:tab pos="509588" algn="l"/>
              </a:tabLst>
              <a:defRPr b="1">
                <a:solidFill>
                  <a:schemeClr val="tx1"/>
                </a:solidFill>
                <a:latin typeface="Verdana" pitchFamily="34" charset="0"/>
              </a:defRPr>
            </a:lvl2pPr>
            <a:lvl3pPr marL="1143000" indent="-228600">
              <a:tabLst>
                <a:tab pos="509588" algn="l"/>
              </a:tabLst>
              <a:defRPr b="1">
                <a:solidFill>
                  <a:schemeClr val="tx1"/>
                </a:solidFill>
                <a:latin typeface="Verdana" pitchFamily="34" charset="0"/>
              </a:defRPr>
            </a:lvl3pPr>
            <a:lvl4pPr marL="1600200" indent="-228600">
              <a:tabLst>
                <a:tab pos="509588" algn="l"/>
              </a:tabLst>
              <a:defRPr b="1">
                <a:solidFill>
                  <a:schemeClr val="tx1"/>
                </a:solidFill>
                <a:latin typeface="Verdana" pitchFamily="34" charset="0"/>
              </a:defRPr>
            </a:lvl4pPr>
            <a:lvl5pPr marL="2057400" indent="-228600">
              <a:tabLst>
                <a:tab pos="509588" algn="l"/>
              </a:tabLst>
              <a:defRPr b="1">
                <a:solidFill>
                  <a:schemeClr val="tx1"/>
                </a:solidFill>
                <a:latin typeface="Verdana" pitchFamily="34" charset="0"/>
              </a:defRPr>
            </a:lvl5pPr>
            <a:lvl6pPr marL="2514600" indent="-228600" eaLnBrk="0" fontAlgn="base" hangingPunct="0">
              <a:spcBef>
                <a:spcPct val="0"/>
              </a:spcBef>
              <a:spcAft>
                <a:spcPct val="0"/>
              </a:spcAft>
              <a:tabLst>
                <a:tab pos="509588" algn="l"/>
              </a:tabLst>
              <a:defRPr b="1">
                <a:solidFill>
                  <a:schemeClr val="tx1"/>
                </a:solidFill>
                <a:latin typeface="Verdana" pitchFamily="34" charset="0"/>
              </a:defRPr>
            </a:lvl6pPr>
            <a:lvl7pPr marL="2971800" indent="-228600" eaLnBrk="0" fontAlgn="base" hangingPunct="0">
              <a:spcBef>
                <a:spcPct val="0"/>
              </a:spcBef>
              <a:spcAft>
                <a:spcPct val="0"/>
              </a:spcAft>
              <a:tabLst>
                <a:tab pos="509588" algn="l"/>
              </a:tabLst>
              <a:defRPr b="1">
                <a:solidFill>
                  <a:schemeClr val="tx1"/>
                </a:solidFill>
                <a:latin typeface="Verdana" pitchFamily="34" charset="0"/>
              </a:defRPr>
            </a:lvl7pPr>
            <a:lvl8pPr marL="3429000" indent="-228600" eaLnBrk="0" fontAlgn="base" hangingPunct="0">
              <a:spcBef>
                <a:spcPct val="0"/>
              </a:spcBef>
              <a:spcAft>
                <a:spcPct val="0"/>
              </a:spcAft>
              <a:tabLst>
                <a:tab pos="509588" algn="l"/>
              </a:tabLst>
              <a:defRPr b="1">
                <a:solidFill>
                  <a:schemeClr val="tx1"/>
                </a:solidFill>
                <a:latin typeface="Verdana" pitchFamily="34" charset="0"/>
              </a:defRPr>
            </a:lvl8pPr>
            <a:lvl9pPr marL="3886200" indent="-228600" eaLnBrk="0" fontAlgn="base" hangingPunct="0">
              <a:spcBef>
                <a:spcPct val="0"/>
              </a:spcBef>
              <a:spcAft>
                <a:spcPct val="0"/>
              </a:spcAft>
              <a:tabLst>
                <a:tab pos="509588" algn="l"/>
              </a:tabLst>
              <a:defRPr b="1">
                <a:solidFill>
                  <a:schemeClr val="tx1"/>
                </a:solidFill>
                <a:latin typeface="Verdana" pitchFamily="34" charset="0"/>
              </a:defRPr>
            </a:lvl9pPr>
          </a:lstStyle>
          <a:p>
            <a:pPr eaLnBrk="1" hangingPunct="1"/>
            <a:r>
              <a:rPr lang="en-US" sz="2000" i="1">
                <a:latin typeface="Arial" pitchFamily="34" charset="0"/>
              </a:rPr>
              <a:t>Result</a:t>
            </a:r>
          </a:p>
          <a:p>
            <a:pPr eaLnBrk="1" hangingPunct="1"/>
            <a:endParaRPr lang="en-US" sz="2000" i="1">
              <a:latin typeface="Arial" pitchFamily="34" charset="0"/>
            </a:endParaRPr>
          </a:p>
          <a:p>
            <a:pPr eaLnBrk="1" hangingPunct="1"/>
            <a:r>
              <a:rPr lang="en-US" sz="2000" b="0">
                <a:latin typeface="Arial" pitchFamily="34" charset="0"/>
              </a:rPr>
              <a:t>Commercial</a:t>
            </a:r>
          </a:p>
          <a:p>
            <a:pPr eaLnBrk="1" hangingPunct="1"/>
            <a:r>
              <a:rPr lang="en-US" sz="2000" b="0">
                <a:latin typeface="Arial" pitchFamily="34" charset="0"/>
              </a:rPr>
              <a:t>Democratic / Peaceful</a:t>
            </a:r>
          </a:p>
          <a:p>
            <a:pPr eaLnBrk="1" hangingPunct="1"/>
            <a:r>
              <a:rPr lang="en-US" sz="2000" b="0">
                <a:latin typeface="Arial" pitchFamily="34" charset="0"/>
              </a:rPr>
              <a:t>Occupational mobility</a:t>
            </a:r>
          </a:p>
          <a:p>
            <a:pPr eaLnBrk="1" hangingPunct="1"/>
            <a:r>
              <a:rPr lang="en-US" sz="2000" b="0">
                <a:latin typeface="Arial" pitchFamily="34" charset="0"/>
              </a:rPr>
              <a:t>Literate</a:t>
            </a:r>
          </a:p>
          <a:p>
            <a:pPr eaLnBrk="1" hangingPunct="1"/>
            <a:r>
              <a:rPr lang="en-US" sz="2000" b="0">
                <a:latin typeface="Arial" pitchFamily="34" charset="0"/>
              </a:rPr>
              <a:t>Urban, Rich</a:t>
            </a:r>
          </a:p>
          <a:p>
            <a:pPr eaLnBrk="1" hangingPunct="1"/>
            <a:r>
              <a:rPr lang="en-US" sz="2000" b="0">
                <a:latin typeface="Arial" pitchFamily="34" charset="0"/>
              </a:rPr>
              <a:t>Incrementalism, Stability and Gradual 	Change</a:t>
            </a:r>
          </a:p>
        </p:txBody>
      </p:sp>
      <p:sp>
        <p:nvSpPr>
          <p:cNvPr id="13320" name="Line 8"/>
          <p:cNvSpPr>
            <a:spLocks noChangeShapeType="1"/>
          </p:cNvSpPr>
          <p:nvPr/>
        </p:nvSpPr>
        <p:spPr bwMode="auto">
          <a:xfrm>
            <a:off x="3160713" y="1474788"/>
            <a:ext cx="1524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1" name="Line 9"/>
          <p:cNvSpPr>
            <a:spLocks noChangeShapeType="1"/>
          </p:cNvSpPr>
          <p:nvPr/>
        </p:nvSpPr>
        <p:spPr bwMode="auto">
          <a:xfrm>
            <a:off x="3236913" y="4114800"/>
            <a:ext cx="14366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theme/theme1.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773</Words>
  <Application>Microsoft Macintosh PowerPoint</Application>
  <PresentationFormat>On-screen Show (4:3)</PresentationFormat>
  <Paragraphs>313</Paragraphs>
  <Slides>56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MS Mincho</vt:lpstr>
      <vt:lpstr>Arial</vt:lpstr>
      <vt:lpstr>Arial Narrow</vt:lpstr>
      <vt:lpstr>Calibri</vt:lpstr>
      <vt:lpstr>Times New Roman</vt:lpstr>
      <vt:lpstr>Verdana</vt:lpstr>
      <vt:lpstr>Wingdings</vt:lpstr>
      <vt:lpstr>Wingdings 2</vt:lpstr>
      <vt:lpstr>Competition</vt:lpstr>
      <vt:lpstr>PIA 2528</vt:lpstr>
      <vt:lpstr>PIA 2528 Governance, Local Government and Civil Society</vt:lpstr>
      <vt:lpstr>Overview Themes</vt:lpstr>
      <vt:lpstr>Choices?</vt:lpstr>
      <vt:lpstr>I. Theories of Modernizaton</vt:lpstr>
      <vt:lpstr>Modernization?</vt:lpstr>
      <vt:lpstr>Modernization,  Continued</vt:lpstr>
      <vt:lpstr> Modernization, Development Theory, and its Critics</vt:lpstr>
      <vt:lpstr>Development: The Modernization Definition</vt:lpstr>
      <vt:lpstr>II. Patron-Client Issues</vt:lpstr>
      <vt:lpstr>James C. Scott (born 2 December 1936) is Professor of Political Science at Yale University</vt:lpstr>
      <vt:lpstr>Theories of agricultural development: Issue: Peasant farmer as decision-maker </vt:lpstr>
      <vt:lpstr>PowerPoint Presentation</vt:lpstr>
      <vt:lpstr>PowerPoint Presentation</vt:lpstr>
      <vt:lpstr>Review: Land Tenure</vt:lpstr>
      <vt:lpstr>Usufruct Debates</vt:lpstr>
      <vt:lpstr>Moral Economy</vt:lpstr>
      <vt:lpstr>III. Role of Agriculture in development: Seven Views</vt:lpstr>
      <vt:lpstr>Lack of Economic Surplus</vt:lpstr>
      <vt:lpstr>Urban Bias</vt:lpstr>
      <vt:lpstr>Role of Agriculture in development- </vt:lpstr>
      <vt:lpstr>Lurpak- Danish Dairy Production</vt:lpstr>
      <vt:lpstr>IV. Service Delivery: NGOs, agriculture and the Private Sector </vt:lpstr>
      <vt:lpstr>A Biased View?</vt:lpstr>
      <vt:lpstr>Service Delivery-2</vt:lpstr>
      <vt:lpstr>Tea Plantation</vt:lpstr>
      <vt:lpstr>Service Delivery-3</vt:lpstr>
      <vt:lpstr>Models:  Agriculture and private and non-profit sector</vt:lpstr>
      <vt:lpstr>Community Based Rural Association</vt:lpstr>
      <vt:lpstr>Models-2: Continued</vt:lpstr>
      <vt:lpstr>Direct Self Governance?</vt:lpstr>
      <vt:lpstr>Models-3</vt:lpstr>
      <vt:lpstr>Training and Visit System (T&amp;V) Southest Asia</vt:lpstr>
      <vt:lpstr>Models-4</vt:lpstr>
      <vt:lpstr>National Endowment for Democracy</vt:lpstr>
      <vt:lpstr>The Foreign Aid Fix</vt:lpstr>
      <vt:lpstr>V. People Centered Development</vt:lpstr>
      <vt:lpstr>VI. Debates: Public Choice</vt:lpstr>
      <vt:lpstr>Robert Bates</vt:lpstr>
      <vt:lpstr>Author of the Week- Robert Bates </vt:lpstr>
      <vt:lpstr>Supply and Demand Principles</vt:lpstr>
      <vt:lpstr>Robert Bates</vt:lpstr>
      <vt:lpstr>Recent South African Cartoon</vt:lpstr>
      <vt:lpstr>Robert Bates</vt:lpstr>
      <vt:lpstr>Odisha Agricultural Marketing Board (India)</vt:lpstr>
      <vt:lpstr>Exit Option: India</vt:lpstr>
      <vt:lpstr>Two:</vt:lpstr>
      <vt:lpstr>Third Example: Elinor Ostrom</vt:lpstr>
      <vt:lpstr>Public Choice vs. Common Pool Resources</vt:lpstr>
      <vt:lpstr>Four-  Public Choice and Rationalism</vt:lpstr>
      <vt:lpstr>Samuel L. Popkin University of California- San Diego</vt:lpstr>
      <vt:lpstr>   The Motivation of Conservative Discourse “Debates”</vt:lpstr>
      <vt:lpstr>More Motivations</vt:lpstr>
      <vt:lpstr>Motivations and an Issue</vt:lpstr>
      <vt:lpstr>Pre-Keynesian State Planning</vt:lpstr>
      <vt:lpstr>An Afterthought: Politics, 1964 and the Tom Lehrer “Theory of Governance”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 2528</dc:title>
  <dc:creator>Picard, Louis A</dc:creator>
  <cp:lastModifiedBy>Conte, Maura E.</cp:lastModifiedBy>
  <cp:revision>14</cp:revision>
  <dcterms:modified xsi:type="dcterms:W3CDTF">2018-11-12T01:31:34Z</dcterms:modified>
</cp:coreProperties>
</file>