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51"/>
  </p:notesMasterIdLst>
  <p:handoutMasterIdLst>
    <p:handoutMasterId r:id="rId52"/>
  </p:handoutMasterIdLst>
  <p:sldIdLst>
    <p:sldId id="453" r:id="rId2"/>
    <p:sldId id="469" r:id="rId3"/>
    <p:sldId id="450" r:id="rId4"/>
    <p:sldId id="392" r:id="rId5"/>
    <p:sldId id="359" r:id="rId6"/>
    <p:sldId id="360" r:id="rId7"/>
    <p:sldId id="475" r:id="rId8"/>
    <p:sldId id="491" r:id="rId9"/>
    <p:sldId id="329" r:id="rId10"/>
    <p:sldId id="385" r:id="rId11"/>
    <p:sldId id="370" r:id="rId12"/>
    <p:sldId id="478" r:id="rId13"/>
    <p:sldId id="476" r:id="rId14"/>
    <p:sldId id="477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09" r:id="rId28"/>
    <p:sldId id="398" r:id="rId29"/>
    <p:sldId id="399" r:id="rId30"/>
    <p:sldId id="466" r:id="rId31"/>
    <p:sldId id="402" r:id="rId32"/>
    <p:sldId id="401" r:id="rId33"/>
    <p:sldId id="419" r:id="rId34"/>
    <p:sldId id="403" r:id="rId35"/>
    <p:sldId id="404" r:id="rId36"/>
    <p:sldId id="405" r:id="rId37"/>
    <p:sldId id="451" r:id="rId38"/>
    <p:sldId id="452" r:id="rId39"/>
    <p:sldId id="406" r:id="rId40"/>
    <p:sldId id="407" r:id="rId41"/>
    <p:sldId id="393" r:id="rId42"/>
    <p:sldId id="410" r:id="rId43"/>
    <p:sldId id="331" r:id="rId44"/>
    <p:sldId id="386" r:id="rId45"/>
    <p:sldId id="361" r:id="rId46"/>
    <p:sldId id="408" r:id="rId47"/>
    <p:sldId id="420" r:id="rId48"/>
    <p:sldId id="455" r:id="rId49"/>
    <p:sldId id="456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975"/>
    <a:srgbClr val="1D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>
      <p:cViewPr>
        <p:scale>
          <a:sx n="108" d="100"/>
          <a:sy n="108" d="100"/>
        </p:scale>
        <p:origin x="-1088" y="17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0DB46F84-95B8-4771-A236-8B350E27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987257-CDC0-4016-A374-8487EA308520}" type="datetimeFigureOut">
              <a:rPr lang="en-US"/>
              <a:pPr>
                <a:defRPr/>
              </a:pPr>
              <a:t>1/28/16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FB850E-7C9C-4F69-80FC-69CF0B2F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7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C1B8C-47B7-4A59-B6EC-F537FFB47AE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4F0A1-3802-456A-85CF-B4F83392C98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27AAF-492B-4950-96C9-1488D882C0B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98CF0-42AC-4217-B709-9CAC168956C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A892E-0C13-440F-8FF0-034CE8C5E4E6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DF43C-96E0-48D4-A807-A34D42A7598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3C89C-F5E6-4B40-9AC8-BFE3F0F8B44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35504-AD0E-490F-B093-5F9A830DF26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597E6-22AB-46F9-B64F-C7C4043FD962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52D13-3808-4D12-800D-EE75D87F319B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5AEA4-1D4E-4101-A406-AC7DFAD6C4E8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C78-7EC3-4724-A28D-376DEB1089BF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CD85D-A851-402C-8487-861F0DCEA847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2C838-3CE1-4B00-8B62-0A73AB5753A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F37BC-0D9A-4755-8407-CD6317EA111B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987FA-D320-470C-8EBF-74337E1BD362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8C700-BF7C-4245-9C2E-22D9CF44F902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A588E-EE1B-4973-85F7-99F78F4D0820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A0CDC-C217-4904-AD75-16B6D23F561A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ABFE4-216C-429B-B6C4-2422254EFCD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28E89F-437A-4A84-95D9-34C63932250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D48F0-F8BA-4FB2-A3D3-27A081449A4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F3F54-C685-4119-BCBE-6419B571299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A2000-26A8-47BA-92E7-1FC03B1E7FC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3095F-A4F1-4BAE-A8E4-CEAEA87DA82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D8E7A-5BA1-477B-AE85-59C814175EF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5B7B-B0A9-44DB-AB63-ADC73A1F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AB38-40E3-4017-8537-1F6F96DC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8C0-B542-47CD-985A-69CAC6A4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836-C178-4A20-BE93-42F953A2A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C459-31E1-4E03-BF95-8CB5F3D48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CC19-B393-4081-9CA3-CCB4B1418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AAB2-A138-433E-9042-0DC507E02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3ED-B9A3-45B5-942B-B24D45CAA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EF6-6CB0-447B-A39E-D6DD12DF4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A78-A833-482B-BAF3-ECCC019F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0E4-8198-4CB2-9256-67E34F28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5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39C-74D7-4A4E-819A-C4C112C7A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916E05-A4D5-472B-BC34-00D82090C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94" r:id="rId4"/>
    <p:sldLayoutId id="2147483901" r:id="rId5"/>
    <p:sldLayoutId id="2147483895" r:id="rId6"/>
    <p:sldLayoutId id="2147483902" r:id="rId7"/>
    <p:sldLayoutId id="2147483903" r:id="rId8"/>
    <p:sldLayoutId id="2147483904" r:id="rId9"/>
    <p:sldLayoutId id="2147483896" r:id="rId10"/>
    <p:sldLayoutId id="2147483905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vel" TargetMode="External"/><Relationship Id="rId4" Type="http://schemas.openxmlformats.org/officeDocument/2006/relationships/hyperlink" Target="http://en.wikipedia.org/wiki/Travel_writer" TargetMode="External"/><Relationship Id="rId5" Type="http://schemas.openxmlformats.org/officeDocument/2006/relationships/hyperlink" Target="http://en.wikipedia.org/wiki/Short_story" TargetMode="External"/><Relationship Id="rId6" Type="http://schemas.openxmlformats.org/officeDocument/2006/relationships/hyperlink" Target="http://en.wikipedia.org/wiki/Literary_criticism" TargetMode="External"/><Relationship Id="rId7" Type="http://schemas.openxmlformats.org/officeDocument/2006/relationships/hyperlink" Target="http://en.wikipedia.org/wiki/United_States" TargetMode="Externa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Medford,_Massachusett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1S9F3agsU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ericblackink.minnpost.com/wp-content/uploads/lateseptember07/lumumba__u.s._toppled_leader_of_congo.jpg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bit.me/video/gCQIGiXf0J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PIA 2501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en-US" b="1" dirty="0" smtClean="0"/>
          </a:p>
          <a:p>
            <a:pPr marL="273050" indent="-273050" algn="ctr" eaLnBrk="1" hangingPunct="1">
              <a:buFontTx/>
              <a:buNone/>
            </a:pPr>
            <a:r>
              <a:rPr lang="en-US" sz="4800" b="1" dirty="0" smtClean="0">
                <a:solidFill>
                  <a:srgbClr val="1D0876"/>
                </a:solidFill>
              </a:rPr>
              <a:t>Development Policy </a:t>
            </a:r>
          </a:p>
          <a:p>
            <a:pPr marL="273050" indent="-273050" algn="ctr" eaLnBrk="1" hangingPunct="1">
              <a:buFontTx/>
              <a:buNone/>
            </a:pPr>
            <a:r>
              <a:rPr lang="en-US" sz="4800" b="1" dirty="0" smtClean="0">
                <a:solidFill>
                  <a:srgbClr val="1D0876"/>
                </a:solidFill>
              </a:rPr>
              <a:t>And Management:</a:t>
            </a:r>
          </a:p>
          <a:p>
            <a:pPr marL="273050" indent="-273050" algn="ctr" eaLnBrk="1" hangingPunct="1">
              <a:buFontTx/>
              <a:buNone/>
            </a:pPr>
            <a:endParaRPr lang="en-US" sz="4800" b="1" dirty="0" smtClean="0">
              <a:solidFill>
                <a:srgbClr val="1D0876"/>
              </a:solidFill>
            </a:endParaRPr>
          </a:p>
          <a:p>
            <a:pPr marL="273050" indent="-273050" algn="ctr"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Bureaucracy, Civil Society and the Post-Colonial State- A Legacy of Colonialism?</a:t>
            </a:r>
          </a:p>
          <a:p>
            <a:pPr marL="273050" indent="-273050"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273050" indent="-273050" algn="ctr" eaLnBrk="1" hangingPunct="1">
              <a:buFontTx/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273050" indent="-273050" algn="ctr" eaLnBrk="1" hangingPunct="1">
              <a:buFontTx/>
              <a:buNone/>
            </a:pPr>
            <a:endParaRPr lang="en-US" sz="4800" b="1" dirty="0" smtClean="0"/>
          </a:p>
          <a:p>
            <a:pPr marL="273050" indent="-273050" algn="ctr" eaLnBrk="1" hangingPunct="1">
              <a:buFontTx/>
              <a:buNone/>
            </a:pPr>
            <a:r>
              <a:rPr lang="en-US" sz="4000" b="1" dirty="0" smtClean="0"/>
              <a:t>Week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Independence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7B9899"/>
                </a:solidFill>
              </a:rPr>
              <a:t>Nyasaland- March 1959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906588"/>
            <a:ext cx="5715000" cy="38211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2. Theories of Modernization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6000" dirty="0" smtClean="0"/>
              <a:t>		MODERNIZATION, Nationalism and Independence: Major Theme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Era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1948-1989</a:t>
            </a: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4989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In the 1940s and 1950s there was a rhetoric of Nationalism through out the World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Political Change (Nationalism in the Middle East, and Latin America) and Independence (Caribbean, Africa, and Asia (1960s-1970s)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Transformation in Eastern Europe and the CIS (1980s)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117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68680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Colonials and End of Sea Based Colonialism (Sir Charles Arden-Clarke of Gold Coast in the Center)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2400"/>
            <a:ext cx="8183562" cy="5410200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Egypt- 1922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Dutch East Indies- 1944  (Indonesia)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Philippines (1946)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India- 1947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Israel-1948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Sudan-1965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Ghana-1957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The Deluge-1960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8612" name="Picture 5" descr="http://freespace.virgin.net/jbma.net/archive/thelongroad/novemb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4" y="1600200"/>
            <a:ext cx="52307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Independence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Between 1945 and 1985 more than one hundred new states came into existence (Another 20 or so by the end of the century)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Kwame Nkrumah </a:t>
            </a:r>
            <a:r>
              <a:rPr lang="ja-JP" altLang="en-US" b="1" dirty="0" smtClean="0">
                <a:cs typeface="Times New Roman" pitchFamily="18" charset="0"/>
              </a:rPr>
              <a:t>“</a:t>
            </a:r>
            <a:r>
              <a:rPr lang="en-US" altLang="ja-JP" b="1" dirty="0" smtClean="0">
                <a:cs typeface="Times New Roman" pitchFamily="18" charset="0"/>
              </a:rPr>
              <a:t>Seek ye first the Political Kingdom</a:t>
            </a:r>
            <a:r>
              <a:rPr lang="ja-JP" altLang="en-US" b="1" dirty="0" smtClean="0">
                <a:cs typeface="Times New Roman" pitchFamily="18" charset="0"/>
              </a:rPr>
              <a:t>”</a:t>
            </a:r>
            <a:endParaRPr lang="en-US" altLang="ja-JP" b="1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Implication was that economic</a:t>
            </a:r>
          </a:p>
          <a:p>
            <a:pPr marL="457200" lvl="1" indent="0" eaLnBrk="1" hangingPunct="1">
              <a:buNone/>
            </a:pPr>
            <a:r>
              <a:rPr lang="en-US" altLang="en-US" b="1" dirty="0" smtClean="0">
                <a:cs typeface="Times New Roman" pitchFamily="18" charset="0"/>
              </a:rPr>
              <a:t> development would follow</a:t>
            </a:r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</p:txBody>
      </p:sp>
      <p:pic>
        <p:nvPicPr>
          <p:cNvPr id="69636" name="Picture 3" descr="UE4ZCASZDGQ0CAXYFYDTCATQ10VICAW5CORHCAOV1WI2CAH3LNCHCAR1YLWYCA3X9GZKCA8L7X0TCA0MQNMCCAAT2X9GCAPP6MNICAMKXPKJCAFZ6CZACAU7DDUFCATQC5ORCAKEFFWQCAKC3I1ICAAUL1Z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4209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533400" y="5486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>
                <a:solidFill>
                  <a:schemeClr val="tx1"/>
                </a:solidFill>
                <a:effectLst/>
              </a:rPr>
              <a:t>(L to R) PM Pandit Jawaharlal Nehru of India, Pres. Kwame Nkrumah of Ghana, Pres. Gamal Abdel Nasser of United Arab Rep., Pres. Sukarno of Indonesia, &amp; Pres. Tito of Yugoslavia.</a:t>
            </a:r>
            <a:r>
              <a:rPr lang="en-US" altLang="en-US" sz="2000" smtClean="0">
                <a:effectLst/>
              </a:rPr>
              <a:t> 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8001000" cy="5289550"/>
          </a:xfrm>
        </p:spPr>
      </p:pic>
    </p:spTree>
    <p:extLst>
      <p:ext uri="{BB962C8B-B14F-4D97-AF65-F5344CB8AC3E}">
        <p14:creationId xmlns:p14="http://schemas.microsoft.com/office/powerpoint/2010/main" val="30710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572000"/>
            <a:ext cx="8183562" cy="1463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Mixed vs. Command Economies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9. Nationalism, Independence and   Theories of Development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		Socialism as a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Model?</a:t>
            </a:r>
            <a:r>
              <a:rPr lang="ja-JP" altLang="en-US" b="1" dirty="0" smtClean="0"/>
              <a:t>”</a:t>
            </a:r>
            <a:endParaRPr lang="en-US" altLang="ja-JP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		Part of European Social Democracy   	Movement?</a:t>
            </a:r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1162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/>
          </p:nvPr>
        </p:nvSpPr>
        <p:spPr bwMode="auto">
          <a:xfrm>
            <a:off x="533400" y="54102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ffectLst/>
              </a:rPr>
              <a:t>Social Democracy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530225"/>
            <a:ext cx="4751387" cy="4956175"/>
          </a:xfrm>
        </p:spPr>
      </p:pic>
      <p:pic>
        <p:nvPicPr>
          <p:cNvPr id="7373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25" y="838200"/>
            <a:ext cx="3651250" cy="3806825"/>
          </a:xfrm>
        </p:spPr>
      </p:pic>
    </p:spTree>
    <p:extLst>
      <p:ext uri="{BB962C8B-B14F-4D97-AF65-F5344CB8AC3E}">
        <p14:creationId xmlns:p14="http://schemas.microsoft.com/office/powerpoint/2010/main" val="166507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Vs. Communist Theory and Development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575175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Control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Social Engineering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Command Economy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Industrialization vs. Rural Transformation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Managed Development</a:t>
            </a:r>
          </a:p>
        </p:txBody>
      </p:sp>
    </p:spTree>
    <p:extLst>
      <p:ext uri="{BB962C8B-B14F-4D97-AF65-F5344CB8AC3E}">
        <p14:creationId xmlns:p14="http://schemas.microsoft.com/office/powerpoint/2010/main" val="9174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 Helmsman</a:t>
            </a:r>
          </a:p>
        </p:txBody>
      </p:sp>
      <p:pic>
        <p:nvPicPr>
          <p:cNvPr id="75779" name="Picture 2" descr="http://anarchy.files.wordpress.com/2007/01/sta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5510213" cy="3705225"/>
          </a:xfrm>
          <a:noFill/>
        </p:spPr>
      </p:pic>
    </p:spTree>
    <p:extLst>
      <p:ext uri="{BB962C8B-B14F-4D97-AF65-F5344CB8AC3E}">
        <p14:creationId xmlns:p14="http://schemas.microsoft.com/office/powerpoint/2010/main" val="4509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5029199"/>
            <a:ext cx="7543800" cy="18648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Influence: Transition Authors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043" name="Text Placeholder 6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2316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Peace Corps, 1963-1965</a:t>
            </a:r>
          </a:p>
        </p:txBody>
      </p:sp>
      <p:sp>
        <p:nvSpPr>
          <p:cNvPr id="87044" name="Text Placeholder 7"/>
          <p:cNvSpPr>
            <a:spLocks noGrp="1"/>
          </p:cNvSpPr>
          <p:nvPr>
            <p:ph type="body" sz="half" idx="3"/>
          </p:nvPr>
        </p:nvSpPr>
        <p:spPr>
          <a:xfrm>
            <a:off x="609600" y="158750"/>
            <a:ext cx="393065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Paul Theroux- “Tarzan as an Expatriate”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6202122"/>
              </p:ext>
            </p:extLst>
          </p:nvPr>
        </p:nvGraphicFramePr>
        <p:xfrm>
          <a:off x="381000" y="1981200"/>
          <a:ext cx="4648200" cy="342900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1177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Born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b="1" dirty="0"/>
                        <a:t>10 April 1941 (age </a:t>
                      </a:r>
                      <a:r>
                        <a:rPr lang="nb-NO" sz="1200" b="1" dirty="0" smtClean="0"/>
                        <a:t>75)</a:t>
                      </a:r>
                      <a:r>
                        <a:rPr lang="nb-NO" sz="1200" b="1" dirty="0"/>
                        <a:t/>
                      </a:r>
                      <a:br>
                        <a:rPr lang="nb-NO" sz="1200" b="1" dirty="0"/>
                      </a:br>
                      <a:r>
                        <a:rPr lang="nb-NO" sz="1200" b="1" u="none" strike="noStrike" dirty="0">
                          <a:solidFill>
                            <a:srgbClr val="0B0080"/>
                          </a:solidFill>
                          <a:hlinkClick r:id="rId2" tooltip="Medford, Massachusetts"/>
                        </a:rPr>
                        <a:t>Medford, Massachusetts</a:t>
                      </a:r>
                      <a:endParaRPr lang="nb-NO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3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Occupation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Peace Corps Volunteer,</a:t>
                      </a:r>
                      <a:r>
                        <a:rPr lang="en-US" sz="1200" b="1" u="none" strike="noStrike" baseline="0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 Malawi</a:t>
                      </a:r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Novelist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4" tooltip="Travel writer"/>
                        </a:rPr>
                        <a:t>Travel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sng" dirty="0">
                          <a:solidFill>
                            <a:srgbClr val="0B0080"/>
                          </a:solidFill>
                          <a:hlinkClick r:id="rId5" tooltip="Short story"/>
                        </a:rPr>
                        <a:t>short story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6" tooltip="Literary criticism"/>
                        </a:rPr>
                        <a:t>literary critic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Nationality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7" tooltip="United States"/>
                        </a:rPr>
                        <a:t>American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Started</a:t>
                      </a:r>
                      <a:r>
                        <a:rPr lang="en-US" sz="1200" b="1" baseline="0" dirty="0" smtClean="0"/>
                        <a:t> Writing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 smtClean="0"/>
                        <a:t> 1967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4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3932238" cy="34893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47" name="Picture 2" descr="http://www.lyceumagency.com/App_Content/images/theroux$paul_h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67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5400" b="1" dirty="0" smtClean="0"/>
              <a:t>	Keynesianism and the </a:t>
            </a:r>
            <a:r>
              <a:rPr lang="ja-JP" altLang="en-US" sz="5400" b="1" dirty="0" smtClean="0"/>
              <a:t>“</a:t>
            </a:r>
            <a:r>
              <a:rPr lang="en-US" altLang="ja-JP" sz="5400" b="1" dirty="0" smtClean="0"/>
              <a:t>Western</a:t>
            </a:r>
            <a:r>
              <a:rPr lang="ja-JP" altLang="en-US" sz="5400" b="1" dirty="0" smtClean="0"/>
              <a:t>”</a:t>
            </a:r>
            <a:r>
              <a:rPr lang="en-US" altLang="ja-JP" sz="5400" b="1" dirty="0" smtClean="0"/>
              <a:t> Development Model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89922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Historical Character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smtClean="0"/>
              <a:t>John Maynard Keynes</a:t>
            </a:r>
          </a:p>
        </p:txBody>
      </p:sp>
      <p:pic>
        <p:nvPicPr>
          <p:cNvPr id="77828" name="Picture 3" descr="keyne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3669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0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Keynes, 1883-1946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MS Mincho" pitchFamily="49" charset="-128"/>
              </a:rPr>
              <a:t>British Economist who worked several years in the British India Office 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ea typeface="MS Mincho" pitchFamily="49" charset="-128"/>
              </a:rPr>
              <a:t>John </a:t>
            </a:r>
            <a:r>
              <a:rPr lang="en-US" altLang="en-US" b="1" dirty="0" err="1" smtClean="0">
                <a:ea typeface="MS Mincho" pitchFamily="49" charset="-128"/>
              </a:rPr>
              <a:t>Rapley</a:t>
            </a:r>
            <a:r>
              <a:rPr lang="en-US" altLang="en-US" b="1" dirty="0" smtClean="0">
                <a:ea typeface="MS Mincho" pitchFamily="49" charset="-128"/>
              </a:rPr>
              <a:t>:</a:t>
            </a:r>
            <a:r>
              <a:rPr lang="ja-JP" altLang="en-US" b="1" dirty="0" smtClean="0">
                <a:ea typeface="MS Mincho" pitchFamily="49" charset="-128"/>
              </a:rPr>
              <a:t>“</a:t>
            </a:r>
            <a:r>
              <a:rPr lang="en-US" altLang="ja-JP" b="1" dirty="0" smtClean="0">
                <a:ea typeface="MS Mincho" pitchFamily="49" charset="-128"/>
              </a:rPr>
              <a:t>Keynes had no problem with the market economy. He liked the machine but judged it to be in need of improvement if it was to operate well.</a:t>
            </a:r>
            <a:r>
              <a:rPr lang="ja-JP" altLang="en-US" b="1" dirty="0" smtClean="0">
                <a:ea typeface="MS Mincho" pitchFamily="49" charset="-128"/>
              </a:rPr>
              <a:t>”</a:t>
            </a:r>
            <a:endParaRPr lang="en-US" altLang="en-US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956175"/>
          </a:xfrm>
        </p:spPr>
        <p:txBody>
          <a:bodyPr>
            <a:normAutofit fontScale="92500" lnSpcReduction="10000"/>
          </a:bodyPr>
          <a:lstStyle/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goal was to influence the market and not replace it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Influenced the U.S. New Deal and the thinking of the </a:t>
            </a:r>
            <a:r>
              <a:rPr lang="en-US" b="1" dirty="0" err="1" smtClean="0">
                <a:ea typeface="MS Mincho" pitchFamily="49" charset="-128"/>
              </a:rPr>
              <a:t>Labour</a:t>
            </a:r>
            <a:r>
              <a:rPr lang="en-US" b="1" dirty="0" smtClean="0">
                <a:ea typeface="MS Mincho" pitchFamily="49" charset="-128"/>
              </a:rPr>
              <a:t> Party in England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He had an important influence on the social democratic parties in Western Europe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ideas suggested that European mixed economies could be replicated in LDCs</a:t>
            </a:r>
            <a:r>
              <a:rPr lang="en-US" b="1" dirty="0" smtClean="0">
                <a:ea typeface="+mn-ea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83920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2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British economist Lord John Maynard Keynes (3rd l.) addresses the Bretton Woods Conference in July 1944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80900" name="Picture 2" descr="http://www.csmonitor.com/var/ezflow_site/storage/images/media/images/2010/0226/0226-john-maynard-keynes/7466044-1-eng-US/0226-john-maynard-keynes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3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0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Keynesianism as Economic Principle</a:t>
            </a: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Government had a role in the management of the economy</a:t>
            </a: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KEY: Faith in the State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0075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83563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  <a:hlinkClick r:id="rId2"/>
              </a:rPr>
              <a:t>Keynesianism- Keynes on the End of the Gold Standard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VIDEO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development (roads and dams) and Economic Growth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and Mental Change or Social Development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Human Resource Development vs. Social and Economic Change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Proposed a Mixed Economy—public and private</a:t>
            </a:r>
            <a:endParaRPr lang="en-US" altLang="en-US" sz="2200" b="1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0304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Modernization</a:t>
            </a:r>
          </a:p>
        </p:txBody>
      </p:sp>
      <p:pic>
        <p:nvPicPr>
          <p:cNvPr id="28675" name="Content Placeholder 5" descr="Railwa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194175" cy="2897188"/>
          </a:xfrm>
        </p:spPr>
      </p:pic>
      <p:pic>
        <p:nvPicPr>
          <p:cNvPr id="28676" name="Picture 5" descr="http://4.bp.blogspot.com/_JdUAPte-izc/SwQUQOjFCaI/AAAAAAAAAAU/2w3Z75AgEQY/s1600/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 Modernization, Development Theory, and its Critics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A. Agraria vs. Industria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shade val="75000"/>
                  </a:schemeClr>
                </a:solidFill>
              </a:rPr>
              <a:t>Development: The Modernization Definition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9925" y="125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rial Narrow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266825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sz="2000" b="1" u="sng"/>
              <a:t>Agraria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Attitudes: parochial – fixed rules</a:t>
            </a:r>
          </a:p>
          <a:p>
            <a:pPr eaLnBrk="1" hangingPunct="1"/>
            <a:r>
              <a:rPr lang="en-US" sz="2000"/>
              <a:t>Customs: particularistic / inherited</a:t>
            </a:r>
          </a:p>
          <a:p>
            <a:pPr eaLnBrk="1" hangingPunct="1"/>
            <a:r>
              <a:rPr lang="en-US" sz="2000"/>
              <a:t>Status: ascriptive</a:t>
            </a:r>
          </a:p>
          <a:p>
            <a:pPr eaLnBrk="1" hangingPunct="1"/>
            <a:r>
              <a:rPr lang="en-US" sz="2000"/>
              <a:t>Functionally: diffuse</a:t>
            </a:r>
          </a:p>
          <a:p>
            <a:pPr eaLnBrk="1" hangingPunct="1"/>
            <a:r>
              <a:rPr lang="en-US" sz="2000"/>
              <a:t>Holistic Change</a:t>
            </a:r>
          </a:p>
          <a:p>
            <a:pPr eaLnBrk="1" hangingPunct="1"/>
            <a:r>
              <a:rPr lang="en-US" sz="2000"/>
              <a:t>Lack of Specialized Roles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1295400"/>
            <a:ext cx="3414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Agricultural, rural, poor</a:t>
            </a:r>
          </a:p>
          <a:p>
            <a:pPr eaLnBrk="1" hangingPunct="1"/>
            <a:r>
              <a:rPr lang="en-US" sz="2000"/>
              <a:t>Oral / illiterate</a:t>
            </a:r>
          </a:p>
          <a:p>
            <a:pPr eaLnBrk="1" hangingPunct="1"/>
            <a:r>
              <a:rPr lang="en-US" sz="2000"/>
              <a:t>Authoritarian instability</a:t>
            </a:r>
          </a:p>
          <a:p>
            <a:pPr eaLnBrk="1" hangingPunct="1"/>
            <a:r>
              <a:rPr lang="en-US" sz="2000"/>
              <a:t>Subsistence – non-monetary</a:t>
            </a:r>
          </a:p>
          <a:p>
            <a:pPr eaLnBrk="1" hangingPunct="1"/>
            <a:r>
              <a:rPr lang="en-US" sz="2000"/>
              <a:t>Revolution and violence</a:t>
            </a:r>
          </a:p>
          <a:p>
            <a:pPr eaLnBrk="1" hangingPunct="1"/>
            <a:r>
              <a:rPr lang="en-US" sz="2000"/>
              <a:t>Occupation fixed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3962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249363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b="1" u="sng"/>
              <a:t>Industria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Universalistic</a:t>
            </a:r>
          </a:p>
          <a:p>
            <a:pPr eaLnBrk="1" hangingPunct="1"/>
            <a:r>
              <a:rPr lang="en-US" sz="2000"/>
              <a:t>Legal / Rational</a:t>
            </a:r>
          </a:p>
          <a:p>
            <a:pPr eaLnBrk="1" hangingPunct="1"/>
            <a:r>
              <a:rPr lang="en-US" sz="2000"/>
              <a:t>Achievement Oriented</a:t>
            </a:r>
          </a:p>
          <a:p>
            <a:pPr eaLnBrk="1" hangingPunct="1"/>
            <a:r>
              <a:rPr lang="en-US" sz="2000"/>
              <a:t>Roles Functionally Specific</a:t>
            </a:r>
          </a:p>
          <a:p>
            <a:pPr eaLnBrk="1" hangingPunct="1"/>
            <a:r>
              <a:rPr lang="en-US" sz="2000"/>
              <a:t>High Degree of Technology</a:t>
            </a:r>
          </a:p>
          <a:p>
            <a:pPr eaLnBrk="1" hangingPunct="1"/>
            <a:r>
              <a:rPr lang="en-US" sz="2000"/>
              <a:t>Manufacturing and Production </a:t>
            </a:r>
          </a:p>
          <a:p>
            <a:pPr eaLnBrk="1" hangingPunct="1"/>
            <a:r>
              <a:rPr lang="en-US" sz="2000"/>
              <a:t>	Oriented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441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Commercial</a:t>
            </a:r>
          </a:p>
          <a:p>
            <a:pPr eaLnBrk="1" hangingPunct="1"/>
            <a:r>
              <a:rPr lang="en-US" sz="2000"/>
              <a:t>Democratic / Peaceful</a:t>
            </a:r>
          </a:p>
          <a:p>
            <a:pPr eaLnBrk="1" hangingPunct="1"/>
            <a:r>
              <a:rPr lang="en-US" sz="2000"/>
              <a:t>Occupational mobility</a:t>
            </a:r>
          </a:p>
          <a:p>
            <a:pPr eaLnBrk="1" hangingPunct="1"/>
            <a:r>
              <a:rPr lang="en-US" sz="2000"/>
              <a:t>Literate</a:t>
            </a:r>
          </a:p>
          <a:p>
            <a:pPr eaLnBrk="1" hangingPunct="1"/>
            <a:r>
              <a:rPr lang="en-US" sz="2000"/>
              <a:t>Urban, Rich</a:t>
            </a:r>
          </a:p>
          <a:p>
            <a:pPr eaLnBrk="1" hangingPunct="1"/>
            <a:r>
              <a:rPr lang="en-US" sz="2000"/>
              <a:t>Incrementalism, Stability and Gradual 	Change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160713" y="1474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236913" y="4114800"/>
            <a:ext cx="1436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solidFill>
                <a:srgbClr val="1D0876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7200" b="1" dirty="0" smtClean="0">
                <a:solidFill>
                  <a:srgbClr val="1D0876"/>
                </a:solidFill>
              </a:rPr>
              <a:t>This week’s Themes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Beginnings of Development Theory- 1950s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There existed…Many terms</a:t>
            </a:r>
          </a:p>
          <a:p>
            <a:pPr eaLnBrk="1" hangingPunct="1"/>
            <a:r>
              <a:rPr lang="en-US" sz="2800" b="1" smtClean="0"/>
              <a:t>Division of the world in the 1950s and after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Non-Western Colonial Dichotomy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Third World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West, East and "Non-West"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Developing States and Modernization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North vs. South states 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More Developed vs. Lesser Developed Countries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LDCs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Keynesianism</a:t>
            </a:r>
          </a:p>
          <a:p>
            <a:pPr lvl="1"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C. Concept of Modernization,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371600"/>
            <a:ext cx="92202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180975"/>
                </a:solidFill>
                <a:cs typeface="Times New Roman" pitchFamily="18" charset="0"/>
              </a:rPr>
              <a:t>Haiti: City Image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Dual Society / Dual Economy: </a:t>
            </a:r>
            <a:r>
              <a:rPr lang="en-US" b="1" smtClean="0"/>
              <a:t>Characteristics: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Tradition is source of poverty and underdevelopment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Modernization assumes dual economy with an enclave modern sector</a:t>
            </a:r>
          </a:p>
        </p:txBody>
      </p:sp>
      <p:pic>
        <p:nvPicPr>
          <p:cNvPr id="33796" name="Picture 5" descr="http://www.latinamericanstudies.org/haiti/haiti-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 of Modernization, Continued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2"/>
          </p:nvPr>
        </p:nvSpPr>
        <p:spPr>
          <a:xfrm>
            <a:off x="25400" y="1981200"/>
            <a:ext cx="449580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381000"/>
            <a:ext cx="4495800" cy="6172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Concept of Empathy 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putting oneself in the position of others, according to Daniel Lerner in </a:t>
            </a:r>
            <a:r>
              <a:rPr lang="en-US" sz="2800" b="1" u="sng" dirty="0" smtClean="0">
                <a:cs typeface="Times New Roman" pitchFamily="18" charset="0"/>
              </a:rPr>
              <a:t>The Passing of Traditional Society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Mobile personality or acceptance of new ideas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Series of individual changes affect society, including secularism, literacy, and urbanization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Society changed by mass based communications</a:t>
            </a:r>
          </a:p>
        </p:txBody>
      </p:sp>
      <p:pic>
        <p:nvPicPr>
          <p:cNvPr id="34821" name="Picture 5" descr="http://www.untotheleast.com/blog/uploaded_images/013006_%20b783-76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17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Empathy?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200650" cy="44815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Modernization, 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285750" y="14478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Movement from traditional to modern (and rural to urban) in all societies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The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West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has distinguishing characteristics which distinguish it from Third World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Result is an assumption of Dichotomy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(references include writing by Talcott Parsons, Marian Levy, Frank Sutton and in modified form Fred Riggs)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6868" name="Picture 5" descr="http://www.south-images.com/bolivia/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676400"/>
            <a:ext cx="539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Concept of Modernization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3810000" cy="5562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Social Mobilization (focus on value change)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Defined the process in which old social, economic and psychological commitments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shaken off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mobilization, and for some, forced value change was the key to modernization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Engineering</a:t>
            </a:r>
          </a:p>
        </p:txBody>
      </p:sp>
      <p:pic>
        <p:nvPicPr>
          <p:cNvPr id="37892" name="Picture 5" descr="http://www.case.edu/affil/tibet/assets/photos/tibet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2625"/>
            <a:ext cx="5486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7B9899"/>
                </a:solidFill>
              </a:rPr>
              <a:t>Social Mobilization-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Advocates call for use of the mobilizing party for social engineering purposes (Sometimes Forced)</a:t>
            </a:r>
          </a:p>
          <a:p>
            <a:pPr lvl="2" eaLnBrk="1" hangingPunct="1"/>
            <a:endParaRPr lang="en-US" b="1" dirty="0" smtClean="0">
              <a:cs typeface="Courier New" pitchFamily="49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Goal became the use of the state to break down personal (organic) values and integrate modern values into a common political and socio-economic change system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38916" name="Picture 3" descr="IMG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036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rwmc.uoguelph.ca/cms/pagephotos/5/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3500"/>
            <a:ext cx="41751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558" y="22860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00B050"/>
                </a:solidFill>
              </a:rPr>
              <a:t>AUTHOR OF THE DAY</a:t>
            </a:r>
            <a:endParaRPr lang="en-US" sz="2700" i="1" dirty="0" smtClean="0">
              <a:solidFill>
                <a:srgbClr val="00B050"/>
              </a:solidFill>
            </a:endParaRP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83563" cy="4648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	Kathleen </a:t>
            </a:r>
            <a:r>
              <a:rPr lang="en-US" b="1" dirty="0" err="1" smtClean="0"/>
              <a:t>Staudt</a:t>
            </a:r>
            <a:r>
              <a:rPr lang="en-US" b="1" dirty="0" smtClean="0"/>
              <a:t>: Author, Professor of Political Science, University of Texas at El Paso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Peace Corps Volunteer in the Philippines (1966-1968) Researcher in Kenya- 1970s. Current focus, Mexico and U.S. Border issues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Raised Questions- Is there a grass-roots perspective?  Role of Gender?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Why or Why not?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39940" name="Picture 6" descr="http://academics.utep.edu/Portals/741/Kat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810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Staudt</a:t>
            </a:r>
            <a:r>
              <a:rPr lang="en-US" dirty="0" smtClean="0"/>
              <a:t> in Botswana, 1975</a:t>
            </a:r>
            <a:endParaRPr lang="en-US" dirty="0"/>
          </a:p>
        </p:txBody>
      </p:sp>
      <p:pic>
        <p:nvPicPr>
          <p:cNvPr id="40963" name="Picture 6" descr="C:\Users\Owner\Desktop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94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Gender and Development: Modernization vs. Traditionalism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Sue Ellen M. Charlton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discrimination a product of colonialism or traditionalism?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different in developing societies?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How are women under counted?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it a gender issue or a women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 issue?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Overview of Course Themes: Looking for these in Your Readings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372600" cy="6172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Links with (and Legacy of) Colonialism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Theories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End of the Cold War</a:t>
            </a:r>
          </a:p>
          <a:p>
            <a:pPr marL="788988" lvl="1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Debates About Donors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Focus on Governance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Critiques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Underdevelopment and Dependency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cs typeface="Times New Roman" pitchFamily="18" charset="0"/>
              </a:rPr>
              <a:t>Sue Ellen M. Charlton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5410200" cy="5257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Impact and End of the  the Cold War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304800" y="1554163"/>
            <a:ext cx="9296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	Dates: 1948-1991 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Impact of Soviet Union on the Development Debate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Heavy Industrialization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4036" name="Picture 5" descr="http://2.bp.blogspot.com/_ngg8bGe7aW8/S5k8I88fDhI/AAAAAAAAACU/-FxP29pnI5Y/s320/gu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The Cold War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z="3600" b="1" smtClean="0"/>
              <a:t>Proxy Wars</a:t>
            </a:r>
          </a:p>
          <a:p>
            <a:pPr eaLnBrk="1" hangingPunct="1"/>
            <a:r>
              <a:rPr lang="en-US" sz="3600" b="1" smtClean="0"/>
              <a:t>New and Old</a:t>
            </a:r>
          </a:p>
        </p:txBody>
      </p:sp>
      <p:pic>
        <p:nvPicPr>
          <p:cNvPr id="45060" name="Content Placeholder 4" descr="Proxy War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3633788" cy="2719388"/>
          </a:xfrm>
        </p:spPr>
      </p:pic>
      <p:pic>
        <p:nvPicPr>
          <p:cNvPr id="45061" name="Picture 2" descr="lumumba__u.s._toppled_leader_of_co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066800"/>
            <a:ext cx="28781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There Existed…The World Between 1950 and 1989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North America, Antipodes, Western Europe and Japan  (First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The self-described socialist states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800" b="1" dirty="0" smtClean="0">
                <a:cs typeface="Times New Roman" pitchFamily="18" charset="0"/>
              </a:rPr>
              <a:t>Eastern Europe, Soviet Union, China, most of South East Asia and Cuba (Second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Africa, most of Asia, Latin America, Middle East and Caribbean (Third World)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The Arms Race</a:t>
            </a:r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619375"/>
            <a:ext cx="3810000" cy="2686050"/>
          </a:xfrm>
        </p:spPr>
      </p:pic>
      <p:pic>
        <p:nvPicPr>
          <p:cNvPr id="471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3471863"/>
            <a:ext cx="1352550" cy="9810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Development Period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Begins with Arms Race of 1950s and ends with civil society and the collapse of the Soviet Union (1991)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Out of this comes the Transitional states as part of the developing world.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Ten Year Interregnum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    to September 11.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Three “Ds”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  <p:pic>
        <p:nvPicPr>
          <p:cNvPr id="48132" name="Picture 5" descr="http://www.pagefarm.net/wiki/images/3/35/Yelt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76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End of the Cold War: 1991-2001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cs typeface="Times New Roman" pitchFamily="18" charset="0"/>
              </a:rPr>
              <a:t>An expansion of the “concept” of developing and transitional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Were also called “Newly Industrializing” or “Newly Emerging” or Transitional States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Impact of  End of Socialism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Eastern Europe, Balkans, Turkic and Asian States, Russia, Ukraine and Belarus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Impact on “third world socialism” in Latin America, Africa and Asia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Ethiopia, 1991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600200"/>
            <a:ext cx="6383337" cy="43449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 in Afghanistan?</a:t>
            </a:r>
            <a:endParaRPr lang="en-US" dirty="0"/>
          </a:p>
        </p:txBody>
      </p:sp>
      <p:pic>
        <p:nvPicPr>
          <p:cNvPr id="51203" name="Picture 2" descr="http://worldhistoryatyhs.wikispaces.com/file/view/matson.jpg/94131684/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181600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Poverty in Cuba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 Future in Tourism?</a:t>
            </a:r>
            <a:endParaRPr lang="en-US" b="1" dirty="0"/>
          </a:p>
        </p:txBody>
      </p:sp>
      <p:pic>
        <p:nvPicPr>
          <p:cNvPr id="52227" name="Picture 2" descr="http://farm3.static.flickr.com/2749/4316416828_fc60549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thebustednut.net/wp-content/uploads/2010/09/Cub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90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PIA 2501: Development Policy and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en-US" sz="3600" b="1" dirty="0" smtClean="0"/>
              <a:t>1. The Legacy of Colonialism: The Anthropologists? </a:t>
            </a:r>
          </a:p>
          <a:p>
            <a:pPr eaLnBrk="1" hangingPunct="1"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The Impact of Colonialism and Imperialism on Development Theories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04238" cy="548640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Note: Colonial Origins-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Anthropology- “Primitivism”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Colonial 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was Modernization,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Nationalism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and Development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cs typeface="Times New Roman" pitchFamily="18" charset="0"/>
              </a:rPr>
              <a:t>	Anthropology Traced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	Patterns of Change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Dychotomy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 Traditional vs. Modern</a:t>
            </a:r>
            <a:endParaRPr lang="en-US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6258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Debates about “primitivism”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Sustainability and Hunting Gathering</a:t>
            </a: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Racist or Prescient?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0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Colonialism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/>
              <a:t>"The good life" for Rhodesian whites, taken from Rhodesian government booklet promoting white immigration, 1970”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2265363"/>
            <a:ext cx="5456237" cy="3144837"/>
          </a:xfrm>
        </p:spPr>
      </p:pic>
    </p:spTree>
    <p:extLst>
      <p:ext uri="{BB962C8B-B14F-4D97-AF65-F5344CB8AC3E}">
        <p14:creationId xmlns:p14="http://schemas.microsoft.com/office/powerpoint/2010/main" val="202497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Development Theory</a:t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In 1950, There existed…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Colonial Anthropological 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Rhetoric of Nationalism throughout world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Political change and independence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The Rhetoric contrasts with public sector continuity and debate about its role in economic development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Beginnings of Cold War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1714500" lvl="4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Picture Above:  Isaac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</a:rPr>
              <a:t>Schapera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(23 </a:t>
            </a:r>
            <a:r>
              <a:rPr lang="en-US" sz="2400" b="1" dirty="0">
                <a:solidFill>
                  <a:srgbClr val="0070C0"/>
                </a:solidFill>
              </a:rPr>
              <a:t>June 1905 </a:t>
            </a:r>
            <a:r>
              <a:rPr lang="en-US" sz="2400" b="1" dirty="0" smtClean="0">
                <a:solidFill>
                  <a:srgbClr val="0070C0"/>
                </a:solidFill>
              </a:rPr>
              <a:t>born in </a:t>
            </a:r>
            <a:r>
              <a:rPr lang="en-US" sz="2400" b="1" dirty="0" err="1" smtClean="0">
                <a:solidFill>
                  <a:srgbClr val="0070C0"/>
                </a:solidFill>
              </a:rPr>
              <a:t>Garies</a:t>
            </a:r>
            <a:r>
              <a:rPr lang="en-US" sz="2400" b="1" dirty="0">
                <a:solidFill>
                  <a:srgbClr val="0070C0"/>
                </a:solidFill>
              </a:rPr>
              <a:t>, South Africa – 26 June 2003 London, England), was a social anthropologist at the London School of Economics</a:t>
            </a:r>
            <a:endParaRPr lang="en-US" sz="2200" b="1" dirty="0" smtClean="0">
              <a:solidFill>
                <a:srgbClr val="0070C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5" descr="http://upload.wikimedia.org/wikipedia/commons/thumb/8/8e/Isaac_Schapera,_c1950s.jpg/250px-Isaac_Schapera,_c195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1297</Words>
  <Application>Microsoft Macintosh PowerPoint</Application>
  <PresentationFormat>On-screen Show (4:3)</PresentationFormat>
  <Paragraphs>363</Paragraphs>
  <Slides>49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Trek</vt:lpstr>
      <vt:lpstr>PIA 2501</vt:lpstr>
      <vt:lpstr>Influence: Transition Authors</vt:lpstr>
      <vt:lpstr>PowerPoint Presentation</vt:lpstr>
      <vt:lpstr>Overview of Course Themes: Looking for these in Your Readings</vt:lpstr>
      <vt:lpstr>PIA 2501: Development Policy and Management</vt:lpstr>
      <vt:lpstr>The Impact of Colonialism and Imperialism on Development Theories</vt:lpstr>
      <vt:lpstr>Debates about “primitivism”       </vt:lpstr>
      <vt:lpstr>Colonialism   "The good life" for Rhodesian whites, taken from Rhodesian government booklet promoting white immigration, 1970” </vt:lpstr>
      <vt:lpstr>Development Theory Review</vt:lpstr>
      <vt:lpstr>Independence  Nyasaland- March 1959</vt:lpstr>
      <vt:lpstr>2. Theories of Modernization</vt:lpstr>
      <vt:lpstr>The “Development Era” 1948-1989</vt:lpstr>
      <vt:lpstr>The New Colonials and End of Sea Based Colonialism (Sir Charles Arden-Clarke of Gold Coast in the Center)</vt:lpstr>
      <vt:lpstr>Independence</vt:lpstr>
      <vt:lpstr>(L to R) PM Pandit Jawaharlal Nehru of India, Pres. Kwame Nkrumah of Ghana, Pres. Gamal Abdel Nasser of United Arab Rep., Pres. Sukarno of Indonesia, &amp; Pres. Tito of Yugoslavia. </vt:lpstr>
      <vt:lpstr>Mixed vs. Command Economies</vt:lpstr>
      <vt:lpstr>Social Democracy</vt:lpstr>
      <vt:lpstr>Vs. Communist Theory and Development</vt:lpstr>
      <vt:lpstr>The Great Helmsman</vt:lpstr>
      <vt:lpstr>PowerPoint Presentation</vt:lpstr>
      <vt:lpstr>Historical Character</vt:lpstr>
      <vt:lpstr>John Maynard Keynes, 1883-1946</vt:lpstr>
      <vt:lpstr>John Maynard Keynes</vt:lpstr>
      <vt:lpstr>British economist Lord John Maynard Keynes (3rd l.) addresses the Bretton Woods Conference in July 1944</vt:lpstr>
      <vt:lpstr>Keynesianism as Economic Principle </vt:lpstr>
      <vt:lpstr>Keynesianism- Keynes on the End of the Gold Standard   VIDEO</vt:lpstr>
      <vt:lpstr>Modernization</vt:lpstr>
      <vt:lpstr> Modernization, Development Theory, and its Critics</vt:lpstr>
      <vt:lpstr>Development: The Modernization Definition</vt:lpstr>
      <vt:lpstr>Beginnings of Development Theory- 1950s</vt:lpstr>
      <vt:lpstr>C. Concept of Modernization, Continued</vt:lpstr>
      <vt:lpstr>Concept of Modernization, Continued</vt:lpstr>
      <vt:lpstr>Empathy?</vt:lpstr>
      <vt:lpstr>Modernization,  Continued</vt:lpstr>
      <vt:lpstr>Concept of Modernization</vt:lpstr>
      <vt:lpstr>Social Mobilization- Continued</vt:lpstr>
      <vt:lpstr>AUTHOR OF THE DAY</vt:lpstr>
      <vt:lpstr>Staudt in Botswana, 1975</vt:lpstr>
      <vt:lpstr> Gender and Development: Modernization vs. Traditionalism</vt:lpstr>
      <vt:lpstr>Sue Ellen M. Charlton</vt:lpstr>
      <vt:lpstr>The Impact and End of the  the Cold War</vt:lpstr>
      <vt:lpstr>The Cold War</vt:lpstr>
      <vt:lpstr> There Existed…The World Between 1950 and 1989</vt:lpstr>
      <vt:lpstr>The Arms Race</vt:lpstr>
      <vt:lpstr>The Development Period</vt:lpstr>
      <vt:lpstr>The End of the Cold War: 1991-2001</vt:lpstr>
      <vt:lpstr>Ethiopia, 1991</vt:lpstr>
      <vt:lpstr>War in Afghanistan?</vt:lpstr>
      <vt:lpstr>Poverty in Cuba  A Future in Tourism?</vt:lpstr>
    </vt:vector>
  </TitlesOfParts>
  <Company>Eastern Mennonite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jml339</dc:creator>
  <cp:lastModifiedBy>Lou Picard</cp:lastModifiedBy>
  <cp:revision>48</cp:revision>
  <cp:lastPrinted>2001-02-16T19:14:07Z</cp:lastPrinted>
  <dcterms:created xsi:type="dcterms:W3CDTF">2012-01-16T14:51:16Z</dcterms:created>
  <dcterms:modified xsi:type="dcterms:W3CDTF">2016-01-28T16:21:34Z</dcterms:modified>
</cp:coreProperties>
</file>