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85"/>
  </p:notesMasterIdLst>
  <p:handoutMasterIdLst>
    <p:handoutMasterId r:id="rId86"/>
  </p:handoutMasterIdLst>
  <p:sldIdLst>
    <p:sldId id="453" r:id="rId2"/>
    <p:sldId id="469" r:id="rId3"/>
    <p:sldId id="450" r:id="rId4"/>
    <p:sldId id="392" r:id="rId5"/>
    <p:sldId id="359" r:id="rId6"/>
    <p:sldId id="360" r:id="rId7"/>
    <p:sldId id="475" r:id="rId8"/>
    <p:sldId id="491" r:id="rId9"/>
    <p:sldId id="329" r:id="rId10"/>
    <p:sldId id="385" r:id="rId11"/>
    <p:sldId id="370" r:id="rId12"/>
    <p:sldId id="478" r:id="rId13"/>
    <p:sldId id="476" r:id="rId14"/>
    <p:sldId id="477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09" r:id="rId28"/>
    <p:sldId id="398" r:id="rId29"/>
    <p:sldId id="399" r:id="rId30"/>
    <p:sldId id="466" r:id="rId31"/>
    <p:sldId id="402" r:id="rId32"/>
    <p:sldId id="401" r:id="rId33"/>
    <p:sldId id="419" r:id="rId34"/>
    <p:sldId id="403" r:id="rId35"/>
    <p:sldId id="404" r:id="rId36"/>
    <p:sldId id="405" r:id="rId37"/>
    <p:sldId id="451" r:id="rId38"/>
    <p:sldId id="452" r:id="rId39"/>
    <p:sldId id="406" r:id="rId40"/>
    <p:sldId id="407" r:id="rId41"/>
    <p:sldId id="393" r:id="rId42"/>
    <p:sldId id="410" r:id="rId43"/>
    <p:sldId id="331" r:id="rId44"/>
    <p:sldId id="386" r:id="rId45"/>
    <p:sldId id="361" r:id="rId46"/>
    <p:sldId id="408" r:id="rId47"/>
    <p:sldId id="420" r:id="rId48"/>
    <p:sldId id="455" r:id="rId49"/>
    <p:sldId id="456" r:id="rId50"/>
    <p:sldId id="394" r:id="rId51"/>
    <p:sldId id="412" r:id="rId52"/>
    <p:sldId id="334" r:id="rId53"/>
    <p:sldId id="395" r:id="rId54"/>
    <p:sldId id="454" r:id="rId55"/>
    <p:sldId id="430" r:id="rId56"/>
    <p:sldId id="355" r:id="rId57"/>
    <p:sldId id="338" r:id="rId58"/>
    <p:sldId id="380" r:id="rId59"/>
    <p:sldId id="396" r:id="rId60"/>
    <p:sldId id="340" r:id="rId61"/>
    <p:sldId id="387" r:id="rId62"/>
    <p:sldId id="341" r:id="rId63"/>
    <p:sldId id="431" r:id="rId64"/>
    <p:sldId id="376" r:id="rId65"/>
    <p:sldId id="388" r:id="rId66"/>
    <p:sldId id="377" r:id="rId67"/>
    <p:sldId id="389" r:id="rId68"/>
    <p:sldId id="342" r:id="rId69"/>
    <p:sldId id="436" r:id="rId70"/>
    <p:sldId id="343" r:id="rId71"/>
    <p:sldId id="411" r:id="rId72"/>
    <p:sldId id="344" r:id="rId73"/>
    <p:sldId id="390" r:id="rId74"/>
    <p:sldId id="345" r:id="rId75"/>
    <p:sldId id="346" r:id="rId76"/>
    <p:sldId id="465" r:id="rId77"/>
    <p:sldId id="397" r:id="rId78"/>
    <p:sldId id="347" r:id="rId79"/>
    <p:sldId id="348" r:id="rId80"/>
    <p:sldId id="382" r:id="rId81"/>
    <p:sldId id="378" r:id="rId82"/>
    <p:sldId id="432" r:id="rId83"/>
    <p:sldId id="379" r:id="rId8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975"/>
    <a:srgbClr val="1D0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>
      <p:cViewPr>
        <p:scale>
          <a:sx n="139" d="100"/>
          <a:sy n="139" d="100"/>
        </p:scale>
        <p:origin x="-240" y="73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0DB46F84-95B8-4771-A236-8B350E27D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9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987257-CDC0-4016-A374-8487EA308520}" type="datetimeFigureOut">
              <a:rPr lang="en-US"/>
              <a:pPr>
                <a:defRPr/>
              </a:pPr>
              <a:t>1/22/16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FB850E-7C9C-4F69-80FC-69CF0B2F8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71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5C1B8C-47B7-4A59-B6EC-F537FFB47AE1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84F0A1-3802-456A-85CF-B4F83392C983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27AAF-492B-4950-96C9-1488D882C0B6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F98CF0-42AC-4217-B709-9CAC168956C8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9A892E-0C13-440F-8FF0-034CE8C5E4E6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DF43C-96E0-48D4-A807-A34D42A75989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83C89C-F5E6-4B40-9AC8-BFE3F0F8B448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635504-AD0E-490F-B093-5F9A830DF267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7597E6-22AB-46F9-B64F-C7C4043FD962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52D13-3808-4D12-800D-EE75D87F319B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5AEA4-1D4E-4101-A406-AC7DFAD6C4E8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55C78-7EC3-4724-A28D-376DEB1089BF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CD85D-A851-402C-8487-861F0DCEA847}" type="slidenum">
              <a:rPr lang="en-US" smtClean="0"/>
              <a:pPr eaLnBrk="1" hangingPunct="1"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2C838-3CE1-4B00-8B62-0A73AB5753A1}" type="slidenum">
              <a:rPr lang="en-US" smtClean="0"/>
              <a:pPr eaLnBrk="1" hangingPunct="1"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BF37BC-0D9A-4755-8407-CD6317EA111B}" type="slidenum">
              <a:rPr lang="en-US" smtClean="0"/>
              <a:pPr eaLnBrk="1" hangingPunct="1"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A987FA-D320-470C-8EBF-74337E1BD362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E8C700-BF7C-4245-9C2E-22D9CF44F902}" type="slidenum">
              <a:rPr lang="en-US" smtClean="0"/>
              <a:pPr eaLnBrk="1" hangingPunct="1"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4A588E-EE1B-4973-85F7-99F78F4D0820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7A0CDC-C217-4904-AD75-16B6D23F561A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A76F36-64F9-475C-9BC9-74C461AEF44A}" type="slidenum">
              <a:rPr lang="en-US" smtClean="0"/>
              <a:pPr eaLnBrk="1" hangingPunct="1"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C6EA70-19D7-4385-AE10-FD54A121E19D}" type="slidenum">
              <a:rPr lang="en-US" smtClean="0"/>
              <a:pPr eaLnBrk="1" hangingPunct="1"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C4A11F-3948-4D22-B6AD-BB7A418A1CC4}" type="slidenum">
              <a:rPr lang="en-US" smtClean="0"/>
              <a:pPr eaLnBrk="1" hangingPunct="1"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EABFE4-216C-429B-B6C4-2422254EFCDA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F2B8A5-BD8F-49C6-A3B4-519CC7B650C2}" type="slidenum">
              <a:rPr lang="en-US" smtClean="0"/>
              <a:pPr eaLnBrk="1" hangingPunct="1"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474CA4-4F74-4F0B-9971-1CEBD79C288D}" type="slidenum">
              <a:rPr lang="en-US" smtClean="0"/>
              <a:pPr eaLnBrk="1" hangingPunct="1"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64316B-E8F9-43AA-90BD-FAC5F7E72AAB}" type="slidenum">
              <a:rPr lang="en-US" smtClean="0"/>
              <a:pPr eaLnBrk="1" hangingPunct="1"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CB8F74-CFB5-48BB-BD5A-053FA910A9D9}" type="slidenum">
              <a:rPr lang="en-US" smtClean="0"/>
              <a:pPr eaLnBrk="1" hangingPunct="1"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2301BB-D06E-4F50-8409-675434E0DF36}" type="slidenum">
              <a:rPr lang="en-US" smtClean="0"/>
              <a:pPr eaLnBrk="1" hangingPunct="1"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A1957-DC48-4151-A196-B5F896314E01}" type="slidenum">
              <a:rPr lang="en-US" smtClean="0"/>
              <a:pPr eaLnBrk="1" hangingPunct="1"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37BC5-7371-4FB8-92B8-44B1AAEEC435}" type="slidenum">
              <a:rPr lang="en-US" smtClean="0"/>
              <a:pPr eaLnBrk="1" hangingPunct="1"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E6B39E-ECCB-445B-B4B5-626AC3BEFFA7}" type="slidenum">
              <a:rPr lang="en-US" smtClean="0"/>
              <a:pPr eaLnBrk="1" hangingPunct="1"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E3793F-DFDF-44C2-9D9F-497B56821FEE}" type="slidenum">
              <a:rPr lang="en-US" smtClean="0"/>
              <a:pPr eaLnBrk="1" hangingPunct="1"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2CCDC4-5CA7-41EC-9AD5-C9737F0E9E6D}" type="slidenum">
              <a:rPr lang="en-US" smtClean="0"/>
              <a:pPr eaLnBrk="1" hangingPunct="1"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28E89F-437A-4A84-95D9-34C63932250F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064688-DFED-4B34-9AA2-8149E9A5A0D8}" type="slidenum">
              <a:rPr lang="en-US" smtClean="0"/>
              <a:pPr eaLnBrk="1" hangingPunct="1"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C77145-659C-4994-B881-3326BD42870E}" type="slidenum">
              <a:rPr lang="en-US" smtClean="0"/>
              <a:pPr eaLnBrk="1" hangingPunct="1"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806B73-7E0B-4ED4-943C-BC657C062395}" type="slidenum">
              <a:rPr lang="en-US" smtClean="0"/>
              <a:pPr eaLnBrk="1" hangingPunct="1"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110CFF-73EF-408A-972B-EBAF6677DAEE}" type="slidenum">
              <a:rPr lang="en-US" smtClean="0"/>
              <a:pPr eaLnBrk="1" hangingPunct="1"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C856DF-6968-4803-ABC2-B75228C55A06}" type="slidenum">
              <a:rPr lang="en-US" smtClean="0"/>
              <a:pPr eaLnBrk="1" hangingPunct="1"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E8B6C0-1868-44AC-8C6F-F69D3929DEE9}" type="slidenum">
              <a:rPr lang="en-US" smtClean="0"/>
              <a:pPr eaLnBrk="1" hangingPunct="1"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C37463-8417-4BF3-8C3E-5BC1D68F43DB}" type="slidenum">
              <a:rPr lang="en-US" smtClean="0"/>
              <a:pPr eaLnBrk="1" hangingPunct="1"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41D62-ED82-4D9A-9FCD-23926D9FF800}" type="slidenum">
              <a:rPr lang="en-US" smtClean="0"/>
              <a:pPr eaLnBrk="1" hangingPunct="1"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926B3-CF5C-42C3-B4C4-AABE8A91A8AE}" type="slidenum">
              <a:rPr lang="en-US" smtClean="0"/>
              <a:pPr eaLnBrk="1" hangingPunct="1"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6FA449-4E8C-4821-B0A0-7CE2F6172AA0}" type="slidenum">
              <a:rPr lang="en-US" smtClean="0"/>
              <a:pPr eaLnBrk="1" hangingPunct="1"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CD48F0-F8BA-4FB2-A3D3-27A081449A45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113E7E-18F5-4C45-985F-8153A43670FF}" type="slidenum">
              <a:rPr lang="en-US" smtClean="0"/>
              <a:pPr eaLnBrk="1" hangingPunct="1"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A2D432-7574-4CF9-BEA2-13FD38064CD3}" type="slidenum">
              <a:rPr lang="en-US" smtClean="0"/>
              <a:pPr eaLnBrk="1" hangingPunct="1"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61591B-ABDD-4CC9-956A-8C179522EE44}" type="slidenum">
              <a:rPr lang="en-US" smtClean="0"/>
              <a:pPr eaLnBrk="1" hangingPunct="1"/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2515B-6DA0-4FD3-BD42-261B90CCA2FA}" type="slidenum">
              <a:rPr lang="en-US" smtClean="0"/>
              <a:pPr eaLnBrk="1" hangingPunct="1"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005F55-DE2A-4ABB-823C-4FB7F7322DF4}" type="slidenum">
              <a:rPr lang="en-US" smtClean="0"/>
              <a:pPr eaLnBrk="1" hangingPunct="1"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672AAC-5F02-42F6-8AE8-EF209D076B9F}" type="slidenum">
              <a:rPr lang="en-US" smtClean="0"/>
              <a:pPr eaLnBrk="1" hangingPunct="1"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61F5E-B600-409B-BF63-EFCC7092E458}" type="slidenum">
              <a:rPr lang="en-US" smtClean="0"/>
              <a:pPr eaLnBrk="1" hangingPunct="1"/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5E684-B581-4B7C-BC00-30C8A1B286FA}" type="slidenum">
              <a:rPr lang="en-US" smtClean="0"/>
              <a:pPr eaLnBrk="1" hangingPunct="1"/>
              <a:t>82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EC8C49-ED51-49FA-B586-182C198D9EC5}" type="slidenum">
              <a:rPr lang="en-US" smtClean="0"/>
              <a:pPr eaLnBrk="1" hangingPunct="1"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1F3F54-C685-4119-BCBE-6419B571299B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6A2000-26A8-47BA-92E7-1FC03B1E7FC9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93095F-A4F1-4BAE-A8E4-CEAEA87DA829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FD8E7A-5BA1-477B-AE85-59C814175EF0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5B7B-B0A9-44DB-AB63-ADC73A1F0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3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AB38-40E3-4017-8537-1F6F96DCB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6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A8C0-B542-47CD-985A-69CAC6A41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6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E836-C178-4A20-BE93-42F953A2AC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5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0C459-31E1-4E03-BF95-8CB5F3D487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CC19-B393-4081-9CA3-CCB4B1418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6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AAB2-A138-433E-9042-0DC507E02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6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53ED-B9A3-45B5-942B-B24D45CAA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EEF6-6CB0-447B-A39E-D6DD12DF4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1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3A78-A833-482B-BAF3-ECCC019F5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0E4-8198-4CB2-9256-67E34F287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5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539C-74D7-4A4E-819A-C4C112C7A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0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5916E05-A4D5-472B-BC34-00D82090C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894" r:id="rId4"/>
    <p:sldLayoutId id="2147483901" r:id="rId5"/>
    <p:sldLayoutId id="2147483895" r:id="rId6"/>
    <p:sldLayoutId id="2147483902" r:id="rId7"/>
    <p:sldLayoutId id="2147483903" r:id="rId8"/>
    <p:sldLayoutId id="2147483904" r:id="rId9"/>
    <p:sldLayoutId id="2147483896" r:id="rId10"/>
    <p:sldLayoutId id="2147483905" r:id="rId11"/>
    <p:sldLayoutId id="21474838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vel" TargetMode="External"/><Relationship Id="rId4" Type="http://schemas.openxmlformats.org/officeDocument/2006/relationships/hyperlink" Target="http://en.wikipedia.org/wiki/Travel_writer" TargetMode="External"/><Relationship Id="rId5" Type="http://schemas.openxmlformats.org/officeDocument/2006/relationships/hyperlink" Target="http://en.wikipedia.org/wiki/Short_story" TargetMode="External"/><Relationship Id="rId6" Type="http://schemas.openxmlformats.org/officeDocument/2006/relationships/hyperlink" Target="http://en.wikipedia.org/wiki/Literary_criticism" TargetMode="External"/><Relationship Id="rId7" Type="http://schemas.openxmlformats.org/officeDocument/2006/relationships/hyperlink" Target="http://en.wikipedia.org/wiki/United_States" TargetMode="Externa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en.wikipedia.org/wiki/Medford,_Massachusett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U1S9F3agsU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hyperlink" Target="http://ericblackink.minnpost.com/wp-content/uploads/lateseptember07/lumumba__u.s._toppled_leader_of_congo.jpg" TargetMode="External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x8nBhIOCTQ" TargetMode="External"/><Relationship Id="rId4" Type="http://schemas.openxmlformats.org/officeDocument/2006/relationships/hyperlink" Target="http://www.youtube.com/watch?v=BJkDr9NXpS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bit.me/video/gCQIGiXf0JA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0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DFRItvmNBo" TargetMode="External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awL1Hpy7spA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hyperlink" Target="http://www.youtube.com/watch?v=mnjgjdwo-G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PIA 2501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algn="ctr" eaLnBrk="1" hangingPunct="1">
              <a:buFontTx/>
              <a:buNone/>
            </a:pPr>
            <a:endParaRPr lang="en-US" b="1" dirty="0" smtClean="0"/>
          </a:p>
          <a:p>
            <a:pPr marL="273050" indent="-273050" algn="ctr" eaLnBrk="1" hangingPunct="1">
              <a:buFontTx/>
              <a:buNone/>
            </a:pPr>
            <a:endParaRPr lang="en-US" b="1" dirty="0" smtClean="0"/>
          </a:p>
          <a:p>
            <a:pPr marL="273050" indent="-273050" algn="ctr" eaLnBrk="1" hangingPunct="1">
              <a:buFontTx/>
              <a:buNone/>
            </a:pPr>
            <a:r>
              <a:rPr lang="en-US" sz="4800" b="1" dirty="0" smtClean="0">
                <a:solidFill>
                  <a:srgbClr val="1D0876"/>
                </a:solidFill>
              </a:rPr>
              <a:t>Development Policy </a:t>
            </a:r>
          </a:p>
          <a:p>
            <a:pPr marL="273050" indent="-273050" algn="ctr" eaLnBrk="1" hangingPunct="1">
              <a:buFontTx/>
              <a:buNone/>
            </a:pPr>
            <a:r>
              <a:rPr lang="en-US" sz="4800" b="1" dirty="0" smtClean="0">
                <a:solidFill>
                  <a:srgbClr val="1D0876"/>
                </a:solidFill>
              </a:rPr>
              <a:t>And Management</a:t>
            </a:r>
          </a:p>
          <a:p>
            <a:pPr marL="273050" indent="-273050" algn="ctr" eaLnBrk="1" hangingPunct="1">
              <a:buFontTx/>
              <a:buNone/>
            </a:pPr>
            <a:endParaRPr lang="en-US" sz="4800" b="1" dirty="0" smtClean="0"/>
          </a:p>
          <a:p>
            <a:pPr marL="273050" indent="-273050" algn="ctr" eaLnBrk="1" hangingPunct="1">
              <a:buFontTx/>
              <a:buNone/>
            </a:pPr>
            <a:r>
              <a:rPr lang="en-US" sz="4000" b="1" smtClean="0"/>
              <a:t>Week </a:t>
            </a:r>
            <a:r>
              <a:rPr lang="en-US" sz="4000" b="1" smtClean="0"/>
              <a:t>Four</a:t>
            </a:r>
            <a:endParaRPr lang="en-US" sz="4000" b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Nyasaland- March 1959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1906588"/>
            <a:ext cx="5715000" cy="38211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2. Theories of Modernization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sz="6000" dirty="0" smtClean="0"/>
              <a:t>		MODERNIZATION, Nationalism and Independence: Major Theme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ja-JP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Era</a:t>
            </a:r>
            <a:r>
              <a:rPr lang="ja-JP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1948-1989</a:t>
            </a:r>
            <a:endParaRPr lang="en-US" altLang="en-US" sz="3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498975"/>
          </a:xfrm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In the 1940s and 1950s there was a rhetoric of Nationalism through out the World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Political Change (Nationalism in the Middle East, and Latin America) and Independence (Caribbean, Africa, and Asia (1960s-1970s)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Transformation in Eastern Europe and the CIS (1980s)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1172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0200"/>
            <a:ext cx="8686800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alt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New Colonials and End of Sea Based Colonialism (Sir Charles Arden-Clarke of Gold Coast in the Center)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52400"/>
            <a:ext cx="8183562" cy="5410200"/>
          </a:xfrm>
        </p:spPr>
        <p:txBody>
          <a:bodyPr>
            <a:normAutofit fontScale="77500" lnSpcReduction="20000"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Egypt- 1922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Dutch East Indies- 1944  (Indonesia)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Philippines (1946)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India- 1947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Israel-1948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Sudan-1965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Ghana-1957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The Deluge-1960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68612" name="Picture 5" descr="http://freespace.virgin.net/jbma.net/archive/thelongroad/novemb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14" y="1600200"/>
            <a:ext cx="523076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5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Independence</a:t>
            </a:r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727575"/>
          </a:xfrm>
        </p:spPr>
        <p:txBody>
          <a:bodyPr/>
          <a:lstStyle/>
          <a:p>
            <a:pPr lvl="1" eaLnBrk="1" hangingPunct="1"/>
            <a:r>
              <a:rPr lang="en-US" altLang="en-US" b="1" dirty="0" smtClean="0">
                <a:cs typeface="Times New Roman" pitchFamily="18" charset="0"/>
              </a:rPr>
              <a:t>Between 1945 and 1985 more than one hundred new states came into existence (Another 20 or so by the end of the century) 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b="1" dirty="0" smtClean="0">
              <a:cs typeface="Times New Roman" pitchFamily="18" charset="0"/>
            </a:endParaRPr>
          </a:p>
          <a:p>
            <a:pPr lvl="1" eaLnBrk="1" hangingPunct="1"/>
            <a:r>
              <a:rPr lang="en-US" altLang="en-US" b="1" dirty="0" smtClean="0">
                <a:cs typeface="Times New Roman" pitchFamily="18" charset="0"/>
              </a:rPr>
              <a:t>Kwame Nkrumah </a:t>
            </a:r>
            <a:r>
              <a:rPr lang="ja-JP" altLang="en-US" b="1" dirty="0" smtClean="0">
                <a:cs typeface="Times New Roman" pitchFamily="18" charset="0"/>
              </a:rPr>
              <a:t>“</a:t>
            </a:r>
            <a:r>
              <a:rPr lang="en-US" altLang="ja-JP" b="1" dirty="0" smtClean="0">
                <a:cs typeface="Times New Roman" pitchFamily="18" charset="0"/>
              </a:rPr>
              <a:t>Seek ye first the Political Kingdom</a:t>
            </a:r>
            <a:r>
              <a:rPr lang="ja-JP" altLang="en-US" b="1" dirty="0" smtClean="0">
                <a:cs typeface="Times New Roman" pitchFamily="18" charset="0"/>
              </a:rPr>
              <a:t>”</a:t>
            </a:r>
            <a:endParaRPr lang="en-US" altLang="ja-JP" b="1" dirty="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b="1" dirty="0" smtClean="0">
                <a:cs typeface="Times New Roman" pitchFamily="18" charset="0"/>
              </a:rPr>
              <a:t>Implication was that economic</a:t>
            </a:r>
          </a:p>
          <a:p>
            <a:pPr marL="457200" lvl="1" indent="0" eaLnBrk="1" hangingPunct="1">
              <a:buNone/>
            </a:pPr>
            <a:r>
              <a:rPr lang="en-US" altLang="en-US" b="1" dirty="0" smtClean="0">
                <a:cs typeface="Times New Roman" pitchFamily="18" charset="0"/>
              </a:rPr>
              <a:t> development would follow</a:t>
            </a:r>
            <a:endParaRPr lang="en-US" altLang="en-US" b="1" dirty="0" smtClean="0"/>
          </a:p>
          <a:p>
            <a:pPr eaLnBrk="1" hangingPunct="1"/>
            <a:endParaRPr lang="en-US" altLang="en-US" b="1" dirty="0" smtClean="0"/>
          </a:p>
        </p:txBody>
      </p:sp>
      <p:pic>
        <p:nvPicPr>
          <p:cNvPr id="69636" name="Picture 3" descr="UE4ZCASZDGQ0CAXYFYDTCATQ10VICAW5CORHCAOV1WI2CAH3LNCHCAR1YLWYCA3X9GZKCA8L7X0TCA0MQNMCCAAT2X9GCAPP6MNICAMKXPKJCAFZ6CZACAU7DDUFCATQC5ORCAKEFFWQCAKC3I1ICAAUL1Z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42093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9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>
          <a:xfrm>
            <a:off x="533400" y="5486400"/>
            <a:ext cx="8183563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smtClean="0">
                <a:solidFill>
                  <a:schemeClr val="tx1"/>
                </a:solidFill>
                <a:effectLst/>
              </a:rPr>
              <a:t>(L to R) PM Pandit Jawaharlal Nehru of India, Pres. Kwame Nkrumah of Ghana, Pres. Gamal Abdel Nasser of United Arab Rep., Pres. Sukarno of Indonesia, &amp; Pres. Tito of Yugoslavia.</a:t>
            </a:r>
            <a:r>
              <a:rPr lang="en-US" altLang="en-US" sz="2000" smtClean="0">
                <a:effectLst/>
              </a:rPr>
              <a:t> 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8001000" cy="5289550"/>
          </a:xfrm>
        </p:spPr>
      </p:pic>
    </p:spTree>
    <p:extLst>
      <p:ext uri="{BB962C8B-B14F-4D97-AF65-F5344CB8AC3E}">
        <p14:creationId xmlns:p14="http://schemas.microsoft.com/office/powerpoint/2010/main" val="307107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572000"/>
            <a:ext cx="8183562" cy="14636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Mixed vs. Command Economies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altLang="en-US" b="1" dirty="0" smtClean="0"/>
              <a:t>9. Nationalism, Independence and   Theories of Development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altLang="en-US" b="1" dirty="0" smtClean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altLang="en-US" b="1" dirty="0" smtClean="0"/>
              <a:t>		Socialism as a </a:t>
            </a:r>
            <a:r>
              <a:rPr lang="ja-JP" altLang="en-US" b="1" dirty="0" smtClean="0"/>
              <a:t>“</a:t>
            </a:r>
            <a:r>
              <a:rPr lang="en-US" altLang="ja-JP" b="1" dirty="0" smtClean="0"/>
              <a:t>Model?</a:t>
            </a:r>
            <a:r>
              <a:rPr lang="ja-JP" altLang="en-US" b="1" dirty="0" smtClean="0"/>
              <a:t>”</a:t>
            </a:r>
            <a:endParaRPr lang="en-US" altLang="ja-JP" b="1" dirty="0" smtClean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altLang="en-US" b="1" dirty="0" smtClean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altLang="en-US" b="1" dirty="0" smtClean="0"/>
              <a:t>		Part of European Social Democracy   	Movement?</a:t>
            </a:r>
          </a:p>
          <a:p>
            <a:pPr marL="514350" indent="-514350" eaLnBrk="1" hangingPunct="1">
              <a:buFont typeface="Wingdings 2" pitchFamily="18" charset="2"/>
              <a:buAutoNum type="arabicPeriod" startAt="8"/>
            </a:pPr>
            <a:endParaRPr lang="en-US" altLang="en-US" b="1" dirty="0" smtClean="0"/>
          </a:p>
          <a:p>
            <a:pPr marL="514350" indent="-514350" eaLnBrk="1" hangingPunct="1">
              <a:buFont typeface="Wingdings 2" pitchFamily="18" charset="2"/>
              <a:buAutoNum type="arabicPeriod" startAt="8"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1162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/>
          </p:cNvSpPr>
          <p:nvPr>
            <p:ph type="title"/>
          </p:nvPr>
        </p:nvSpPr>
        <p:spPr bwMode="auto">
          <a:xfrm>
            <a:off x="533400" y="5410200"/>
            <a:ext cx="8183563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ffectLst/>
              </a:rPr>
              <a:t>Social Democracy</a:t>
            </a:r>
          </a:p>
        </p:txBody>
      </p:sp>
      <p:pic>
        <p:nvPicPr>
          <p:cNvPr id="73731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530225"/>
            <a:ext cx="4751387" cy="4956175"/>
          </a:xfrm>
        </p:spPr>
      </p:pic>
      <p:pic>
        <p:nvPicPr>
          <p:cNvPr id="73732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25" y="838200"/>
            <a:ext cx="3651250" cy="3806825"/>
          </a:xfrm>
        </p:spPr>
      </p:pic>
    </p:spTree>
    <p:extLst>
      <p:ext uri="{BB962C8B-B14F-4D97-AF65-F5344CB8AC3E}">
        <p14:creationId xmlns:p14="http://schemas.microsoft.com/office/powerpoint/2010/main" val="166507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Vs. Communist Theory and Development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575175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State Control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Social Engineering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Command Economy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Industrialization vs. Rural Transformation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State Managed Development</a:t>
            </a:r>
          </a:p>
        </p:txBody>
      </p:sp>
    </p:spTree>
    <p:extLst>
      <p:ext uri="{BB962C8B-B14F-4D97-AF65-F5344CB8AC3E}">
        <p14:creationId xmlns:p14="http://schemas.microsoft.com/office/powerpoint/2010/main" val="91742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Great Helmsman</a:t>
            </a:r>
          </a:p>
        </p:txBody>
      </p:sp>
      <p:pic>
        <p:nvPicPr>
          <p:cNvPr id="75779" name="Picture 2" descr="http://anarchy.files.wordpress.com/2007/01/stal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066800"/>
            <a:ext cx="5510213" cy="3705225"/>
          </a:xfrm>
          <a:noFill/>
        </p:spPr>
      </p:pic>
    </p:spTree>
    <p:extLst>
      <p:ext uri="{BB962C8B-B14F-4D97-AF65-F5344CB8AC3E}">
        <p14:creationId xmlns:p14="http://schemas.microsoft.com/office/powerpoint/2010/main" val="45093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5029199"/>
            <a:ext cx="7543800" cy="18648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Influence: Transition Authors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7043" name="Text Placeholder 6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2316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Peace Corps, 1963-1965</a:t>
            </a:r>
          </a:p>
        </p:txBody>
      </p:sp>
      <p:sp>
        <p:nvSpPr>
          <p:cNvPr id="87044" name="Text Placeholder 7"/>
          <p:cNvSpPr>
            <a:spLocks noGrp="1"/>
          </p:cNvSpPr>
          <p:nvPr>
            <p:ph type="body" sz="half" idx="3"/>
          </p:nvPr>
        </p:nvSpPr>
        <p:spPr>
          <a:xfrm>
            <a:off x="609600" y="158750"/>
            <a:ext cx="3930650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/>
              <a:t>Paul Theroux- “Tarzan as an Expatriate”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76202122"/>
              </p:ext>
            </p:extLst>
          </p:nvPr>
        </p:nvGraphicFramePr>
        <p:xfrm>
          <a:off x="381000" y="1981200"/>
          <a:ext cx="4648200" cy="3429000"/>
        </p:xfrm>
        <a:graphic>
          <a:graphicData uri="http://schemas.openxmlformats.org/drawingml/2006/table">
            <a:tbl>
              <a:tblPr/>
              <a:tblGrid>
                <a:gridCol w="2324100"/>
                <a:gridCol w="2324100"/>
              </a:tblGrid>
              <a:tr h="1177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 smtClean="0"/>
                        <a:t>Born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b="1" dirty="0"/>
                        <a:t>10 April 1941 (age </a:t>
                      </a:r>
                      <a:r>
                        <a:rPr lang="nb-NO" sz="1200" b="1" dirty="0" smtClean="0"/>
                        <a:t>75)</a:t>
                      </a:r>
                      <a:r>
                        <a:rPr lang="nb-NO" sz="1200" b="1" dirty="0"/>
                        <a:t/>
                      </a:r>
                      <a:br>
                        <a:rPr lang="nb-NO" sz="1200" b="1" dirty="0"/>
                      </a:br>
                      <a:r>
                        <a:rPr lang="nb-NO" sz="1200" b="1" u="none" strike="noStrike" dirty="0">
                          <a:solidFill>
                            <a:srgbClr val="0B0080"/>
                          </a:solidFill>
                          <a:hlinkClick r:id="rId2" tooltip="Medford, Massachusetts"/>
                        </a:rPr>
                        <a:t>Medford, Massachusetts</a:t>
                      </a:r>
                      <a:endParaRPr lang="nb-NO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33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/>
                        <a:t>Occupation</a:t>
                      </a:r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u="none" strike="noStrike" dirty="0" smtClean="0">
                          <a:solidFill>
                            <a:srgbClr val="0B0080"/>
                          </a:solidFill>
                          <a:hlinkClick r:id="rId3" tooltip="Novel"/>
                        </a:rPr>
                        <a:t>Peace Corps Volunteer,</a:t>
                      </a:r>
                      <a:r>
                        <a:rPr lang="en-US" sz="1200" b="1" u="none" strike="noStrike" baseline="0" dirty="0" smtClean="0">
                          <a:solidFill>
                            <a:srgbClr val="0B0080"/>
                          </a:solidFill>
                          <a:hlinkClick r:id="rId3" tooltip="Novel"/>
                        </a:rPr>
                        <a:t> Malawi</a:t>
                      </a:r>
                      <a:endParaRPr lang="en-US" sz="1200" b="1" u="none" strike="noStrike" dirty="0" smtClean="0">
                        <a:solidFill>
                          <a:srgbClr val="0B0080"/>
                        </a:solidFill>
                        <a:hlinkClick r:id="rId3" tooltip="Novel"/>
                      </a:endParaRPr>
                    </a:p>
                    <a:p>
                      <a:pPr fontAlgn="t"/>
                      <a:endParaRPr lang="en-US" sz="1200" b="1" u="none" strike="noStrike" dirty="0" smtClean="0">
                        <a:solidFill>
                          <a:srgbClr val="0B0080"/>
                        </a:solidFill>
                        <a:hlinkClick r:id="rId3" tooltip="Novel"/>
                      </a:endParaRPr>
                    </a:p>
                    <a:p>
                      <a:pPr fontAlgn="t"/>
                      <a:r>
                        <a:rPr lang="en-US" sz="1200" b="1" u="none" strike="noStrike" dirty="0" smtClean="0">
                          <a:solidFill>
                            <a:srgbClr val="0B0080"/>
                          </a:solidFill>
                          <a:hlinkClick r:id="rId3" tooltip="Novel"/>
                        </a:rPr>
                        <a:t>Novelist</a:t>
                      </a:r>
                      <a:r>
                        <a:rPr lang="en-US" sz="1200" b="1" dirty="0"/>
                        <a:t>, </a:t>
                      </a:r>
                      <a:r>
                        <a:rPr lang="en-US" sz="1200" b="1" u="none" strike="noStrike" dirty="0">
                          <a:solidFill>
                            <a:srgbClr val="0B0080"/>
                          </a:solidFill>
                          <a:hlinkClick r:id="rId4" tooltip="Travel writer"/>
                        </a:rPr>
                        <a:t>Travel writer</a:t>
                      </a:r>
                      <a:r>
                        <a:rPr lang="en-US" sz="1200" b="1" dirty="0"/>
                        <a:t>, </a:t>
                      </a:r>
                      <a:r>
                        <a:rPr lang="en-US" sz="1200" b="1" u="sng" dirty="0">
                          <a:solidFill>
                            <a:srgbClr val="0B0080"/>
                          </a:solidFill>
                          <a:hlinkClick r:id="rId5" tooltip="Short story"/>
                        </a:rPr>
                        <a:t>short story writer</a:t>
                      </a:r>
                      <a:r>
                        <a:rPr lang="en-US" sz="1200" b="1" dirty="0"/>
                        <a:t>, </a:t>
                      </a:r>
                      <a:r>
                        <a:rPr lang="en-US" sz="1200" b="1" u="none" strike="noStrike" dirty="0">
                          <a:solidFill>
                            <a:srgbClr val="0B0080"/>
                          </a:solidFill>
                          <a:hlinkClick r:id="rId6" tooltip="Literary criticism"/>
                        </a:rPr>
                        <a:t>literary critic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49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/>
                        <a:t>Nationality</a:t>
                      </a:r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u="none" strike="noStrike" dirty="0">
                          <a:solidFill>
                            <a:srgbClr val="0B0080"/>
                          </a:solidFill>
                          <a:hlinkClick r:id="rId7" tooltip="United States"/>
                        </a:rPr>
                        <a:t>American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 smtClean="0"/>
                        <a:t>Started</a:t>
                      </a:r>
                      <a:r>
                        <a:rPr lang="en-US" sz="1200" b="1" baseline="0" dirty="0" smtClean="0"/>
                        <a:t> Writing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 smtClean="0"/>
                        <a:t> 1967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646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295400"/>
            <a:ext cx="3932238" cy="34893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47" name="Picture 2" descr="http://www.lyceumagency.com/App_Content/images/theroux$paul_hr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670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93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5400" b="1" dirty="0" smtClean="0"/>
              <a:t>	Keynesianism and the </a:t>
            </a:r>
            <a:r>
              <a:rPr lang="ja-JP" altLang="en-US" sz="5400" b="1" dirty="0" smtClean="0"/>
              <a:t>“</a:t>
            </a:r>
            <a:r>
              <a:rPr lang="en-US" altLang="ja-JP" sz="5400" b="1" dirty="0" smtClean="0"/>
              <a:t>Western</a:t>
            </a:r>
            <a:r>
              <a:rPr lang="ja-JP" altLang="en-US" sz="5400" b="1" dirty="0" smtClean="0"/>
              <a:t>”</a:t>
            </a:r>
            <a:r>
              <a:rPr lang="en-US" altLang="ja-JP" sz="5400" b="1" dirty="0" smtClean="0"/>
              <a:t> Development Model</a:t>
            </a:r>
            <a:endParaRPr lang="en-US" alt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389922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Historical Character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6000" b="1" smtClean="0"/>
              <a:t>John Maynard Keynes</a:t>
            </a:r>
          </a:p>
        </p:txBody>
      </p:sp>
      <p:pic>
        <p:nvPicPr>
          <p:cNvPr id="77828" name="Picture 3" descr="keynes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3669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90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John Maynard Keynes, 1883-1946</a:t>
            </a:r>
          </a:p>
        </p:txBody>
      </p:sp>
      <p:sp>
        <p:nvSpPr>
          <p:cNvPr id="78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a typeface="MS Mincho" pitchFamily="49" charset="-128"/>
              </a:rPr>
              <a:t>British Economist who worked several years in the British India Office 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dirty="0" smtClean="0">
              <a:cs typeface="Times New Roman" pitchFamily="18" charset="0"/>
            </a:endParaRPr>
          </a:p>
          <a:p>
            <a:pPr eaLnBrk="1" hangingPunct="1"/>
            <a:r>
              <a:rPr lang="en-US" altLang="en-US" b="1" dirty="0" smtClean="0">
                <a:ea typeface="MS Mincho" pitchFamily="49" charset="-128"/>
              </a:rPr>
              <a:t>John </a:t>
            </a:r>
            <a:r>
              <a:rPr lang="en-US" altLang="en-US" b="1" dirty="0" err="1" smtClean="0">
                <a:ea typeface="MS Mincho" pitchFamily="49" charset="-128"/>
              </a:rPr>
              <a:t>Rapley</a:t>
            </a:r>
            <a:r>
              <a:rPr lang="en-US" altLang="en-US" b="1" dirty="0" smtClean="0">
                <a:ea typeface="MS Mincho" pitchFamily="49" charset="-128"/>
              </a:rPr>
              <a:t>:</a:t>
            </a:r>
            <a:r>
              <a:rPr lang="ja-JP" altLang="en-US" b="1" dirty="0" smtClean="0">
                <a:ea typeface="MS Mincho" pitchFamily="49" charset="-128"/>
              </a:rPr>
              <a:t>“</a:t>
            </a:r>
            <a:r>
              <a:rPr lang="en-US" altLang="ja-JP" b="1" dirty="0" smtClean="0">
                <a:ea typeface="MS Mincho" pitchFamily="49" charset="-128"/>
              </a:rPr>
              <a:t>Keynes had no problem with the market economy. He liked the machine but judged it to be in need of improvement if it was to operate well.</a:t>
            </a:r>
            <a:r>
              <a:rPr lang="ja-JP" altLang="en-US" b="1" dirty="0" smtClean="0">
                <a:ea typeface="MS Mincho" pitchFamily="49" charset="-128"/>
              </a:rPr>
              <a:t>”</a:t>
            </a:r>
            <a:endParaRPr lang="en-US" altLang="en-US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7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10200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John Maynard Keynes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956175"/>
          </a:xfrm>
        </p:spPr>
        <p:txBody>
          <a:bodyPr>
            <a:normAutofit fontScale="92500" lnSpcReduction="10000"/>
          </a:bodyPr>
          <a:lstStyle/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ea typeface="MS Mincho" pitchFamily="49" charset="-128"/>
              </a:rPr>
              <a:t>His goal was to influence the market and not replace it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b="1" dirty="0" smtClean="0">
              <a:ea typeface="+mn-ea"/>
              <a:cs typeface="Times New Roman" pitchFamily="18" charset="0"/>
            </a:endParaRP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ea typeface="MS Mincho" pitchFamily="49" charset="-128"/>
              </a:rPr>
              <a:t>Influenced the U.S. New Deal and the thinking of the </a:t>
            </a:r>
            <a:r>
              <a:rPr lang="en-US" b="1" dirty="0" err="1" smtClean="0">
                <a:ea typeface="MS Mincho" pitchFamily="49" charset="-128"/>
              </a:rPr>
              <a:t>Labour</a:t>
            </a:r>
            <a:r>
              <a:rPr lang="en-US" b="1" dirty="0" smtClean="0">
                <a:ea typeface="MS Mincho" pitchFamily="49" charset="-128"/>
              </a:rPr>
              <a:t> Party in England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b="1" dirty="0" smtClean="0">
              <a:ea typeface="+mn-ea"/>
              <a:cs typeface="Times New Roman" pitchFamily="18" charset="0"/>
            </a:endParaRP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ea typeface="MS Mincho" pitchFamily="49" charset="-128"/>
              </a:rPr>
              <a:t>He had an important influence on the social democratic parties in Western Europe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ea typeface="MS Mincho" pitchFamily="49" charset="-128"/>
              </a:rPr>
              <a:t>His ideas suggested that European mixed economies could be replicated in LDCs</a:t>
            </a:r>
            <a:r>
              <a:rPr lang="en-US" b="1" dirty="0" smtClean="0">
                <a:ea typeface="+mn-ea"/>
              </a:rPr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6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0"/>
            <a:ext cx="8839200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23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British economist Lord John Maynard Keynes (3rd l.) addresses the Bretton Woods Conference in July 1944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80900" name="Picture 2" descr="http://www.csmonitor.com/var/ezflow_site/storage/images/media/images/2010/0226/0226-john-maynard-keynes/7466044-1-eng-US/0226-john-maynard-keynes_full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531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10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9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Keynesianism as Economic Principle</a:t>
            </a:r>
            <a:r>
              <a:rPr lang="en-US" altLang="en-US" sz="2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altLang="en-US" b="1" smtClean="0">
              <a:cs typeface="Times New Roman" pitchFamily="18" charset="0"/>
            </a:endParaRPr>
          </a:p>
          <a:p>
            <a:pPr eaLnBrk="1" hangingPunct="1"/>
            <a:endParaRPr lang="en-US" altLang="en-US" b="1" smtClean="0">
              <a:cs typeface="Times New Roman" pitchFamily="18" charset="0"/>
            </a:endParaRPr>
          </a:p>
          <a:p>
            <a:pPr eaLnBrk="1" hangingPunct="1"/>
            <a:r>
              <a:rPr lang="en-US" altLang="en-US" b="1" smtClean="0">
                <a:cs typeface="Times New Roman" pitchFamily="18" charset="0"/>
              </a:rPr>
              <a:t>Government had a role in the management of the economy</a:t>
            </a:r>
          </a:p>
          <a:p>
            <a:pPr eaLnBrk="1" hangingPunct="1"/>
            <a:endParaRPr lang="en-US" altLang="en-US" b="1" smtClean="0">
              <a:cs typeface="Times New Roman" pitchFamily="18" charset="0"/>
            </a:endParaRP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>
                <a:cs typeface="Times New Roman" pitchFamily="18" charset="0"/>
              </a:rPr>
              <a:t>KEY: Faith in the State</a:t>
            </a: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100758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57800"/>
            <a:ext cx="8183563" cy="1052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cs typeface="Times New Roman" pitchFamily="18" charset="0"/>
                <a:hlinkClick r:id="rId2"/>
              </a:rPr>
              <a:t>Keynesianism- Keynes on the End of the Gold Standard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VIDEO</a:t>
            </a: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727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cs typeface="Times New Roman" pitchFamily="18" charset="0"/>
              </a:rPr>
              <a:t>Physical development (roads and dams) and Economic Growth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cs typeface="Times New Roman" pitchFamily="18" charset="0"/>
              </a:rPr>
              <a:t>Physical and Mental Change or Social Development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cs typeface="Times New Roman" pitchFamily="18" charset="0"/>
              </a:rPr>
              <a:t>Human Resource Development vs. Social and Economic Change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cs typeface="Times New Roman" pitchFamily="18" charset="0"/>
              </a:rPr>
              <a:t>Proposed a Mixed Economy—public and private</a:t>
            </a:r>
            <a:endParaRPr lang="en-US" altLang="en-US" sz="2200" b="1" smtClean="0"/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103046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Modernization</a:t>
            </a:r>
          </a:p>
        </p:txBody>
      </p:sp>
      <p:pic>
        <p:nvPicPr>
          <p:cNvPr id="28675" name="Content Placeholder 5" descr="Railway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38400"/>
            <a:ext cx="4194175" cy="2897188"/>
          </a:xfrm>
        </p:spPr>
      </p:pic>
      <p:pic>
        <p:nvPicPr>
          <p:cNvPr id="28676" name="Picture 5" descr="http://4.bp.blogspot.com/_JdUAPte-izc/SwQUQOjFCaI/AAAAAAAAAAU/2w3Z75AgEQY/s1600/f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 Modernization, Development Theory, and its Critics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4400" b="1" smtClean="0"/>
              <a:t>A. Agraria vs. Industria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3">
                    <a:shade val="75000"/>
                  </a:schemeClr>
                </a:solidFill>
              </a:rPr>
              <a:t>Development: The Modernization Definition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69925" y="12557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latin typeface="Arial Narrow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5800" y="1266825"/>
            <a:ext cx="39925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3" eaLnBrk="1" hangingPunct="1"/>
            <a:r>
              <a:rPr lang="en-US" sz="2000" b="1" u="sng"/>
              <a:t>Agraria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Attitudes: parochial – fixed rules</a:t>
            </a:r>
          </a:p>
          <a:p>
            <a:pPr eaLnBrk="1" hangingPunct="1"/>
            <a:r>
              <a:rPr lang="en-US" sz="2000"/>
              <a:t>Customs: particularistic / inherited</a:t>
            </a:r>
          </a:p>
          <a:p>
            <a:pPr eaLnBrk="1" hangingPunct="1"/>
            <a:r>
              <a:rPr lang="en-US" sz="2000"/>
              <a:t>Status: ascriptive</a:t>
            </a:r>
          </a:p>
          <a:p>
            <a:pPr eaLnBrk="1" hangingPunct="1"/>
            <a:r>
              <a:rPr lang="en-US" sz="2000"/>
              <a:t>Functionally: diffuse</a:t>
            </a:r>
          </a:p>
          <a:p>
            <a:pPr eaLnBrk="1" hangingPunct="1"/>
            <a:r>
              <a:rPr lang="en-US" sz="2000"/>
              <a:t>Holistic Change</a:t>
            </a:r>
          </a:p>
          <a:p>
            <a:pPr eaLnBrk="1" hangingPunct="1"/>
            <a:r>
              <a:rPr lang="en-US" sz="2000"/>
              <a:t>Lack of Specialized Roles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724400" y="1295400"/>
            <a:ext cx="34147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/>
              <a:t>Result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/>
              <a:t>Agricultural, rural, poor</a:t>
            </a:r>
          </a:p>
          <a:p>
            <a:pPr eaLnBrk="1" hangingPunct="1"/>
            <a:r>
              <a:rPr lang="en-US" sz="2000"/>
              <a:t>Oral / illiterate</a:t>
            </a:r>
          </a:p>
          <a:p>
            <a:pPr eaLnBrk="1" hangingPunct="1"/>
            <a:r>
              <a:rPr lang="en-US" sz="2000"/>
              <a:t>Authoritarian instability</a:t>
            </a:r>
          </a:p>
          <a:p>
            <a:pPr eaLnBrk="1" hangingPunct="1"/>
            <a:r>
              <a:rPr lang="en-US" sz="2000"/>
              <a:t>Subsistence – non-monetary</a:t>
            </a:r>
          </a:p>
          <a:p>
            <a:pPr eaLnBrk="1" hangingPunct="1"/>
            <a:r>
              <a:rPr lang="en-US" sz="2000"/>
              <a:t>Revolution and violence</a:t>
            </a:r>
          </a:p>
          <a:p>
            <a:pPr eaLnBrk="1" hangingPunct="1"/>
            <a:r>
              <a:rPr lang="en-US" sz="2000"/>
              <a:t>Occupation fixed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3886200"/>
            <a:ext cx="3962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249363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000" b="1" u="sng"/>
              <a:t>Industria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Universalistic</a:t>
            </a:r>
          </a:p>
          <a:p>
            <a:pPr eaLnBrk="1" hangingPunct="1"/>
            <a:r>
              <a:rPr lang="en-US" sz="2000"/>
              <a:t>Legal / Rational</a:t>
            </a:r>
          </a:p>
          <a:p>
            <a:pPr eaLnBrk="1" hangingPunct="1"/>
            <a:r>
              <a:rPr lang="en-US" sz="2000"/>
              <a:t>Achievement Oriented</a:t>
            </a:r>
          </a:p>
          <a:p>
            <a:pPr eaLnBrk="1" hangingPunct="1"/>
            <a:r>
              <a:rPr lang="en-US" sz="2000"/>
              <a:t>Roles Functionally Specific</a:t>
            </a:r>
          </a:p>
          <a:p>
            <a:pPr eaLnBrk="1" hangingPunct="1"/>
            <a:r>
              <a:rPr lang="en-US" sz="2000"/>
              <a:t>High Degree of Technology</a:t>
            </a:r>
          </a:p>
          <a:p>
            <a:pPr eaLnBrk="1" hangingPunct="1"/>
            <a:r>
              <a:rPr lang="en-US" sz="2000"/>
              <a:t>Manufacturing and Production </a:t>
            </a:r>
          </a:p>
          <a:p>
            <a:pPr eaLnBrk="1" hangingPunct="1"/>
            <a:r>
              <a:rPr lang="en-US" sz="2000"/>
              <a:t>	Oriented	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724400" y="3886200"/>
            <a:ext cx="4419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/>
              <a:t>Result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/>
              <a:t>Commercial</a:t>
            </a:r>
          </a:p>
          <a:p>
            <a:pPr eaLnBrk="1" hangingPunct="1"/>
            <a:r>
              <a:rPr lang="en-US" sz="2000"/>
              <a:t>Democratic / Peaceful</a:t>
            </a:r>
          </a:p>
          <a:p>
            <a:pPr eaLnBrk="1" hangingPunct="1"/>
            <a:r>
              <a:rPr lang="en-US" sz="2000"/>
              <a:t>Occupational mobility</a:t>
            </a:r>
          </a:p>
          <a:p>
            <a:pPr eaLnBrk="1" hangingPunct="1"/>
            <a:r>
              <a:rPr lang="en-US" sz="2000"/>
              <a:t>Literate</a:t>
            </a:r>
          </a:p>
          <a:p>
            <a:pPr eaLnBrk="1" hangingPunct="1"/>
            <a:r>
              <a:rPr lang="en-US" sz="2000"/>
              <a:t>Urban, Rich</a:t>
            </a:r>
          </a:p>
          <a:p>
            <a:pPr eaLnBrk="1" hangingPunct="1"/>
            <a:r>
              <a:rPr lang="en-US" sz="2000"/>
              <a:t>Incrementalism, Stability and Gradual 	Change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3160713" y="1474788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236913" y="4114800"/>
            <a:ext cx="1436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solidFill>
                <a:srgbClr val="1D0876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7200" b="1" dirty="0" smtClean="0">
                <a:solidFill>
                  <a:srgbClr val="1D0876"/>
                </a:solidFill>
              </a:rPr>
              <a:t>This week’s Themes</a:t>
            </a:r>
            <a:endParaRPr lang="en-US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Beginnings of Development Theory- 1950s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There existed…Many terms</a:t>
            </a:r>
          </a:p>
          <a:p>
            <a:pPr eaLnBrk="1" hangingPunct="1"/>
            <a:r>
              <a:rPr lang="en-US" sz="2800" b="1" smtClean="0"/>
              <a:t>Division of the world in the 1950s and after</a:t>
            </a:r>
          </a:p>
          <a:p>
            <a:pPr eaLnBrk="1" hangingPunct="1">
              <a:buFontTx/>
              <a:buNone/>
            </a:pPr>
            <a:endParaRPr lang="en-US" sz="2800" b="1" smtClean="0"/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Non-Western Colonial Dichotomy</a:t>
            </a:r>
            <a:endParaRPr lang="en-US" b="1" smtClean="0">
              <a:cs typeface="Courier New" pitchFamily="49" charset="0"/>
            </a:endParaRP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Third World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West, East and "Non-West"</a:t>
            </a:r>
            <a:endParaRPr lang="en-US" b="1" smtClean="0">
              <a:cs typeface="Courier New" pitchFamily="49" charset="0"/>
            </a:endParaRP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Developing States and Modernization</a:t>
            </a: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North vs. South states </a:t>
            </a: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More Developed vs. Lesser Developed Countries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LDCs</a:t>
            </a: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Keynesianism</a:t>
            </a:r>
          </a:p>
          <a:p>
            <a:pPr lvl="1" eaLnBrk="1" hangingPunct="1"/>
            <a:endParaRPr lang="en-US" sz="2400" b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C. Concept of Modernization, Continued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371600"/>
            <a:ext cx="92202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rgbClr val="180975"/>
                </a:solidFill>
                <a:cs typeface="Times New Roman" pitchFamily="18" charset="0"/>
              </a:rPr>
              <a:t>Haiti: City Image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Dual Society / Dual Economy: </a:t>
            </a:r>
            <a:r>
              <a:rPr lang="en-US" b="1" smtClean="0"/>
              <a:t>Characteristics: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Tradition is source of poverty and underdevelopment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Modernization assumes dual economy with an enclave modern sector</a:t>
            </a:r>
          </a:p>
        </p:txBody>
      </p:sp>
      <p:pic>
        <p:nvPicPr>
          <p:cNvPr id="33796" name="Picture 5" descr="http://www.latinamericanstudies.org/haiti/haiti-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715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8458200" cy="520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Concept of Modernization, Continued</a:t>
            </a:r>
          </a:p>
        </p:txBody>
      </p:sp>
      <p:sp>
        <p:nvSpPr>
          <p:cNvPr id="34819" name="Text Placeholder 3"/>
          <p:cNvSpPr>
            <a:spLocks noGrp="1"/>
          </p:cNvSpPr>
          <p:nvPr>
            <p:ph type="body" idx="2"/>
          </p:nvPr>
        </p:nvSpPr>
        <p:spPr>
          <a:xfrm>
            <a:off x="25400" y="1981200"/>
            <a:ext cx="4495800" cy="4876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24400" y="381000"/>
            <a:ext cx="4495800" cy="61722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Characteristics: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cs typeface="Times New Roman" pitchFamily="18" charset="0"/>
              </a:rPr>
              <a:t>Concept of Empathy 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putting oneself in the position of others, according to Daniel Lerner in </a:t>
            </a:r>
            <a:r>
              <a:rPr lang="en-US" sz="2800" b="1" u="sng" dirty="0" smtClean="0">
                <a:cs typeface="Times New Roman" pitchFamily="18" charset="0"/>
              </a:rPr>
              <a:t>The Passing of Traditional Society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u="sng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Mobile personality or acceptance of new ideas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Series of individual changes affect society, including secularism, literacy, and urbanization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Society changed by mass based communications</a:t>
            </a:r>
          </a:p>
        </p:txBody>
      </p:sp>
      <p:pic>
        <p:nvPicPr>
          <p:cNvPr id="34821" name="Picture 5" descr="http://www.untotheleast.com/blog/uploaded_images/013006_%20b783-760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17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Empathy?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24000"/>
            <a:ext cx="5200650" cy="44815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/>
              <a:t>Modernization,  Continued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-285750" y="1447800"/>
            <a:ext cx="4038600" cy="4681538"/>
          </a:xfrm>
        </p:spPr>
        <p:txBody>
          <a:bodyPr>
            <a:normAutofit fontScale="85000" lnSpcReduction="10000"/>
          </a:bodyPr>
          <a:lstStyle/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Movement from traditional to modern (and rural to urban) in all societies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The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 smtClean="0">
                <a:cs typeface="Times New Roman" pitchFamily="18" charset="0"/>
              </a:rPr>
              <a:t>West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dirty="0" smtClean="0">
                <a:cs typeface="Times New Roman" pitchFamily="18" charset="0"/>
              </a:rPr>
              <a:t> has distinguishing characteristics which distinguish it from Third World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Result is an assumption of Dichotomy 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(references include writing by Talcott Parsons, Marian Levy, Frank Sutton and in modified form Fred Riggs)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36868" name="Picture 5" descr="http://www.south-images.com/bolivia/plo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676400"/>
            <a:ext cx="5391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Concept of Modernization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295400"/>
            <a:ext cx="3810000" cy="55626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Characteristics: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cs typeface="Times New Roman" pitchFamily="18" charset="0"/>
              </a:rPr>
              <a:t>Social Mobilization (focus on value change)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b="1" dirty="0" smtClean="0">
                <a:cs typeface="Times New Roman" pitchFamily="18" charset="0"/>
              </a:rPr>
              <a:t>Defined the process in which old social, economic and psychological commitments are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 smtClean="0">
                <a:cs typeface="Times New Roman" pitchFamily="18" charset="0"/>
              </a:rPr>
              <a:t>shaken off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b="1" dirty="0" smtClean="0">
                <a:cs typeface="Times New Roman" pitchFamily="18" charset="0"/>
              </a:rPr>
              <a:t>Social mobilization, and for some, forced value change was the key to modernization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b="1" dirty="0" smtClean="0">
                <a:cs typeface="Times New Roman" pitchFamily="18" charset="0"/>
              </a:rPr>
              <a:t>Social Engineering</a:t>
            </a:r>
          </a:p>
        </p:txBody>
      </p:sp>
      <p:pic>
        <p:nvPicPr>
          <p:cNvPr id="37892" name="Picture 5" descr="http://www.case.edu/affil/tibet/assets/photos/tibetan_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52625"/>
            <a:ext cx="54864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solidFill>
                  <a:srgbClr val="7B9899"/>
                </a:solidFill>
              </a:rPr>
              <a:t>Social Mobilization- Continued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2" eaLnBrk="1" hangingPunct="1"/>
            <a:endParaRPr lang="en-US" dirty="0" smtClean="0">
              <a:cs typeface="Times New Roman" pitchFamily="18" charset="0"/>
            </a:endParaRPr>
          </a:p>
          <a:p>
            <a:pPr lvl="2" eaLnBrk="1" hangingPunct="1"/>
            <a:r>
              <a:rPr lang="en-US" b="1" dirty="0" smtClean="0">
                <a:cs typeface="Times New Roman" pitchFamily="18" charset="0"/>
              </a:rPr>
              <a:t>Advocates call for use of the mobilizing party for social engineering purposes (Sometimes Forced)</a:t>
            </a:r>
          </a:p>
          <a:p>
            <a:pPr lvl="2" eaLnBrk="1" hangingPunct="1"/>
            <a:endParaRPr lang="en-US" b="1" dirty="0" smtClean="0">
              <a:cs typeface="Courier New" pitchFamily="49" charset="0"/>
            </a:endParaRPr>
          </a:p>
          <a:p>
            <a:pPr lvl="2" eaLnBrk="1" hangingPunct="1"/>
            <a:r>
              <a:rPr lang="en-US" b="1" dirty="0" smtClean="0">
                <a:cs typeface="Times New Roman" pitchFamily="18" charset="0"/>
              </a:rPr>
              <a:t>Goal became the use of the state to break down personal (organic) values and integrate modern values into a common political and socio-economic change system</a:t>
            </a:r>
          </a:p>
          <a:p>
            <a:pPr eaLnBrk="1" hangingPunct="1"/>
            <a:endParaRPr lang="en-US" b="1" dirty="0" smtClean="0"/>
          </a:p>
        </p:txBody>
      </p:sp>
      <p:pic>
        <p:nvPicPr>
          <p:cNvPr id="38916" name="Picture 3" descr="IMG3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10368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http://www.rwmc.uoguelph.ca/cms/pagephotos/5/G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73500"/>
            <a:ext cx="41751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4558" y="228600"/>
            <a:ext cx="77724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00B050"/>
                </a:solidFill>
              </a:rPr>
              <a:t>AUTHOR OF THE DAY</a:t>
            </a:r>
            <a:endParaRPr lang="en-US" sz="2700" i="1" dirty="0" smtClean="0">
              <a:solidFill>
                <a:srgbClr val="00B050"/>
              </a:solidFill>
            </a:endParaRP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183563" cy="46482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	Kathleen </a:t>
            </a:r>
            <a:r>
              <a:rPr lang="en-US" b="1" dirty="0" err="1" smtClean="0"/>
              <a:t>Staudt</a:t>
            </a:r>
            <a:r>
              <a:rPr lang="en-US" b="1" dirty="0" smtClean="0"/>
              <a:t>: Author, Professor of Political Science, University of Texas at El Paso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cs typeface="Times New Roman" pitchFamily="18" charset="0"/>
              </a:rPr>
              <a:t>Peace Corps Volunteer in the Philippines (1966-1968) Researcher in Kenya- 1970s. Current focus, Mexico and U.S. Border issues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cs typeface="Times New Roman" pitchFamily="18" charset="0"/>
              </a:rPr>
              <a:t>Raised Questions- Is there a grass-roots perspective?  Role of Gender?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cs typeface="Times New Roman" pitchFamily="18" charset="0"/>
              </a:rPr>
              <a:t>Why or Why not?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pic>
        <p:nvPicPr>
          <p:cNvPr id="39940" name="Picture 6" descr="http://academics.utep.edu/Portals/741/Kath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810000"/>
            <a:ext cx="2559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Staudt</a:t>
            </a:r>
            <a:r>
              <a:rPr lang="en-US" dirty="0" smtClean="0"/>
              <a:t> in Botswana, 1975</a:t>
            </a:r>
            <a:endParaRPr lang="en-US" dirty="0"/>
          </a:p>
        </p:txBody>
      </p:sp>
      <p:pic>
        <p:nvPicPr>
          <p:cNvPr id="40963" name="Picture 6" descr="C:\Users\Owner\Desktop\Imag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8946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Gender and Development: Modernization vs. Traditionalism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Sue Ellen M. Charlton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Is gender discrimination a product of colonialism or traditionalism?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Is Gender different in developing societies?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How are women under counted?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Is it a gender issue or a women</a:t>
            </a:r>
            <a:r>
              <a:rPr lang="en-US" sz="2400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’</a:t>
            </a: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s issue?</a:t>
            </a: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8074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Overview of Course Themes: Looking for these in Your Readings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372600" cy="61722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Links with (and Legacy of) Colonialism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Theories of Modernization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The End of the Cold War</a:t>
            </a:r>
          </a:p>
          <a:p>
            <a:pPr marL="788988" lvl="1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Debates About Donors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The Focus on Governance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Critiques of Modernization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Underdevelopment and Dependency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  <a:cs typeface="Times New Roman" pitchFamily="18" charset="0"/>
              </a:rPr>
              <a:t>Sue Ellen M. Charlton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5410200" cy="5257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The Impact and End of the  the Cold War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-304800" y="1554163"/>
            <a:ext cx="92964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	Dates: 1948-1991 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	Impact of Soviet Union on the Development Debate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	Heavy Industrialization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4036" name="Picture 5" descr="http://2.bp.blogspot.com/_ngg8bGe7aW8/S5k8I88fDhI/AAAAAAAAACU/-FxP29pnI5Y/s320/gu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337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The Cold War</a:t>
            </a:r>
          </a:p>
        </p:txBody>
      </p:sp>
      <p:sp>
        <p:nvSpPr>
          <p:cNvPr id="45059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sz="3600" b="1" smtClean="0"/>
              <a:t>Proxy Wars</a:t>
            </a:r>
          </a:p>
          <a:p>
            <a:pPr eaLnBrk="1" hangingPunct="1"/>
            <a:r>
              <a:rPr lang="en-US" sz="3600" b="1" smtClean="0"/>
              <a:t>New and Old</a:t>
            </a:r>
          </a:p>
        </p:txBody>
      </p:sp>
      <p:pic>
        <p:nvPicPr>
          <p:cNvPr id="45060" name="Content Placeholder 4" descr="Proxy War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276600"/>
            <a:ext cx="3633788" cy="2719388"/>
          </a:xfrm>
        </p:spPr>
      </p:pic>
      <p:pic>
        <p:nvPicPr>
          <p:cNvPr id="45061" name="Picture 2" descr="lumumba__u.s._toppled_leader_of_con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066800"/>
            <a:ext cx="287813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There Existed…The World Between 1950 and 1989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North America, Antipodes, Western Europe and Japan  (First World)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The self-described socialist states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800" b="1" dirty="0" smtClean="0">
                <a:cs typeface="Times New Roman" pitchFamily="18" charset="0"/>
              </a:rPr>
              <a:t>Eastern Europe, Soviet Union, China, most of South East Asia and Cuba (Second World)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Africa, most of Asia, Latin America, Middle East and Caribbean (Third World)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The Arms Race</a:t>
            </a:r>
          </a:p>
        </p:txBody>
      </p:sp>
      <p:pic>
        <p:nvPicPr>
          <p:cNvPr id="4710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2619375"/>
            <a:ext cx="3810000" cy="2686050"/>
          </a:xfrm>
        </p:spPr>
      </p:pic>
      <p:pic>
        <p:nvPicPr>
          <p:cNvPr id="4710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25" y="3471863"/>
            <a:ext cx="1352550" cy="9810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Development Period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Begins with Arms Race of 1950s and ends with civil society and the collapse of the Soviet Union (1991)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Out of this comes the Transitional states as part of the developing world.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Ten Year Interregnum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     to September 11.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	</a:t>
            </a: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Three “Ds”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mtClean="0"/>
          </a:p>
        </p:txBody>
      </p:sp>
      <p:pic>
        <p:nvPicPr>
          <p:cNvPr id="48132" name="Picture 5" descr="http://www.pagefarm.net/wiki/images/3/35/Yelts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476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End of the Cold War: 1991-2001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>
                <a:cs typeface="Times New Roman" pitchFamily="18" charset="0"/>
              </a:rPr>
              <a:t>An expansion of the “concept” of developing and transitional states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Were also called “Newly Industrializing” or “Newly Emerging” or Transitional States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Impact of  End of Socialism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Eastern Europe, Balkans, Turkic and Asian States, Russia, Ukraine and Belarus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Impact on “third world socialism” in Latin America, Africa and Asia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Ethiopia, 1991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2213" y="1600200"/>
            <a:ext cx="6383337" cy="43449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War in Afghanistan?</a:t>
            </a:r>
            <a:endParaRPr lang="en-US" dirty="0"/>
          </a:p>
        </p:txBody>
      </p:sp>
      <p:pic>
        <p:nvPicPr>
          <p:cNvPr id="51203" name="Picture 2" descr="http://worldhistoryatyhs.wikispaces.com/file/view/matson.jpg/94131684/mat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10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5181600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Poverty in Cuba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 Future in Tourism?</a:t>
            </a:r>
            <a:endParaRPr lang="en-US" b="1" dirty="0"/>
          </a:p>
        </p:txBody>
      </p:sp>
      <p:pic>
        <p:nvPicPr>
          <p:cNvPr id="52227" name="Picture 2" descr="http://farm3.static.flickr.com/2749/4316416828_fc60549d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81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http://thebustednut.net/wp-content/uploads/2010/09/Cuban_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90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PIA 2501: Development Policy and Management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4000" dirty="0" smtClean="0"/>
          </a:p>
          <a:p>
            <a:pPr eaLnBrk="1" hangingPunct="1">
              <a:buFontTx/>
              <a:buNone/>
            </a:pPr>
            <a:r>
              <a:rPr lang="en-US" sz="4000" dirty="0" smtClean="0"/>
              <a:t>		</a:t>
            </a:r>
          </a:p>
          <a:p>
            <a:pPr eaLnBrk="1" hangingPunct="1">
              <a:buFontTx/>
              <a:buNone/>
            </a:pPr>
            <a:r>
              <a:rPr lang="en-US" sz="4000" dirty="0" smtClean="0"/>
              <a:t>		</a:t>
            </a:r>
            <a:r>
              <a:rPr lang="en-US" sz="3600" b="1" dirty="0" smtClean="0"/>
              <a:t>1. The Legacy of Colonialism: The Anthropologists? </a:t>
            </a:r>
          </a:p>
          <a:p>
            <a:pPr eaLnBrk="1" hangingPunct="1">
              <a:buFontTx/>
              <a:buNone/>
            </a:pPr>
            <a:endParaRPr lang="en-US" sz="36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514350" indent="-51435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4.  Debates About Donors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</a:t>
            </a:r>
          </a:p>
        </p:txBody>
      </p:sp>
      <p:pic>
        <p:nvPicPr>
          <p:cNvPr id="53252" name="Picture 3" descr="Header3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352800"/>
            <a:ext cx="8928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Author and Donor Critic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19200"/>
            <a:ext cx="3962400" cy="56388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Norman Rush:</a:t>
            </a:r>
            <a:r>
              <a:rPr lang="en-US" b="1" u="sng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u="sng" dirty="0" smtClean="0"/>
              <a:t>Whites</a:t>
            </a: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“Alone in Africa”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“Near Pala”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Rush is the Author of two other books on Botswana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	</a:t>
            </a:r>
            <a:r>
              <a:rPr lang="en-US" b="1" u="sng" dirty="0" smtClean="0"/>
              <a:t>Mating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u="sng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	</a:t>
            </a:r>
            <a:r>
              <a:rPr lang="en-US" b="1" u="sng" dirty="0" smtClean="0"/>
              <a:t>Mortals</a:t>
            </a:r>
            <a:r>
              <a:rPr lang="en-US" b="1" dirty="0" smtClean="0"/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	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9275" y="2900363"/>
            <a:ext cx="2381250" cy="21240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U.S. Peace Corps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cs typeface="Times New Roman" pitchFamily="18" charset="0"/>
              </a:rPr>
              <a:t>	</a:t>
            </a:r>
            <a:r>
              <a:rPr lang="en-US" sz="2800" b="1" dirty="0" smtClean="0">
                <a:cs typeface="Times New Roman" pitchFamily="18" charset="0"/>
              </a:rPr>
              <a:t>Are Peace Corps volunteers 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800" b="1" dirty="0" smtClean="0">
                <a:cs typeface="Times New Roman" pitchFamily="18" charset="0"/>
              </a:rPr>
              <a:t>Modernizers?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	Are they lick ants?  Pests? Neo-colonialists?</a:t>
            </a:r>
            <a:endParaRPr lang="en-US" sz="2800" b="1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cs typeface="Times New Roman" pitchFamily="18" charset="0"/>
              </a:rPr>
              <a:t>	Are Peace Corps volunteers and other development workers like colonial agents?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cs typeface="Times New Roman" pitchFamily="18" charset="0"/>
              </a:rPr>
              <a:t>	Empathy and the foreign worker?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cs typeface="Times New Roman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cs typeface="Times New Roman" pitchFamily="18" charset="0"/>
              </a:rPr>
              <a:t>		Norman and Elsa Rush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000" b="1" dirty="0" smtClean="0">
                <a:cs typeface="Times New Roman" pitchFamily="18" charset="0"/>
              </a:rPr>
              <a:t>Co-Directors of the U.S. Peace Corps in Botswana from 1978 to 1983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b="1" dirty="0" smtClean="0"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B9899"/>
                </a:solidFill>
              </a:rPr>
              <a:t>Political Development: The Importance of Satire?  </a:t>
            </a:r>
            <a:r>
              <a:rPr lang="en-US" dirty="0" smtClean="0">
                <a:solidFill>
                  <a:srgbClr val="FF0000"/>
                </a:solidFill>
              </a:rPr>
              <a:t>Video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r>
              <a:rPr lang="en-US" sz="4000" b="1" dirty="0" smtClean="0"/>
              <a:t>5</a:t>
            </a:r>
            <a:r>
              <a:rPr lang="en-US" sz="4000" b="1" dirty="0" smtClean="0">
                <a:hlinkClick r:id="rId3"/>
              </a:rPr>
              <a:t>. The Focus on Governance</a:t>
            </a:r>
            <a:endParaRPr lang="en-US" sz="4000" b="1" dirty="0" smtClean="0"/>
          </a:p>
          <a:p>
            <a:pPr algn="ctr" eaLnBrk="1" hangingPunct="1">
              <a:buFontTx/>
              <a:buNone/>
            </a:pPr>
            <a:endParaRPr lang="en-US" sz="4000" b="1" dirty="0" smtClean="0">
              <a:hlinkClick r:id="rId4"/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Patronage in Mongolia</a:t>
            </a:r>
            <a:endParaRPr lang="en-US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6323" name="Content Placeholder 3" descr="Patron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384300"/>
            <a:ext cx="4191000" cy="53530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Democracy and Governance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 eaLnBrk="1" hangingPunct="1">
              <a:lnSpc>
                <a:spcPct val="90000"/>
              </a:lnSpc>
            </a:pPr>
            <a:endParaRPr lang="en-US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Model became western parliamentary (representative), the rule of law and political systems based on democracy and  Governance Principles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At issue: Which comes first, political or economic development?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Role of Civil Society- Pluralism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  <a:ea typeface="MS Mincho" pitchFamily="49" charset="-128"/>
              </a:rPr>
              <a:t>Part of Concept of Modernization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ea typeface="MS Mincho" pitchFamily="49" charset="-128"/>
              </a:rPr>
              <a:t>Political Development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MS Mincho" pitchFamily="49" charset="-128"/>
              </a:rPr>
              <a:t>Two Themes- </a:t>
            </a:r>
            <a:r>
              <a:rPr lang="en-US" b="1" dirty="0" smtClean="0"/>
              <a:t>Monte Palmer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MS Mincho" pitchFamily="49" charset="-128"/>
              </a:rPr>
              <a:t>The Governance Perspective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solidFill>
                  <a:srgbClr val="FF0000"/>
                </a:solidFill>
                <a:ea typeface="MS Mincho" pitchFamily="49" charset="-128"/>
              </a:rPr>
              <a:t>Political Development is a prerequisite to social and economic development</a:t>
            </a:r>
          </a:p>
          <a:p>
            <a:pPr marL="548640" lvl="1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solidFill>
                  <a:srgbClr val="FF0000"/>
                </a:solidFill>
                <a:ea typeface="MS Mincho" pitchFamily="49" charset="-128"/>
              </a:rPr>
              <a:t>Traditional society and modern society is a dichotomy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0"/>
            <a:ext cx="8610600" cy="882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Concept of Modernization- Political Development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648200" cy="12192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Governance Argument (political development as key)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-228600" y="1168400"/>
            <a:ext cx="4800600" cy="3817938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 smtClean="0"/>
              <a:t>	Characteristics: Democracy and Governance vs. Bureaucracy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dirty="0" smtClean="0">
                <a:cs typeface="Times New Roman" pitchFamily="18" charset="0"/>
              </a:rPr>
              <a:t>Bureaucratic Class (according to Manfred Halpern) are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 smtClean="0">
                <a:cs typeface="Times New Roman" pitchFamily="18" charset="0"/>
              </a:rPr>
              <a:t>modernizers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dirty="0" smtClean="0">
                <a:cs typeface="Times New Roman" pitchFamily="18" charset="0"/>
              </a:rPr>
              <a:t> since only bureaucracy can penetrate rural areas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dirty="0" smtClean="0">
                <a:cs typeface="Times New Roman" pitchFamily="18" charset="0"/>
              </a:rPr>
              <a:t>What is needed is a coalition between government leaders, the bureaucracy and industry (John </a:t>
            </a:r>
            <a:r>
              <a:rPr lang="en-US" b="1" dirty="0" err="1" smtClean="0">
                <a:cs typeface="Times New Roman" pitchFamily="18" charset="0"/>
              </a:rPr>
              <a:t>Kautsky</a:t>
            </a:r>
            <a:r>
              <a:rPr lang="en-US" b="1" dirty="0" smtClean="0">
                <a:cs typeface="Times New Roman" pitchFamily="18" charset="0"/>
              </a:rPr>
              <a:t>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572000" y="1309688"/>
            <a:ext cx="4292600" cy="63976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Russian State  </a:t>
            </a:r>
            <a:r>
              <a:rPr lang="en-US" b="1" dirty="0"/>
              <a:t>H</a:t>
            </a:r>
            <a:r>
              <a:rPr lang="en-US" b="1" dirty="0" smtClean="0"/>
              <a:t>eroes- 2007</a:t>
            </a:r>
            <a:endParaRPr lang="en-US" b="1" dirty="0"/>
          </a:p>
        </p:txBody>
      </p:sp>
      <p:pic>
        <p:nvPicPr>
          <p:cNvPr id="61446" name="Picture 7" descr="http://johnhelmer.net/wp-content/uploads/2011/04/shu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572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Problems of Development Management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Quote of the Week:</a:t>
            </a:r>
          </a:p>
          <a:p>
            <a:pPr eaLnBrk="1" hangingPunct="1">
              <a:buFontTx/>
              <a:buNone/>
            </a:pPr>
            <a:endParaRPr lang="en-US" sz="2800" b="1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"...political systems in the developing areas must bear increasing responsibility for mobilizing the state's human and material resources in support of the objectives of economic and social mobilization."</a:t>
            </a:r>
            <a:endParaRPr lang="en-US" sz="2800" b="1" smtClean="0">
              <a:cs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smtClean="0">
                <a:cs typeface="Times New Roman" pitchFamily="18" charset="0"/>
              </a:rPr>
              <a:t> 						Monte Palmer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836025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Debates: An Isolationist Cartoon, 1930s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/>
              <a:t>6. Critiques of Modernization </a:t>
            </a:r>
          </a:p>
          <a:p>
            <a:pPr eaLnBrk="1" hangingPunct="1">
              <a:buFontTx/>
              <a:buNone/>
            </a:pPr>
            <a:r>
              <a:rPr lang="en-US" b="1" smtClean="0"/>
              <a:t> </a:t>
            </a:r>
          </a:p>
        </p:txBody>
      </p:sp>
      <p:pic>
        <p:nvPicPr>
          <p:cNvPr id="64516" name="Picture 5" descr="http://rutlandhs.k12.vt.us/jpeterso/MOREWW1/TIED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7888"/>
            <a:ext cx="47434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The Impact of Colonialism and Imperialism on Development Theories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504238" cy="5486400"/>
          </a:xfrm>
        </p:spPr>
        <p:txBody>
          <a:bodyPr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	Note: Colonial Origins-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Anthropology- “Primitivism”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	Colonial Mission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	was Modernization,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Nationalism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and Development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cs typeface="Times New Roman" pitchFamily="18" charset="0"/>
              </a:rPr>
              <a:t>	Anthropology Traced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		Patterns of Change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cs typeface="Times New Roman" pitchFamily="18" charset="0"/>
              </a:rPr>
              <a:t>Dychotomy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: Traditional vs. Modern</a:t>
            </a:r>
            <a:endParaRPr lang="en-US" b="1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62585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Theory- 1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Interpretations of Pre-Colonial Society</a:t>
            </a:r>
            <a:endParaRPr lang="en-US" b="1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The heart of the matter:  Pre-colonial and pre-modern society is characterized by violence, poverty and "Primitivism</a:t>
            </a:r>
            <a:r>
              <a:rPr lang="en-US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”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Modernization theory is based on this assumption (Joseph Conrad, </a:t>
            </a:r>
            <a:r>
              <a:rPr lang="en-US" b="1" u="sng" smtClean="0">
                <a:cs typeface="Times New Roman" pitchFamily="18" charset="0"/>
              </a:rPr>
              <a:t>Heart of Darkness</a:t>
            </a:r>
            <a:r>
              <a:rPr lang="en-US" b="1" smtClean="0">
                <a:cs typeface="Times New Roman" pitchFamily="18" charset="0"/>
              </a:rPr>
              <a:t> Image)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The ecological approach and dependency theorists reject this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At issue is the idea of 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cs typeface="Times New Roman" pitchFamily="18" charset="0"/>
              </a:rPr>
              <a:t>balance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b="1" smtClean="0"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Individuals and social groups were in balance with their physical environment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Joseph Conrad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00200"/>
            <a:ext cx="41148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Modernization- 2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Ecological View: Characteristics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People lived in "Primitive" communism and were hunter/gatherers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Subsistence farmers, grew grains and forged metals- They were in balance with environment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Praxis</a:t>
            </a:r>
            <a:r>
              <a:rPr lang="en-US" sz="2400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 allowed individuals to control their interaction with nature</a:t>
            </a: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224463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System in Balance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Ecological 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Direct creative activity was used to procure food and shelter, through the use of own tools.  Natural Life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This was the Rousseauian Natural 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cs typeface="Times New Roman" pitchFamily="18" charset="0"/>
              </a:rPr>
              <a:t>Man.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”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/>
              <a:t>Jean-Jacques Rousseau</a:t>
            </a:r>
            <a:r>
              <a:rPr lang="en-US" smtClean="0"/>
              <a:t>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	</a:t>
            </a:r>
            <a:r>
              <a:rPr lang="en-US" smtClean="0">
                <a:solidFill>
                  <a:srgbClr val="FF0000"/>
                </a:solidFill>
              </a:rPr>
              <a:t>(28 June 1712 – 2 July 1778)</a:t>
            </a:r>
          </a:p>
        </p:txBody>
      </p:sp>
      <p:pic>
        <p:nvPicPr>
          <p:cNvPr id="6963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550" y="3309938"/>
            <a:ext cx="1028700" cy="13049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The Ideal?</a:t>
            </a:r>
          </a:p>
        </p:txBody>
      </p:sp>
      <p:pic>
        <p:nvPicPr>
          <p:cNvPr id="706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Ecological View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3200" b="1" smtClean="0">
                <a:cs typeface="Times New Roman" pitchFamily="18" charset="0"/>
              </a:rPr>
              <a:t>Change came with the development of excessive surplus, imbalanced trade, the creation of elites, domestic rule and then international empires.</a:t>
            </a:r>
          </a:p>
          <a:p>
            <a:pPr lvl="1" eaLnBrk="1" hangingPunct="1">
              <a:buFontTx/>
              <a:buNone/>
            </a:pPr>
            <a:r>
              <a:rPr lang="en-US" sz="3200" smtClean="0">
                <a:cs typeface="Times New Roman" pitchFamily="18" charset="0"/>
              </a:rPr>
              <a:t> </a:t>
            </a:r>
          </a:p>
          <a:p>
            <a:pPr lvl="3" eaLnBrk="1" hangingPunct="1"/>
            <a:r>
              <a:rPr lang="en-US" sz="3200" b="1" smtClean="0">
                <a:cs typeface="Times New Roman" pitchFamily="18" charset="0"/>
              </a:rPr>
              <a:t>Rome, China, and the land based Empires in Europe ending with Sea-Based Empires</a:t>
            </a:r>
            <a:endParaRPr lang="en-US" sz="3200" b="1" smtClean="0">
              <a:cs typeface="Courier New" pitchFamily="49" charset="0"/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B9899"/>
                </a:solidFill>
              </a:rPr>
              <a:t>A Natural Balance?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46288"/>
            <a:ext cx="5143500" cy="35163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Theory-3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Colonial Underdevelopment Argument: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600" b="1" dirty="0" smtClean="0">
                <a:cs typeface="Times New Roman" pitchFamily="18" charset="0"/>
              </a:rPr>
              <a:t>The </a:t>
            </a:r>
            <a:r>
              <a:rPr lang="en-US" sz="2600" b="1" u="sng" dirty="0" smtClean="0">
                <a:cs typeface="Times New Roman" pitchFamily="18" charset="0"/>
              </a:rPr>
              <a:t>Psychological Dimension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b="1" u="sng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Focus of the debate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200" b="1" dirty="0" smtClean="0">
                <a:cs typeface="Times New Roman" pitchFamily="18" charset="0"/>
              </a:rPr>
              <a:t>resistance vs. collaboration and its impact upon post-colonial society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200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Colonizer has an inferiority complex (Minnoni)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200" b="1" dirty="0" smtClean="0">
              <a:cs typeface="Courier New" pitchFamily="49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Colonial vs. colonized:  (Memmi) colonized peoples have a dependency relationship with the West.  It is based on the colonizer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’</a:t>
            </a:r>
            <a:r>
              <a:rPr lang="en-US" sz="2200" b="1" dirty="0" smtClean="0">
                <a:cs typeface="Times New Roman" pitchFamily="18" charset="0"/>
              </a:rPr>
              <a:t>s search for economic gain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200" b="1" dirty="0" smtClean="0">
              <a:cs typeface="Courier New" pitchFamily="49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Revolution as a cleansing process (Franz Fanon)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FF0000"/>
                </a:solidFill>
              </a:rPr>
              <a:t>Octave Mannoni and Albert Memmi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6" name="Picture 2" descr="http://upload.wikimedia.org/wikipedia/commons/thumb/4/4f/Omannoni.jpg/220px-Omanno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4900"/>
            <a:ext cx="3543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 descr="http://www.harissa.com/D_Communautes/images/homma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6480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Debates about “primitivism”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Sustainability and Hunting Gathering</a:t>
            </a: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solidFill>
                <a:srgbClr val="FF0000"/>
              </a:solidFill>
              <a:hlinkClick r:id="rId2"/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Racist or Prescient?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0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Prospero vs. Caliban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Prospero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In exile, isolated and inferior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Caliban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Dependence and the Fear of Abandonment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Further Reading: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Franz Fanon, </a:t>
            </a:r>
            <a:r>
              <a:rPr lang="en-US" b="1" u="sng" smtClean="0">
                <a:cs typeface="Times New Roman" pitchFamily="18" charset="0"/>
              </a:rPr>
              <a:t>Wretched of the Earth</a:t>
            </a:r>
            <a:r>
              <a:rPr lang="en-US" b="1" smtClean="0">
                <a:cs typeface="Times New Roman" pitchFamily="18" charset="0"/>
              </a:rPr>
              <a:t> (New York: Grove Press, 1963).</a:t>
            </a: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O. Mannoni, </a:t>
            </a:r>
            <a:r>
              <a:rPr lang="en-US" b="1" u="sng" smtClean="0">
                <a:cs typeface="Times New Roman" pitchFamily="18" charset="0"/>
              </a:rPr>
              <a:t>Prospero and Caliban: The Psychology of Colonization</a:t>
            </a:r>
            <a:r>
              <a:rPr lang="en-US" b="1" smtClean="0">
                <a:cs typeface="Times New Roman" pitchFamily="18" charset="0"/>
              </a:rPr>
              <a:t> (New York: Praeger, 1964)</a:t>
            </a: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Albert Memmi, </a:t>
            </a:r>
            <a:r>
              <a:rPr lang="en-US" b="1" u="sng" smtClean="0">
                <a:cs typeface="Times New Roman" pitchFamily="18" charset="0"/>
              </a:rPr>
              <a:t>The Colonizer and the Colonized</a:t>
            </a:r>
            <a:r>
              <a:rPr lang="en-US" b="1" smtClean="0">
                <a:cs typeface="Times New Roman" pitchFamily="18" charset="0"/>
              </a:rPr>
              <a:t> (New York: Orion Press, 1965)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CALIBAN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Half Human Offspring of the Devil and a Witch who is a Servant of Prospero</a:t>
            </a:r>
          </a:p>
          <a:p>
            <a:pPr eaLnBrk="1" hangingPunct="1">
              <a:buFontTx/>
              <a:buNone/>
            </a:pPr>
            <a:r>
              <a:rPr lang="en-US" smtClean="0"/>
              <a:t>	in “The Tempest”</a:t>
            </a:r>
          </a:p>
        </p:txBody>
      </p:sp>
      <p:pic>
        <p:nvPicPr>
          <p:cNvPr id="76804" name="Content Placeholder 4" descr="10028636~The-Tempest-Prospero-and-Caliban-Posters[1]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900" y="2533650"/>
            <a:ext cx="3810000" cy="28575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Critiques of Modernization Theory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b="1" smtClean="0">
                <a:cs typeface="Times New Roman" pitchFamily="18" charset="0"/>
              </a:rPr>
              <a:t>Colonial Underdevelopment Argument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Seeds of Violence and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Cognitive Dissonance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FF0000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cs typeface="Times New Roman" pitchFamily="18" charset="0"/>
              </a:rPr>
              <a:t>	</a:t>
            </a:r>
            <a:r>
              <a:rPr lang="en-US" sz="2400" b="1" smtClean="0">
                <a:cs typeface="Times New Roman" pitchFamily="18" charset="0"/>
              </a:rPr>
              <a:t>Role conflict (Robert Merton)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Indirect rule vs. assimilation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Role set (conflict between</a:t>
            </a:r>
          </a:p>
          <a:p>
            <a:pPr lvl="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 	colonial officials and Religious </a:t>
            </a:r>
          </a:p>
          <a:p>
            <a:pPr lvl="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	or traditional leaders) </a:t>
            </a:r>
          </a:p>
        </p:txBody>
      </p:sp>
      <p:pic>
        <p:nvPicPr>
          <p:cNvPr id="77828" name="Picture 5" descr="Fa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09788"/>
            <a:ext cx="27527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Robert Merton and Cognitive Dissonance  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066800"/>
            <a:ext cx="3478213" cy="5400675"/>
          </a:xfrm>
        </p:spPr>
      </p:pic>
      <p:pic>
        <p:nvPicPr>
          <p:cNvPr id="78852" name="Picture 5" descr="http://www.vectorstudy.com/management_gurus/img/robert_mer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600200"/>
            <a:ext cx="8504238" cy="4572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Colonial Underdevelopment Argument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	Traditionalism: Dichotomy or misplaced polarity (Gusfield)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Co-existence in Saudi Arabia and Japan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Modernization of Tradition in Swaziland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Secularization of tradition in Mexico</a:t>
            </a:r>
          </a:p>
        </p:txBody>
      </p:sp>
      <p:pic>
        <p:nvPicPr>
          <p:cNvPr id="79876" name="Picture 5" descr="http://www.alexpetty.com/wp-content/uploads/2009/11/positive-numeric-polarity-map-on-to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6654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Interpretations of Underdevelopment and 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cs typeface="Times New Roman" pitchFamily="18" charset="0"/>
              </a:rPr>
              <a:t>Third Worldism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smtClean="0"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en-US" b="1" smtClean="0">
              <a:cs typeface="Times New Roman" pitchFamily="18" charset="0"/>
            </a:endParaRP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Underdevelopment theorists critiqued Modernization Theory: </a:t>
            </a:r>
          </a:p>
          <a:p>
            <a:pPr lvl="1" eaLnBrk="1" hangingPunct="1"/>
            <a:endParaRPr lang="en-US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Modernization theory had its origins in Colonial ideology and the anthropological ideas that supported it.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5" y="5807075"/>
            <a:ext cx="9107905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Interview Robert </a:t>
            </a:r>
            <a:r>
              <a:rPr lang="en-US" sz="2200" dirty="0" smtClean="0">
                <a:solidFill>
                  <a:srgbClr val="FF0000"/>
                </a:solidFill>
                <a:hlinkClick r:id="rId2"/>
              </a:rPr>
              <a:t>Chambers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Research </a:t>
            </a:r>
            <a:r>
              <a:rPr lang="en-US" sz="2200" dirty="0"/>
              <a:t>Associate at the Institute of Development Studies, University of Sussex, United Kingdom</a:t>
            </a:r>
            <a:r>
              <a:rPr lang="en-US" dirty="0" smtClean="0">
                <a:hlinkClick r:id="rId3" tooltip="Interview"/>
              </a:rPr>
              <a:t/>
            </a:r>
            <a:br>
              <a:rPr lang="en-US" dirty="0" smtClean="0">
                <a:hlinkClick r:id="rId3" tooltip="Interview"/>
              </a:rPr>
            </a:b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40763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</a:t>
            </a:r>
            <a:r>
              <a:rPr lang="en-US" b="1" smtClean="0">
                <a:solidFill>
                  <a:srgbClr val="1D0876"/>
                </a:solidFill>
              </a:rPr>
              <a:t>He was born in 1932 and is an academic and development practitioner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Equity  not Growth</a:t>
            </a:r>
          </a:p>
          <a:p>
            <a:pPr eaLnBrk="1" hangingPunct="1"/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Advocate of the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“participatory“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approach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development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</p:txBody>
      </p:sp>
      <p:pic>
        <p:nvPicPr>
          <p:cNvPr id="81924" name="Picture 2" descr="http://4.bp.blogspot.com/-AoKRe4dWeA4/Td_jYpyAZYI/AAAAAAAAAV8/RXLwXobxpVs/s1600/robert%2Bchamb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762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7.  Underdevelopment and Dependency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Structuralism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Biology in the Tropics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Inelasticity of Tropical Products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Rigidity of Extractive goods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“Underdevelopment in History”</a:t>
            </a:r>
            <a:endParaRPr lang="en-US" b="1" dirty="0" smtClean="0">
              <a:solidFill>
                <a:srgbClr val="7B9899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Rejects Dualism and </a:t>
            </a:r>
            <a:r>
              <a:rPr lang="en-US" sz="2400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stage</a:t>
            </a:r>
            <a:r>
              <a:rPr lang="en-US" sz="2400" b="1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theories</a:t>
            </a:r>
            <a:r>
              <a:rPr lang="en-US" sz="2400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 of development (Keith Griffin)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  <a:cs typeface="Courier New" pitchFamily="49" charset="0"/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Africa, Asia, Latin America not historically under-developed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European nations took slaves, metals and raw materials to build industrialization and grow their economies between 1500 and 1900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</a:rPr>
              <a:t>Empty Bucket- Full Bucket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B050"/>
                </a:solidFill>
              </a:rPr>
              <a:t>Dependency Theory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and the beginnings of Dependency theory</a:t>
            </a:r>
            <a:r>
              <a:rPr lang="en-US" sz="2800" b="1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cs typeface="Times New Roman" pitchFamily="18" charset="0"/>
              </a:rPr>
              <a:t>	Structuralism and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Interpretations of Underdevelopment and 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800" b="1" dirty="0" smtClean="0">
                <a:cs typeface="Times New Roman" pitchFamily="18" charset="0"/>
              </a:rPr>
              <a:t>Third </a:t>
            </a:r>
            <a:r>
              <a:rPr lang="en-US" sz="2800" b="1" dirty="0" err="1" smtClean="0">
                <a:cs typeface="Times New Roman" pitchFamily="18" charset="0"/>
              </a:rPr>
              <a:t>Worldism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sz="2800" b="1" dirty="0" smtClean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In the beginning (1500) LDCs were self-sufficient at low level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solidFill>
                <a:srgbClr val="FF0000"/>
              </a:solidFill>
              <a:cs typeface="Courier New" pitchFamily="49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Argument: Europe used its empire to market surplus goods and pay sub-economic costs for raw materials, agricultural products and minerals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Issue: Inelasticity (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tropicalism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vs. “underdevelopment”)</a:t>
            </a:r>
            <a:endParaRPr lang="en-US" sz="2400" b="1" dirty="0" smtClean="0">
              <a:solidFill>
                <a:srgbClr val="FF0000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"The good life" for Rhodesian whites, taken from Rhodesian government booklet promoting white immigration, 1970 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2763" y="2265363"/>
            <a:ext cx="5456237" cy="3144837"/>
          </a:xfrm>
        </p:spPr>
      </p:pic>
    </p:spTree>
    <p:extLst>
      <p:ext uri="{BB962C8B-B14F-4D97-AF65-F5344CB8AC3E}">
        <p14:creationId xmlns:p14="http://schemas.microsoft.com/office/powerpoint/2010/main" val="202497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FINAL CRITIQUE: Development Tourism?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5" y="1760538"/>
            <a:ext cx="6381750" cy="41132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B050"/>
                </a:solidFill>
              </a:rPr>
              <a:t>Dependency Theory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During 500 Years of colonialism Northern Tier states used colonialism to extract from LDCs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solidFill>
                <a:schemeClr val="tx1"/>
              </a:solidFill>
              <a:cs typeface="Times New Roman" pitchFamily="18" charset="0"/>
            </a:endParaRPr>
          </a:p>
          <a:p>
            <a:pPr lvl="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		Result often was the destruction of local 	production, agriculture and food production</a:t>
            </a:r>
          </a:p>
          <a:p>
            <a:pPr lvl="3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smtClean="0">
              <a:solidFill>
                <a:schemeClr val="tx1"/>
              </a:solidFill>
              <a:cs typeface="Courier New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The colonial government supported export import trade and where possible, SETTLERS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solidFill>
                <a:schemeClr val="tx1"/>
              </a:solidFill>
              <a:cs typeface="Courier New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Europe became dependent on extraction from the </a:t>
            </a:r>
            <a:r>
              <a:rPr lang="en-US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third world</a:t>
            </a:r>
            <a:r>
              <a:rPr lang="en-US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endParaRPr lang="en-US" b="1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4576763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hlinkClick r:id="rId4"/>
              </a:rPr>
              <a:t>Dependency Theory</a:t>
            </a:r>
            <a:r>
              <a:rPr lang="en-US" b="1" dirty="0" smtClean="0">
                <a:solidFill>
                  <a:srgbClr val="FF0000"/>
                </a:solidFill>
              </a:rPr>
              <a:t>  VIDEO</a:t>
            </a:r>
          </a:p>
        </p:txBody>
      </p:sp>
      <p:sp>
        <p:nvSpPr>
          <p:cNvPr id="73732" name="Content Placeholder 3"/>
          <p:cNvSpPr>
            <a:spLocks noGrp="1"/>
          </p:cNvSpPr>
          <p:nvPr>
            <p:ph idx="1"/>
          </p:nvPr>
        </p:nvSpPr>
        <p:spPr>
          <a:xfrm>
            <a:off x="76200" y="1652588"/>
            <a:ext cx="9525000" cy="4525962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Debates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About Chile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Dependency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Theory and Neo-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Orthodoxy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“The Chicago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Boys”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749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/>
            </a:r>
            <a:br>
              <a:rPr lang="en-US" b="1" smtClean="0">
                <a:solidFill>
                  <a:srgbClr val="7B9899"/>
                </a:solidFill>
              </a:rPr>
            </a:br>
            <a:r>
              <a:rPr lang="en-US" b="1" smtClean="0">
                <a:solidFill>
                  <a:srgbClr val="7B9899"/>
                </a:solidFill>
              </a:rPr>
              <a:t>NEXT WEEK</a:t>
            </a:r>
            <a:br>
              <a:rPr lang="en-US" b="1" smtClean="0">
                <a:solidFill>
                  <a:srgbClr val="7B9899"/>
                </a:solidFill>
              </a:rPr>
            </a:br>
            <a:endParaRPr lang="en-US" b="1" smtClean="0">
              <a:solidFill>
                <a:srgbClr val="7B9899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62552" y="1348096"/>
            <a:ext cx="91440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dirty="0" smtClean="0"/>
              <a:t>  </a:t>
            </a:r>
            <a:r>
              <a:rPr lang="en-US" sz="4400" b="1" dirty="0" smtClean="0"/>
              <a:t> THE LIMITS OF DEVELOPMENT 		    MANAGEMENT: The Bureaucracy and the Post-Colonial State</a:t>
            </a:r>
          </a:p>
          <a:p>
            <a:pPr eaLnBrk="1" hangingPunct="1">
              <a:buFontTx/>
              <a:buNone/>
            </a:pPr>
            <a:r>
              <a:rPr lang="en-US" sz="4400" b="1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sz="4400" b="1" dirty="0" smtClean="0"/>
              <a:t>Structural Adjustment</a:t>
            </a:r>
          </a:p>
          <a:p>
            <a:pPr eaLnBrk="1" hangingPunct="1">
              <a:buFontTx/>
              <a:buNone/>
            </a:pPr>
            <a:r>
              <a:rPr lang="en-US" sz="4400" b="1" dirty="0" smtClean="0"/>
              <a:t> and “The Chicago Boys”</a:t>
            </a:r>
          </a:p>
          <a:p>
            <a:pPr eaLnBrk="1" hangingPunct="1">
              <a:buFontTx/>
              <a:buNone/>
            </a:pPr>
            <a:endParaRPr lang="en-US" sz="4400" b="1" dirty="0" smtClean="0"/>
          </a:p>
        </p:txBody>
      </p:sp>
      <p:pic>
        <p:nvPicPr>
          <p:cNvPr id="89092" name="Picture 5" descr="http://www.greentechmedia.com/content/images/articles/buereacra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45" y="3886200"/>
            <a:ext cx="3200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Development Theory</a:t>
            </a:r>
            <a:br>
              <a:rPr lang="en-US" b="1" smtClean="0">
                <a:solidFill>
                  <a:srgbClr val="7B9899"/>
                </a:solidFill>
              </a:rPr>
            </a:br>
            <a:r>
              <a:rPr lang="en-US" b="1" smtClean="0">
                <a:solidFill>
                  <a:srgbClr val="7B9899"/>
                </a:solidFill>
              </a:rPr>
              <a:t>Review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In 1950, There existed…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Colonial Anthropological Theories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Rhetoric of Nationalism throughout world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Political change and independence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cs typeface="Times New Roman" pitchFamily="18" charset="0"/>
              </a:rPr>
              <a:t>The Rhetoric contrasts with public sector continuity and debate about its role in economic development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cs typeface="Times New Roman" pitchFamily="18" charset="0"/>
              </a:rPr>
              <a:t>Beginnings of Cold War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1714500" lvl="4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</a:rPr>
              <a:t>Picture Above:  Isaac </a:t>
            </a:r>
            <a:r>
              <a:rPr lang="en-US" sz="2200" b="1" dirty="0" err="1" smtClean="0">
                <a:solidFill>
                  <a:srgbClr val="0070C0"/>
                </a:solidFill>
                <a:cs typeface="Times New Roman" pitchFamily="18" charset="0"/>
              </a:rPr>
              <a:t>Schapera</a:t>
            </a: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(23 </a:t>
            </a:r>
            <a:r>
              <a:rPr lang="en-US" sz="2400" b="1" dirty="0">
                <a:solidFill>
                  <a:srgbClr val="0070C0"/>
                </a:solidFill>
              </a:rPr>
              <a:t>June 1905 </a:t>
            </a:r>
            <a:r>
              <a:rPr lang="en-US" sz="2400" b="1" dirty="0" smtClean="0">
                <a:solidFill>
                  <a:srgbClr val="0070C0"/>
                </a:solidFill>
              </a:rPr>
              <a:t>born in </a:t>
            </a:r>
            <a:r>
              <a:rPr lang="en-US" sz="2400" b="1" dirty="0" err="1" smtClean="0">
                <a:solidFill>
                  <a:srgbClr val="0070C0"/>
                </a:solidFill>
              </a:rPr>
              <a:t>Garies</a:t>
            </a:r>
            <a:r>
              <a:rPr lang="en-US" sz="2400" b="1" dirty="0">
                <a:solidFill>
                  <a:srgbClr val="0070C0"/>
                </a:solidFill>
              </a:rPr>
              <a:t>, South Africa – 26 June 2003 London, England), was a social anthropologist at the London School of Economics</a:t>
            </a:r>
            <a:endParaRPr lang="en-US" sz="2200" b="1" dirty="0" smtClean="0">
              <a:solidFill>
                <a:srgbClr val="0070C0"/>
              </a:solidFill>
              <a:cs typeface="Courier New" pitchFamily="49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5" descr="http://upload.wikimedia.org/wikipedia/commons/thumb/8/8e/Isaac_Schapera,_c1950s.jpg/250px-Isaac_Schapera,_c195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381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371</TotalTime>
  <Words>2045</Words>
  <Application>Microsoft Macintosh PowerPoint</Application>
  <PresentationFormat>On-screen Show (4:3)</PresentationFormat>
  <Paragraphs>615</Paragraphs>
  <Slides>83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Trek</vt:lpstr>
      <vt:lpstr>PIA 2501</vt:lpstr>
      <vt:lpstr>Influence: Transition Authors</vt:lpstr>
      <vt:lpstr>PowerPoint Presentation</vt:lpstr>
      <vt:lpstr>Overview of Course Themes: Looking for these in Your Readings</vt:lpstr>
      <vt:lpstr>PIA 2501: Development Policy and Management</vt:lpstr>
      <vt:lpstr>The Impact of Colonialism and Imperialism on Development Theories</vt:lpstr>
      <vt:lpstr>Debates about “primitivism”       </vt:lpstr>
      <vt:lpstr>"The good life" for Rhodesian whites, taken from Rhodesian government booklet promoting white immigration, 1970 </vt:lpstr>
      <vt:lpstr>Development Theory Review</vt:lpstr>
      <vt:lpstr>Nyasaland- March 1959</vt:lpstr>
      <vt:lpstr>2. Theories of Modernization</vt:lpstr>
      <vt:lpstr>The “Development Era” 1948-1989</vt:lpstr>
      <vt:lpstr>The New Colonials and End of Sea Based Colonialism (Sir Charles Arden-Clarke of Gold Coast in the Center)</vt:lpstr>
      <vt:lpstr>Independence</vt:lpstr>
      <vt:lpstr>(L to R) PM Pandit Jawaharlal Nehru of India, Pres. Kwame Nkrumah of Ghana, Pres. Gamal Abdel Nasser of United Arab Rep., Pres. Sukarno of Indonesia, &amp; Pres. Tito of Yugoslavia. </vt:lpstr>
      <vt:lpstr>Mixed vs. Command Economies</vt:lpstr>
      <vt:lpstr>Social Democracy</vt:lpstr>
      <vt:lpstr>Vs. Communist Theory and Development</vt:lpstr>
      <vt:lpstr>The Great Helmsman</vt:lpstr>
      <vt:lpstr>PowerPoint Presentation</vt:lpstr>
      <vt:lpstr>Historical Character</vt:lpstr>
      <vt:lpstr>John Maynard Keynes, 1883-1946</vt:lpstr>
      <vt:lpstr>John Maynard Keynes</vt:lpstr>
      <vt:lpstr>British economist Lord John Maynard Keynes (3rd l.) addresses the Bretton Woods Conference in July 1944</vt:lpstr>
      <vt:lpstr>Keynesianism as Economic Principle </vt:lpstr>
      <vt:lpstr>Keynesianism- Keynes on the End of the Gold Standard   VIDEO</vt:lpstr>
      <vt:lpstr>Modernization</vt:lpstr>
      <vt:lpstr> Modernization, Development Theory, and its Critics</vt:lpstr>
      <vt:lpstr>Development: The Modernization Definition</vt:lpstr>
      <vt:lpstr>Beginnings of Development Theory- 1950s</vt:lpstr>
      <vt:lpstr>C. Concept of Modernization, Continued</vt:lpstr>
      <vt:lpstr>Concept of Modernization, Continued</vt:lpstr>
      <vt:lpstr>Empathy?</vt:lpstr>
      <vt:lpstr>Modernization,  Continued</vt:lpstr>
      <vt:lpstr>Concept of Modernization</vt:lpstr>
      <vt:lpstr>Social Mobilization- Continued</vt:lpstr>
      <vt:lpstr>AUTHOR OF THE DAY</vt:lpstr>
      <vt:lpstr>Staudt in Botswana, 1975</vt:lpstr>
      <vt:lpstr> Gender and Development: Modernization vs. Traditionalism</vt:lpstr>
      <vt:lpstr>Sue Ellen M. Charlton</vt:lpstr>
      <vt:lpstr>The Impact and End of the  the Cold War</vt:lpstr>
      <vt:lpstr>The Cold War</vt:lpstr>
      <vt:lpstr> There Existed…The World Between 1950 and 1989</vt:lpstr>
      <vt:lpstr>The Arms Race</vt:lpstr>
      <vt:lpstr>The Development Period</vt:lpstr>
      <vt:lpstr>The End of the Cold War: 1991-2001</vt:lpstr>
      <vt:lpstr>Ethiopia, 1991</vt:lpstr>
      <vt:lpstr>War in Afghanistan?</vt:lpstr>
      <vt:lpstr>Poverty in Cuba  A Future in Tourism?</vt:lpstr>
      <vt:lpstr>Development</vt:lpstr>
      <vt:lpstr>Author and Donor Critic</vt:lpstr>
      <vt:lpstr>The U.S. Peace Corps</vt:lpstr>
      <vt:lpstr>Political Development: The Importance of Satire?  Video</vt:lpstr>
      <vt:lpstr>Patronage in Mongolia</vt:lpstr>
      <vt:lpstr>Democracy and Governance</vt:lpstr>
      <vt:lpstr>Part of Concept of Modernization</vt:lpstr>
      <vt:lpstr>Concept of Modernization- Political Development</vt:lpstr>
      <vt:lpstr>The Problems of Development Management</vt:lpstr>
      <vt:lpstr>Debates: An Isolationist Cartoon, 1930s</vt:lpstr>
      <vt:lpstr>Critiques of Modernization Theory- 1</vt:lpstr>
      <vt:lpstr>Joseph Conrad</vt:lpstr>
      <vt:lpstr>Critiques of Modernization- 2</vt:lpstr>
      <vt:lpstr>System in Balance</vt:lpstr>
      <vt:lpstr>Ecological View</vt:lpstr>
      <vt:lpstr>The Ideal?</vt:lpstr>
      <vt:lpstr>Ecological View</vt:lpstr>
      <vt:lpstr>A Natural Balance?</vt:lpstr>
      <vt:lpstr>Critiques of Modernization Theory-3</vt:lpstr>
      <vt:lpstr>Octave Mannoni and Albert Memmi</vt:lpstr>
      <vt:lpstr>Prospero vs. Caliban</vt:lpstr>
      <vt:lpstr>CALIBAN</vt:lpstr>
      <vt:lpstr>Critiques of Modernization Theory</vt:lpstr>
      <vt:lpstr>Robert Merton and Cognitive Dissonance  </vt:lpstr>
      <vt:lpstr>Critiques of Modernization Theory</vt:lpstr>
      <vt:lpstr>Critiques of Modernization Theory</vt:lpstr>
      <vt:lpstr>Interview Robert Chambers Research Associate at the Institute of Development Studies, University of Sussex, United Kingdom </vt:lpstr>
      <vt:lpstr>7.  Underdevelopment and Dependency</vt:lpstr>
      <vt:lpstr>“Underdevelopment in History”</vt:lpstr>
      <vt:lpstr>Dependency Theory</vt:lpstr>
      <vt:lpstr>FINAL CRITIQUE: Development Tourism?</vt:lpstr>
      <vt:lpstr>Dependency Theory</vt:lpstr>
      <vt:lpstr>Dependency Theory  VIDEO</vt:lpstr>
      <vt:lpstr> NEXT WEEK </vt:lpstr>
    </vt:vector>
  </TitlesOfParts>
  <Company>Eastern Mennonite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2501</dc:title>
  <dc:creator>jml339</dc:creator>
  <cp:lastModifiedBy>Lou Picard</cp:lastModifiedBy>
  <cp:revision>44</cp:revision>
  <cp:lastPrinted>2001-02-16T19:14:07Z</cp:lastPrinted>
  <dcterms:created xsi:type="dcterms:W3CDTF">2012-01-16T14:51:16Z</dcterms:created>
  <dcterms:modified xsi:type="dcterms:W3CDTF">2016-01-22T19:43:37Z</dcterms:modified>
</cp:coreProperties>
</file>