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3" r:id="rId6"/>
    <p:sldId id="305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06" r:id="rId22"/>
    <p:sldId id="279" r:id="rId23"/>
    <p:sldId id="280" r:id="rId24"/>
    <p:sldId id="281" r:id="rId25"/>
    <p:sldId id="282" r:id="rId26"/>
    <p:sldId id="283" r:id="rId27"/>
    <p:sldId id="307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92A01-0771-8742-A376-B745CD35DB81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B511-7D90-0F4C-B107-4840BC67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307080-657F-B24E-AFCE-E733088266B6}" type="slidenum">
              <a:rPr lang="en-US" sz="1200">
                <a:ea typeface="MS PGothic" charset="0"/>
                <a:cs typeface="MS PGothic" charset="0"/>
              </a:rPr>
              <a:pPr/>
              <a:t>7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C13A97-4FF5-5249-9F71-429F2D630AFD}" type="slidenum">
              <a:rPr lang="en-US" sz="1200">
                <a:ea typeface="MS PGothic" charset="0"/>
                <a:cs typeface="MS PGothic" charset="0"/>
              </a:rPr>
              <a:pPr/>
              <a:t>8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3FDDE6-32B8-4E4F-A4FD-C794F287021F}" type="slidenum">
              <a:rPr lang="en-US" sz="1200">
                <a:ea typeface="MS PGothic" charset="0"/>
                <a:cs typeface="MS PGothic" charset="0"/>
              </a:rPr>
              <a:pPr/>
              <a:t>9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994393-97BB-3746-A6C6-60BED24AC8A8}" type="slidenum">
              <a:rPr lang="en-US" sz="1200">
                <a:ea typeface="MS PGothic" charset="0"/>
                <a:cs typeface="MS PGothic" charset="0"/>
              </a:rPr>
              <a:pPr/>
              <a:t>10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A08B20-C943-294B-9F67-569ECB4413D1}" type="slidenum">
              <a:rPr lang="en-US" sz="1200">
                <a:ea typeface="MS PGothic" charset="0"/>
                <a:cs typeface="MS PGothic" charset="0"/>
              </a:rPr>
              <a:pPr/>
              <a:t>11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8667C4-45A5-6543-AB2A-5D06886F554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7AEFF2-D035-654B-8658-F8EF4CAB17E1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2/23/16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24Aag2Oygo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8nBhIOCTQ" TargetMode="External"/><Relationship Id="rId4" Type="http://schemas.openxmlformats.org/officeDocument/2006/relationships/hyperlink" Target="http://www.youtube.com/watch?v=BJkDr9NXpS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59424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Development Policy and Management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rgbClr val="0000FF"/>
                </a:solidFill>
              </a:rPr>
              <a:t>Week Nine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PIA 2501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216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0"/>
            <a:ext cx="86106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Concept of Modernization- Political Development</a:t>
            </a:r>
          </a:p>
        </p:txBody>
      </p:sp>
      <p:sp>
        <p:nvSpPr>
          <p:cNvPr id="28674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839200" cy="121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>
                <a:solidFill>
                  <a:srgbClr val="0070C0"/>
                </a:solidFill>
                <a:latin typeface="Arial" charset="0"/>
                <a:cs typeface="Times New Roman" charset="0"/>
              </a:rPr>
              <a:t>***Governance Argument (political development as key to Modernization)</a:t>
            </a:r>
            <a:endParaRPr lang="en-US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-228600" y="1168400"/>
            <a:ext cx="4800600" cy="3817938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/>
              <a:t>	Characteristics: Democracy and Governance vs. Bureaucracy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Bureaucratic Class (according to Manfred Halpern)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modernizers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since only bureaucracy can penetrate rural areas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What is needed is a coalition between government leaders, the bureaucracy and industry (John </a:t>
            </a:r>
            <a:r>
              <a:rPr lang="en-US" b="1" dirty="0" err="1" smtClean="0">
                <a:cs typeface="Times New Roman" pitchFamily="18" charset="0"/>
              </a:rPr>
              <a:t>Kautsky</a:t>
            </a:r>
            <a:r>
              <a:rPr lang="en-US" b="1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292600" cy="6397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Russian State  </a:t>
            </a:r>
            <a:r>
              <a:rPr lang="en-US" b="1" dirty="0"/>
              <a:t>H</a:t>
            </a:r>
            <a:r>
              <a:rPr lang="en-US" b="1" dirty="0" smtClean="0"/>
              <a:t>eroes- 2007</a:t>
            </a:r>
            <a:endParaRPr lang="en-US" b="1" dirty="0"/>
          </a:p>
        </p:txBody>
      </p:sp>
      <p:pic>
        <p:nvPicPr>
          <p:cNvPr id="28677" name="Picture 7" descr="http://johnhelmer.net/wp-content/uploads/2011/04/shu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0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7B9899"/>
                </a:solidFill>
                <a:latin typeface="Tahoma" charset="0"/>
                <a:ea typeface="MS PGothic" charset="0"/>
                <a:cs typeface="MS PGothic" charset="0"/>
              </a:rPr>
              <a:t>The Problems of Development Management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endParaRPr lang="en-US" b="1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buFontTx/>
              <a:buNone/>
            </a:pPr>
            <a:r>
              <a:rPr lang="en-US" b="1">
                <a:latin typeface="Tahoma" charset="0"/>
                <a:ea typeface="MS PGothic" charset="0"/>
                <a:cs typeface="MS PGothic" charset="0"/>
              </a:rPr>
              <a:t>Quote of the Week:</a:t>
            </a:r>
          </a:p>
          <a:p>
            <a:pPr eaLnBrk="1" hangingPunct="1">
              <a:buFontTx/>
              <a:buNone/>
            </a:pPr>
            <a:endParaRPr lang="en-US" sz="2800" b="1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buFontTx/>
              <a:buNone/>
            </a:pPr>
            <a:r>
              <a:rPr lang="en-US" sz="2800" b="1">
                <a:latin typeface="Tahoma" charset="0"/>
                <a:ea typeface="MS PGothic" charset="0"/>
                <a:cs typeface="MS PGothic" charset="0"/>
              </a:rPr>
              <a:t>"...political systems in the developing areas must bear increasing responsibility for mobilizing the state's human and material resources in support of the objectives of economic and social mobilization."</a:t>
            </a:r>
          </a:p>
          <a:p>
            <a:pPr lvl="1" eaLnBrk="1" hangingPunct="1">
              <a:buFontTx/>
              <a:buNone/>
            </a:pPr>
            <a:r>
              <a:rPr lang="en-US" b="1">
                <a:latin typeface="Tahoma" charset="0"/>
              </a:rPr>
              <a:t> 						Monte Palmer</a:t>
            </a:r>
            <a:r>
              <a:rPr lang="en-US">
                <a:latin typeface="Tahoma" charset="0"/>
                <a:ea typeface="MS PGothic" charset="0"/>
                <a:cs typeface="MS P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31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BUT THE PROBLEM: Patronage in Mongolia</a:t>
            </a:r>
          </a:p>
        </p:txBody>
      </p:sp>
      <p:pic>
        <p:nvPicPr>
          <p:cNvPr id="32770" name="Content Placeholder 3" descr="Patron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520825"/>
            <a:ext cx="4191000" cy="5353050"/>
          </a:xfrm>
        </p:spPr>
      </p:pic>
    </p:spTree>
    <p:extLst>
      <p:ext uri="{BB962C8B-B14F-4D97-AF65-F5344CB8AC3E}">
        <p14:creationId xmlns:p14="http://schemas.microsoft.com/office/powerpoint/2010/main" val="261178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1459" y="34813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Reminder: Neo-Orthodoxy: Neutral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or Negative on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Governance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Development management- development programs are </a:t>
            </a:r>
            <a:r>
              <a:rPr lang="ja-JP" altLang="en-US" b="1" dirty="0">
                <a:latin typeface="Arial" charset="0"/>
              </a:rPr>
              <a:t>“</a:t>
            </a:r>
            <a:r>
              <a:rPr lang="en-US" altLang="ja-JP" b="1" dirty="0">
                <a:latin typeface="Arial" charset="0"/>
              </a:rPr>
              <a:t>bad</a:t>
            </a:r>
            <a:r>
              <a:rPr lang="ja-JP" altLang="en-US" b="1" dirty="0">
                <a:latin typeface="Arial" charset="0"/>
              </a:rPr>
              <a:t>”</a:t>
            </a:r>
            <a:endParaRPr lang="en-US" altLang="ja-JP" b="1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Can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altLang="ja-JP" b="1" dirty="0">
                <a:latin typeface="Arial" charset="0"/>
              </a:rPr>
              <a:t>t make planning better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 </a:t>
            </a:r>
          </a:p>
          <a:p>
            <a:pPr eaLnBrk="1" hangingPunct="1"/>
            <a:r>
              <a:rPr lang="en-US" b="1" dirty="0">
                <a:latin typeface="Arial" charset="0"/>
              </a:rPr>
              <a:t>Neo-Orthodoxy and privatization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Market Currencies, Free Trade and Small Government</a:t>
            </a:r>
          </a:p>
          <a:p>
            <a:pPr eaLnBrk="1" hangingPunct="1"/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6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The Middle View: 2016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>
                <a:latin typeface="Arial" charset="0"/>
              </a:rPr>
              <a:t>The Moderate Interpretation of Development Management  Failures</a:t>
            </a:r>
          </a:p>
          <a:p>
            <a:pPr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Goal: Realistic Decision-Making based on sufficient knowledge (strategic planning)  </a:t>
            </a:r>
            <a:r>
              <a:rPr lang="ja-JP" altLang="en-US" sz="2800" b="1">
                <a:latin typeface="Arial" charset="0"/>
                <a:ea typeface="HGP明朝E" charset="0"/>
                <a:cs typeface="HGP明朝E" charset="0"/>
              </a:rPr>
              <a:t>“</a:t>
            </a:r>
            <a:r>
              <a:rPr lang="en-US" altLang="ja-JP" sz="2800" b="1">
                <a:latin typeface="Arial" charset="0"/>
                <a:ea typeface="HGP明朝E" charset="0"/>
                <a:cs typeface="HGP明朝E" charset="0"/>
              </a:rPr>
              <a:t>Mixed Scanning</a:t>
            </a:r>
            <a:r>
              <a:rPr lang="ja-JP" altLang="en-US" sz="2800" b="1">
                <a:latin typeface="Arial" charset="0"/>
                <a:ea typeface="HGP明朝E" charset="0"/>
                <a:cs typeface="HGP明朝E" charset="0"/>
              </a:rPr>
              <a:t>”</a:t>
            </a:r>
            <a:endParaRPr lang="en-US" altLang="ja-JP" sz="2800" b="1">
              <a:latin typeface="Arial" charset="0"/>
              <a:ea typeface="HGP明朝E" charset="0"/>
              <a:cs typeface="HGP明朝E" charset="0"/>
            </a:endParaRP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Balance Public-Private Partnerships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Focus on Human Resource Development (HRD)</a:t>
            </a:r>
          </a:p>
          <a:p>
            <a:endParaRPr lang="en-US" sz="2800"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3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787" y="0"/>
            <a:ext cx="8534400" cy="1107996"/>
          </a:xfrm>
        </p:spPr>
        <p:txBody>
          <a:bodyPr anchorCtr="1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Structural Adjustment Policies</a:t>
            </a:r>
            <a:br>
              <a:rPr lang="en-US" dirty="0">
                <a:solidFill>
                  <a:srgbClr val="FF0000"/>
                </a:solidFill>
                <a:latin typeface="Arial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</a:rPr>
              <a:t>1985-2001 plus….</a:t>
            </a:r>
          </a:p>
        </p:txBody>
      </p:sp>
      <p:sp>
        <p:nvSpPr>
          <p:cNvPr id="3789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93712" y="763434"/>
            <a:ext cx="8650288" cy="5691154"/>
          </a:xfrm>
        </p:spPr>
        <p:txBody>
          <a:bodyPr>
            <a:normAutofit fontScale="92500"/>
          </a:bodyPr>
          <a:lstStyle/>
          <a:p>
            <a:pPr marL="609600" indent="-609600" eaLnBrk="1" hangingPunct="1"/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The Structural Adjustment Argument-  Need to</a:t>
            </a:r>
          </a:p>
          <a:p>
            <a:pPr marL="609600" indent="-609600" eaLnBrk="1" hangingPunct="1"/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stabilize currency and markets (getting the prices right)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Promote Free Trade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Need to refocus role of state from development to law and order and deregulation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Address the problem of Debt and Structural  Adjustment reforms (IMF and World Bank)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Strengthen Skills levels in LDCs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1217613" lvl="1" indent="-533400" eaLnBrk="1" hangingPunct="1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9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</a:rPr>
              <a:t>New Emphasis After </a:t>
            </a:r>
            <a:r>
              <a:rPr lang="en-US" b="1" dirty="0" smtClean="0">
                <a:latin typeface="Arial" charset="0"/>
              </a:rPr>
              <a:t>1983: Human Security and Human Rights</a:t>
            </a:r>
            <a:endParaRPr lang="en-US" b="1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89438"/>
          </a:xfrm>
        </p:spPr>
        <p:txBody>
          <a:bodyPr>
            <a:normAutofit fontScale="92500" lnSpcReduction="20000"/>
          </a:bodyPr>
          <a:lstStyle/>
          <a:p>
            <a:endParaRPr lang="en-US">
              <a:latin typeface="Arial" charset="0"/>
            </a:endParaRPr>
          </a:p>
          <a:p>
            <a:r>
              <a:rPr lang="en-US" sz="4000" b="1">
                <a:latin typeface="Arial" charset="0"/>
              </a:rPr>
              <a:t>Failure of the Central State</a:t>
            </a:r>
          </a:p>
          <a:p>
            <a:endParaRPr lang="en-US" sz="4000" b="1">
              <a:latin typeface="Arial" charset="0"/>
            </a:endParaRPr>
          </a:p>
          <a:p>
            <a:r>
              <a:rPr lang="en-US" sz="4000" b="1">
                <a:latin typeface="Arial" charset="0"/>
              </a:rPr>
              <a:t>NGOs, Private Sector and Civil Society</a:t>
            </a:r>
          </a:p>
          <a:p>
            <a:endParaRPr lang="en-US" sz="4000" b="1">
              <a:latin typeface="Arial" charset="0"/>
            </a:endParaRPr>
          </a:p>
          <a:p>
            <a:r>
              <a:rPr lang="en-US" sz="4000" b="1">
                <a:latin typeface="Arial" charset="0"/>
              </a:rPr>
              <a:t>Democracy, Governance and Local Government</a:t>
            </a:r>
          </a:p>
          <a:p>
            <a:endParaRPr lang="en-US" sz="4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8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Three Issues Now</a:t>
            </a:r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I.  Governance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II. Local Government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III. Civil Society</a:t>
            </a:r>
          </a:p>
        </p:txBody>
      </p:sp>
    </p:spTree>
    <p:extLst>
      <p:ext uri="{BB962C8B-B14F-4D97-AF65-F5344CB8AC3E}">
        <p14:creationId xmlns:p14="http://schemas.microsoft.com/office/powerpoint/2010/main" val="392652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Governance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219200"/>
            <a:ext cx="4186237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141510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MS PGothic" charset="0"/>
                <a:cs typeface="MS PGothic" charset="0"/>
              </a:rPr>
              <a:t>And Satire is Still Important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MS PGothic" charset="0"/>
              <a:cs typeface="MS PGothic" charset="0"/>
              <a:hlinkClick r:id=""/>
            </a:endParaRPr>
          </a:p>
          <a:p>
            <a:endParaRPr lang="en-US">
              <a:latin typeface="Arial" charset="0"/>
              <a:ea typeface="MS PGothic" charset="0"/>
              <a:cs typeface="MS PGothic" charset="0"/>
              <a:hlinkClick r:id=""/>
            </a:endParaRPr>
          </a:p>
          <a:p>
            <a:r>
              <a:rPr lang="en-US">
                <a:latin typeface="Arial" charset="0"/>
                <a:ea typeface="MS PGothic" charset="0"/>
                <a:cs typeface="MS PGothic" charset="0"/>
                <a:hlinkClick r:id=""/>
              </a:rPr>
              <a:t>Capital Steps- They put the Mock in Democracy</a:t>
            </a:r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Theme Three</a:t>
            </a:r>
            <a:endParaRPr lang="en-US" b="1" dirty="0">
              <a:latin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b="1">
                <a:latin typeface="Arial" charset="0"/>
              </a:rPr>
              <a:t>	</a:t>
            </a:r>
            <a:r>
              <a:rPr lang="en-US" sz="4400" b="1">
                <a:latin typeface="Arial" charset="0"/>
              </a:rPr>
              <a:t>Governance, </a:t>
            </a:r>
          </a:p>
          <a:p>
            <a:pPr algn="ctr" eaLnBrk="1" hangingPunct="1">
              <a:buFontTx/>
              <a:buNone/>
            </a:pPr>
            <a:r>
              <a:rPr lang="en-US" sz="4400" b="1">
                <a:latin typeface="Arial" charset="0"/>
              </a:rPr>
              <a:t>Local Government and Civil Society</a:t>
            </a:r>
          </a:p>
          <a:p>
            <a:pPr eaLnBrk="1" hangingPunct="1"/>
            <a:endParaRPr lang="en-US" sz="4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7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the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State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62847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400" b="1">
                <a:latin typeface="Arial" charset="0"/>
              </a:rPr>
              <a:t>Sovereignty</a:t>
            </a:r>
          </a:p>
          <a:p>
            <a:pPr lvl="1" eaLnBrk="1" hangingPunct="1"/>
            <a:r>
              <a:rPr lang="en-US" sz="2400" b="1">
                <a:latin typeface="Arial" charset="0"/>
              </a:rPr>
              <a:t>Authority to Govern (Ostrom)</a:t>
            </a:r>
          </a:p>
          <a:p>
            <a:pPr lvl="1" eaLnBrk="1" hangingPunct="1"/>
            <a:endParaRPr lang="en-US" sz="2400" b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>
                <a:latin typeface="Arial" charset="0"/>
              </a:rPr>
              <a:t>Presumption of </a:t>
            </a:r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Independence</a:t>
            </a:r>
            <a:r>
              <a:rPr lang="ja-JP" altLang="en-US" sz="2400" b="1">
                <a:latin typeface="Arial" charset="0"/>
              </a:rPr>
              <a:t>”</a:t>
            </a:r>
            <a:endParaRPr lang="en-US" altLang="ja-JP" sz="2400" b="1">
              <a:latin typeface="Arial" charset="0"/>
            </a:endParaRPr>
          </a:p>
          <a:p>
            <a:pPr lvl="1" eaLnBrk="1" hangingPunct="1"/>
            <a:r>
              <a:rPr lang="en-US" sz="2400" b="1">
                <a:latin typeface="Arial" charset="0"/>
              </a:rPr>
              <a:t>A National Government status given by International Community and by use of International Law</a:t>
            </a:r>
          </a:p>
          <a:p>
            <a:pPr lvl="1" eaLnBrk="1" hangingPunct="1"/>
            <a:endParaRPr lang="en-US" sz="2400" b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>
                <a:latin typeface="Arial" charset="0"/>
              </a:rPr>
              <a:t>"States will necessarily remain central actors in development policy and development management."</a:t>
            </a:r>
            <a:r>
              <a:rPr lang="en-US" sz="2400">
                <a:latin typeface="Arial" charset="0"/>
              </a:rPr>
              <a:t>  </a:t>
            </a:r>
          </a:p>
          <a:p>
            <a:pPr algn="r" eaLnBrk="1" hangingPunct="1">
              <a:buFontTx/>
              <a:buNone/>
            </a:pPr>
            <a:endParaRPr lang="en-US" sz="2400" b="1">
              <a:latin typeface="Arial" charset="0"/>
            </a:endParaRPr>
          </a:p>
          <a:p>
            <a:pPr algn="r" eaLnBrk="1" hangingPunct="1">
              <a:buFontTx/>
              <a:buNone/>
            </a:pPr>
            <a:r>
              <a:rPr lang="en-US" sz="2400" b="1">
                <a:latin typeface="Arial" charset="0"/>
              </a:rPr>
              <a:t> Milton Esman</a:t>
            </a:r>
          </a:p>
        </p:txBody>
      </p:sp>
    </p:spTree>
    <p:extLst>
      <p:ext uri="{BB962C8B-B14F-4D97-AF65-F5344CB8AC3E}">
        <p14:creationId xmlns:p14="http://schemas.microsoft.com/office/powerpoint/2010/main" val="271576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534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Sovereignty: 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45389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esl.jrc.it/dc/pics/mdg_tanza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19200"/>
            <a:ext cx="622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But Where is Governance?</a:t>
            </a:r>
          </a:p>
        </p:txBody>
      </p:sp>
    </p:spTree>
    <p:extLst>
      <p:ext uri="{BB962C8B-B14F-4D97-AF65-F5344CB8AC3E}">
        <p14:creationId xmlns:p14="http://schemas.microsoft.com/office/powerpoint/2010/main" val="403293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14388"/>
            <a:ext cx="5715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Governance: an Overview of Issues</a:t>
            </a:r>
          </a:p>
        </p:txBody>
      </p:sp>
      <p:sp>
        <p:nvSpPr>
          <p:cNvPr id="47106" name="Rectangle 102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4525963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en-US" sz="3200" b="1" dirty="0">
                <a:latin typeface="Arial" charset="0"/>
              </a:rPr>
              <a:t>Focus of International Development: Post-2001: </a:t>
            </a:r>
            <a:r>
              <a:rPr lang="ja-JP" altLang="en-US" sz="3200" b="1" dirty="0" smtClean="0">
                <a:latin typeface="Arial" charset="0"/>
              </a:rPr>
              <a:t>“</a:t>
            </a:r>
            <a:r>
              <a:rPr lang="en-US" altLang="ja-JP" sz="3200" b="1" dirty="0">
                <a:latin typeface="Arial" charset="0"/>
              </a:rPr>
              <a:t>Democracy and Governance</a:t>
            </a:r>
            <a:r>
              <a:rPr lang="ja-JP" altLang="en-US" sz="3200" b="1" dirty="0">
                <a:latin typeface="Arial" charset="0"/>
              </a:rPr>
              <a:t>”</a:t>
            </a:r>
            <a:endParaRPr lang="en-US" altLang="ja-JP" sz="3200" b="1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endParaRPr lang="en-US" sz="3200" b="1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r>
              <a:rPr lang="en-US" sz="3200" b="1" dirty="0" smtClean="0">
                <a:latin typeface="Arial" charset="0"/>
              </a:rPr>
              <a:t>Human </a:t>
            </a:r>
            <a:r>
              <a:rPr lang="en-US" sz="3200" b="1" dirty="0">
                <a:latin typeface="Arial" charset="0"/>
              </a:rPr>
              <a:t>Rights (First Generation-Political)</a:t>
            </a: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endParaRPr lang="en-US" sz="3200" b="1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r>
              <a:rPr lang="en-US" sz="3200" b="1" dirty="0">
                <a:latin typeface="Arial" charset="0"/>
              </a:rPr>
              <a:t>	But not second (social) or third (economic)</a:t>
            </a:r>
          </a:p>
          <a:p>
            <a:pPr eaLnBrk="1" hangingPunct="1">
              <a:lnSpc>
                <a:spcPct val="8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7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Terms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Basic Terms: </a:t>
            </a:r>
          </a:p>
          <a:p>
            <a:pPr lvl="1" eaLnBrk="1" hangingPunct="1">
              <a:buFontTx/>
              <a:buNone/>
            </a:pPr>
            <a:endParaRPr lang="en-US" sz="3200" b="1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1. The Environment of Development</a:t>
            </a:r>
          </a:p>
          <a:p>
            <a:pPr lvl="1" eaLnBrk="1" hangingPunct="1">
              <a:buFontTx/>
              <a:buNone/>
            </a:pPr>
            <a:endParaRPr lang="en-US" sz="3200" b="1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2. Governance-Manner in which the state is created, modified or overthrown</a:t>
            </a: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3. Rule of Law</a:t>
            </a:r>
          </a:p>
          <a:p>
            <a:pPr lvl="1" eaLnBrk="1" hangingPunct="1">
              <a:buFontTx/>
              <a:buNone/>
            </a:pPr>
            <a:endParaRPr lang="en-US" sz="3200" b="1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5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ruleoflawcoalition.org/wp-content/uploads/2010/07/About-Us-Objective-Image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9932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7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International Criminal Court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44035" name="Picture 2" descr="http://t2.gstatic.com/images?q=tbn:ANd9GcQqzBu6bmCRl-l_62ZxAjytKfncOd0Lxr0FPC3RIenI-7QS-F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099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http://gdb.rferl.org/3576B22B-287F-4E01-8BB7-6787FA693796_w52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692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Sovereignty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453401"/>
            <a:ext cx="850392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Arial" charset="0"/>
              </a:rPr>
              <a:t>Is Sovereignty a Development issue?  Swaziland vs. China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"[T]</a:t>
            </a:r>
            <a:r>
              <a:rPr lang="en-US" b="1" dirty="0" err="1">
                <a:latin typeface="Arial" charset="0"/>
              </a:rPr>
              <a:t>ransformation</a:t>
            </a:r>
            <a:r>
              <a:rPr lang="en-US" b="1" dirty="0">
                <a:latin typeface="Arial" charset="0"/>
              </a:rPr>
              <a:t> (and globalization) has led to a reinvention of government and what it does</a:t>
            </a:r>
            <a:r>
              <a:rPr lang="ja-JP" altLang="en-US" b="1" dirty="0">
                <a:latin typeface="Arial" charset="0"/>
              </a:rPr>
              <a:t>“</a:t>
            </a:r>
            <a:endParaRPr lang="en-US" altLang="ja-JP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  </a:t>
            </a:r>
          </a:p>
          <a:p>
            <a:pPr algn="r"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- Anonymous</a:t>
            </a:r>
          </a:p>
        </p:txBody>
      </p:sp>
    </p:spTree>
    <p:extLst>
      <p:ext uri="{BB962C8B-B14F-4D97-AF65-F5344CB8AC3E}">
        <p14:creationId xmlns:p14="http://schemas.microsoft.com/office/powerpoint/2010/main" val="8305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Sovereignty</a:t>
            </a:r>
          </a:p>
        </p:txBody>
      </p:sp>
      <p:sp>
        <p:nvSpPr>
          <p:cNvPr id="5222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6552" y="1637553"/>
            <a:ext cx="8229600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Rules of the Game politics:</a:t>
            </a:r>
          </a:p>
          <a:p>
            <a:pPr lvl="1" eaLnBrk="1" hangingPunct="1"/>
            <a:r>
              <a:rPr lang="en-US" b="1">
                <a:latin typeface="Arial" charset="0"/>
              </a:rPr>
              <a:t>Zero/sum vs. sum/sum politics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"Splintering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Break up of states--centrifugal forces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Interest Group Liberalism: The goal?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Civil Society as organizational</a:t>
            </a:r>
          </a:p>
          <a:p>
            <a:pPr lvl="1" eaLnBrk="1" hangingPunct="1"/>
            <a:r>
              <a:rPr lang="en-US" b="1">
                <a:latin typeface="Arial" charset="0"/>
              </a:rPr>
              <a:t>Not the individual or the mass</a:t>
            </a:r>
          </a:p>
        </p:txBody>
      </p:sp>
    </p:spTree>
    <p:extLst>
      <p:ext uri="{BB962C8B-B14F-4D97-AF65-F5344CB8AC3E}">
        <p14:creationId xmlns:p14="http://schemas.microsoft.com/office/powerpoint/2010/main" val="178559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sz="3200" b="1">
                <a:latin typeface="Arial" charset="0"/>
              </a:rPr>
              <a:t/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Who are our Primary authors?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937125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buClr>
                <a:srgbClr val="FFFFFF"/>
              </a:buClr>
              <a:buFont typeface="Wingdings 2" charset="0"/>
              <a:buNone/>
            </a:pPr>
            <a:r>
              <a:rPr lang="en-US" b="1">
                <a:latin typeface="Arial" charset="0"/>
              </a:rPr>
              <a:t>	Paul A. Haslam, Jessica Schafer and Pierre Beaudet</a:t>
            </a:r>
          </a:p>
          <a:p>
            <a:pPr marL="273050" indent="-273050">
              <a:lnSpc>
                <a:spcPct val="80000"/>
              </a:lnSpc>
              <a:buClr>
                <a:srgbClr val="FFFFFF"/>
              </a:buClr>
              <a:buFont typeface="Wingdings 2" charset="0"/>
              <a:buNone/>
            </a:pPr>
            <a:r>
              <a:rPr lang="en-US" b="1">
                <a:latin typeface="Arial" charset="0"/>
              </a:rPr>
              <a:t>	</a:t>
            </a:r>
          </a:p>
          <a:p>
            <a:pPr marL="273050" indent="-273050">
              <a:lnSpc>
                <a:spcPct val="80000"/>
              </a:lnSpc>
              <a:buClr>
                <a:srgbClr val="FFFFFF"/>
              </a:buClr>
              <a:buFont typeface="Wingdings 2" charset="0"/>
              <a:buNone/>
            </a:pPr>
            <a:r>
              <a:rPr lang="en-US" b="1">
                <a:latin typeface="Arial" charset="0"/>
              </a:rPr>
              <a:t>	</a:t>
            </a:r>
            <a:r>
              <a:rPr lang="en-US" sz="2700" b="1" u="sng">
                <a:latin typeface="Arial" charset="0"/>
              </a:rPr>
              <a:t>Introduction to International Development: Approaches Actors and Issues</a:t>
            </a:r>
            <a:r>
              <a:rPr lang="en-US" sz="2700" b="1">
                <a:latin typeface="Arial" charset="0"/>
              </a:rPr>
              <a:t> (Oxford, UK: Oxford University Press, 2009).</a:t>
            </a:r>
            <a:endParaRPr lang="en-US" sz="270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338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ea typeface="+mn-ea"/>
                <a:cs typeface="+mn-cs"/>
              </a:rPr>
              <a:t>Paul A. </a:t>
            </a:r>
            <a:r>
              <a:rPr lang="en-US" sz="3200" b="1" dirty="0" err="1" smtClean="0">
                <a:ea typeface="+mn-ea"/>
                <a:cs typeface="+mn-cs"/>
              </a:rPr>
              <a:t>Haslam</a:t>
            </a:r>
            <a:r>
              <a:rPr lang="en-US" sz="3200" b="1" dirty="0" smtClean="0">
                <a:ea typeface="+mn-ea"/>
                <a:cs typeface="+mn-cs"/>
              </a:rPr>
              <a:t>, University of Ottawa</a:t>
            </a:r>
            <a:endParaRPr lang="en-US" sz="3200" b="1" dirty="0">
              <a:ea typeface="+mn-ea"/>
              <a:cs typeface="+mn-cs"/>
            </a:endParaRPr>
          </a:p>
        </p:txBody>
      </p:sp>
      <p:pic>
        <p:nvPicPr>
          <p:cNvPr id="17412" name="Picture 2" descr="Paul Alexander Ha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5146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7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Sovereignty: A Historical Concept </a:t>
            </a:r>
            <a:endParaRPr lang="en-US" b="1" dirty="0">
              <a:latin typeface="Arial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536388" y="146871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1. Autonomous Governance</a:t>
            </a:r>
          </a:p>
          <a:p>
            <a:pPr marL="0" indent="0">
              <a:buFontTx/>
              <a:buNone/>
            </a:pPr>
            <a:endParaRPr lang="en-US" b="1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2.  Territorial Integrity</a:t>
            </a:r>
          </a:p>
          <a:p>
            <a:pPr marL="0" indent="0">
              <a:buFontTx/>
              <a:buNone/>
            </a:pPr>
            <a:endParaRPr lang="en-US" b="1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3.  International Recognition</a:t>
            </a:r>
          </a:p>
          <a:p>
            <a:pPr marL="0" indent="0">
              <a:buFontTx/>
              <a:buNone/>
            </a:pPr>
            <a:endParaRPr lang="en-US" b="1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4. Membership in UN and other International Bodies</a:t>
            </a: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b="1" i="1">
                <a:solidFill>
                  <a:srgbClr val="008000"/>
                </a:solidFill>
                <a:latin typeface="Arial" charset="0"/>
              </a:rPr>
              <a:t>Treaty of Westphalia (1648)</a:t>
            </a:r>
          </a:p>
        </p:txBody>
      </p:sp>
    </p:spTree>
    <p:extLst>
      <p:ext uri="{BB962C8B-B14F-4D97-AF65-F5344CB8AC3E}">
        <p14:creationId xmlns:p14="http://schemas.microsoft.com/office/powerpoint/2010/main" val="81404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At Issue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: The Nature of Conflict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3795713" cy="4559300"/>
          </a:xfrm>
          <a:noFill/>
        </p:spPr>
      </p:pic>
    </p:spTree>
    <p:extLst>
      <p:ext uri="{BB962C8B-B14F-4D97-AF65-F5344CB8AC3E}">
        <p14:creationId xmlns:p14="http://schemas.microsoft.com/office/powerpoint/2010/main" val="297910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Sovereignty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The need for apathy?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Constitutional vs. Social stability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Institutional structures:</a:t>
            </a:r>
          </a:p>
          <a:p>
            <a:pPr lvl="1" eaLnBrk="1" hangingPunct="1"/>
            <a:r>
              <a:rPr lang="en-US" b="1">
                <a:latin typeface="Arial" charset="0"/>
              </a:rPr>
              <a:t>Checks and balances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The Institutional State</a:t>
            </a:r>
          </a:p>
          <a:p>
            <a:pPr lvl="2" eaLnBrk="1" hangingPunct="1"/>
            <a:r>
              <a:rPr lang="en-US" b="1">
                <a:latin typeface="Arial" charset="0"/>
              </a:rPr>
              <a:t>What is the "Institutional State?</a:t>
            </a:r>
            <a:r>
              <a:rPr lang="ja-JP" altLang="en-US" b="1">
                <a:latin typeface="Arial" charset="0"/>
              </a:rPr>
              <a:t>”</a:t>
            </a:r>
            <a:r>
              <a:rPr lang="en-US" altLang="ja-JP" b="1">
                <a:latin typeface="Arial" charset="0"/>
              </a:rPr>
              <a:t>  Why is it important?</a:t>
            </a:r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2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Democracy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4400" b="1">
              <a:latin typeface="Arial" charset="0"/>
            </a:endParaRPr>
          </a:p>
          <a:p>
            <a:pPr eaLnBrk="1" hangingPunct="1"/>
            <a:endParaRPr lang="en-US" sz="4400" b="1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4400" b="1">
                <a:latin typeface="Arial" charset="0"/>
              </a:rPr>
              <a:t>Three Views</a:t>
            </a:r>
          </a:p>
        </p:txBody>
      </p:sp>
    </p:spTree>
    <p:extLst>
      <p:ext uri="{BB962C8B-B14F-4D97-AF65-F5344CB8AC3E}">
        <p14:creationId xmlns:p14="http://schemas.microsoft.com/office/powerpoint/2010/main" val="200793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Types of Democracy: Terms</a:t>
            </a:r>
          </a:p>
        </p:txBody>
      </p:sp>
      <p:sp>
        <p:nvSpPr>
          <p:cNvPr id="5734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Direct Democracy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Actual direct participation of a population in decision-making about laws and regulations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lvl="2" eaLnBrk="1" hangingPunct="1"/>
            <a:r>
              <a:rPr lang="en-US" b="1">
                <a:latin typeface="Arial" charset="0"/>
              </a:rPr>
              <a:t>Town hall or village model</a:t>
            </a:r>
          </a:p>
        </p:txBody>
      </p:sp>
    </p:spTree>
    <p:extLst>
      <p:ext uri="{BB962C8B-B14F-4D97-AF65-F5344CB8AC3E}">
        <p14:creationId xmlns:p14="http://schemas.microsoft.com/office/powerpoint/2010/main" val="36375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New England Town Hall</a:t>
            </a: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6396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Types of Democracy, Continued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Indirect Democracy</a:t>
            </a:r>
          </a:p>
          <a:p>
            <a:pPr lvl="1" eaLnBrk="1" hangingPunct="1"/>
            <a:r>
              <a:rPr lang="en-US" b="1">
                <a:latin typeface="Arial" charset="0"/>
              </a:rPr>
              <a:t>Some form of representative democracy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Pluralism</a:t>
            </a:r>
          </a:p>
          <a:p>
            <a:pPr lvl="1" eaLnBrk="1" hangingPunct="1"/>
            <a:r>
              <a:rPr lang="en-US" b="1">
                <a:latin typeface="Arial" charset="0"/>
              </a:rPr>
              <a:t>Existence of various diverse interest associations, individuals  and groups within society  (Focus on Tolerance)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Nepal Poster</a:t>
            </a:r>
          </a:p>
        </p:txBody>
      </p:sp>
      <p:pic>
        <p:nvPicPr>
          <p:cNvPr id="60418" name="Picture 2" descr="http://www.ekantipur.com/image.php?image=http://www.ekantipur.com/uploads/tkp/news/2010/gallery_12_09/constitution_20101210090329.jpg&amp;width=280&amp;height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16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9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Direct Democracy vs.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Representative Democracy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60475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Problem with </a:t>
            </a:r>
            <a:r>
              <a:rPr lang="en-US" sz="2800" b="1" dirty="0" smtClean="0">
                <a:latin typeface="Arial" charset="0"/>
              </a:rPr>
              <a:t>Populism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Mob </a:t>
            </a:r>
            <a:r>
              <a:rPr lang="en-US" b="1" dirty="0" smtClean="0">
                <a:latin typeface="Arial" charset="0"/>
              </a:rPr>
              <a:t>Justice?</a:t>
            </a:r>
            <a:endParaRPr lang="en-US" b="1" dirty="0">
              <a:latin typeface="Arial" charset="0"/>
            </a:endParaRPr>
          </a:p>
          <a:p>
            <a:pPr lvl="1"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Minority rights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Shifting majorities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Problem with Plebiscites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Size and the Need for Indirect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74635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ttp://resources1.news.com.au/images/2011/06/20/1226078/535489-plebiscites-v-referendu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533400"/>
            <a:ext cx="9202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Both from the University of Ottawa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Pierre Beaudet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>
                <a:latin typeface="Arial" charset="0"/>
              </a:rPr>
              <a:t> </a:t>
            </a:r>
            <a:r>
              <a:rPr lang="en-US" b="1">
                <a:latin typeface="Arial" charset="0"/>
              </a:rPr>
              <a:t>Jessica Schafer</a:t>
            </a:r>
          </a:p>
        </p:txBody>
      </p:sp>
      <p:pic>
        <p:nvPicPr>
          <p:cNvPr id="18436" name="Picture 2" descr="Pierre Beau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622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m3.licdn.com/mpr/pub/image-zmbGFH1KDIXY0Gy9IUs3tVi4liGnfGAxc2b2b5LHlK-Gf5f6zmb2banKlM6gf6QEnTpX/jessica-scha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5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title"/>
          </p:nvPr>
        </p:nvSpPr>
        <p:spPr>
          <a:xfrm>
            <a:off x="318426" y="363071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James Madison and Democracy: </a:t>
            </a:r>
            <a:r>
              <a:rPr lang="en-US" sz="4000" b="1" dirty="0" smtClean="0">
                <a:latin typeface="Arial" charset="0"/>
              </a:rPr>
              <a:t/>
            </a:r>
            <a:br>
              <a:rPr lang="en-US" sz="4000" b="1" dirty="0" smtClean="0">
                <a:latin typeface="Arial" charset="0"/>
              </a:rPr>
            </a:br>
            <a:r>
              <a:rPr lang="en-US" sz="4000" b="1" dirty="0" smtClean="0">
                <a:latin typeface="Arial" charset="0"/>
              </a:rPr>
              <a:t>The </a:t>
            </a:r>
            <a:r>
              <a:rPr lang="en-US" sz="4000" b="1" dirty="0">
                <a:latin typeface="Arial" charset="0"/>
              </a:rPr>
              <a:t>Warning</a:t>
            </a:r>
          </a:p>
        </p:txBody>
      </p:sp>
      <p:sp>
        <p:nvSpPr>
          <p:cNvPr id="6349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The problem with majorities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Tyranny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Factions</a:t>
            </a: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71" y="2520576"/>
            <a:ext cx="3067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2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Democracy: What is it?</a:t>
            </a: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752" y="1479176"/>
            <a:ext cx="8229600" cy="561069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LIMITED!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"It is only when men learn what it means to be </a:t>
            </a:r>
            <a:r>
              <a:rPr lang="en-US" b="1" u="sng" dirty="0">
                <a:latin typeface="Arial" charset="0"/>
              </a:rPr>
              <a:t>free</a:t>
            </a:r>
            <a:r>
              <a:rPr lang="en-US" b="1" dirty="0">
                <a:latin typeface="Arial" charset="0"/>
              </a:rPr>
              <a:t>, and struggle to maintain proper limits upon the exercise of authority so that no one is allowed to become master of the others that human beings have the possibility of </a:t>
            </a:r>
            <a:r>
              <a:rPr lang="en-US" b="1" u="sng" dirty="0">
                <a:latin typeface="Arial" charset="0"/>
              </a:rPr>
              <a:t>creating mutual relationships</a:t>
            </a:r>
            <a:r>
              <a:rPr lang="en-US" b="1" dirty="0">
                <a:latin typeface="Arial" charset="0"/>
              </a:rPr>
              <a:t> which they may freely enter and leave as they seek mutually productive patterns of human development."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					- Vincent </a:t>
            </a:r>
            <a:r>
              <a:rPr lang="en-US" b="1" dirty="0" err="1">
                <a:latin typeface="Arial" charset="0"/>
              </a:rPr>
              <a:t>Ostrom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2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730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Vincent Ostrom, Tej Kumari Mahat and Elinor Ostrom</a:t>
            </a:r>
          </a:p>
        </p:txBody>
      </p:sp>
    </p:spTree>
    <p:extLst>
      <p:ext uri="{BB962C8B-B14F-4D97-AF65-F5344CB8AC3E}">
        <p14:creationId xmlns:p14="http://schemas.microsoft.com/office/powerpoint/2010/main" val="110290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Types of Democracy, cont.</a:t>
            </a:r>
          </a:p>
        </p:txBody>
      </p:sp>
      <p:sp>
        <p:nvSpPr>
          <p:cNvPr id="66562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32232" y="2286000"/>
            <a:ext cx="850392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>
                <a:latin typeface="Arial" charset="0"/>
              </a:rPr>
              <a:t>Polyarchy</a:t>
            </a:r>
            <a:endParaRPr lang="en-US" b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Diverse interest associations of society compete with each other over policy issues  (Structured Pluralism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Cooperative Movements (or Corporatism)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Diverse interest associations cooperate with each other and with organs of the state to make policy (Scandinavia)</a:t>
            </a:r>
          </a:p>
        </p:txBody>
      </p:sp>
    </p:spTree>
    <p:extLst>
      <p:ext uri="{BB962C8B-B14F-4D97-AF65-F5344CB8AC3E}">
        <p14:creationId xmlns:p14="http://schemas.microsoft.com/office/powerpoint/2010/main" val="419677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Arial" charset="0"/>
              </a:rPr>
              <a:t>Robert Dahl (Yale University  (1915-2015) and Polyarchy</a:t>
            </a:r>
            <a:endParaRPr lang="en-US" sz="4000">
              <a:latin typeface="Arial" charset="0"/>
            </a:endParaRPr>
          </a:p>
        </p:txBody>
      </p:sp>
      <p:pic>
        <p:nvPicPr>
          <p:cNvPr id="675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209800"/>
            <a:ext cx="2684463" cy="3214688"/>
          </a:xfrm>
          <a:noFill/>
        </p:spPr>
      </p:pic>
    </p:spTree>
    <p:extLst>
      <p:ext uri="{BB962C8B-B14F-4D97-AF65-F5344CB8AC3E}">
        <p14:creationId xmlns:p14="http://schemas.microsoft.com/office/powerpoint/2010/main" val="11179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Democracy: What is it?</a:t>
            </a:r>
          </a:p>
        </p:txBody>
      </p:sp>
      <p:sp>
        <p:nvSpPr>
          <p:cNvPr id="6861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ja-JP" altLang="en-US" b="1">
                <a:latin typeface="Arial" charset="0"/>
              </a:rPr>
              <a:t>“</a:t>
            </a:r>
            <a:r>
              <a:rPr lang="en-US" altLang="ja-JP" b="1">
                <a:latin typeface="Arial" charset="0"/>
              </a:rPr>
              <a:t>The policy makers have rational interests--to develop their countries, to improve the condition of their people, to acquire or stay in power, or to steal as much as possible.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Arial" charset="0"/>
              </a:rPr>
              <a:t>		</a:t>
            </a:r>
            <a:r>
              <a:rPr lang="en-US" sz="3600" b="1">
                <a:latin typeface="Arial" charset="0"/>
              </a:rPr>
              <a:t>Peter Berger, Pyramids of 	Sacrifice</a:t>
            </a:r>
          </a:p>
        </p:txBody>
      </p:sp>
    </p:spTree>
    <p:extLst>
      <p:ext uri="{BB962C8B-B14F-4D97-AF65-F5344CB8AC3E}">
        <p14:creationId xmlns:p14="http://schemas.microsoft.com/office/powerpoint/2010/main" val="281161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533400" y="4078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</a:rPr>
              <a:t>			Peter L. Berger 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(</a:t>
            </a:r>
            <a:r>
              <a:rPr lang="en-US" sz="3600" dirty="0" smtClean="0">
                <a:latin typeface="Arial" charset="0"/>
              </a:rPr>
              <a:t>Born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>
                <a:latin typeface="Arial" charset="0"/>
              </a:rPr>
              <a:t/>
            </a:r>
            <a:br>
              <a:rPr lang="en-US" sz="3600" dirty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Peter Berger:  Born March </a:t>
            </a:r>
            <a:r>
              <a:rPr lang="en-US" sz="3600" dirty="0">
                <a:latin typeface="Arial" charset="0"/>
              </a:rPr>
              <a:t>17, </a:t>
            </a:r>
            <a:r>
              <a:rPr lang="en-US" sz="3600" dirty="0" smtClean="0">
                <a:latin typeface="Arial" charset="0"/>
              </a:rPr>
              <a:t>1929-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Boston University)</a:t>
            </a:r>
          </a:p>
        </p:txBody>
      </p:sp>
      <p:pic>
        <p:nvPicPr>
          <p:cNvPr id="6963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r="8174"/>
          <a:stretch>
            <a:fillRect/>
          </a:stretch>
        </p:blipFill>
        <p:spPr>
          <a:noFill/>
        </p:spPr>
      </p:pic>
      <p:sp>
        <p:nvSpPr>
          <p:cNvPr id="69635" name="Tex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200" b="1" dirty="0" smtClean="0">
              <a:latin typeface="Arial" charset="0"/>
            </a:endParaRPr>
          </a:p>
          <a:p>
            <a:endParaRPr lang="en-US" sz="3200" b="1" dirty="0">
              <a:latin typeface="Arial" charset="0"/>
            </a:endParaRPr>
          </a:p>
          <a:p>
            <a:r>
              <a:rPr lang="en-US" sz="3200" b="1" dirty="0" smtClean="0">
                <a:latin typeface="Arial" charset="0"/>
              </a:rPr>
              <a:t>Central </a:t>
            </a:r>
            <a:r>
              <a:rPr lang="en-US" sz="3200" b="1" dirty="0">
                <a:latin typeface="Arial" charset="0"/>
              </a:rPr>
              <a:t>to Peter Berger's work is the relationship between society and the individual</a:t>
            </a:r>
          </a:p>
          <a:p>
            <a:endParaRPr lang="en-US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8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Review:  Governance and the Rule of Law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b="1" dirty="0" smtClean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altLang="en-US" b="1" dirty="0" smtClean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VIDEO</a:t>
            </a:r>
          </a:p>
          <a:p>
            <a:pPr>
              <a:defRPr/>
            </a:pPr>
            <a:endParaRPr lang="en-US" altLang="en-US" b="1" dirty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a typeface="ＭＳ Ｐゴシック" pitchFamily="34" charset="-128"/>
                <a:cs typeface="+mn-cs"/>
                <a:hlinkClick r:id="rId2"/>
              </a:rPr>
              <a:t>Albie Sachs</a:t>
            </a:r>
            <a:endParaRPr lang="en-US" altLang="en-US" b="1" dirty="0" smtClean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93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b="1" smtClean="0"/>
              <a:t>DISCUSSION, QUESTIONS, DEBATES.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61109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Reminder: Five Development Themes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987552"/>
            <a:ext cx="8503920" cy="546542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Development </a:t>
            </a:r>
            <a:r>
              <a:rPr lang="en-US" b="1" dirty="0" smtClean="0">
                <a:latin typeface="Arial" charset="0"/>
              </a:rPr>
              <a:t>Theory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Development Planning and </a:t>
            </a:r>
            <a:r>
              <a:rPr lang="en-US" b="1" dirty="0" smtClean="0">
                <a:latin typeface="Arial" charset="0"/>
              </a:rPr>
              <a:t>Management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Governance, Local Government and Civil </a:t>
            </a:r>
            <a:r>
              <a:rPr lang="en-US" b="1" dirty="0" smtClean="0">
                <a:latin typeface="Arial" charset="0"/>
              </a:rPr>
              <a:t>Society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Human Resource </a:t>
            </a:r>
            <a:r>
              <a:rPr lang="en-US" b="1" dirty="0" smtClean="0">
                <a:latin typeface="Arial" charset="0"/>
              </a:rPr>
              <a:t>Development (Millennium/Sustainable Development Goals)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Donors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7698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Sustainable Development Goals (2016)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212" b="2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786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Tahoma" charset="0"/>
                <a:ea typeface="MS PGothic" charset="0"/>
                <a:cs typeface="MS PGothic" charset="0"/>
              </a:rPr>
              <a:t>Political Development: The Importance of Satire?  </a:t>
            </a:r>
            <a:r>
              <a:rPr lang="en-US">
                <a:solidFill>
                  <a:srgbClr val="FF0000"/>
                </a:solidFill>
                <a:latin typeface="Tahoma" charset="0"/>
                <a:ea typeface="MS PGothic" charset="0"/>
                <a:cs typeface="MS PGothic" charset="0"/>
              </a:rPr>
              <a:t>Video</a:t>
            </a:r>
            <a:endParaRPr lang="en-US">
              <a:solidFill>
                <a:srgbClr val="7B9899"/>
              </a:solidFill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>
              <a:latin typeface="Tahoma" charset="0"/>
              <a:ea typeface="MS PGothic" charset="0"/>
              <a:cs typeface="MS PGothic" charset="0"/>
            </a:endParaRPr>
          </a:p>
          <a:p>
            <a:pPr algn="ctr" eaLnBrk="1" hangingPunct="1">
              <a:buFontTx/>
              <a:buNone/>
            </a:pPr>
            <a:endParaRPr lang="en-US" sz="4000" b="1">
              <a:latin typeface="Tahoma" charset="0"/>
              <a:ea typeface="MS PGothic" charset="0"/>
              <a:cs typeface="MS PGothic" charset="0"/>
            </a:endParaRPr>
          </a:p>
          <a:p>
            <a:pPr algn="ctr" eaLnBrk="1" hangingPunct="1">
              <a:buFontTx/>
              <a:buNone/>
            </a:pPr>
            <a:r>
              <a:rPr lang="en-US" sz="4000" b="1">
                <a:latin typeface="Tahoma" charset="0"/>
                <a:ea typeface="MS PGothic" charset="0"/>
                <a:cs typeface="MS PGothic" charset="0"/>
                <a:hlinkClick r:id="rId3"/>
              </a:rPr>
              <a:t> The Focus on Governance</a:t>
            </a:r>
            <a:endParaRPr lang="en-US" sz="4000" b="1">
              <a:latin typeface="Tahoma" charset="0"/>
              <a:ea typeface="MS PGothic" charset="0"/>
              <a:cs typeface="MS PGothic" charset="0"/>
            </a:endParaRPr>
          </a:p>
          <a:p>
            <a:pPr algn="ctr" eaLnBrk="1" hangingPunct="1">
              <a:buFontTx/>
              <a:buNone/>
            </a:pPr>
            <a:endParaRPr lang="en-US" sz="4000" b="1">
              <a:latin typeface="Tahoma" charset="0"/>
              <a:ea typeface="MS PGothic" charset="0"/>
              <a:cs typeface="MS PGothic" charset="0"/>
              <a:hlinkClick r:id="rId4"/>
            </a:endParaRPr>
          </a:p>
          <a:p>
            <a:pPr eaLnBrk="1" hangingPunct="1"/>
            <a:endParaRPr lang="en-US">
              <a:latin typeface="Tahoma" charset="0"/>
              <a:ea typeface="MS PGothic" charset="0"/>
              <a:cs typeface="MS PGothic" charset="0"/>
            </a:endParaRPr>
          </a:p>
          <a:p>
            <a:pPr eaLnBrk="1" hangingPunct="1"/>
            <a:endParaRPr lang="en-US">
              <a:latin typeface="Tahoma" charset="0"/>
              <a:ea typeface="MS PGothic" charset="0"/>
              <a:cs typeface="MS PGothic" charset="0"/>
            </a:endParaRPr>
          </a:p>
          <a:p>
            <a:pPr eaLnBrk="1" hangingPunct="1"/>
            <a:endParaRPr lang="en-US">
              <a:latin typeface="Tahom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8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7B9899"/>
                </a:solidFill>
                <a:latin typeface="Tahoma" charset="0"/>
                <a:ea typeface="MS Mincho" charset="0"/>
                <a:cs typeface="MS Mincho" charset="0"/>
              </a:rPr>
              <a:t>Part of Concept of Modernization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a typeface="MS Mincho" pitchFamily="49" charset="-128"/>
              </a:rPr>
              <a:t>Political Development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Two Themes- </a:t>
            </a:r>
            <a:r>
              <a:rPr lang="en-US" b="1" dirty="0" smtClean="0"/>
              <a:t>Monte Palmer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The Governance Perspective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Political Development is a prerequisite to social and economic development</a:t>
            </a:r>
          </a:p>
          <a:p>
            <a:pPr marL="54864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Traditional society and modern society is a dichotomy</a:t>
            </a:r>
          </a:p>
        </p:txBody>
      </p:sp>
    </p:spTree>
    <p:extLst>
      <p:ext uri="{BB962C8B-B14F-4D97-AF65-F5344CB8AC3E}">
        <p14:creationId xmlns:p14="http://schemas.microsoft.com/office/powerpoint/2010/main" val="13558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7B9899"/>
                </a:solidFill>
                <a:latin typeface="Tahoma" charset="0"/>
                <a:ea typeface="MS PGothic" charset="0"/>
                <a:cs typeface="MS PGothic" charset="0"/>
              </a:rPr>
              <a:t>Democracy and Governance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 eaLnBrk="1" hangingPunct="1">
              <a:lnSpc>
                <a:spcPct val="90000"/>
              </a:lnSpc>
            </a:pPr>
            <a:endParaRPr lang="en-US" dirty="0"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b="1" dirty="0"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charset="0"/>
              </a:rPr>
              <a:t>Model became western parliamentary (representative), the rule of law and political systems based on democracy and  Governance Principles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charset="0"/>
              </a:rPr>
              <a:t>At issue: Which comes first, political or economic development?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ahoma" charset="0"/>
              </a:rPr>
              <a:t>Or Social Development (HRD) -Role </a:t>
            </a:r>
            <a:r>
              <a:rPr lang="en-US" sz="2800" b="1" dirty="0">
                <a:solidFill>
                  <a:srgbClr val="0000FF"/>
                </a:solidFill>
                <a:latin typeface="Tahoma" charset="0"/>
              </a:rPr>
              <a:t>of Civil Society- Pluralism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54</TotalTime>
  <Words>970</Words>
  <Application>Microsoft Macintosh PowerPoint</Application>
  <PresentationFormat>On-screen Show (4:3)</PresentationFormat>
  <Paragraphs>263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Civic</vt:lpstr>
      <vt:lpstr>PIA 2501</vt:lpstr>
      <vt:lpstr>Theme Three</vt:lpstr>
      <vt:lpstr> Who are our Primary authors?</vt:lpstr>
      <vt:lpstr>Both from the University of Ottawa</vt:lpstr>
      <vt:lpstr>Reminder: Five Development Themes</vt:lpstr>
      <vt:lpstr>Sustainable Development Goals (2016)</vt:lpstr>
      <vt:lpstr>Political Development: The Importance of Satire?  Video</vt:lpstr>
      <vt:lpstr>Part of Concept of Modernization</vt:lpstr>
      <vt:lpstr>Democracy and Governance</vt:lpstr>
      <vt:lpstr>Concept of Modernization- Political Development</vt:lpstr>
      <vt:lpstr>The Problems of Development Management</vt:lpstr>
      <vt:lpstr>BUT THE PROBLEM: Patronage in Mongolia</vt:lpstr>
      <vt:lpstr>Reminder: Neo-Orthodoxy: Neutral or Negative on Governance</vt:lpstr>
      <vt:lpstr>The Middle View: 2016</vt:lpstr>
      <vt:lpstr>Structural Adjustment Policies 1985-2001 plus….</vt:lpstr>
      <vt:lpstr>New Emphasis After 1983: Human Security and Human Rights</vt:lpstr>
      <vt:lpstr>Three Issues Now</vt:lpstr>
      <vt:lpstr>Governance</vt:lpstr>
      <vt:lpstr>And Satire is Still Important</vt:lpstr>
      <vt:lpstr>Governance and the State</vt:lpstr>
      <vt:lpstr>Sovereignty: What Does it Mean?</vt:lpstr>
      <vt:lpstr>But Where is Governance?</vt:lpstr>
      <vt:lpstr>PowerPoint Presentation</vt:lpstr>
      <vt:lpstr>Governance: an Overview of Issues</vt:lpstr>
      <vt:lpstr>Terms</vt:lpstr>
      <vt:lpstr>PowerPoint Presentation</vt:lpstr>
      <vt:lpstr>International Criminal Court</vt:lpstr>
      <vt:lpstr>Governance and Sovereignty</vt:lpstr>
      <vt:lpstr>Governance and Sovereignty</vt:lpstr>
      <vt:lpstr>Sovereignty: A Historical Concept </vt:lpstr>
      <vt:lpstr>At Issue: The Nature of Conflict</vt:lpstr>
      <vt:lpstr>Governance and Sovereignty</vt:lpstr>
      <vt:lpstr>Governance and Democracy</vt:lpstr>
      <vt:lpstr>Types of Democracy: Terms</vt:lpstr>
      <vt:lpstr>New England Town Hall</vt:lpstr>
      <vt:lpstr>Types of Democracy, Continued</vt:lpstr>
      <vt:lpstr>Nepal Poster</vt:lpstr>
      <vt:lpstr>Direct Democracy vs.  Representative Democracy</vt:lpstr>
      <vt:lpstr>PowerPoint Presentation</vt:lpstr>
      <vt:lpstr>James Madison and Democracy:  The Warning</vt:lpstr>
      <vt:lpstr>Democracy: What is it?</vt:lpstr>
      <vt:lpstr>Vincent Ostrom, Tej Kumari Mahat and Elinor Ostrom</vt:lpstr>
      <vt:lpstr>Types of Democracy, cont.</vt:lpstr>
      <vt:lpstr>Robert Dahl (Yale University  (1915-2015) and Polyarchy</vt:lpstr>
      <vt:lpstr>Democracy: What is it?</vt:lpstr>
      <vt:lpstr>   Peter L. Berger  (Born    Peter Berger:  Born March 17, 1929-  Boston University)</vt:lpstr>
      <vt:lpstr>Review:  Governance and the Rule of Law</vt:lpstr>
      <vt:lpstr>PowerPoint Presentation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</dc:title>
  <dc:creator>Lou Picard</dc:creator>
  <cp:lastModifiedBy>Lou Picard</cp:lastModifiedBy>
  <cp:revision>13</cp:revision>
  <dcterms:created xsi:type="dcterms:W3CDTF">2016-02-23T13:48:01Z</dcterms:created>
  <dcterms:modified xsi:type="dcterms:W3CDTF">2016-02-23T14:42:51Z</dcterms:modified>
</cp:coreProperties>
</file>