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82"/>
  </p:notesMasterIdLst>
  <p:handoutMasterIdLst>
    <p:handoutMasterId r:id="rId83"/>
  </p:handoutMasterIdLst>
  <p:sldIdLst>
    <p:sldId id="396" r:id="rId2"/>
    <p:sldId id="420" r:id="rId3"/>
    <p:sldId id="458" r:id="rId4"/>
    <p:sldId id="459" r:id="rId5"/>
    <p:sldId id="502" r:id="rId6"/>
    <p:sldId id="470" r:id="rId7"/>
    <p:sldId id="471" r:id="rId8"/>
    <p:sldId id="472" r:id="rId9"/>
    <p:sldId id="495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5" r:id="rId22"/>
    <p:sldId id="494" r:id="rId23"/>
    <p:sldId id="487" r:id="rId24"/>
    <p:sldId id="489" r:id="rId25"/>
    <p:sldId id="488" r:id="rId26"/>
    <p:sldId id="491" r:id="rId27"/>
    <p:sldId id="378" r:id="rId28"/>
    <p:sldId id="501" r:id="rId29"/>
    <p:sldId id="498" r:id="rId30"/>
    <p:sldId id="399" r:id="rId31"/>
    <p:sldId id="387" r:id="rId32"/>
    <p:sldId id="371" r:id="rId33"/>
    <p:sldId id="328" r:id="rId34"/>
    <p:sldId id="410" r:id="rId35"/>
    <p:sldId id="329" r:id="rId36"/>
    <p:sldId id="505" r:id="rId37"/>
    <p:sldId id="506" r:id="rId38"/>
    <p:sldId id="507" r:id="rId39"/>
    <p:sldId id="514" r:id="rId40"/>
    <p:sldId id="414" r:id="rId41"/>
    <p:sldId id="510" r:id="rId42"/>
    <p:sldId id="511" r:id="rId43"/>
    <p:sldId id="520" r:id="rId44"/>
    <p:sldId id="513" r:id="rId45"/>
    <p:sldId id="515" r:id="rId46"/>
    <p:sldId id="516" r:id="rId47"/>
    <p:sldId id="517" r:id="rId48"/>
    <p:sldId id="518" r:id="rId49"/>
    <p:sldId id="519" r:id="rId50"/>
    <p:sldId id="413" r:id="rId51"/>
    <p:sldId id="425" r:id="rId52"/>
    <p:sldId id="521" r:id="rId53"/>
    <p:sldId id="362" r:id="rId54"/>
    <p:sldId id="330" r:id="rId55"/>
    <p:sldId id="415" r:id="rId56"/>
    <p:sldId id="421" r:id="rId57"/>
    <p:sldId id="331" r:id="rId58"/>
    <p:sldId id="439" r:id="rId59"/>
    <p:sldId id="332" r:id="rId60"/>
    <p:sldId id="500" r:id="rId61"/>
    <p:sldId id="372" r:id="rId62"/>
    <p:sldId id="416" r:id="rId63"/>
    <p:sldId id="333" r:id="rId64"/>
    <p:sldId id="334" r:id="rId65"/>
    <p:sldId id="419" r:id="rId66"/>
    <p:sldId id="335" r:id="rId67"/>
    <p:sldId id="336" r:id="rId68"/>
    <p:sldId id="337" r:id="rId69"/>
    <p:sldId id="503" r:id="rId70"/>
    <p:sldId id="456" r:id="rId71"/>
    <p:sldId id="367" r:id="rId72"/>
    <p:sldId id="368" r:id="rId73"/>
    <p:sldId id="366" r:id="rId74"/>
    <p:sldId id="509" r:id="rId75"/>
    <p:sldId id="504" r:id="rId76"/>
    <p:sldId id="400" r:id="rId77"/>
    <p:sldId id="338" r:id="rId78"/>
    <p:sldId id="455" r:id="rId79"/>
    <p:sldId id="499" r:id="rId80"/>
    <p:sldId id="497" r:id="rId8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3BB85-644D-4C55-8159-A67C74B1F5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3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095008-1E93-42CF-82CA-9CBE8CB42EFA}" type="datetimeFigureOut">
              <a:rPr lang="en-US"/>
              <a:pPr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255327-B8D8-46F2-860C-EF3EAA986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37BC5-7371-4FB8-92B8-44B1AAEEC435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E8B6C0-1868-44AC-8C6F-F69D3929DEE9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C37463-8417-4BF3-8C3E-5BC1D68F43DB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41D62-ED82-4D9A-9FCD-23926D9FF800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926B3-CF5C-42C3-B4C4-AABE8A91A8AE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6FA449-4E8C-4821-B0A0-7CE2F6172AA0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A2D432-7574-4CF9-BEA2-13FD38064CD3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61591B-ABDD-4CC9-956A-8C179522EE44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005F55-DE2A-4ABB-823C-4FB7F7322DF4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2515B-6DA0-4FD3-BD42-261B90CCA2FA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61F5E-B600-409B-BF63-EFCC7092E458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E6B39E-ECCB-445B-B4B5-626AC3BEFFA7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5E684-B581-4B7C-BC00-30C8A1B286FA}" type="slidenum">
              <a:rPr lang="en-US" smtClean="0"/>
              <a:pPr eaLnBrk="1" hangingPunct="1"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7733B42-4173-4A34-905D-235AAD6DAFD6}" type="slidenum">
              <a:rPr lang="en-US" sz="1200"/>
              <a:pPr eaLnBrk="1" hangingPunct="1"/>
              <a:t>72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672AAC-5F02-42F6-8AE8-EF209D076B9F}" type="slidenum">
              <a:rPr lang="en-US" smtClean="0"/>
              <a:pPr eaLnBrk="1" hangingPunct="1"/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EC8C49-ED51-49FA-B586-182C198D9EC5}" type="slidenum">
              <a:rPr lang="en-US" smtClean="0"/>
              <a:pPr eaLnBrk="1" hangingPunct="1"/>
              <a:t>80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E3793F-DFDF-44C2-9D9F-497B56821FEE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2CCDC4-5CA7-41EC-9AD5-C9737F0E9E6D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064688-DFED-4B34-9AA2-8149E9A5A0D8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C77145-659C-4994-B881-3326BD42870E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806B73-7E0B-4ED4-943C-BC657C06239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110CFF-73EF-408A-972B-EBAF6677DAEE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C856DF-6968-4803-ABC2-B75228C55A06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1664DEFF-0C25-427A-8534-79E616F5A3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1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9B954-A74E-4F2A-A6C8-C46A2F6E8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2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807A0-5EB9-4CD5-BEA5-8864A2A615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0531E68-C9ED-4B15-AD42-DF521DB058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7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39100-7E35-4AE6-A765-4965B2767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32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21034-B157-46E5-9A71-28C9B9F80F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0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8B8F05C2-1C63-46E8-AB28-8168F5BF9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8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B8F2E-6AC4-4CE1-9377-0D48E64594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07B38-305E-4151-9815-50DC82350B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B1587-6ECE-4B02-9E38-CCC8CE9850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CE848-92FC-4386-A695-50C0170A0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9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57898B98-7E64-4D7A-BCEE-79A049141C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040" name="Group 6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4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4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9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42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4" name="Group 59"/>
            <p:cNvGrpSpPr>
              <a:grpSpLocks/>
            </p:cNvGrpSpPr>
            <p:nvPr/>
          </p:nvGrpSpPr>
          <p:grpSpPr bwMode="auto">
            <a:xfrm>
              <a:off x="261" y="696"/>
              <a:ext cx="1124" cy="1464"/>
              <a:chOff x="96" y="916"/>
              <a:chExt cx="2208" cy="2876"/>
            </a:xfrm>
          </p:grpSpPr>
          <p:sp>
            <p:nvSpPr>
              <p:cNvPr id="1045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 w 43195"/>
                  <a:gd name="T1" fmla="*/ 0 h 43200"/>
                  <a:gd name="T2" fmla="*/ 0 w 43195"/>
                  <a:gd name="T3" fmla="*/ 1 h 43200"/>
                  <a:gd name="T4" fmla="*/ 1 w 43195"/>
                  <a:gd name="T5" fmla="*/ 1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2" r:id="rId4"/>
    <p:sldLayoutId id="2147483888" r:id="rId5"/>
    <p:sldLayoutId id="2147483883" r:id="rId6"/>
    <p:sldLayoutId id="2147483889" r:id="rId7"/>
    <p:sldLayoutId id="2147483890" r:id="rId8"/>
    <p:sldLayoutId id="2147483891" r:id="rId9"/>
    <p:sldLayoutId id="2147483884" r:id="rId10"/>
    <p:sldLayoutId id="21474838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ardian.co.uk/world/2010/nov/14/mali-cotton-farmer-fair-trad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File:Turkmen_man_with_camel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5rBxE3RyOI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mnjgjdwo-G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89kGHqfrk" TargetMode="External"/><Relationship Id="rId2" Type="http://schemas.openxmlformats.org/officeDocument/2006/relationships/hyperlink" Target="http://www.youtube.com/watch?v=hDFRItvmNB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PIA 2501</a:t>
            </a: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ea typeface="+mn-ea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ea typeface="+mn-ea"/>
              </a:rPr>
              <a:t>DEVELOPMENT POLICY AND MANAGEMENT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 smtClean="0">
              <a:ea typeface="+mn-ea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ea typeface="+mn-ea"/>
              </a:rPr>
              <a:t>WEEK  FOUR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224463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System in Balance</a:t>
            </a:r>
          </a:p>
        </p:txBody>
      </p:sp>
    </p:spTree>
    <p:extLst>
      <p:ext uri="{BB962C8B-B14F-4D97-AF65-F5344CB8AC3E}">
        <p14:creationId xmlns:p14="http://schemas.microsoft.com/office/powerpoint/2010/main" val="20825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Ecological View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Direct creative activity was used to procure food and shelter, through the use of own tools.  Natural Life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cs typeface="Times New Roman" pitchFamily="18" charset="0"/>
              </a:rPr>
              <a:t>This was the Rousseauian Natural 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cs typeface="Times New Roman" pitchFamily="18" charset="0"/>
              </a:rPr>
              <a:t>Man.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”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/>
              <a:t>Jean-Jacques Rousseau</a:t>
            </a:r>
            <a:r>
              <a:rPr lang="en-US" smtClean="0"/>
              <a:t>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	</a:t>
            </a:r>
            <a:r>
              <a:rPr lang="en-US" smtClean="0">
                <a:solidFill>
                  <a:srgbClr val="FF0000"/>
                </a:solidFill>
              </a:rPr>
              <a:t>(28 June 1712 – 2 July 1778)</a:t>
            </a:r>
          </a:p>
        </p:txBody>
      </p:sp>
      <p:pic>
        <p:nvPicPr>
          <p:cNvPr id="6963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5550" y="3309938"/>
            <a:ext cx="1028700" cy="1304925"/>
          </a:xfrm>
        </p:spPr>
      </p:pic>
    </p:spTree>
    <p:extLst>
      <p:ext uri="{BB962C8B-B14F-4D97-AF65-F5344CB8AC3E}">
        <p14:creationId xmlns:p14="http://schemas.microsoft.com/office/powerpoint/2010/main" val="690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The Ideal?</a:t>
            </a:r>
          </a:p>
        </p:txBody>
      </p:sp>
      <p:pic>
        <p:nvPicPr>
          <p:cNvPr id="706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0363" y="1554163"/>
            <a:ext cx="6035675" cy="4525962"/>
          </a:xfrm>
        </p:spPr>
      </p:pic>
    </p:spTree>
    <p:extLst>
      <p:ext uri="{BB962C8B-B14F-4D97-AF65-F5344CB8AC3E}">
        <p14:creationId xmlns:p14="http://schemas.microsoft.com/office/powerpoint/2010/main" val="40460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Ecological View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3200" b="1" smtClean="0">
                <a:cs typeface="Times New Roman" pitchFamily="18" charset="0"/>
              </a:rPr>
              <a:t>Change came with the development of excessive surplus, imbalanced trade, the creation of elites, domestic rule and then international empires.</a:t>
            </a:r>
          </a:p>
          <a:p>
            <a:pPr lvl="1" eaLnBrk="1" hangingPunct="1">
              <a:buFontTx/>
              <a:buNone/>
            </a:pPr>
            <a:r>
              <a:rPr lang="en-US" sz="3200" smtClean="0">
                <a:cs typeface="Times New Roman" pitchFamily="18" charset="0"/>
              </a:rPr>
              <a:t> </a:t>
            </a:r>
          </a:p>
          <a:p>
            <a:pPr lvl="3" eaLnBrk="1" hangingPunct="1"/>
            <a:r>
              <a:rPr lang="en-US" sz="3200" b="1" smtClean="0">
                <a:cs typeface="Times New Roman" pitchFamily="18" charset="0"/>
              </a:rPr>
              <a:t>Rome, China, and the land based Empires in Europe ending with Sea-Based Empires</a:t>
            </a:r>
            <a:endParaRPr lang="en-US" sz="3200" b="1" smtClean="0">
              <a:cs typeface="Courier New" pitchFamily="49" charset="0"/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95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B9899"/>
                </a:solidFill>
              </a:rPr>
              <a:t>A Natural Balance?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046288"/>
            <a:ext cx="5143500" cy="3516312"/>
          </a:xfrm>
        </p:spPr>
      </p:pic>
    </p:spTree>
    <p:extLst>
      <p:ext uri="{BB962C8B-B14F-4D97-AF65-F5344CB8AC3E}">
        <p14:creationId xmlns:p14="http://schemas.microsoft.com/office/powerpoint/2010/main" val="13816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 Theory-3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Colonial Underdevelopment Argument: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en-US" sz="2600" b="1" dirty="0" smtClean="0">
                <a:cs typeface="Times New Roman" pitchFamily="18" charset="0"/>
              </a:rPr>
              <a:t>The </a:t>
            </a:r>
            <a:r>
              <a:rPr lang="en-US" sz="2600" b="1" u="sng" dirty="0" smtClean="0">
                <a:cs typeface="Times New Roman" pitchFamily="18" charset="0"/>
              </a:rPr>
              <a:t>Psychological Dimension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b="1" u="sng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b="1" dirty="0" smtClean="0">
                <a:cs typeface="Times New Roman" pitchFamily="18" charset="0"/>
              </a:rPr>
              <a:t>Focus of the debate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sz="2200" b="1" dirty="0" smtClean="0">
                <a:cs typeface="Times New Roman" pitchFamily="18" charset="0"/>
              </a:rPr>
              <a:t>resistance vs. collaboration and its impact upon post-colonial society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200" b="1" dirty="0" smtClean="0">
              <a:cs typeface="Times New Roman" pitchFamily="18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b="1" dirty="0" smtClean="0">
                <a:cs typeface="Times New Roman" pitchFamily="18" charset="0"/>
              </a:rPr>
              <a:t>Colonizer has an inferiority complex (Minnoni)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200" b="1" dirty="0" smtClean="0">
              <a:cs typeface="Courier New" pitchFamily="49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b="1" dirty="0" smtClean="0">
                <a:cs typeface="Times New Roman" pitchFamily="18" charset="0"/>
              </a:rPr>
              <a:t>Colonial vs. colonized:  (Memmi) colonized peoples have a dependency relationship with the West.  It is based on the colonizer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’</a:t>
            </a:r>
            <a:r>
              <a:rPr lang="en-US" sz="2200" b="1" dirty="0" smtClean="0">
                <a:cs typeface="Times New Roman" pitchFamily="18" charset="0"/>
              </a:rPr>
              <a:t>s search for economic gain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sz="2200" b="1" dirty="0" smtClean="0">
              <a:cs typeface="Courier New" pitchFamily="49" charset="0"/>
            </a:endParaRP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2200" b="1" dirty="0" smtClean="0">
                <a:cs typeface="Times New Roman" pitchFamily="18" charset="0"/>
              </a:rPr>
              <a:t>Revolution as a cleansing process (Franz Fanon)</a:t>
            </a:r>
          </a:p>
        </p:txBody>
      </p:sp>
    </p:spTree>
    <p:extLst>
      <p:ext uri="{BB962C8B-B14F-4D97-AF65-F5344CB8AC3E}">
        <p14:creationId xmlns:p14="http://schemas.microsoft.com/office/powerpoint/2010/main" val="11670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FF0000"/>
                </a:solidFill>
              </a:rPr>
              <a:t>Octave Mannoni and Albert Memmi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4756" name="Picture 2" descr="http://upload.wikimedia.org/wikipedia/commons/thumb/4/4f/Omannoni.jpg/220px-Omanno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4900"/>
            <a:ext cx="35433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4" descr="http://www.harissa.com/D_Communautes/images/homma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6480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5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Prospero vs. Caliban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Prospero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smtClean="0">
                <a:cs typeface="Times New Roman" pitchFamily="18" charset="0"/>
              </a:rPr>
              <a:t>In exile, isolated and inferior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Caliban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—</a:t>
            </a:r>
            <a:r>
              <a:rPr lang="en-US" b="1" smtClean="0">
                <a:cs typeface="Times New Roman" pitchFamily="18" charset="0"/>
              </a:rPr>
              <a:t>Dependence and the Fear of Abandonment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Further Reading: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Franz Fanon, </a:t>
            </a:r>
            <a:r>
              <a:rPr lang="en-US" b="1" u="sng" smtClean="0">
                <a:cs typeface="Times New Roman" pitchFamily="18" charset="0"/>
              </a:rPr>
              <a:t>Wretched of the Earth</a:t>
            </a:r>
            <a:r>
              <a:rPr lang="en-US" b="1" smtClean="0">
                <a:cs typeface="Times New Roman" pitchFamily="18" charset="0"/>
              </a:rPr>
              <a:t> (New York: Grove Press, 1963).</a:t>
            </a: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O. Mannoni, </a:t>
            </a:r>
            <a:r>
              <a:rPr lang="en-US" b="1" u="sng" smtClean="0">
                <a:cs typeface="Times New Roman" pitchFamily="18" charset="0"/>
              </a:rPr>
              <a:t>Prospero and Caliban: The Psychology of Colonization</a:t>
            </a:r>
            <a:r>
              <a:rPr lang="en-US" b="1" smtClean="0">
                <a:cs typeface="Times New Roman" pitchFamily="18" charset="0"/>
              </a:rPr>
              <a:t> (New York: Praeger, 1964)</a:t>
            </a: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Albert Memmi, </a:t>
            </a:r>
            <a:r>
              <a:rPr lang="en-US" b="1" u="sng" smtClean="0">
                <a:cs typeface="Times New Roman" pitchFamily="18" charset="0"/>
              </a:rPr>
              <a:t>The Colonizer and the Colonized</a:t>
            </a:r>
            <a:r>
              <a:rPr lang="en-US" b="1" smtClean="0">
                <a:cs typeface="Times New Roman" pitchFamily="18" charset="0"/>
              </a:rPr>
              <a:t> (New York: Orion Press, 1965)</a:t>
            </a:r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15340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CALIBAN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Half Human Offspring of the Devil and a Witch who is a Servant of Prospero</a:t>
            </a:r>
          </a:p>
          <a:p>
            <a:pPr eaLnBrk="1" hangingPunct="1">
              <a:buFontTx/>
              <a:buNone/>
            </a:pPr>
            <a:r>
              <a:rPr lang="en-US" smtClean="0"/>
              <a:t>	in “The Tempest”</a:t>
            </a:r>
          </a:p>
        </p:txBody>
      </p:sp>
      <p:pic>
        <p:nvPicPr>
          <p:cNvPr id="76804" name="Content Placeholder 4" descr="10028636~The-Tempest-Prospero-and-Caliban-Posters[1]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4900" y="2533650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29111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7B9899"/>
                </a:solidFill>
              </a:rPr>
              <a:t>Critiques of Modernization </a:t>
            </a:r>
            <a:r>
              <a:rPr lang="en-US" dirty="0" smtClean="0">
                <a:solidFill>
                  <a:srgbClr val="7B9899"/>
                </a:solidFill>
              </a:rPr>
              <a:t>Theory: 4</a:t>
            </a:r>
            <a:endParaRPr lang="en-US" dirty="0" smtClean="0">
              <a:solidFill>
                <a:srgbClr val="7B9899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b="1" smtClean="0">
                <a:cs typeface="Times New Roman" pitchFamily="18" charset="0"/>
              </a:rPr>
              <a:t>Colonial Underdevelopment Argument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Seeds of Violence and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Cognitive Dissonance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solidFill>
                  <a:srgbClr val="FF0000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smtClean="0">
                <a:cs typeface="Times New Roman" pitchFamily="18" charset="0"/>
              </a:rPr>
              <a:t>	</a:t>
            </a:r>
            <a:r>
              <a:rPr lang="en-US" sz="2400" b="1" smtClean="0">
                <a:cs typeface="Times New Roman" pitchFamily="18" charset="0"/>
              </a:rPr>
              <a:t>Role conflict (Robert Merton)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Indirect rule vs. assimilation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cs typeface="Courier New" pitchFamily="49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Role set (conflict between</a:t>
            </a:r>
          </a:p>
          <a:p>
            <a:pPr lvl="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smtClean="0">
                <a:cs typeface="Times New Roman" pitchFamily="18" charset="0"/>
              </a:rPr>
              <a:t> 	colonial officials and Religious </a:t>
            </a:r>
          </a:p>
          <a:p>
            <a:pPr lvl="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smtClean="0">
                <a:cs typeface="Times New Roman" pitchFamily="18" charset="0"/>
              </a:rPr>
              <a:t>	or traditional leaders) </a:t>
            </a:r>
          </a:p>
        </p:txBody>
      </p:sp>
      <p:pic>
        <p:nvPicPr>
          <p:cNvPr id="77828" name="Picture 5" descr="Fa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09788"/>
            <a:ext cx="27527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5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Week Four</a:t>
            </a:r>
          </a:p>
        </p:txBody>
      </p:sp>
      <p:sp>
        <p:nvSpPr>
          <p:cNvPr id="1638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algn="ctr" eaLnBrk="1" hangingPunct="1"/>
            <a:endParaRPr lang="en-US" sz="4000" b="1" smtClean="0">
              <a:ea typeface="ＭＳ Ｐゴシック" pitchFamily="34" charset="-128"/>
            </a:endParaRPr>
          </a:p>
          <a:p>
            <a:pPr algn="ctr" eaLnBrk="1" hangingPunct="1"/>
            <a:r>
              <a:rPr lang="en-US" sz="4000" b="1" smtClean="0">
                <a:ea typeface="ＭＳ Ｐゴシック" pitchFamily="34" charset="-128"/>
              </a:rPr>
              <a:t>Development Policy and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Robert Merton and Cognitive Dissonance  </a:t>
            </a: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066800"/>
            <a:ext cx="3478213" cy="5400675"/>
          </a:xfrm>
        </p:spPr>
      </p:pic>
      <p:pic>
        <p:nvPicPr>
          <p:cNvPr id="78852" name="Picture 5" descr="http://www.vectorstudy.com/management_gurus/img/robert_mer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6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B9899"/>
                </a:solidFill>
              </a:rPr>
              <a:t>Critiques of Modernization </a:t>
            </a:r>
            <a:r>
              <a:rPr lang="en-US" b="1" dirty="0" smtClean="0">
                <a:solidFill>
                  <a:srgbClr val="7B9899"/>
                </a:solidFill>
              </a:rPr>
              <a:t>Theory:  5</a:t>
            </a:r>
            <a:endParaRPr lang="en-US" b="1" dirty="0" smtClean="0">
              <a:solidFill>
                <a:srgbClr val="7B9899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cs typeface="Times New Roman" pitchFamily="18" charset="0"/>
              </a:rPr>
              <a:t>Interpretations of Underdevelopment and 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cs typeface="Times New Roman" pitchFamily="18" charset="0"/>
              </a:rPr>
              <a:t>Third Worldism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b="1" smtClean="0"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endParaRPr lang="en-US" b="1" smtClean="0">
              <a:cs typeface="Times New Roman" pitchFamily="18" charset="0"/>
            </a:endParaRPr>
          </a:p>
          <a:p>
            <a:pPr lvl="1" eaLnBrk="1" hangingPunct="1"/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Underdevelopment theorists critiqued Modernization Theory: </a:t>
            </a:r>
          </a:p>
          <a:p>
            <a:pPr lvl="1" eaLnBrk="1" hangingPunct="1"/>
            <a:endParaRPr lang="en-US" b="1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Modernization theory had its origins in Colonial ideology and the anthropological ideas that supported it.</a:t>
            </a:r>
          </a:p>
        </p:txBody>
      </p:sp>
    </p:spTree>
    <p:extLst>
      <p:ext uri="{BB962C8B-B14F-4D97-AF65-F5344CB8AC3E}">
        <p14:creationId xmlns:p14="http://schemas.microsoft.com/office/powerpoint/2010/main" val="6874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9800"/>
            <a:ext cx="8458200" cy="520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</a:t>
            </a:r>
            <a:r>
              <a:rPr lang="en-US" dirty="0" err="1" smtClean="0">
                <a:ea typeface="+mj-ea"/>
              </a:rPr>
              <a:t>gusfield</a:t>
            </a:r>
            <a:r>
              <a:rPr lang="en-US" dirty="0" smtClean="0">
                <a:ea typeface="+mj-ea"/>
              </a:rPr>
              <a:t> critique</a:t>
            </a:r>
          </a:p>
        </p:txBody>
      </p:sp>
      <p:sp>
        <p:nvSpPr>
          <p:cNvPr id="2253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2"/>
          </p:nvPr>
        </p:nvSpPr>
        <p:spPr>
          <a:xfrm>
            <a:off x="609600" y="1447800"/>
            <a:ext cx="3008313" cy="4691063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ea typeface="ＭＳ Ｐゴシック" pitchFamily="34" charset="-128"/>
              </a:rPr>
              <a:t>Traditionalism: Dichotomy or misplaced polarity (</a:t>
            </a:r>
            <a:r>
              <a:rPr lang="en-US" sz="1800" b="1" dirty="0" err="1" smtClean="0">
                <a:ea typeface="ＭＳ Ｐゴシック" pitchFamily="34" charset="-128"/>
              </a:rPr>
              <a:t>Gusfield</a:t>
            </a:r>
            <a:r>
              <a:rPr lang="en-US" sz="1800" b="1" dirty="0" smtClean="0">
                <a:ea typeface="ＭＳ Ｐゴシック" pitchFamily="34" charset="-128"/>
              </a:rPr>
              <a:t>)</a:t>
            </a:r>
          </a:p>
          <a:p>
            <a:pPr eaLnBrk="1" hangingPunct="1"/>
            <a:endParaRPr lang="en-US" sz="1800" b="1" dirty="0" smtClean="0">
              <a:ea typeface="ＭＳ Ｐゴシック" pitchFamily="34" charset="-128"/>
            </a:endParaRPr>
          </a:p>
          <a:p>
            <a:pPr eaLnBrk="1" hangingPunct="1"/>
            <a:r>
              <a:rPr lang="ja-JP" altLang="en-US" sz="1800" b="1" dirty="0" smtClean="0">
                <a:ea typeface="ＭＳ Ｐゴシック" pitchFamily="34" charset="-128"/>
              </a:rPr>
              <a:t>‘</a:t>
            </a:r>
            <a:r>
              <a:rPr lang="en-US" altLang="ja-JP" sz="1800" b="1" dirty="0" smtClean="0">
                <a:ea typeface="ＭＳ Ｐゴシック" pitchFamily="34" charset="-128"/>
              </a:rPr>
              <a:t>Mirror, mirror, on the wall</a:t>
            </a:r>
            <a:r>
              <a:rPr lang="ja-JP" altLang="en-US" sz="1800" b="1" dirty="0" smtClean="0">
                <a:ea typeface="ＭＳ Ｐゴシック" pitchFamily="34" charset="-128"/>
              </a:rPr>
              <a:t>’</a:t>
            </a:r>
            <a:r>
              <a:rPr lang="en-US" altLang="ja-JP" sz="1800" b="1" dirty="0" smtClean="0">
                <a:ea typeface="ＭＳ Ｐゴシック" pitchFamily="34" charset="-128"/>
              </a:rPr>
              <a:t> (</a:t>
            </a:r>
            <a:r>
              <a:rPr lang="en-US" altLang="ja-JP" sz="1800" b="1" dirty="0" err="1" smtClean="0">
                <a:ea typeface="ＭＳ Ｐゴシック" pitchFamily="34" charset="-128"/>
              </a:rPr>
              <a:t>Gusfield</a:t>
            </a:r>
            <a:r>
              <a:rPr lang="en-US" altLang="ja-JP" sz="1800" b="1" dirty="0" smtClean="0">
                <a:ea typeface="ＭＳ Ｐゴシック" pitchFamily="34" charset="-128"/>
              </a:rPr>
              <a:t> Critique)</a:t>
            </a:r>
          </a:p>
          <a:p>
            <a:pPr eaLnBrk="1" hangingPunct="1"/>
            <a:endParaRPr lang="en-US" sz="1800" b="1" dirty="0" smtClean="0">
              <a:ea typeface="ＭＳ Ｐゴシック" pitchFamily="34" charset="-128"/>
            </a:endParaRPr>
          </a:p>
          <a:p>
            <a:pPr lvl="2" eaLnBrk="1" hangingPunct="1"/>
            <a:r>
              <a:rPr lang="en-US" sz="1800" b="1" dirty="0" smtClean="0">
                <a:ea typeface="ＭＳ Ｐゴシック" pitchFamily="34" charset="-128"/>
              </a:rPr>
              <a:t>Co-existence in Saudi Arabia and Japan</a:t>
            </a:r>
          </a:p>
          <a:p>
            <a:pPr lvl="2" eaLnBrk="1" hangingPunct="1"/>
            <a:r>
              <a:rPr lang="en-US" sz="1800" b="1" dirty="0" smtClean="0">
                <a:ea typeface="ＭＳ Ｐゴシック" pitchFamily="34" charset="-128"/>
              </a:rPr>
              <a:t>Modernization of Tradition in Swaziland</a:t>
            </a:r>
          </a:p>
          <a:p>
            <a:pPr lvl="2" eaLnBrk="1" hangingPunct="1"/>
            <a:r>
              <a:rPr lang="en-US" sz="1800" b="1" dirty="0" smtClean="0">
                <a:ea typeface="ＭＳ Ｐゴシック" pitchFamily="34" charset="-128"/>
              </a:rPr>
              <a:t>Secularization of tradition in Mexico</a:t>
            </a:r>
          </a:p>
        </p:txBody>
      </p:sp>
      <p:pic>
        <p:nvPicPr>
          <p:cNvPr id="22531" name="Content Placeholder 4" descr="Meiji-pic[1]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2575" y="1176338"/>
            <a:ext cx="4305300" cy="3667125"/>
          </a:xfrm>
        </p:spPr>
      </p:pic>
    </p:spTree>
    <p:extLst>
      <p:ext uri="{BB962C8B-B14F-4D97-AF65-F5344CB8AC3E}">
        <p14:creationId xmlns:p14="http://schemas.microsoft.com/office/powerpoint/2010/main" val="21342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2964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Criticism  of Modernization 6.  Under-development, Structuralism </a:t>
            </a:r>
            <a:r>
              <a:rPr lang="en-US" b="1" dirty="0" smtClean="0">
                <a:solidFill>
                  <a:srgbClr val="002060"/>
                </a:solidFill>
              </a:rPr>
              <a:t>and Dependency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525962"/>
          </a:xfrm>
        </p:spPr>
        <p:txBody>
          <a:bodyPr/>
          <a:lstStyle/>
          <a:p>
            <a:pPr eaLnBrk="1" hangingPunct="1"/>
            <a:r>
              <a:rPr lang="en-US" b="1" dirty="0" smtClean="0"/>
              <a:t>Structuralism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Biology in the Tropics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Inelasticity of Tropical Products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Rigidity of Extractive goods</a:t>
            </a:r>
          </a:p>
        </p:txBody>
      </p:sp>
    </p:spTree>
    <p:extLst>
      <p:ext uri="{BB962C8B-B14F-4D97-AF65-F5344CB8AC3E}">
        <p14:creationId xmlns:p14="http://schemas.microsoft.com/office/powerpoint/2010/main" val="22218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00B050"/>
                </a:solidFill>
              </a:rPr>
              <a:t>Dependency Theory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and the beginnings of Dependency theory</a:t>
            </a:r>
            <a:r>
              <a:rPr lang="en-US" sz="2800" b="1" dirty="0" smtClean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cs typeface="Times New Roman" pitchFamily="18" charset="0"/>
              </a:rPr>
              <a:t>	Structuralism and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cs typeface="Times New Roman" pitchFamily="18" charset="0"/>
              </a:rPr>
              <a:t>Interpretations of Underdevelopment and 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800" b="1" dirty="0" smtClean="0">
                <a:cs typeface="Times New Roman" pitchFamily="18" charset="0"/>
              </a:rPr>
              <a:t>Third </a:t>
            </a:r>
            <a:r>
              <a:rPr lang="en-US" sz="2800" b="1" dirty="0" err="1" smtClean="0">
                <a:cs typeface="Times New Roman" pitchFamily="18" charset="0"/>
              </a:rPr>
              <a:t>Worldism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”</a:t>
            </a:r>
            <a:endParaRPr lang="en-US" sz="2800" b="1" dirty="0" smtClean="0"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In the beginning (1500) LDCs were self-sufficient at low level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 smtClean="0">
              <a:solidFill>
                <a:srgbClr val="FF0000"/>
              </a:solidFill>
              <a:cs typeface="Courier New" pitchFamily="49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Argument: Europe used its empire to market surplus goods and pay sub-economic costs for raw materials, agricultural products and minerals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Issue: Inelasticity (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tropicalism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vs. “underdevelopment”)</a:t>
            </a:r>
            <a:endParaRPr lang="en-US" sz="2400" b="1" dirty="0" smtClean="0">
              <a:solidFill>
                <a:srgbClr val="FF0000"/>
              </a:solidFill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“Underdevelopment in History”</a:t>
            </a:r>
            <a:endParaRPr lang="en-US" b="1" dirty="0" smtClean="0">
              <a:solidFill>
                <a:srgbClr val="7B9899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Rejects Dualism and </a:t>
            </a:r>
            <a:r>
              <a:rPr lang="en-US" sz="2400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stage</a:t>
            </a:r>
            <a:r>
              <a:rPr lang="en-US" sz="2400" b="1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theories</a:t>
            </a:r>
            <a:r>
              <a:rPr lang="en-US" sz="2400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 of development (Keith Griffin)</a:t>
            </a:r>
          </a:p>
          <a:p>
            <a:pPr lvl="1" eaLnBrk="1" hangingPunct="1"/>
            <a:endParaRPr lang="en-US" sz="2400" b="1" smtClean="0">
              <a:solidFill>
                <a:schemeClr val="tx1"/>
              </a:solidFill>
              <a:cs typeface="Courier New" pitchFamily="49" charset="0"/>
            </a:endParaRPr>
          </a:p>
          <a:p>
            <a:pPr lvl="1" eaLnBrk="1" hangingPunct="1"/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Africa, Asia, Latin America not historically under-developed</a:t>
            </a:r>
          </a:p>
          <a:p>
            <a:pPr lvl="1" eaLnBrk="1" hangingPunct="1"/>
            <a:endParaRPr lang="en-US" sz="24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z="2400" b="1" smtClean="0">
                <a:solidFill>
                  <a:schemeClr val="tx1"/>
                </a:solidFill>
                <a:cs typeface="Times New Roman" pitchFamily="18" charset="0"/>
              </a:rPr>
              <a:t>European nations took slaves, metals and raw materials to build industrialization and grow their economies between 1500 and 1900</a:t>
            </a:r>
          </a:p>
          <a:p>
            <a:pPr lvl="1" eaLnBrk="1" hangingPunct="1"/>
            <a:endParaRPr lang="en-US" sz="2400" b="1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400" b="1" smtClean="0">
                <a:solidFill>
                  <a:schemeClr val="tx1"/>
                </a:solidFill>
              </a:rPr>
              <a:t>Empty Bucket- Full Bucket</a:t>
            </a:r>
          </a:p>
        </p:txBody>
      </p:sp>
    </p:spTree>
    <p:extLst>
      <p:ext uri="{BB962C8B-B14F-4D97-AF65-F5344CB8AC3E}">
        <p14:creationId xmlns:p14="http://schemas.microsoft.com/office/powerpoint/2010/main" val="29137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00B050"/>
                </a:solidFill>
              </a:rPr>
              <a:t>Dependency Theory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During 500 Years of colonialism Northern Tier states used colonialism to extract from LDCs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solidFill>
                <a:schemeClr val="tx1"/>
              </a:solidFill>
              <a:cs typeface="Times New Roman" pitchFamily="18" charset="0"/>
            </a:endParaRPr>
          </a:p>
          <a:p>
            <a:pPr lvl="3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		Result often was the destruction of local 	production, agriculture and food production</a:t>
            </a:r>
          </a:p>
          <a:p>
            <a:pPr lvl="3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smtClean="0">
              <a:solidFill>
                <a:schemeClr val="tx1"/>
              </a:solidFill>
              <a:cs typeface="Courier New" pitchFamily="49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The colonial government supported export import trade and where possible, SETTLERS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solidFill>
                <a:schemeClr val="tx1"/>
              </a:solidFill>
              <a:cs typeface="Courier New" pitchFamily="49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Europe became dependent on extraction from the </a:t>
            </a:r>
            <a:r>
              <a:rPr lang="en-US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solidFill>
                  <a:schemeClr val="tx1"/>
                </a:solidFill>
                <a:cs typeface="Times New Roman" pitchFamily="18" charset="0"/>
              </a:rPr>
              <a:t>third world</a:t>
            </a:r>
            <a:r>
              <a:rPr lang="en-US" b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endParaRPr lang="en-US" b="1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63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Critiques of Modernization Theory-7</a:t>
            </a:r>
          </a:p>
        </p:txBody>
      </p:sp>
      <p:sp>
        <p:nvSpPr>
          <p:cNvPr id="235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8077200" cy="5181600"/>
          </a:xfrm>
        </p:spPr>
        <p:txBody>
          <a:bodyPr/>
          <a:lstStyle/>
          <a:p>
            <a:pPr eaLnBrk="1" hangingPunct="1"/>
            <a:endParaRPr lang="en-US" sz="2000" b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000" b="1" dirty="0" smtClean="0">
                <a:ea typeface="ＭＳ Ｐゴシック" pitchFamily="34" charset="-128"/>
              </a:rPr>
              <a:t>Interpretations of Underdevelopment and </a:t>
            </a:r>
            <a:r>
              <a:rPr lang="ja-JP" altLang="en-US" sz="2000" b="1" dirty="0" smtClean="0">
                <a:ea typeface="ＭＳ Ｐゴシック" pitchFamily="34" charset="-128"/>
              </a:rPr>
              <a:t>“</a:t>
            </a:r>
            <a:r>
              <a:rPr lang="en-US" altLang="ja-JP" sz="2000" b="1" dirty="0" smtClean="0">
                <a:ea typeface="ＭＳ Ｐゴシック" pitchFamily="34" charset="-128"/>
              </a:rPr>
              <a:t>Third </a:t>
            </a:r>
            <a:r>
              <a:rPr lang="en-US" altLang="ja-JP" sz="2000" b="1" dirty="0" err="1" smtClean="0">
                <a:ea typeface="ＭＳ Ｐゴシック" pitchFamily="34" charset="-128"/>
              </a:rPr>
              <a:t>Worldism</a:t>
            </a:r>
            <a:r>
              <a:rPr lang="ja-JP" altLang="en-US" sz="2000" b="1" dirty="0" smtClean="0">
                <a:ea typeface="ＭＳ Ｐゴシック" pitchFamily="34" charset="-128"/>
              </a:rPr>
              <a:t>”</a:t>
            </a:r>
            <a:r>
              <a:rPr lang="en-US" altLang="ja-JP" sz="2000" b="1" dirty="0" smtClean="0">
                <a:ea typeface="ＭＳ Ｐゴシック" pitchFamily="34" charset="-128"/>
              </a:rPr>
              <a:t>  -Discourse Analysis- </a:t>
            </a:r>
            <a:r>
              <a:rPr lang="ja-JP" altLang="en-US" sz="2000" b="1" dirty="0" smtClean="0">
                <a:ea typeface="ＭＳ Ｐゴシック" pitchFamily="34" charset="-128"/>
              </a:rPr>
              <a:t>“</a:t>
            </a:r>
            <a:r>
              <a:rPr lang="en-US" altLang="ja-JP" sz="2000" b="1" dirty="0" smtClean="0">
                <a:ea typeface="ＭＳ Ｐゴシック" pitchFamily="34" charset="-128"/>
              </a:rPr>
              <a:t>Development Language Codes</a:t>
            </a:r>
            <a:r>
              <a:rPr lang="ja-JP" altLang="en-US" sz="2000" b="1" dirty="0" smtClean="0">
                <a:ea typeface="ＭＳ Ｐゴシック" pitchFamily="34" charset="-128"/>
              </a:rPr>
              <a:t>”</a:t>
            </a:r>
            <a:r>
              <a:rPr lang="en-US" altLang="ja-JP" sz="2000" b="1" dirty="0" smtClean="0">
                <a:ea typeface="ＭＳ Ｐゴシック" pitchFamily="34" charset="-128"/>
              </a:rPr>
              <a:t> (Arturo Escobar)</a:t>
            </a:r>
          </a:p>
          <a:p>
            <a:pPr eaLnBrk="1" hangingPunct="1"/>
            <a:endParaRPr lang="en-US" sz="2000" b="1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000" b="1" dirty="0" smtClean="0">
                <a:ea typeface="ＭＳ Ｐゴシック" pitchFamily="34" charset="-128"/>
              </a:rPr>
              <a:t>Underdevelopment theorists critiqued Modernization Theory: Modernization theory had its origins in </a:t>
            </a:r>
            <a:r>
              <a:rPr lang="en-US" sz="2000" b="1" dirty="0" smtClean="0">
                <a:ea typeface="ＭＳ Ｐゴシック" pitchFamily="34" charset="-128"/>
              </a:rPr>
              <a:t>Colonialism</a:t>
            </a:r>
            <a:endParaRPr lang="en-US" sz="2000" b="1" dirty="0" smtClean="0">
              <a:ea typeface="ＭＳ Ｐゴシック" pitchFamily="34" charset="-128"/>
            </a:endParaRPr>
          </a:p>
          <a:p>
            <a:pPr lvl="1" eaLnBrk="1" hangingPunct="1"/>
            <a:endParaRPr lang="en-US" sz="2000" b="1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000" b="1" dirty="0" smtClean="0">
                <a:ea typeface="ＭＳ Ｐゴシック" pitchFamily="34" charset="-128"/>
              </a:rPr>
              <a:t>Colonial ideology and the anthropological ideas that supported it. Modernization contains the language of </a:t>
            </a:r>
            <a:r>
              <a:rPr lang="en-US" sz="2000" b="1" dirty="0" smtClean="0">
                <a:ea typeface="ＭＳ Ｐゴシック" pitchFamily="34" charset="-128"/>
              </a:rPr>
              <a:t>imperialism</a:t>
            </a:r>
          </a:p>
          <a:p>
            <a:pPr lvl="1" eaLnBrk="1" hangingPunct="1"/>
            <a:endParaRPr lang="en-US" sz="2000" b="1" dirty="0">
              <a:ea typeface="ＭＳ Ｐゴシック" pitchFamily="34" charset="-128"/>
            </a:endParaRPr>
          </a:p>
          <a:p>
            <a:pPr lvl="1" eaLnBrk="1" hangingPunct="1"/>
            <a:r>
              <a:rPr lang="en-US" sz="2000" b="1" dirty="0" smtClean="0">
                <a:ea typeface="ＭＳ Ｐゴシック" pitchFamily="34" charset="-128"/>
              </a:rPr>
              <a:t>GOAL: Dependency Avoidance </a:t>
            </a:r>
          </a:p>
          <a:p>
            <a:pPr marL="457200" lvl="1" indent="0" eaLnBrk="1" hangingPunct="1">
              <a:buNone/>
            </a:pPr>
            <a:r>
              <a:rPr lang="en-US" sz="2000" b="1" dirty="0" smtClean="0">
                <a:ea typeface="ＭＳ Ｐゴシック" pitchFamily="34" charset="-128"/>
              </a:rPr>
              <a:t>Or Reversal</a:t>
            </a:r>
            <a:endParaRPr lang="en-US" sz="2000" b="1" dirty="0" smtClean="0">
              <a:ea typeface="ＭＳ Ｐゴシック" pitchFamily="34" charset="-128"/>
            </a:endParaRPr>
          </a:p>
        </p:txBody>
      </p:sp>
      <p:pic>
        <p:nvPicPr>
          <p:cNvPr id="23555" name="Picture 5" descr="escobar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124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Problem with Dependency Reversal</a:t>
            </a:r>
            <a:endParaRPr lang="en-US" dirty="0">
              <a:ea typeface="+mj-ea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ea typeface="ＭＳ Ｐゴシック" pitchFamily="34" charset="-128"/>
                <a:hlinkClick r:id="rId2"/>
              </a:rPr>
              <a:t>Debates about Free Trade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  <a:hlinkClick r:id="rId2"/>
              </a:rPr>
              <a:t> 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   VIDEO</a:t>
            </a:r>
            <a:endParaRPr lang="en-US" b="1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2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Break</a:t>
            </a:r>
          </a:p>
        </p:txBody>
      </p:sp>
      <p:sp>
        <p:nvSpPr>
          <p:cNvPr id="5837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TEN MINUTES</a:t>
            </a:r>
          </a:p>
        </p:txBody>
      </p:sp>
    </p:spTree>
    <p:extLst>
      <p:ext uri="{BB962C8B-B14F-4D97-AF65-F5344CB8AC3E}">
        <p14:creationId xmlns:p14="http://schemas.microsoft.com/office/powerpoint/2010/main" val="6726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Week’s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71600"/>
            <a:ext cx="8686800" cy="4525962"/>
          </a:xfrm>
        </p:spPr>
        <p:txBody>
          <a:bodyPr/>
          <a:lstStyle/>
          <a:p>
            <a:r>
              <a:rPr lang="en-US" b="1" dirty="0" smtClean="0"/>
              <a:t>Norman Rush, “Alone in Africa”</a:t>
            </a:r>
          </a:p>
          <a:p>
            <a:endParaRPr lang="en-US" b="1" dirty="0"/>
          </a:p>
          <a:p>
            <a:r>
              <a:rPr lang="en-US" b="1" dirty="0" smtClean="0"/>
              <a:t>Norman Rush, “Near Pala”</a:t>
            </a:r>
          </a:p>
          <a:p>
            <a:endParaRPr lang="en-US" b="1" dirty="0"/>
          </a:p>
          <a:p>
            <a:r>
              <a:rPr lang="en-US" b="1" dirty="0" err="1" smtClean="0"/>
              <a:t>Toland</a:t>
            </a:r>
            <a:r>
              <a:rPr lang="en-US" b="1" dirty="0" smtClean="0"/>
              <a:t>, Excerpts </a:t>
            </a:r>
          </a:p>
          <a:p>
            <a:pPr marL="0" indent="0">
              <a:buNone/>
            </a:pPr>
            <a:r>
              <a:rPr lang="en-US" b="1" dirty="0" smtClean="0"/>
              <a:t> from </a:t>
            </a:r>
            <a:r>
              <a:rPr lang="en-US" b="1" u="sng" dirty="0" smtClean="0"/>
              <a:t>The Rising Sun</a:t>
            </a:r>
            <a:endParaRPr lang="en-US" b="1" dirty="0"/>
          </a:p>
        </p:txBody>
      </p:sp>
      <p:pic>
        <p:nvPicPr>
          <p:cNvPr id="1026" name="Picture 2" descr="http://media.npr.org/assets/img/2013/09/06/rush_small_-michael-lionstar-copy-af36f10decd2888267dc6163041acea6a8fd8c9f-s6-c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60750"/>
            <a:ext cx="4478867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0" y="1600200"/>
            <a:ext cx="8763000" cy="3657600"/>
          </a:xfrm>
        </p:spPr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1295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Development </a:t>
            </a:r>
            <a:r>
              <a:rPr lang="en-US" sz="3600" dirty="0">
                <a:solidFill>
                  <a:srgbClr val="0070C0"/>
                </a:solidFill>
              </a:rPr>
              <a:t>Administration Assumptions (Prior to 1970)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66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533218"/>
            <a:ext cx="8610600" cy="768350"/>
          </a:xfrm>
        </p:spPr>
        <p:txBody>
          <a:bodyPr/>
          <a:lstStyle/>
          <a:p>
            <a:pPr eaLnBrk="1" hangingPunct="1"/>
            <a:r>
              <a:rPr lang="en-US" sz="4000" b="1" dirty="0">
                <a:ea typeface="ＭＳ Ｐゴシック" pitchFamily="34" charset="-128"/>
              </a:rPr>
              <a:t>Agricultural Self Sufficiency?</a:t>
            </a:r>
          </a:p>
          <a:p>
            <a:pPr eaLnBrk="1" hangingPunct="1">
              <a:buFont typeface="Wingdings" pitchFamily="2" charset="2"/>
              <a:buNone/>
            </a:pPr>
            <a:endParaRPr lang="en-US" sz="4000" b="1" dirty="0" smtClean="0">
              <a:ea typeface="ＭＳ Ｐゴシック" pitchFamily="34" charset="-128"/>
            </a:endParaRPr>
          </a:p>
        </p:txBody>
      </p:sp>
      <p:pic>
        <p:nvPicPr>
          <p:cNvPr id="26627" name="Picture 5" descr="kids at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60575"/>
            <a:ext cx="3810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http://upload.wikimedia.org/wikipedia/commons/thumb/7/71/Turkmen_man_with_camel.jpg/250px-Turkmen_man_with_camel.jpg">
            <a:hlinkClick r:id="rId3" tooltip="A Turkmen with a camel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0670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The Definition of Development Administration</a:t>
            </a:r>
          </a:p>
        </p:txBody>
      </p:sp>
      <p:sp>
        <p:nvSpPr>
          <p:cNvPr id="276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	Quote of the Week: </a:t>
            </a:r>
            <a:r>
              <a:rPr lang="en-US" b="1" dirty="0" err="1" smtClean="0">
                <a:solidFill>
                  <a:srgbClr val="FF0000"/>
                </a:solidFill>
                <a:ea typeface="ＭＳ Ｐゴシック" pitchFamily="34" charset="-128"/>
              </a:rPr>
              <a:t>Keynsianism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?</a:t>
            </a:r>
            <a:endParaRPr lang="en-US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b="1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latin typeface="Arial" pitchFamily="34" charset="0"/>
                <a:ea typeface="ＭＳ Ｐゴシック" pitchFamily="34" charset="-128"/>
              </a:rPr>
              <a:t>	"...political systems in the developing areas must bear increasing responsibility for mobilizing the state's human and material resources in support of the objectives of economic and social mobilization.</a:t>
            </a:r>
            <a:r>
              <a:rPr lang="ja-JP" altLang="en-US" sz="2800" b="1" dirty="0" smtClean="0">
                <a:latin typeface="Arial" pitchFamily="34" charset="0"/>
                <a:ea typeface="ＭＳ Ｐゴシック" pitchFamily="34" charset="-128"/>
              </a:rPr>
              <a:t>“</a:t>
            </a:r>
            <a:endParaRPr lang="en-US" altLang="ja-JP" sz="2800" b="1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b="1" dirty="0" smtClean="0">
              <a:latin typeface="Arial" pitchFamily="34" charset="0"/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</a:rPr>
              <a:t> 					Monte Palmer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Stages in Development Theory</a:t>
            </a:r>
          </a:p>
        </p:txBody>
      </p:sp>
      <p:sp>
        <p:nvSpPr>
          <p:cNvPr id="286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b="1" smtClean="0">
                <a:ea typeface="ＭＳ Ｐゴシック" pitchFamily="34" charset="-128"/>
              </a:rPr>
              <a:t>Theory of Economic Growth (Target: Vietnam)</a:t>
            </a:r>
          </a:p>
          <a:p>
            <a:pPr lvl="1" eaLnBrk="1" hangingPunct="1"/>
            <a:r>
              <a:rPr lang="en-US" sz="2600" b="1" smtClean="0">
                <a:ea typeface="ＭＳ Ｐゴシック" pitchFamily="34" charset="-128"/>
              </a:rPr>
              <a:t>Key figure—Walt Rostow, </a:t>
            </a:r>
            <a:r>
              <a:rPr lang="en-US" sz="2600" b="1" u="sng" smtClean="0">
                <a:ea typeface="ＭＳ Ｐゴシック" pitchFamily="34" charset="-128"/>
              </a:rPr>
              <a:t>The stages of economic growth: a non-Communist manifesto</a:t>
            </a:r>
            <a:r>
              <a:rPr lang="en-US" sz="2600" b="1" smtClean="0">
                <a:ea typeface="ＭＳ Ｐゴシック" pitchFamily="34" charset="-128"/>
              </a:rPr>
              <a:t> (Cambridge: Cambridge University Press, 1960)</a:t>
            </a:r>
          </a:p>
          <a:p>
            <a:pPr lvl="1" eaLnBrk="1" hangingPunct="1"/>
            <a:endParaRPr lang="en-US" sz="2600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sz="2200" b="1" smtClean="0">
                <a:ea typeface="ＭＳ Ｐゴシック" pitchFamily="34" charset="-128"/>
              </a:rPr>
              <a:t>There is a take off point that will lead to self-sustaining capital generation</a:t>
            </a:r>
          </a:p>
          <a:p>
            <a:pPr lvl="2" eaLnBrk="1" hangingPunct="1"/>
            <a:r>
              <a:rPr lang="en-US" sz="2200" b="1" smtClean="0">
                <a:ea typeface="ＭＳ Ｐゴシック" pitchFamily="34" charset="-128"/>
              </a:rPr>
              <a:t> Lesser Developed Countries (LDCs) are caught in a </a:t>
            </a:r>
            <a:r>
              <a:rPr lang="ja-JP" altLang="en-US" sz="2200" b="1" smtClean="0">
                <a:ea typeface="ＭＳ Ｐゴシック" pitchFamily="34" charset="-128"/>
              </a:rPr>
              <a:t>“</a:t>
            </a:r>
            <a:r>
              <a:rPr lang="en-US" altLang="ja-JP" sz="2200" b="1" smtClean="0">
                <a:ea typeface="ＭＳ Ｐゴシック" pitchFamily="34" charset="-128"/>
              </a:rPr>
              <a:t>low equilibrium trap</a:t>
            </a:r>
            <a:r>
              <a:rPr lang="ja-JP" altLang="en-US" sz="2200" b="1" smtClean="0">
                <a:ea typeface="ＭＳ Ｐゴシック" pitchFamily="34" charset="-128"/>
              </a:rPr>
              <a:t>”</a:t>
            </a:r>
            <a:r>
              <a:rPr lang="en-US" altLang="ja-JP" sz="2200" b="1" smtClean="0">
                <a:ea typeface="ＭＳ Ｐゴシック" pitchFamily="34" charset="-128"/>
              </a:rPr>
              <a:t>—not enough capital for growth</a:t>
            </a:r>
          </a:p>
          <a:p>
            <a:pPr lvl="2" eaLnBrk="1" hangingPunct="1"/>
            <a:r>
              <a:rPr lang="en-US" sz="2200" b="1" smtClean="0">
                <a:ea typeface="ＭＳ Ｐゴシック" pitchFamily="34" charset="-128"/>
              </a:rPr>
              <a:t>All nations are poor but are able to escape their poverty through their own domestic initiative (with correct policies)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Stages in Development Theory</a:t>
            </a:r>
          </a:p>
        </p:txBody>
      </p:sp>
      <p:sp>
        <p:nvSpPr>
          <p:cNvPr id="2969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Theory of Economic Growth (Rostow):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Popularized Modernization Assumptions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 Traditional vs. Modern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 Agraria vs. Industria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 Agriculture vs. Industry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Subsistence vs. Commercialism</a:t>
            </a:r>
          </a:p>
          <a:p>
            <a:pPr lvl="2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Advocated the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Trickle Down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r>
              <a:rPr lang="en-US" altLang="ja-JP" b="1" smtClean="0">
                <a:ea typeface="ＭＳ Ｐゴシック" pitchFamily="34" charset="-128"/>
              </a:rPr>
              <a:t> effect to economic growth (Third Way)</a:t>
            </a: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38200" y="344488"/>
            <a:ext cx="7772400" cy="1754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Rostow and Johnson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Controversy-Vietnam and Economic Development</a:t>
            </a:r>
          </a:p>
        </p:txBody>
      </p:sp>
      <p:pic>
        <p:nvPicPr>
          <p:cNvPr id="30722" name="Content Placeholder 3" descr="rostow2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3200"/>
            <a:ext cx="4549775" cy="3048000"/>
          </a:xfrm>
        </p:spPr>
      </p:pic>
      <p:pic>
        <p:nvPicPr>
          <p:cNvPr id="30723" name="Picture 2" descr="http://ec2.images-amazon.com/images/I/51iKgh6Y3JL._SL500_AA24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Problems </a:t>
            </a:r>
            <a:r>
              <a:rPr lang="en-US" b="1" dirty="0" smtClean="0">
                <a:ea typeface="+mj-ea"/>
              </a:rPr>
              <a:t>with Development Administration</a:t>
            </a:r>
          </a:p>
        </p:txBody>
      </p:sp>
      <p:sp>
        <p:nvSpPr>
          <p:cNvPr id="3174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Decreasing Bureaucratic Capacity over Time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Lack of Technical and Management Skills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An expanding state meant expanding debt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Gap increased between bureaucratic elites and the mass of the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52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ea typeface="+mj-ea"/>
              </a:rPr>
              <a:t>Internal Capacity Issues(Bryant &amp; White)</a:t>
            </a:r>
          </a:p>
        </p:txBody>
      </p:sp>
      <p:sp>
        <p:nvSpPr>
          <p:cNvPr id="4710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143000"/>
            <a:ext cx="8077200" cy="5334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ea typeface="+mn-ea"/>
              </a:rPr>
              <a:t>Debates:  Which Comes First?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ea typeface="+mn-ea"/>
              </a:rPr>
              <a:t>	The Chicken or the Egg?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Development Administration vs. Development Management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Development Management vs. Management Development 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Economic and Social Development (ESD) vs. Human Resource Development (HRD)</a:t>
            </a:r>
          </a:p>
        </p:txBody>
      </p:sp>
    </p:spTree>
    <p:extLst>
      <p:ext uri="{BB962C8B-B14F-4D97-AF65-F5344CB8AC3E}">
        <p14:creationId xmlns:p14="http://schemas.microsoft.com/office/powerpoint/2010/main" val="10408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The Big Question</a:t>
            </a:r>
          </a:p>
        </p:txBody>
      </p:sp>
      <p:pic>
        <p:nvPicPr>
          <p:cNvPr id="63490" name="Picture 2" descr="http://boblandstrom.files.wordpress.com/2008/04/joel_chicken_or_eg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3150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Which Comes First?</a:t>
            </a:r>
          </a:p>
        </p:txBody>
      </p:sp>
      <p:sp>
        <p:nvSpPr>
          <p:cNvPr id="64514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Development Management depends on administrative development and strengthening administrative structures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The deadlock—HRD vs. ESD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LDC administrators—more work with less pay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The Goal: Strengthen Administrative Capacity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Problem: Solutions to HRD increases social stratification and entrenches bureaucratic elites 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ea typeface="ＭＳ Ｐゴシック" pitchFamily="34" charset="-128"/>
              </a:rPr>
              <a:t>Articulated in the Millennium Development Goals (UN)</a:t>
            </a:r>
          </a:p>
        </p:txBody>
      </p:sp>
    </p:spTree>
    <p:extLst>
      <p:ext uri="{BB962C8B-B14F-4D97-AF65-F5344CB8AC3E}">
        <p14:creationId xmlns:p14="http://schemas.microsoft.com/office/powerpoint/2010/main" val="5478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Internal Capacity Issues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(Bryant &amp; White)</a:t>
            </a:r>
          </a:p>
        </p:txBody>
      </p:sp>
      <p:sp>
        <p:nvSpPr>
          <p:cNvPr id="72706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b="1" smtClean="0">
                <a:ea typeface="ＭＳ Ｐゴシック" pitchFamily="34" charset="-128"/>
              </a:rPr>
              <a:t>Debates: the </a:t>
            </a:r>
            <a:r>
              <a:rPr lang="ja-JP" altLang="en-US" sz="3000" b="1" smtClean="0">
                <a:ea typeface="ＭＳ Ｐゴシック" pitchFamily="34" charset="-128"/>
              </a:rPr>
              <a:t>“</a:t>
            </a:r>
            <a:r>
              <a:rPr lang="en-US" altLang="ja-JP" sz="3000" b="1" smtClean="0">
                <a:ea typeface="ＭＳ Ｐゴシック" pitchFamily="34" charset="-128"/>
              </a:rPr>
              <a:t>Attitudes Problem</a:t>
            </a:r>
            <a:r>
              <a:rPr lang="ja-JP" altLang="en-US" sz="3000" b="1" smtClean="0">
                <a:ea typeface="ＭＳ Ｐゴシック" pitchFamily="34" charset="-128"/>
              </a:rPr>
              <a:t>”</a:t>
            </a:r>
            <a:endParaRPr lang="en-US" altLang="ja-JP" sz="30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30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How to get people to think developmentally?</a:t>
            </a:r>
          </a:p>
          <a:p>
            <a:pPr lvl="1" eaLnBrk="1" hangingPunct="1">
              <a:lnSpc>
                <a:spcPct val="9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Changes in programmatic values have an impact on LDC elites</a:t>
            </a:r>
          </a:p>
          <a:p>
            <a:pPr lvl="1" eaLnBrk="1" hangingPunct="1">
              <a:lnSpc>
                <a:spcPct val="9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Problem of the Organizational Bourgeoisie: Bureaucratic values unchanged from colonial period as domestic elites manipulate public policy (Picard)</a:t>
            </a:r>
          </a:p>
        </p:txBody>
      </p:sp>
    </p:spTree>
    <p:extLst>
      <p:ext uri="{BB962C8B-B14F-4D97-AF65-F5344CB8AC3E}">
        <p14:creationId xmlns:p14="http://schemas.microsoft.com/office/powerpoint/2010/main" val="10512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0"/>
            <a:ext cx="8001000" cy="182495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smtClean="0"/>
              <a:t>The Rising Sun</a:t>
            </a:r>
            <a:r>
              <a:rPr lang="en-US" sz="2800" b="1" i="1" dirty="0" smtClean="0">
                <a:solidFill>
                  <a:srgbClr val="00B050"/>
                </a:solidFill>
              </a:rPr>
              <a:t>-</a:t>
            </a:r>
            <a:br>
              <a:rPr lang="en-US" sz="2800" b="1" i="1" dirty="0" smtClean="0">
                <a:solidFill>
                  <a:srgbClr val="00B050"/>
                </a:solidFill>
              </a:rPr>
            </a:br>
            <a:r>
              <a:rPr lang="en-US" sz="2800" b="1" i="1" dirty="0" smtClean="0">
                <a:solidFill>
                  <a:srgbClr val="00B050"/>
                </a:solidFill>
              </a:rPr>
              <a:t>The Decline and Fall</a:t>
            </a:r>
            <a:br>
              <a:rPr lang="en-US" sz="2800" b="1" i="1" dirty="0" smtClean="0">
                <a:solidFill>
                  <a:srgbClr val="00B050"/>
                </a:solidFill>
              </a:rPr>
            </a:br>
            <a:r>
              <a:rPr lang="en-US" sz="2800" b="1" i="1" dirty="0" smtClean="0">
                <a:solidFill>
                  <a:srgbClr val="00B050"/>
                </a:solidFill>
              </a:rPr>
              <a:t> of the Japanese Empire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553200" cy="4191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Empire and Beyond</a:t>
            </a:r>
            <a:endParaRPr lang="en-US" sz="3900" b="1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John </a:t>
            </a:r>
            <a:r>
              <a:rPr lang="en-US" b="1" dirty="0" err="1" smtClean="0"/>
              <a:t>Toland</a:t>
            </a:r>
            <a:r>
              <a:rPr lang="en-US" b="1" dirty="0" smtClean="0"/>
              <a:t>, Historian and Journalist,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World War II Specialist, (1912-2004) </a:t>
            </a:r>
          </a:p>
        </p:txBody>
      </p:sp>
      <p:pic>
        <p:nvPicPr>
          <p:cNvPr id="20484" name="Picture 2" descr="http://www.booknotes.org/ImagesSite/Authors/JohnToland_(125x14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733800"/>
            <a:ext cx="2790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0"/>
            <a:ext cx="25923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4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Bureaucratic Behavior</a:t>
            </a:r>
          </a:p>
        </p:txBody>
      </p:sp>
      <p:pic>
        <p:nvPicPr>
          <p:cNvPr id="32770" name="Content Placeholder 3" descr="police(corruption)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750" y="1554163"/>
            <a:ext cx="36449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384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a typeface="+mj-ea"/>
              </a:rPr>
              <a:t>Internal Capacity Issues</a:t>
            </a:r>
            <a:br>
              <a:rPr lang="en-US" sz="2800" b="1" dirty="0" smtClean="0">
                <a:ea typeface="+mj-ea"/>
              </a:rPr>
            </a:br>
            <a:r>
              <a:rPr lang="en-US" sz="2800" b="1" dirty="0" smtClean="0">
                <a:ea typeface="+mj-ea"/>
              </a:rPr>
              <a:t>(Bryant &amp; White) Debates, </a:t>
            </a:r>
            <a:r>
              <a:rPr lang="en-US" sz="2800" b="1" dirty="0" smtClean="0">
                <a:ea typeface="+mj-ea"/>
              </a:rPr>
              <a:t>Other </a:t>
            </a:r>
            <a:r>
              <a:rPr lang="en-US" sz="2800" b="1" dirty="0" smtClean="0">
                <a:ea typeface="+mj-ea"/>
              </a:rPr>
              <a:t>Chicken and Egg Problems</a:t>
            </a:r>
          </a:p>
        </p:txBody>
      </p:sp>
      <p:sp>
        <p:nvSpPr>
          <p:cNvPr id="68610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6868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Balanced vs. Unbalanced Regional Development (Equity vs. Widening the Gap)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To what extent is a state planning approach, balancing regional development, possible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Unbalanced Growth and Class Formation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Balance between Public, Private (for profit and NGOs) and </a:t>
            </a:r>
            <a:r>
              <a:rPr lang="ja-JP" altLang="en-US" sz="2200" b="1" smtClean="0">
                <a:ea typeface="ＭＳ Ｐゴシック" pitchFamily="34" charset="-128"/>
              </a:rPr>
              <a:t>“</a:t>
            </a:r>
            <a:r>
              <a:rPr lang="en-US" altLang="ja-JP" sz="2200" b="1" smtClean="0">
                <a:ea typeface="ＭＳ Ｐゴシック" pitchFamily="34" charset="-128"/>
              </a:rPr>
              <a:t>Parastatal</a:t>
            </a:r>
            <a:r>
              <a:rPr lang="ja-JP" altLang="en-US" sz="2200" b="1" smtClean="0">
                <a:ea typeface="ＭＳ Ｐゴシック" pitchFamily="34" charset="-128"/>
              </a:rPr>
              <a:t>”</a:t>
            </a:r>
            <a:r>
              <a:rPr lang="en-US" altLang="ja-JP" sz="2200" b="1" smtClean="0">
                <a:ea typeface="ＭＳ Ｐゴシック" pitchFamily="34" charset="-128"/>
              </a:rPr>
              <a:t> (Public Corporation) Sectors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Political vs. Economic Development (Deadlock of Development Administration)</a:t>
            </a:r>
          </a:p>
        </p:txBody>
      </p:sp>
    </p:spTree>
    <p:extLst>
      <p:ext uri="{BB962C8B-B14F-4D97-AF65-F5344CB8AC3E}">
        <p14:creationId xmlns:p14="http://schemas.microsoft.com/office/powerpoint/2010/main" val="29018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ttp://img.thedailywtf.com/images/200802/dead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http://3.bp.blogspot.com/_0JesGUzz1c4/TMW08sG1ACI/AAAAAAAAABk/tbwCX_j-wcE/s1600/bureaucracy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7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http://www.locallivelihoods.com/images/PM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8700"/>
            <a:ext cx="7408863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Planning Cycle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841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4448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Internal Capacity Issues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(Bryant &amp; White)</a:t>
            </a:r>
          </a:p>
        </p:txBody>
      </p:sp>
      <p:sp>
        <p:nvSpPr>
          <p:cNvPr id="75778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Debates: the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Attitudes Problem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endParaRPr lang="en-US" altLang="ja-JP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Sometimes referred to as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Comprador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r>
              <a:rPr lang="en-US" altLang="ja-JP" b="1" smtClean="0">
                <a:ea typeface="ＭＳ Ｐゴシック" pitchFamily="34" charset="-128"/>
              </a:rPr>
              <a:t> classes or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dependent elites,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r>
              <a:rPr lang="en-US" altLang="ja-JP" b="1" smtClean="0">
                <a:ea typeface="ＭＳ Ｐゴシック" pitchFamily="34" charset="-128"/>
              </a:rPr>
              <a:t> since they have been co-opted and are linked to Northern Tier states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Expatriate Attitudes? 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Pariah Elites</a:t>
            </a:r>
          </a:p>
        </p:txBody>
      </p:sp>
    </p:spTree>
    <p:extLst>
      <p:ext uri="{BB962C8B-B14F-4D97-AF65-F5344CB8AC3E}">
        <p14:creationId xmlns:p14="http://schemas.microsoft.com/office/powerpoint/2010/main" val="17251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44488"/>
            <a:ext cx="7772400" cy="954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ea typeface="+mj-ea"/>
              </a:rPr>
              <a:t>Internal Capacity Issues</a:t>
            </a:r>
            <a:br>
              <a:rPr lang="en-US" sz="2800" smtClean="0">
                <a:ea typeface="+mj-ea"/>
              </a:rPr>
            </a:br>
            <a:r>
              <a:rPr lang="en-US" sz="2800" smtClean="0">
                <a:ea typeface="+mj-ea"/>
              </a:rPr>
              <a:t>(Bryant &amp; White)- Debates Continued</a:t>
            </a:r>
          </a:p>
        </p:txBody>
      </p:sp>
      <p:sp>
        <p:nvSpPr>
          <p:cNvPr id="5222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See Bernard Schaffer, </a:t>
            </a:r>
            <a:r>
              <a:rPr lang="en-US" sz="2400" b="1" u="sng" smtClean="0">
                <a:ea typeface="+mn-ea"/>
              </a:rPr>
              <a:t>The Administrative Factor; Papers in Organization, Politics and Development </a:t>
            </a:r>
            <a:r>
              <a:rPr lang="en-US" sz="2400" b="1" smtClean="0">
                <a:ea typeface="+mn-ea"/>
              </a:rPr>
              <a:t>(London: Cass, 1973).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ea typeface="+mn-ea"/>
              </a:rPr>
              <a:t>How much development will occur without political institutions and political will?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ea typeface="+mn-ea"/>
              </a:rPr>
              <a:t>Bureaucratic elites are part of a process of political control and mediation and development policy may have a major political mediation (control) role.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ea typeface="+mn-ea"/>
              </a:rPr>
              <a:t>What are the limitations of a state planning approach to development?</a:t>
            </a:r>
          </a:p>
        </p:txBody>
      </p:sp>
    </p:spTree>
    <p:extLst>
      <p:ext uri="{BB962C8B-B14F-4D97-AF65-F5344CB8AC3E}">
        <p14:creationId xmlns:p14="http://schemas.microsoft.com/office/powerpoint/2010/main" val="24074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Problem: The Expanding Civil Service</a:t>
            </a:r>
          </a:p>
        </p:txBody>
      </p:sp>
      <p:sp>
        <p:nvSpPr>
          <p:cNvPr id="5734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b="1" smtClean="0">
                <a:ea typeface="+mn-ea"/>
              </a:rPr>
              <a:t>Civil Servant Component of the total Current Budget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10 to 15% in MDCs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30 to 60% in LDCs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South Africa in 2001, 46%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Benin in the 1980s, 64%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Central African Republic in the 1960s, 81% </a:t>
            </a:r>
          </a:p>
        </p:txBody>
      </p:sp>
    </p:spTree>
    <p:extLst>
      <p:ext uri="{BB962C8B-B14F-4D97-AF65-F5344CB8AC3E}">
        <p14:creationId xmlns:p14="http://schemas.microsoft.com/office/powerpoint/2010/main" val="15863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Internal Capacity Issues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(Bryant &amp; White)</a:t>
            </a:r>
          </a:p>
        </p:txBody>
      </p:sp>
      <p:sp>
        <p:nvSpPr>
          <p:cNvPr id="5837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Debates: the Bureaucratic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Attitudes Problem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r>
              <a:rPr lang="en-US" altLang="ja-JP" b="1" smtClean="0">
                <a:ea typeface="ＭＳ Ｐゴシック" pitchFamily="34" charset="-128"/>
              </a:rPr>
              <a:t> continued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How developmental are bureaucrats?</a:t>
            </a:r>
          </a:p>
          <a:p>
            <a:pPr lvl="1" eaLnBrk="1" hangingPunct="1">
              <a:lnSpc>
                <a:spcPct val="8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Can (and Should) the state be used for SOCIAL ENGINEERING?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Is the private or non-profit sector better at development?</a:t>
            </a:r>
          </a:p>
        </p:txBody>
      </p:sp>
    </p:spTree>
    <p:extLst>
      <p:ext uri="{BB962C8B-B14F-4D97-AF65-F5344CB8AC3E}">
        <p14:creationId xmlns:p14="http://schemas.microsoft.com/office/powerpoint/2010/main" val="3658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Development Management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5303837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More Collaborative than Development Administration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Involves Public, Non-Profit and Private Sector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Development management deals with the coordination and management processes of international development programs and projects.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The dominant focus in development management is the intervention in the form of a transfer of aid by an external agency/donor and the oversight of the related project cycle,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That is project identification, planning (formulation and appraisal), implementation and monitoring, and evaluation.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30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Japanese Co-Prosperity 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The Dependency Reversal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Problems, Continued</a:t>
            </a:r>
          </a:p>
        </p:txBody>
      </p:sp>
      <p:sp>
        <p:nvSpPr>
          <p:cNvPr id="33794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Highly centralized state structures deaden the state</a:t>
            </a:r>
            <a:r>
              <a:rPr lang="ja-JP" altLang="en-US" b="1" smtClean="0">
                <a:ea typeface="ＭＳ Ｐゴシック" pitchFamily="34" charset="-128"/>
              </a:rPr>
              <a:t>’</a:t>
            </a:r>
            <a:r>
              <a:rPr lang="en-US" altLang="ja-JP" b="1" smtClean="0">
                <a:ea typeface="ＭＳ Ｐゴシック" pitchFamily="34" charset="-128"/>
              </a:rPr>
              <a:t>s development capacity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Inherited administrative structures seen as increasingly rigid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Debate over choice between administrative reform and structural reform  (Civil Service, Public Sector, Structural changes)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The Problems of Development Management</a:t>
            </a:r>
          </a:p>
        </p:txBody>
      </p:sp>
      <p:sp>
        <p:nvSpPr>
          <p:cNvPr id="3481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Quote of the Week: The Quiet American- An Alternative to expatriate non-involvement?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b="1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latin typeface="Arial" pitchFamily="34" charset="0"/>
                <a:ea typeface="ＭＳ Ｐゴシック" pitchFamily="34" charset="-128"/>
              </a:rPr>
              <a:t>	"The Human Condition being what it was, let them fight, let them love, let them murder, I would not be involved.</a:t>
            </a:r>
            <a:r>
              <a:rPr lang="ja-JP" altLang="en-US" sz="2800" b="1" dirty="0" smtClean="0">
                <a:latin typeface="Arial" pitchFamily="34" charset="0"/>
                <a:ea typeface="ＭＳ Ｐゴシック" pitchFamily="34" charset="-128"/>
              </a:rPr>
              <a:t>“</a:t>
            </a:r>
            <a:endParaRPr lang="en-US" altLang="ja-JP" sz="2800" b="1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b="1" dirty="0" smtClean="0">
              <a:latin typeface="Arial" pitchFamily="34" charset="0"/>
              <a:ea typeface="ＭＳ Ｐゴシック" pitchFamily="34" charset="-128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en-US" sz="2800" b="1" dirty="0" smtClean="0">
                <a:latin typeface="Arial" pitchFamily="34" charset="0"/>
                <a:ea typeface="ＭＳ Ｐゴシック" pitchFamily="34" charset="-128"/>
              </a:rPr>
              <a:t> Graham Greene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Future of Development </a:t>
            </a:r>
            <a:r>
              <a:rPr lang="en-US" dirty="0" smtClean="0">
                <a:ea typeface="+mj-ea"/>
              </a:rPr>
              <a:t>Management?</a:t>
            </a:r>
            <a:endParaRPr lang="en-US" dirty="0">
              <a:ea typeface="+mj-ea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71683" name="Picture 2" descr="http://zunia.org/typo3temp/pics/09d6ee5a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0988"/>
            <a:ext cx="57912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5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The Problems of Development Management</a:t>
            </a:r>
          </a:p>
        </p:txBody>
      </p:sp>
      <p:sp>
        <p:nvSpPr>
          <p:cNvPr id="3584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Quotes of the Week: Failure of Capitalism and Socialism (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SOCIO-ECONOMIC EXIT)</a:t>
            </a: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	"The Economy of Affection...denotes a network of support, communications and interaction among structurally defined groups connected by </a:t>
            </a:r>
            <a:r>
              <a:rPr lang="en-US" sz="2800" b="1" i="1" u="sng" smtClean="0">
                <a:latin typeface="Arial" pitchFamily="34" charset="0"/>
                <a:ea typeface="ＭＳ Ｐゴシック" pitchFamily="34" charset="-128"/>
              </a:rPr>
              <a:t>blood, kin, community or other affinities</a:t>
            </a: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, for example, religion. It links together in a systematic fashion a variety of discrete economic and social units which in other regards may be autonomous.</a:t>
            </a:r>
            <a:r>
              <a:rPr lang="ja-JP" altLang="en-US" sz="2800" b="1" smtClean="0">
                <a:latin typeface="Arial" pitchFamily="34" charset="0"/>
                <a:ea typeface="ＭＳ Ｐゴシック" pitchFamily="34" charset="-128"/>
              </a:rPr>
              <a:t>“</a:t>
            </a:r>
            <a:endParaRPr lang="en-US" altLang="ja-JP" sz="2800" b="1" smtClean="0">
              <a:latin typeface="Arial" pitchFamily="34" charset="0"/>
              <a:ea typeface="ＭＳ Ｐゴシック" pitchFamily="34" charset="-128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Goran Hydan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  <a:cs typeface="Times New Roman" pitchFamily="18" charset="0"/>
              </a:rPr>
              <a:t>IV. Development Theory Revised: (1975-1983)</a:t>
            </a:r>
            <a:r>
              <a:rPr lang="en-US" smtClean="0">
                <a:ea typeface="+mj-ea"/>
              </a:rPr>
              <a:t> 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ea typeface="+mn-ea"/>
                <a:cs typeface="Times New Roman" pitchFamily="18" charset="0"/>
              </a:rPr>
              <a:t>Robert McNamara  -- World Bank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ea typeface="+mn-ea"/>
                <a:cs typeface="Times New Roman" pitchFamily="18" charset="0"/>
              </a:rPr>
              <a:t>KEY: Necessary redistribution of resources both internationally and within an LDC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ea typeface="+mn-ea"/>
                <a:cs typeface="Times New Roman" pitchFamily="18" charset="0"/>
              </a:rPr>
              <a:t>New International Economic Order vs. Basic Needs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ea typeface="+mn-ea"/>
                <a:cs typeface="Times New Roman" pitchFamily="18" charset="0"/>
              </a:rPr>
              <a:t>Equity both domestically (within a country) and internationally</a:t>
            </a:r>
            <a:endParaRPr lang="en-US" b="1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371600" y="344488"/>
            <a:ext cx="7772400" cy="641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ea typeface="+mj-ea"/>
              </a:rPr>
              <a:t>Basic Needs- The Poorest of the Poor... (Ben Heine, painter)</a:t>
            </a:r>
          </a:p>
        </p:txBody>
      </p:sp>
      <p:pic>
        <p:nvPicPr>
          <p:cNvPr id="37890" name="Content Placeholder 3" descr="1722493823_424c707369[1]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00200"/>
            <a:ext cx="4308475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http://history.sandiego.edu/gen/USPics45/mcnam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810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8" descr="http://www.latinamericanstudies.org/cold-war/macnamara-cas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191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Robert McNamara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  <a:cs typeface="Times New Roman" pitchFamily="18" charset="0"/>
              </a:rPr>
              <a:t>Development Theory Revised: </a:t>
            </a:r>
            <a:br>
              <a:rPr lang="en-US" b="1" smtClean="0">
                <a:ea typeface="+mj-ea"/>
                <a:cs typeface="Times New Roman" pitchFamily="18" charset="0"/>
              </a:rPr>
            </a:br>
            <a:r>
              <a:rPr lang="en-US" b="1" smtClean="0">
                <a:ea typeface="+mj-ea"/>
                <a:cs typeface="Times New Roman" pitchFamily="18" charset="0"/>
              </a:rPr>
              <a:t>1975-1984</a:t>
            </a:r>
            <a:r>
              <a:rPr lang="en-US" smtClean="0">
                <a:ea typeface="+mj-ea"/>
              </a:rPr>
              <a:t> </a:t>
            </a:r>
          </a:p>
        </p:txBody>
      </p:sp>
      <p:sp>
        <p:nvSpPr>
          <p:cNvPr id="3993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smtClean="0">
                <a:ea typeface="ＭＳ Ｐゴシック" pitchFamily="34" charset="-128"/>
              </a:rPr>
              <a:t>KEY: Necessary redistribution of resources- Fundamental Differences with Growth Theory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New International Economic Order (NIEO)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LDCs- North/South Redistribution should replace Rostowian growth assumptions</a:t>
            </a:r>
          </a:p>
          <a:p>
            <a:pPr lvl="2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Basic Needs Assumption (World Bank)—Domestic redistribution</a:t>
            </a:r>
          </a:p>
          <a:p>
            <a:pPr lvl="1" eaLnBrk="1" hangingPunct="1">
              <a:lnSpc>
                <a:spcPct val="8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Strategy—growth with equity concerns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New International Economic Order</a:t>
            </a:r>
          </a:p>
        </p:txBody>
      </p:sp>
      <p:sp>
        <p:nvSpPr>
          <p:cNvPr id="4096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Detailed Discussion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Still Reflects the Counter-Narrative of Many in the Streets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Key: Redistribution of Wealth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Times New Roman" pitchFamily="18" charset="0"/>
              </a:rPr>
              <a:t>Development Theory Revised: 19</a:t>
            </a:r>
            <a:r>
              <a:rPr lang="en-US" smtClean="0">
                <a:ea typeface="+mj-ea"/>
              </a:rPr>
              <a:t>73-1983</a:t>
            </a:r>
          </a:p>
        </p:txBody>
      </p:sp>
      <p:sp>
        <p:nvSpPr>
          <p:cNvPr id="419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2"/>
          </p:nvPr>
        </p:nvSpPr>
        <p:spPr>
          <a:xfrm>
            <a:off x="381000" y="2057400"/>
            <a:ext cx="3008313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 smtClean="0">
                <a:ea typeface="ＭＳ Ｐゴシック" pitchFamily="34" charset="-128"/>
              </a:rPr>
              <a:t>KEY: Necessary- redistribution of resources : NIEO and Oil Cartel</a:t>
            </a:r>
          </a:p>
          <a:p>
            <a:pPr eaLnBrk="1" hangingPunct="1">
              <a:lnSpc>
                <a:spcPct val="80000"/>
              </a:lnSpc>
            </a:pPr>
            <a:endParaRPr lang="en-US" sz="19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>
                <a:ea typeface="ＭＳ Ｐゴシック" pitchFamily="34" charset="-128"/>
              </a:rPr>
              <a:t>Definition—Capacity, Equity, Empowerment and Sustainability</a:t>
            </a:r>
          </a:p>
          <a:p>
            <a:pPr lvl="1" eaLnBrk="1" hangingPunct="1">
              <a:lnSpc>
                <a:spcPct val="80000"/>
              </a:lnSpc>
            </a:pPr>
            <a:endParaRPr lang="en-US" sz="19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>
                <a:ea typeface="ＭＳ Ｐゴシック" pitchFamily="34" charset="-128"/>
              </a:rPr>
              <a:t>Reflects influence of Political Economy and Dependency Theories</a:t>
            </a:r>
          </a:p>
          <a:p>
            <a:pPr lvl="1" eaLnBrk="1" hangingPunct="1">
              <a:lnSpc>
                <a:spcPct val="80000"/>
              </a:lnSpc>
            </a:pPr>
            <a:endParaRPr lang="en-US" sz="19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>
                <a:ea typeface="ＭＳ Ｐゴシック" pitchFamily="34" charset="-128"/>
              </a:rPr>
              <a:t>NIEO: Original group of 77 countries, now 140</a:t>
            </a:r>
          </a:p>
        </p:txBody>
      </p:sp>
      <p:pic>
        <p:nvPicPr>
          <p:cNvPr id="41987" name="Content Placeholder 6" descr="Oil_Rigs.resize[1]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203325"/>
            <a:ext cx="5340350" cy="3613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 Theory- 1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cs typeface="Times New Roman" pitchFamily="18" charset="0"/>
              </a:rPr>
              <a:t>Interpretations of Pre-Colonial Society</a:t>
            </a:r>
            <a:endParaRPr lang="en-US" b="1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The heart of the matter:  Pre-colonial and pre-modern society is characterized by violence, poverty and "Primitivism</a:t>
            </a:r>
            <a:r>
              <a:rPr lang="en-US" b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”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solidFill>
                <a:srgbClr val="FF0000"/>
              </a:solidFill>
              <a:cs typeface="Times New Roman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Modernization theory is based on this assumption (Joseph Conrad, </a:t>
            </a:r>
            <a:r>
              <a:rPr lang="en-US" b="1" u="sng" smtClean="0">
                <a:cs typeface="Times New Roman" pitchFamily="18" charset="0"/>
              </a:rPr>
              <a:t>Heart of Darkness</a:t>
            </a:r>
            <a:r>
              <a:rPr lang="en-US" b="1" smtClean="0">
                <a:cs typeface="Times New Roman" pitchFamily="18" charset="0"/>
              </a:rPr>
              <a:t> Image)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solidFill>
                  <a:srgbClr val="FF0000"/>
                </a:solidFill>
                <a:cs typeface="Times New Roman" pitchFamily="18" charset="0"/>
              </a:rPr>
              <a:t>The ecological approach and dependency theorists reject this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At issue is the idea of 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b="1" smtClean="0">
                <a:cs typeface="Times New Roman" pitchFamily="18" charset="0"/>
              </a:rPr>
              <a:t>balance</a:t>
            </a:r>
            <a:r>
              <a:rPr lang="en-US" b="1" smtClean="0">
                <a:latin typeface="Arial Narrow" pitchFamily="34" charset="0"/>
                <a:cs typeface="Times New Roman" pitchFamily="18" charset="0"/>
              </a:rPr>
              <a:t>”</a:t>
            </a:r>
            <a:endParaRPr lang="en-US" b="1" smtClean="0">
              <a:cs typeface="Times New Roman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cs typeface="Times New Roman" pitchFamily="18" charset="0"/>
              </a:rPr>
              <a:t>Individuals and social groups were in balance with their physical environment</a:t>
            </a:r>
          </a:p>
        </p:txBody>
      </p:sp>
    </p:spTree>
    <p:extLst>
      <p:ext uri="{BB962C8B-B14F-4D97-AF65-F5344CB8AC3E}">
        <p14:creationId xmlns:p14="http://schemas.microsoft.com/office/powerpoint/2010/main" val="22551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Underdevelopment</a:t>
            </a:r>
          </a:p>
        </p:txBody>
      </p:sp>
      <p:pic>
        <p:nvPicPr>
          <p:cNvPr id="46082" name="Content Placeholder 3" descr="Bad%20Road%20Underdevelopment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103438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24683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NIEO and the Brandt Report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Chair: Willy Brandt, former Chancellor of the Federal Republic of Germany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Common Crisis, North South: Cooperation for World Recovery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1980, 1983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Accepted (in theory) basic premises of Dependency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Willy Brandt (1972 and 1992)</a:t>
            </a:r>
          </a:p>
        </p:txBody>
      </p:sp>
      <p:pic>
        <p:nvPicPr>
          <p:cNvPr id="44034" name="Content Placeholder 3" descr="brandt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133600"/>
            <a:ext cx="2257425" cy="3238500"/>
          </a:xfrm>
        </p:spPr>
      </p:pic>
      <p:pic>
        <p:nvPicPr>
          <p:cNvPr id="44035" name="Picture 2" descr="http://www.willybrandtcenter.org/kniefall_348x298_h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28384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Assumptions of the NIEO States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(Brandt Report)</a:t>
            </a:r>
          </a:p>
        </p:txBody>
      </p:sp>
      <p:sp>
        <p:nvSpPr>
          <p:cNvPr id="450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700" b="1" smtClean="0">
                <a:ea typeface="ＭＳ Ｐゴシック" pitchFamily="34" charset="-128"/>
              </a:rPr>
              <a:t>Need for structural change in world economy</a:t>
            </a:r>
          </a:p>
          <a:p>
            <a:pPr eaLnBrk="1" hangingPunct="1">
              <a:lnSpc>
                <a:spcPct val="70000"/>
              </a:lnSpc>
            </a:pPr>
            <a:endParaRPr lang="en-US" sz="2700" b="1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700" b="1" smtClean="0">
                <a:ea typeface="ＭＳ Ｐゴシック" pitchFamily="34" charset="-128"/>
              </a:rPr>
              <a:t>Thesis: Industrial Development in Europe caused  underdevelopment in LDCs</a:t>
            </a:r>
          </a:p>
          <a:p>
            <a:pPr eaLnBrk="1" hangingPunct="1">
              <a:lnSpc>
                <a:spcPct val="70000"/>
              </a:lnSpc>
            </a:pPr>
            <a:endParaRPr lang="en-US" sz="27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sz="2400" b="1" smtClean="0">
                <a:ea typeface="ＭＳ Ｐゴシック" pitchFamily="34" charset="-128"/>
              </a:rPr>
              <a:t>Northern Tier States extract resources from LDCs</a:t>
            </a:r>
          </a:p>
          <a:p>
            <a:pPr lvl="1" eaLnBrk="1" hangingPunct="1">
              <a:lnSpc>
                <a:spcPct val="7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700" b="1" smtClean="0">
                <a:ea typeface="ＭＳ Ｐゴシック" pitchFamily="34" charset="-128"/>
              </a:rPr>
              <a:t>No low level equilibrium trap—regression to underdevelopment</a:t>
            </a:r>
          </a:p>
          <a:p>
            <a:pPr eaLnBrk="1" hangingPunct="1">
              <a:lnSpc>
                <a:spcPct val="70000"/>
              </a:lnSpc>
            </a:pPr>
            <a:endParaRPr lang="en-US" sz="2700" b="1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smtClean="0">
                <a:ea typeface="MS Mincho" pitchFamily="49" charset="-128"/>
              </a:rPr>
              <a:t>Sources: Thomas B. Birnberg and Stephen A. Resnik, </a:t>
            </a:r>
            <a:r>
              <a:rPr lang="en-US" sz="2000" b="1" u="sng" smtClean="0">
                <a:ea typeface="MS Mincho" pitchFamily="49" charset="-128"/>
              </a:rPr>
              <a:t>Colonial Development : an Econometric Study</a:t>
            </a:r>
            <a:r>
              <a:rPr lang="en-US" sz="2000" b="1" smtClean="0">
                <a:ea typeface="MS Mincho" pitchFamily="49" charset="-128"/>
              </a:rPr>
              <a:t> (New Haven : Yale University Press, 1975)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smtClean="0">
                <a:ea typeface="MS Mincho" pitchFamily="49" charset="-128"/>
              </a:rPr>
              <a:t> 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smtClean="0">
                <a:ea typeface="MS Mincho" pitchFamily="49" charset="-128"/>
              </a:rPr>
              <a:t>See also the works of Susan George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Assumptions of the NIEO States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(Brandt Report)</a:t>
            </a:r>
          </a:p>
        </p:txBody>
      </p:sp>
      <p:sp>
        <p:nvSpPr>
          <p:cNvPr id="471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European involvement in LDCs was extractive and "created" underdevelopment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underdevelopment is a historical problem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16th century—Europe and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Europe, 1600—technologically advanced but resource poor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Asia, Africa, Central and South America—resource "rich" and self-sufficient but technologically poor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Brandt Report</a:t>
            </a:r>
          </a:p>
        </p:txBody>
      </p:sp>
      <p:sp>
        <p:nvSpPr>
          <p:cNvPr id="4813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Imperialism from 1600 to 1900 led to resource transfer from LDCs to West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FROZEN INEQUITY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endParaRPr lang="en-US" altLang="ja-JP" b="1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Assumptions of the NIEO States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(Brandt Report)</a:t>
            </a:r>
          </a:p>
        </p:txBody>
      </p:sp>
      <p:sp>
        <p:nvSpPr>
          <p:cNvPr id="491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smtClean="0">
                <a:ea typeface="ＭＳ Ｐゴシック" pitchFamily="34" charset="-128"/>
              </a:rPr>
              <a:t>Result in LDCs was decline in agricultural self-sufficiency and indigenous commercial and industrial activity</a:t>
            </a:r>
          </a:p>
          <a:p>
            <a:pPr eaLnBrk="1" hangingPunct="1">
              <a:lnSpc>
                <a:spcPct val="80000"/>
              </a:lnSpc>
            </a:pPr>
            <a:endParaRPr lang="en-US" sz="30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b="1" smtClean="0">
                <a:ea typeface="ＭＳ Ｐゴシック" pitchFamily="34" charset="-128"/>
              </a:rPr>
              <a:t>Was no dual economy—a world economy was created which the peasant economy deeply penetrated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Metropole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Sub-Metropole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Periphery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Sub-periphery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Assumptions of the NIEO States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(Brandt Report)</a:t>
            </a:r>
          </a:p>
        </p:txBody>
      </p:sp>
      <p:sp>
        <p:nvSpPr>
          <p:cNvPr id="50178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396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LDC acts as a market for more Developed Countries (MDCs)—eg. Agriculture depends on Agri-business</a:t>
            </a:r>
          </a:p>
          <a:p>
            <a:pPr eaLnBrk="1" hangingPunct="1">
              <a:lnSpc>
                <a:spcPct val="8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Cooptation of Local Elites as consumers of LDC resources </a:t>
            </a:r>
          </a:p>
          <a:p>
            <a:pPr eaLnBrk="1" hangingPunct="1">
              <a:lnSpc>
                <a:spcPct val="8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Continues to Influence Thinking</a:t>
            </a:r>
          </a:p>
        </p:txBody>
      </p:sp>
      <p:pic>
        <p:nvPicPr>
          <p:cNvPr id="5017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593850"/>
            <a:ext cx="2754313" cy="3744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52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a typeface="+mj-ea"/>
              </a:rPr>
              <a:t>Assumptions of the NIEO States: </a:t>
            </a:r>
            <a:r>
              <a:rPr lang="en-US" sz="2800" b="1" dirty="0" err="1" smtClean="0">
                <a:ea typeface="+mj-ea"/>
              </a:rPr>
              <a:t>Redeux</a:t>
            </a:r>
            <a:endParaRPr lang="en-US" sz="2800" b="1" dirty="0" smtClean="0">
              <a:ea typeface="+mj-ea"/>
            </a:endParaRPr>
          </a:p>
        </p:txBody>
      </p:sp>
      <p:sp>
        <p:nvSpPr>
          <p:cNvPr id="51202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0772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The Goal: Need to moderate or eliminate dependency relationship through counter-dependency</a:t>
            </a:r>
          </a:p>
          <a:p>
            <a:pPr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Self-sufficiency—China in the 1950s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Dependency avoidance—Canada, Scandinavia and Japan in nineteenth century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Dependency reversal—India, Brazil (1970s)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Dependent Development—(Newly Industrializing Countries, NICs, Emerging States The BRICS)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Regional Cooperation—ASEAN, CIS, SADC, ECOWAS, MERCESOR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4576763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hlinkClick r:id="rId4"/>
              </a:rPr>
              <a:t>Counter-Dependency </a:t>
            </a:r>
            <a:r>
              <a:rPr lang="en-US" b="1" dirty="0" smtClean="0">
                <a:solidFill>
                  <a:srgbClr val="FF0000"/>
                </a:solidFill>
                <a:hlinkClick r:id="rId4"/>
              </a:rPr>
              <a:t>Theory</a:t>
            </a:r>
            <a:r>
              <a:rPr lang="en-US" b="1" dirty="0" smtClean="0">
                <a:solidFill>
                  <a:srgbClr val="FF0000"/>
                </a:solidFill>
              </a:rPr>
              <a:t>  VIDEO</a:t>
            </a:r>
          </a:p>
        </p:txBody>
      </p:sp>
      <p:sp>
        <p:nvSpPr>
          <p:cNvPr id="73732" name="Content Placeholder 3"/>
          <p:cNvSpPr>
            <a:spLocks noGrp="1"/>
          </p:cNvSpPr>
          <p:nvPr>
            <p:ph idx="1"/>
          </p:nvPr>
        </p:nvSpPr>
        <p:spPr>
          <a:xfrm>
            <a:off x="76200" y="1652588"/>
            <a:ext cx="9525000" cy="4525962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Debates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About Chile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Dependency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Theory and Neo-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Orthodoxy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“The Chicago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Boys”</a:t>
            </a:r>
          </a:p>
        </p:txBody>
      </p:sp>
    </p:spTree>
    <p:extLst>
      <p:ext uri="{BB962C8B-B14F-4D97-AF65-F5344CB8AC3E}">
        <p14:creationId xmlns:p14="http://schemas.microsoft.com/office/powerpoint/2010/main" val="21945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Joseph Conrad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00200"/>
            <a:ext cx="4114800" cy="4525963"/>
          </a:xfrm>
        </p:spPr>
      </p:pic>
    </p:spTree>
    <p:extLst>
      <p:ext uri="{BB962C8B-B14F-4D97-AF65-F5344CB8AC3E}">
        <p14:creationId xmlns:p14="http://schemas.microsoft.com/office/powerpoint/2010/main" val="41878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“A New International Economic Order is Deemed Necessary”</a:t>
            </a:r>
            <a:endParaRPr lang="en-US" dirty="0">
              <a:ea typeface="+mj-ea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52227" name="Picture 2" descr="http://www.blackagendareport.com/images/stories/107/FoodSovereign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86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641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Basic Needs Assumptions: 1975-1983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5456237"/>
          </a:xfrm>
        </p:spPr>
        <p:txBody>
          <a:bodyPr>
            <a:normAutofit fontScale="925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Institutionalize Project capacity in development program structures (The works of Dennis </a:t>
            </a:r>
            <a:r>
              <a:rPr lang="en-US" b="1" dirty="0" err="1" smtClean="0">
                <a:ea typeface="+mn-ea"/>
              </a:rPr>
              <a:t>Rondinelli</a:t>
            </a:r>
            <a:r>
              <a:rPr lang="en-US" b="1" dirty="0" smtClean="0">
                <a:ea typeface="+mn-ea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All civil service to explore new technologies and leadership styles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Promote Sustainability and Institutional Capacity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Shift Priorities to Rural Development 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Small is Beautiful- appropriate technologies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A bit of Romanticism?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Basic Needs Assumptions</a:t>
            </a:r>
          </a:p>
        </p:txBody>
      </p:sp>
      <p:sp>
        <p:nvSpPr>
          <p:cNvPr id="542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Robert Chambers, </a:t>
            </a:r>
            <a:r>
              <a:rPr lang="en-US" b="1" u="sng" smtClean="0">
                <a:ea typeface="ＭＳ Ｐゴシック" pitchFamily="34" charset="-128"/>
              </a:rPr>
              <a:t>Rural Development: Putting the Last First</a:t>
            </a:r>
            <a:r>
              <a:rPr lang="en-US" b="1" smtClean="0">
                <a:ea typeface="ＭＳ Ｐゴシック" pitchFamily="34" charset="-128"/>
              </a:rPr>
              <a:t> (New York: Longman, 1983)</a:t>
            </a:r>
          </a:p>
          <a:p>
            <a:pPr lvl="1" eaLnBrk="1" hangingPunct="1"/>
            <a:endParaRPr lang="en-US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b="1" smtClean="0">
                <a:ea typeface="ＭＳ Ｐゴシック" pitchFamily="34" charset="-128"/>
              </a:rPr>
              <a:t>Move to Field Administration, Extension Work and Bottom Up Planning</a:t>
            </a:r>
          </a:p>
          <a:p>
            <a:pPr lvl="2" eaLnBrk="1" hangingPunct="1"/>
            <a:endParaRPr lang="en-US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b="1" smtClean="0">
                <a:ea typeface="ＭＳ Ｐゴシック" pitchFamily="34" charset="-128"/>
              </a:rPr>
              <a:t>Find a non-threatening way (vis-a-vis) elites to promote the redistribution of resources</a:t>
            </a:r>
            <a:r>
              <a:rPr lang="en-US" smtClean="0">
                <a:ea typeface="ＭＳ Ｐゴシック" pitchFamily="34" charset="-128"/>
              </a:rPr>
              <a:t> 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lvl="2" eaLnBrk="1" hangingPunct="1"/>
            <a:r>
              <a:rPr lang="en-US" b="1" smtClean="0">
                <a:ea typeface="ＭＳ Ｐゴシック" pitchFamily="34" charset="-128"/>
              </a:rPr>
              <a:t>Redistribution </a:t>
            </a:r>
          </a:p>
        </p:txBody>
      </p:sp>
      <p:pic>
        <p:nvPicPr>
          <p:cNvPr id="54275" name="Picture 5" descr="16615964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24400"/>
            <a:ext cx="12112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Donor Response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Basic Needs Assumptions: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-17463" y="1295400"/>
            <a:ext cx="8077201" cy="4876800"/>
          </a:xfrm>
        </p:spPr>
        <p:txBody>
          <a:bodyPr/>
          <a:lstStyle/>
          <a:p>
            <a:pPr lvl="1" eaLnBrk="1" hangingPunct="1">
              <a:buFont typeface="Wingdings 2" charset="0"/>
              <a:buChar char=""/>
              <a:defRPr/>
            </a:pPr>
            <a:r>
              <a:rPr lang="en-US" sz="2000" b="1" dirty="0"/>
              <a:t>Jon R. </a:t>
            </a:r>
            <a:r>
              <a:rPr lang="en-US" sz="2000" b="1" dirty="0" err="1"/>
              <a:t>Moris</a:t>
            </a:r>
            <a:r>
              <a:rPr lang="en-US" sz="2000" b="1" dirty="0"/>
              <a:t>, </a:t>
            </a:r>
            <a:r>
              <a:rPr lang="en-US" sz="2000" b="1" u="sng" dirty="0"/>
              <a:t>Managing Induced Rural Development</a:t>
            </a:r>
            <a:r>
              <a:rPr lang="en-US" sz="2000" b="1" dirty="0"/>
              <a:t> (Bloomington, </a:t>
            </a:r>
            <a:r>
              <a:rPr lang="en-US" sz="2000" b="1" dirty="0" err="1"/>
              <a:t>Ind</a:t>
            </a:r>
            <a:r>
              <a:rPr lang="en-US" sz="2000" b="1" dirty="0"/>
              <a:t>:  International Development Institute, Indiana University, 1981).</a:t>
            </a:r>
          </a:p>
          <a:p>
            <a:pPr lvl="1" eaLnBrk="1" hangingPunct="1">
              <a:buFont typeface="Wingdings 2" charset="0"/>
              <a:buChar char=""/>
              <a:defRPr/>
            </a:pPr>
            <a:endParaRPr lang="en-US" sz="2000" b="1" dirty="0"/>
          </a:p>
          <a:p>
            <a:pPr lvl="1" eaLnBrk="1" hangingPunct="1">
              <a:buFont typeface="Wingdings 2" charset="0"/>
              <a:buChar char=""/>
              <a:defRPr/>
            </a:pPr>
            <a:r>
              <a:rPr lang="en-US" sz="2000" b="1" dirty="0"/>
              <a:t>Jon R. </a:t>
            </a:r>
            <a:r>
              <a:rPr lang="en-US" sz="2000" b="1" dirty="0" err="1"/>
              <a:t>Moris</a:t>
            </a:r>
            <a:r>
              <a:rPr lang="en-US" sz="2000" b="1" dirty="0"/>
              <a:t> and James </a:t>
            </a:r>
            <a:r>
              <a:rPr lang="en-US" sz="2000" b="1" dirty="0" err="1"/>
              <a:t>Copestake</a:t>
            </a:r>
            <a:r>
              <a:rPr lang="en-US" sz="2000" b="1" dirty="0"/>
              <a:t>, </a:t>
            </a:r>
            <a:r>
              <a:rPr lang="en-US" sz="2000" b="1" u="sng" dirty="0"/>
              <a:t>Qualitative Enquiry for Rural Development : a Review </a:t>
            </a:r>
            <a:r>
              <a:rPr lang="en-US" sz="2000" b="1" dirty="0"/>
              <a:t>(London : Intermediate Technology Publications on behalf of the Overseas </a:t>
            </a:r>
            <a:endParaRPr lang="en-US" sz="2000" b="1" dirty="0" smtClean="0"/>
          </a:p>
          <a:p>
            <a:pPr marL="457200" lvl="1" indent="0" eaLnBrk="1" hangingPunct="1">
              <a:buFont typeface="Wingdings 2" charset="0"/>
              <a:buNone/>
              <a:defRPr/>
            </a:pPr>
            <a:r>
              <a:rPr lang="en-US" sz="2000" b="1" dirty="0" smtClean="0"/>
              <a:t>    Development </a:t>
            </a:r>
            <a:r>
              <a:rPr lang="en-US" sz="2000" b="1" dirty="0"/>
              <a:t>Institute, 1993). </a:t>
            </a:r>
            <a:endParaRPr lang="en-US" sz="2000" b="1" dirty="0" smtClean="0"/>
          </a:p>
          <a:p>
            <a:pPr marL="457200" lvl="1" indent="0" eaLnBrk="1" hangingPunct="1">
              <a:buFont typeface="Wingdings 2" charset="0"/>
              <a:buNone/>
              <a:defRPr/>
            </a:pPr>
            <a:endParaRPr lang="en-US" sz="2000" b="1" dirty="0"/>
          </a:p>
          <a:p>
            <a:pPr marL="457200" lvl="1" indent="0" eaLnBrk="1" hangingPunct="1">
              <a:buFont typeface="Wingdings 2" charset="0"/>
              <a:buNone/>
              <a:defRPr/>
            </a:pPr>
            <a:r>
              <a:rPr lang="en-US" sz="2000" b="1" dirty="0" smtClean="0"/>
              <a:t>Professor of Agriculture at Utah State University, </a:t>
            </a:r>
          </a:p>
          <a:p>
            <a:pPr marL="457200" lvl="1" indent="0" eaLnBrk="1" hangingPunct="1">
              <a:buFont typeface="Wingdings 2" charset="0"/>
              <a:buNone/>
              <a:defRPr/>
            </a:pPr>
            <a:r>
              <a:rPr lang="en-US" sz="2000" b="1" dirty="0" smtClean="0"/>
              <a:t>Logan Utah</a:t>
            </a:r>
            <a:endParaRPr lang="en-US" sz="2000" b="1" dirty="0"/>
          </a:p>
        </p:txBody>
      </p:sp>
      <p:pic>
        <p:nvPicPr>
          <p:cNvPr id="56323" name="Picture 5" descr="jmoris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06800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Millennium Development Goals</a:t>
            </a:r>
            <a:endParaRPr lang="en-US" b="1" dirty="0">
              <a:ea typeface="+mj-ea"/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5539" name="Picture 2" descr="http://i234.photobucket.com/albums/ee274/biopact3/MDG202x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Internal Capacity Issues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(Bryant &amp; White)</a:t>
            </a:r>
          </a:p>
        </p:txBody>
      </p:sp>
      <p:sp>
        <p:nvSpPr>
          <p:cNvPr id="6041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ea typeface="+mn-ea"/>
              </a:rPr>
              <a:t>	Basic Needs Assumptions: Problem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Need for increased capacity of public, parastatal and private sectors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State should remain central to development planning and management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Need for administrative reform to develop more creative development structures</a:t>
            </a:r>
          </a:p>
        </p:txBody>
      </p:sp>
    </p:spTree>
    <p:extLst>
      <p:ext uri="{BB962C8B-B14F-4D97-AF65-F5344CB8AC3E}">
        <p14:creationId xmlns:p14="http://schemas.microsoft.com/office/powerpoint/2010/main" val="38115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End of Century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b="1" dirty="0">
                <a:ea typeface="+mn-ea"/>
              </a:rPr>
              <a:t>	</a:t>
            </a:r>
            <a:r>
              <a:rPr lang="en-US" sz="4400" b="1" dirty="0" smtClean="0">
                <a:ea typeface="+mn-ea"/>
              </a:rPr>
              <a:t>Development </a:t>
            </a:r>
            <a:r>
              <a:rPr lang="en-US" sz="4400" b="1" dirty="0" smtClean="0">
                <a:ea typeface="+mn-ea"/>
              </a:rPr>
              <a:t>Dilemmas: Donor Fatigue and Internal Capacity Limitations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400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ea typeface="+mn-ea"/>
              </a:rPr>
              <a:t>	</a:t>
            </a:r>
            <a:r>
              <a:rPr lang="en-US" sz="4000" b="1" dirty="0" smtClean="0">
                <a:ea typeface="+mn-ea"/>
              </a:rPr>
              <a:t>1983-2001- </a:t>
            </a:r>
            <a:r>
              <a:rPr lang="en-US" sz="4000" b="1" dirty="0" smtClean="0">
                <a:ea typeface="+mn-ea"/>
              </a:rPr>
              <a:t>Structural </a:t>
            </a:r>
            <a:r>
              <a:rPr lang="en-US" sz="4000" b="1" dirty="0" smtClean="0">
                <a:ea typeface="+mn-ea"/>
              </a:rPr>
              <a:t>Adjustment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400" b="1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Donor Fatigue: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(1983-2000)</a:t>
            </a:r>
          </a:p>
        </p:txBody>
      </p:sp>
      <p:sp>
        <p:nvSpPr>
          <p:cNvPr id="61442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Donors defined as a problem as they set agendas for LDCs</a:t>
            </a:r>
          </a:p>
          <a:p>
            <a:pPr eaLnBrk="1" hangingPunct="1"/>
            <a:endParaRPr lang="en-US" sz="2200" b="1" smtClean="0">
              <a:ea typeface="ＭＳ Ｐゴシック" pitchFamily="34" charset="-128"/>
            </a:endParaRPr>
          </a:p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Expatriates are consumers (of LDC privileges): Development Cynics</a:t>
            </a:r>
          </a:p>
          <a:p>
            <a:pPr eaLnBrk="1" hangingPunct="1"/>
            <a:endParaRPr lang="en-US" sz="2200" b="1" smtClean="0">
              <a:ea typeface="ＭＳ Ｐゴシック" pitchFamily="34" charset="-128"/>
            </a:endParaRPr>
          </a:p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Career prospects shift from </a:t>
            </a:r>
            <a:r>
              <a:rPr lang="ja-JP" altLang="en-US" sz="2200" b="1" smtClean="0">
                <a:ea typeface="ＭＳ Ｐゴシック" pitchFamily="34" charset="-128"/>
              </a:rPr>
              <a:t>“</a:t>
            </a:r>
            <a:r>
              <a:rPr lang="en-US" altLang="ja-JP" sz="2200" b="1" smtClean="0">
                <a:ea typeface="ＭＳ Ｐゴシック" pitchFamily="34" charset="-128"/>
              </a:rPr>
              <a:t>Insensitive / AID / Embassy Types</a:t>
            </a:r>
            <a:r>
              <a:rPr lang="ja-JP" altLang="en-US" sz="2200" b="1" smtClean="0">
                <a:ea typeface="ＭＳ Ｐゴシック" pitchFamily="34" charset="-128"/>
              </a:rPr>
              <a:t>”</a:t>
            </a:r>
            <a:r>
              <a:rPr lang="en-US" altLang="ja-JP" sz="2200" b="1" smtClean="0">
                <a:ea typeface="ＭＳ Ｐゴシック" pitchFamily="34" charset="-128"/>
              </a:rPr>
              <a:t> to Grassroots, cultural sensitivity and eventually to NGOs</a:t>
            </a:r>
          </a:p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 sz="2200" b="1" smtClean="0">
                <a:ea typeface="ＭＳ Ｐゴシック" pitchFamily="34" charset="-128"/>
              </a:rPr>
              <a:t>(Lederer and Burdick </a:t>
            </a:r>
            <a:r>
              <a:rPr lang="en-US" sz="2200" b="1" u="sng" smtClean="0">
                <a:ea typeface="ＭＳ Ｐゴシック" pitchFamily="34" charset="-128"/>
              </a:rPr>
              <a:t>Ugly American</a:t>
            </a:r>
            <a:r>
              <a:rPr lang="en-US" sz="2200" b="1" smtClean="0">
                <a:ea typeface="ＭＳ Ｐゴシック" pitchFamily="34" charset="-128"/>
              </a:rPr>
              <a:t> influence)</a:t>
            </a:r>
          </a:p>
          <a:p>
            <a:pPr lvl="1" eaLnBrk="1" hangingPunct="1"/>
            <a:endParaRPr lang="en-US" sz="2200" b="1" smtClean="0">
              <a:ea typeface="ＭＳ Ｐゴシック" pitchFamily="34" charset="-128"/>
            </a:endParaRPr>
          </a:p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Donors begin to advocate privatization and contracting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http://hafsakhawaja.files.wordpress.com/2010/08/fsdfw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7B9899"/>
                </a:solidFill>
              </a:rPr>
              <a:t>FINAL CRITIQUE: Development Tourism?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25" y="1760538"/>
            <a:ext cx="6381750" cy="4113212"/>
          </a:xfrm>
        </p:spPr>
      </p:pic>
    </p:spTree>
    <p:extLst>
      <p:ext uri="{BB962C8B-B14F-4D97-AF65-F5344CB8AC3E}">
        <p14:creationId xmlns:p14="http://schemas.microsoft.com/office/powerpoint/2010/main" val="21876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>Critiques of Modernization- 2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Ecological View: Characteristics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People lived in "Primitive" communism and were hunter/gatherers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Subsistence farmers, grew grains and forged metals- They were in balance with environment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Praxis</a:t>
            </a:r>
            <a:r>
              <a:rPr lang="en-US" sz="2400" b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r>
              <a:rPr lang="en-US" sz="2400" b="1" smtClean="0">
                <a:solidFill>
                  <a:srgbClr val="FF0000"/>
                </a:solidFill>
                <a:cs typeface="Times New Roman" pitchFamily="18" charset="0"/>
              </a:rPr>
              <a:t> allowed individuals to control their interaction with nature</a:t>
            </a:r>
            <a:endParaRPr lang="en-US" sz="2400" b="1" smtClean="0">
              <a:solidFill>
                <a:srgbClr val="FF0000"/>
              </a:solidFill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749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7B9899"/>
                </a:solidFill>
              </a:rPr>
              <a:t/>
            </a:r>
            <a:br>
              <a:rPr lang="en-US" b="1" smtClean="0">
                <a:solidFill>
                  <a:srgbClr val="7B9899"/>
                </a:solidFill>
              </a:rPr>
            </a:br>
            <a:r>
              <a:rPr lang="en-US" b="1" smtClean="0">
                <a:solidFill>
                  <a:srgbClr val="7B9899"/>
                </a:solidFill>
              </a:rPr>
              <a:t>NEXT WEEK</a:t>
            </a:r>
            <a:br>
              <a:rPr lang="en-US" b="1" smtClean="0">
                <a:solidFill>
                  <a:srgbClr val="7B9899"/>
                </a:solidFill>
              </a:rPr>
            </a:br>
            <a:endParaRPr lang="en-US" b="1" smtClean="0">
              <a:solidFill>
                <a:srgbClr val="7B9899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62552" y="1348096"/>
            <a:ext cx="91440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dirty="0" smtClean="0"/>
              <a:t>  </a:t>
            </a:r>
            <a:r>
              <a:rPr lang="en-US" sz="4400" b="1" dirty="0" smtClean="0"/>
              <a:t> THE LIMITS OF DEVELOPMENT 		    MANAGEMENT: The Bureaucracy and the Post-Colonial State</a:t>
            </a:r>
          </a:p>
          <a:p>
            <a:pPr eaLnBrk="1" hangingPunct="1">
              <a:buFontTx/>
              <a:buNone/>
            </a:pPr>
            <a:r>
              <a:rPr lang="en-US" sz="4400" b="1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sz="4400" b="1" dirty="0" smtClean="0"/>
              <a:t>Structural Adjustment</a:t>
            </a:r>
          </a:p>
          <a:p>
            <a:pPr eaLnBrk="1" hangingPunct="1">
              <a:buFontTx/>
              <a:buNone/>
            </a:pPr>
            <a:r>
              <a:rPr lang="en-US" sz="4400" b="1" dirty="0" smtClean="0"/>
              <a:t> and “The Chicago Boys”</a:t>
            </a:r>
          </a:p>
          <a:p>
            <a:pPr eaLnBrk="1" hangingPunct="1">
              <a:buFontTx/>
              <a:buNone/>
            </a:pPr>
            <a:endParaRPr lang="en-US" sz="4400" b="1" dirty="0" smtClean="0"/>
          </a:p>
        </p:txBody>
      </p:sp>
      <p:pic>
        <p:nvPicPr>
          <p:cNvPr id="89092" name="Picture 5" descr="http://www.greentechmedia.com/content/images/articles/buereacra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45" y="3886200"/>
            <a:ext cx="3200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8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5" y="5807075"/>
            <a:ext cx="9107905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Research </a:t>
            </a:r>
            <a:r>
              <a:rPr lang="en-US" sz="2200" dirty="0"/>
              <a:t>Associate at the Institute of Development Studies, University of Sussex, United Kingdom</a:t>
            </a:r>
            <a:r>
              <a:rPr lang="en-US" dirty="0" smtClean="0">
                <a:hlinkClick r:id="rId2" tooltip="Interview"/>
              </a:rPr>
              <a:t/>
            </a:r>
            <a:br>
              <a:rPr lang="en-US" dirty="0" smtClean="0">
                <a:hlinkClick r:id="rId2" tooltip="Interview"/>
              </a:rPr>
            </a:br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175418" y="-76200"/>
            <a:ext cx="8640763" cy="47974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	</a:t>
            </a:r>
            <a:r>
              <a:rPr lang="en-US" b="1" dirty="0" smtClean="0">
                <a:hlinkClick r:id="rId3"/>
              </a:rPr>
              <a:t>Dr. Robert Chambers Interview Video</a:t>
            </a:r>
            <a:endParaRPr lang="en-US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dirty="0">
                <a:solidFill>
                  <a:srgbClr val="1D0876"/>
                </a:solidFill>
              </a:rPr>
              <a:t>	</a:t>
            </a:r>
            <a:r>
              <a:rPr lang="en-US" b="1" dirty="0" smtClean="0">
                <a:solidFill>
                  <a:srgbClr val="1D0876"/>
                </a:solidFill>
              </a:rPr>
              <a:t>He was born in 1932 and is an academic and development practitioner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	</a:t>
            </a:r>
            <a:r>
              <a:rPr lang="en-US" sz="4000" b="1" i="1" dirty="0" smtClean="0">
                <a:solidFill>
                  <a:srgbClr val="0070C0"/>
                </a:solidFill>
              </a:rPr>
              <a:t>Equity  not Growth</a:t>
            </a:r>
          </a:p>
          <a:p>
            <a:pPr eaLnBrk="1" hangingPunct="1"/>
            <a:endParaRPr lang="en-US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	Advocate of the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	“participatory“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	approach to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	development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 smtClean="0"/>
          </a:p>
          <a:p>
            <a:pPr eaLnBrk="1" hangingPunct="1">
              <a:buFont typeface="Wingdings 2" pitchFamily="18" charset="2"/>
              <a:buNone/>
            </a:pPr>
            <a:endParaRPr lang="en-US" b="1" dirty="0" smtClean="0"/>
          </a:p>
        </p:txBody>
      </p:sp>
      <p:pic>
        <p:nvPicPr>
          <p:cNvPr id="81924" name="Picture 2" descr="http://4.bp.blogspot.com/-AoKRe4dWeA4/Td_jYpyAZYI/AAAAAAAAAV8/RXLwXobxpVs/s1600/robert%2Bchamb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321526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9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1611</TotalTime>
  <Words>2053</Words>
  <Application>Microsoft Office PowerPoint</Application>
  <PresentationFormat>On-screen Show (4:3)</PresentationFormat>
  <Paragraphs>515</Paragraphs>
  <Slides>80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Trek</vt:lpstr>
      <vt:lpstr>PIA 2501</vt:lpstr>
      <vt:lpstr>Week Four</vt:lpstr>
      <vt:lpstr>Next Week’s Discussion</vt:lpstr>
      <vt:lpstr>The Rising Sun- The Decline and Fall  of the Japanese Empire</vt:lpstr>
      <vt:lpstr>The Japanese Co-Prosperity Sphere</vt:lpstr>
      <vt:lpstr>Critiques of Modernization Theory- 1</vt:lpstr>
      <vt:lpstr>Joseph Conrad</vt:lpstr>
      <vt:lpstr>Critiques of Modernization- 2</vt:lpstr>
      <vt:lpstr>Research Associate at the Institute of Development Studies, University of Sussex, United Kingdom </vt:lpstr>
      <vt:lpstr>System in Balance</vt:lpstr>
      <vt:lpstr>Ecological View</vt:lpstr>
      <vt:lpstr>The Ideal?</vt:lpstr>
      <vt:lpstr>Ecological View</vt:lpstr>
      <vt:lpstr>A Natural Balance?</vt:lpstr>
      <vt:lpstr>Critiques of Modernization Theory-3</vt:lpstr>
      <vt:lpstr>Octave Mannoni and Albert Memmi</vt:lpstr>
      <vt:lpstr>Prospero vs. Caliban</vt:lpstr>
      <vt:lpstr>CALIBAN</vt:lpstr>
      <vt:lpstr>Critiques of Modernization Theory: 4</vt:lpstr>
      <vt:lpstr>Robert Merton and Cognitive Dissonance  </vt:lpstr>
      <vt:lpstr>Critiques of Modernization Theory:  5</vt:lpstr>
      <vt:lpstr>The gusfield critique</vt:lpstr>
      <vt:lpstr>Criticism  of Modernization 6.  Under-development, Structuralism and Dependency</vt:lpstr>
      <vt:lpstr>Dependency Theory</vt:lpstr>
      <vt:lpstr>“Underdevelopment in History”</vt:lpstr>
      <vt:lpstr>Dependency Theory</vt:lpstr>
      <vt:lpstr>Critiques of Modernization Theory-7</vt:lpstr>
      <vt:lpstr>The Problem with Dependency Reversal</vt:lpstr>
      <vt:lpstr>Break</vt:lpstr>
      <vt:lpstr>Development Administration Assumptions (Prior to 1970)</vt:lpstr>
      <vt:lpstr>The Definition of Development Administration</vt:lpstr>
      <vt:lpstr>Stages in Development Theory</vt:lpstr>
      <vt:lpstr>Stages in Development Theory</vt:lpstr>
      <vt:lpstr>Rostow and Johnson Controversy-Vietnam and Economic Development</vt:lpstr>
      <vt:lpstr>Problems with Development Administration</vt:lpstr>
      <vt:lpstr>Internal Capacity Issues(Bryant &amp; White)</vt:lpstr>
      <vt:lpstr>The Big Question</vt:lpstr>
      <vt:lpstr>Which Comes First?</vt:lpstr>
      <vt:lpstr>Internal Capacity Issues (Bryant &amp; White)</vt:lpstr>
      <vt:lpstr>Bureaucratic Behavior</vt:lpstr>
      <vt:lpstr>Internal Capacity Issues (Bryant &amp; White) Debates, Other Chicken and Egg Problems</vt:lpstr>
      <vt:lpstr>PowerPoint Presentation</vt:lpstr>
      <vt:lpstr>PowerPoint Presentation</vt:lpstr>
      <vt:lpstr>The Planning Cycle</vt:lpstr>
      <vt:lpstr>Internal Capacity Issues (Bryant &amp; White)</vt:lpstr>
      <vt:lpstr>Internal Capacity Issues (Bryant &amp; White)- Debates Continued</vt:lpstr>
      <vt:lpstr>Problem: The Expanding Civil Service</vt:lpstr>
      <vt:lpstr>Internal Capacity Issues (Bryant &amp; White)</vt:lpstr>
      <vt:lpstr>Development Management</vt:lpstr>
      <vt:lpstr>Problems, Continued</vt:lpstr>
      <vt:lpstr>The Problems of Development Management</vt:lpstr>
      <vt:lpstr>The Future of Development Management?</vt:lpstr>
      <vt:lpstr>The Problems of Development Management</vt:lpstr>
      <vt:lpstr>IV. Development Theory Revised: (1975-1983) </vt:lpstr>
      <vt:lpstr>Basic Needs- The Poorest of the Poor... (Ben Heine, painter)</vt:lpstr>
      <vt:lpstr>Robert McNamara</vt:lpstr>
      <vt:lpstr>Development Theory Revised:  1975-1984 </vt:lpstr>
      <vt:lpstr>New International Economic Order</vt:lpstr>
      <vt:lpstr>Development Theory Revised: 1973-1983</vt:lpstr>
      <vt:lpstr>Underdevelopment</vt:lpstr>
      <vt:lpstr>NIEO and the Brandt Report</vt:lpstr>
      <vt:lpstr>Willy Brandt (1972 and 1992)</vt:lpstr>
      <vt:lpstr>Assumptions of the NIEO States (Brandt Report)</vt:lpstr>
      <vt:lpstr>Assumptions of the NIEO States (Brandt Report)</vt:lpstr>
      <vt:lpstr>Brandt Report</vt:lpstr>
      <vt:lpstr>Assumptions of the NIEO States (Brandt Report)</vt:lpstr>
      <vt:lpstr>Assumptions of the NIEO States (Brandt Report)</vt:lpstr>
      <vt:lpstr>Assumptions of the NIEO States: Redeux</vt:lpstr>
      <vt:lpstr>Counter-Dependency Theory  VIDEO</vt:lpstr>
      <vt:lpstr>“A New International Economic Order is Deemed Necessary”</vt:lpstr>
      <vt:lpstr>Basic Needs Assumptions: 1975-1983</vt:lpstr>
      <vt:lpstr>Basic Needs Assumptions</vt:lpstr>
      <vt:lpstr>Donor Response Basic Needs Assumptions:</vt:lpstr>
      <vt:lpstr>Millennium Development Goals</vt:lpstr>
      <vt:lpstr>Internal Capacity Issues (Bryant &amp; White)</vt:lpstr>
      <vt:lpstr>End of Century</vt:lpstr>
      <vt:lpstr>Donor Fatigue: (1983-2000)</vt:lpstr>
      <vt:lpstr>PowerPoint Presentation</vt:lpstr>
      <vt:lpstr>FINAL CRITIQUE: Development Tourism?</vt:lpstr>
      <vt:lpstr> NEXT WEEK </vt:lpstr>
    </vt:vector>
  </TitlesOfParts>
  <Company>CWES Univ.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 and Projects</dc:title>
  <dc:creator>yoder</dc:creator>
  <cp:lastModifiedBy>csadmin</cp:lastModifiedBy>
  <cp:revision>149</cp:revision>
  <cp:lastPrinted>2001-02-16T19:14:07Z</cp:lastPrinted>
  <dcterms:created xsi:type="dcterms:W3CDTF">2001-01-31T16:17:11Z</dcterms:created>
  <dcterms:modified xsi:type="dcterms:W3CDTF">2015-01-22T17:31:28Z</dcterms:modified>
</cp:coreProperties>
</file>