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sldIdLst>
    <p:sldId id="256" r:id="rId2"/>
    <p:sldId id="257" r:id="rId3"/>
    <p:sldId id="267" r:id="rId4"/>
    <p:sldId id="266" r:id="rId5"/>
    <p:sldId id="258" r:id="rId6"/>
    <p:sldId id="259" r:id="rId7"/>
    <p:sldId id="260" r:id="rId8"/>
    <p:sldId id="261" r:id="rId9"/>
    <p:sldId id="265" r:id="rId10"/>
    <p:sldId id="262" r:id="rId11"/>
    <p:sldId id="268" r:id="rId12"/>
    <p:sldId id="269" r:id="rId13"/>
    <p:sldId id="263" r:id="rId14"/>
    <p:sldId id="264" r:id="rId15"/>
    <p:sldId id="270" r:id="rId16"/>
    <p:sldId id="271"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5" r:id="rId37"/>
    <p:sldId id="309" r:id="rId38"/>
    <p:sldId id="296" r:id="rId39"/>
    <p:sldId id="297" r:id="rId40"/>
    <p:sldId id="298" r:id="rId41"/>
    <p:sldId id="299" r:id="rId42"/>
    <p:sldId id="300" r:id="rId43"/>
    <p:sldId id="302" r:id="rId44"/>
    <p:sldId id="303" r:id="rId45"/>
    <p:sldId id="304" r:id="rId46"/>
    <p:sldId id="305" r:id="rId47"/>
    <p:sldId id="306" r:id="rId48"/>
    <p:sldId id="307" r:id="rId49"/>
    <p:sldId id="308" r:id="rId50"/>
    <p:sldId id="272" r:id="rId51"/>
    <p:sldId id="31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8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E9F0E-23F7-974F-A6A6-79E040D5FCAB}" type="datetimeFigureOut">
              <a:rPr lang="en-US" smtClean="0"/>
              <a:t>4/3/16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3D06B-A444-384E-B6F3-41AE6445AAF0}" type="slidenum">
              <a:rPr lang="en-US" smtClean="0"/>
              <a:t>‹#›</a:t>
            </a:fld>
            <a:endParaRPr lang="en-US"/>
          </a:p>
        </p:txBody>
      </p:sp>
    </p:spTree>
    <p:extLst>
      <p:ext uri="{BB962C8B-B14F-4D97-AF65-F5344CB8AC3E}">
        <p14:creationId xmlns:p14="http://schemas.microsoft.com/office/powerpoint/2010/main" val="7453462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840C498-6A0E-8E4F-BA26-7C59C7141195}" type="slidenum">
              <a:rPr lang="en-US" sz="1200">
                <a:latin typeface="Arial" charset="0"/>
              </a:rPr>
              <a:pPr/>
              <a:t>4</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8C8878D3-4118-674A-BAE0-C69893F63C04}" type="slidenum">
              <a:rPr lang="en-US"/>
              <a:pPr/>
              <a:t>5</a:t>
            </a:fld>
            <a:endParaRPr lang="en-US"/>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7336A87-77F9-1B4E-BCCB-271DA6B979A4}" type="slidenum">
              <a:rPr lang="en-US" sz="1200">
                <a:latin typeface="Arial" charset="0"/>
              </a:rPr>
              <a:pPr/>
              <a:t>11</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642694E-7ADB-9B42-97B6-5CEE4129F337}" type="slidenum">
              <a:rPr lang="en-US" sz="1200">
                <a:latin typeface="Arial" charset="0"/>
              </a:rPr>
              <a:pPr/>
              <a:t>12</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08711599-A65D-9641-968A-8D3E5F99F6DC}" type="slidenum">
              <a:rPr lang="en-US"/>
              <a:pPr/>
              <a:t>14</a:t>
            </a:fld>
            <a:endParaRPr lang="en-US"/>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CD23343-0E97-8945-8FD5-1D3370C1671E}" type="datetimeFigureOut">
              <a:rPr lang="en-US" smtClean="0"/>
              <a:t>4/3/16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3EFF49F-CA31-8A41-925B-2B11CA30C191}"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D23343-0E97-8945-8FD5-1D3370C1671E}"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FF49F-CA31-8A41-925B-2B11CA30C19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3EFF49F-CA31-8A41-925B-2B11CA30C191}"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D23343-0E97-8945-8FD5-1D3370C1671E}"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CD23343-0E97-8945-8FD5-1D3370C1671E}"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3EFF49F-CA31-8A41-925B-2B11CA30C191}"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CD23343-0E97-8945-8FD5-1D3370C1671E}" type="datetimeFigureOut">
              <a:rPr lang="en-US" smtClean="0"/>
              <a:t>4/3/16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3EFF49F-CA31-8A41-925B-2B11CA30C191}"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CD23343-0E97-8945-8FD5-1D3370C1671E}" type="datetimeFigureOut">
              <a:rPr lang="en-US" smtClean="0"/>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FF49F-CA31-8A41-925B-2B11CA30C191}"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CD23343-0E97-8945-8FD5-1D3370C1671E}" type="datetimeFigureOut">
              <a:rPr lang="en-US" smtClean="0"/>
              <a:t>4/3/16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3EFF49F-CA31-8A41-925B-2B11CA30C191}"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D23343-0E97-8945-8FD5-1D3370C1671E}" type="datetimeFigureOut">
              <a:rPr lang="en-US" smtClean="0"/>
              <a:t>4/3/16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3EFF49F-CA31-8A41-925B-2B11CA30C1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CD23343-0E97-8945-8FD5-1D3370C1671E}" type="datetimeFigureOut">
              <a:rPr lang="en-US" smtClean="0"/>
              <a:t>4/3/16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3EFF49F-CA31-8A41-925B-2B11CA30C1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3EFF49F-CA31-8A41-925B-2B11CA30C191}"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CD23343-0E97-8945-8FD5-1D3370C1671E}" type="datetimeFigureOut">
              <a:rPr lang="en-US" smtClean="0"/>
              <a:t>4/3/16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3EFF49F-CA31-8A41-925B-2B11CA30C191}"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CD23343-0E97-8945-8FD5-1D3370C1671E}" type="datetimeFigureOut">
              <a:rPr lang="en-US" smtClean="0"/>
              <a:t>4/3/16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CD23343-0E97-8945-8FD5-1D3370C1671E}" type="datetimeFigureOut">
              <a:rPr lang="en-US" smtClean="0"/>
              <a:t>4/3/16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3EFF49F-CA31-8A41-925B-2B11CA30C191}"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1469" TargetMode="External"/><Relationship Id="rId4" Type="http://schemas.openxmlformats.org/officeDocument/2006/relationships/hyperlink" Target="http://en.wikipedia.org/wiki/June_21" TargetMode="External"/><Relationship Id="rId5" Type="http://schemas.openxmlformats.org/officeDocument/2006/relationships/hyperlink" Target="http://en.wikipedia.org/wiki/1527" TargetMode="External"/><Relationship Id="rId6"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hyperlink" Target="http://en.wikipedia.org/wiki/May_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7500" lnSpcReduction="20000"/>
          </a:bodyPr>
          <a:lstStyle/>
          <a:p>
            <a:r>
              <a:rPr lang="en-US" sz="3600" dirty="0" smtClean="0"/>
              <a:t>Development policy and Management</a:t>
            </a:r>
          </a:p>
          <a:p>
            <a:endParaRPr lang="en-US" sz="3600" dirty="0"/>
          </a:p>
          <a:p>
            <a:r>
              <a:rPr lang="en-US" sz="3600" dirty="0" smtClean="0">
                <a:solidFill>
                  <a:srgbClr val="FF0000"/>
                </a:solidFill>
              </a:rPr>
              <a:t>The foreign Aid Debate</a:t>
            </a:r>
            <a:endParaRPr lang="en-US" sz="3600" dirty="0">
              <a:solidFill>
                <a:srgbClr val="FF0000"/>
              </a:solidFill>
            </a:endParaRPr>
          </a:p>
        </p:txBody>
      </p:sp>
      <p:sp>
        <p:nvSpPr>
          <p:cNvPr id="2" name="Title 1"/>
          <p:cNvSpPr>
            <a:spLocks noGrp="1"/>
          </p:cNvSpPr>
          <p:nvPr>
            <p:ph type="ctrTitle"/>
          </p:nvPr>
        </p:nvSpPr>
        <p:spPr/>
        <p:txBody>
          <a:bodyPr/>
          <a:lstStyle/>
          <a:p>
            <a:r>
              <a:rPr lang="en-US" dirty="0" smtClean="0"/>
              <a:t>PIA 2501</a:t>
            </a:r>
            <a:endParaRPr lang="en-US" dirty="0"/>
          </a:p>
        </p:txBody>
      </p:sp>
    </p:spTree>
    <p:extLst>
      <p:ext uri="{BB962C8B-B14F-4D97-AF65-F5344CB8AC3E}">
        <p14:creationId xmlns:p14="http://schemas.microsoft.com/office/powerpoint/2010/main" val="20849738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oAutofit/>
            <a:sp3d prstMaterial="softEdge">
              <a:bevelT w="0" h="0"/>
            </a:sp3d>
          </a:bodyPr>
          <a:lstStyle/>
          <a:p>
            <a:pPr eaLnBrk="1" hangingPunct="1">
              <a:defRPr/>
            </a:pPr>
            <a:r>
              <a:rPr lang="en-US" sz="2500" b="1" dirty="0" smtClean="0">
                <a:solidFill>
                  <a:schemeClr val="tx1"/>
                </a:solidFill>
                <a:effectLst/>
                <a:ea typeface="+mj-ea"/>
              </a:rPr>
              <a:t>Harry Truman and Joseph Stalin</a:t>
            </a:r>
            <a:endParaRPr lang="en-US" sz="2500" b="1" dirty="0">
              <a:solidFill>
                <a:schemeClr val="tx1"/>
              </a:solidFill>
              <a:effectLst/>
              <a:ea typeface="+mj-ea"/>
            </a:endParaRPr>
          </a:p>
        </p:txBody>
      </p:sp>
      <p:sp>
        <p:nvSpPr>
          <p:cNvPr id="24579" name="Text Placeholder 2"/>
          <p:cNvSpPr>
            <a:spLocks noGrp="1"/>
          </p:cNvSpPr>
          <p:nvPr>
            <p:ph type="body" idx="1"/>
          </p:nvPr>
        </p:nvSpPr>
        <p:spPr>
          <a:xfrm>
            <a:off x="4419600" y="5354638"/>
            <a:ext cx="3975100" cy="9144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gn="r" eaLnBrk="1" hangingPunct="1">
              <a:buFont typeface="Wingdings 3" pitchFamily="18" charset="2"/>
              <a:buNone/>
              <a:defRPr/>
            </a:pPr>
            <a:r>
              <a:rPr lang="en-US" sz="2800" b="1" smtClean="0">
                <a:ea typeface="+mn-ea"/>
              </a:rPr>
              <a:t>The Cold War and the Search for Allies</a:t>
            </a:r>
          </a:p>
        </p:txBody>
      </p:sp>
      <p:pic>
        <p:nvPicPr>
          <p:cNvPr id="27652" name="Content Placeholder 4" descr="Harry-truman.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52600" y="1524000"/>
            <a:ext cx="2130425" cy="2667000"/>
          </a:xfrm>
        </p:spPr>
      </p:pic>
      <p:pic>
        <p:nvPicPr>
          <p:cNvPr id="27653" name="Picture 2" descr="C:\Users\Lou\Pictures\Stali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24000"/>
            <a:ext cx="202723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6833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a:latin typeface="Tahoma" charset="0"/>
              </a:rPr>
              <a:t>Three Views of Foreign Aid</a:t>
            </a:r>
          </a:p>
        </p:txBody>
      </p:sp>
      <p:sp>
        <p:nvSpPr>
          <p:cNvPr id="10243" name="Rectangle 3"/>
          <p:cNvSpPr>
            <a:spLocks noGrp="1" noChangeArrowheads="1"/>
          </p:cNvSpPr>
          <p:nvPr>
            <p:ph sz="half" idx="1"/>
          </p:nvPr>
        </p:nvSpPr>
        <p:spPr/>
        <p:txBody>
          <a:bodyPr/>
          <a:lstStyle/>
          <a:p>
            <a:pPr eaLnBrk="1" hangingPunct="1">
              <a:lnSpc>
                <a:spcPct val="90000"/>
              </a:lnSpc>
              <a:buFont typeface="Wingdings" charset="0"/>
              <a:buNone/>
            </a:pPr>
            <a:r>
              <a:rPr lang="en-US" sz="2400">
                <a:latin typeface="Tahoma" charset="0"/>
              </a:rPr>
              <a:t>	</a:t>
            </a:r>
            <a:r>
              <a:rPr lang="en-US" sz="2400" b="1">
                <a:latin typeface="Tahoma" charset="0"/>
              </a:rPr>
              <a:t>1.  Part of Balance of Power- Carrot and Stick Approach (based on exchange Theory)</a:t>
            </a:r>
          </a:p>
          <a:p>
            <a:pPr eaLnBrk="1" hangingPunct="1">
              <a:lnSpc>
                <a:spcPct val="90000"/>
              </a:lnSpc>
              <a:buFont typeface="Wingdings" charset="0"/>
              <a:buNone/>
            </a:pPr>
            <a:endParaRPr lang="en-US" sz="2400" b="1">
              <a:latin typeface="Tahoma" charset="0"/>
            </a:endParaRPr>
          </a:p>
          <a:p>
            <a:pPr eaLnBrk="1" hangingPunct="1">
              <a:lnSpc>
                <a:spcPct val="90000"/>
              </a:lnSpc>
              <a:buFont typeface="Wingdings" charset="0"/>
              <a:buNone/>
            </a:pPr>
            <a:r>
              <a:rPr lang="en-US" sz="2400" b="1">
                <a:latin typeface="Tahoma" charset="0"/>
              </a:rPr>
              <a:t>	2.  Commercial Promotion:  Focus on International Trade</a:t>
            </a:r>
          </a:p>
          <a:p>
            <a:pPr eaLnBrk="1" hangingPunct="1">
              <a:lnSpc>
                <a:spcPct val="90000"/>
              </a:lnSpc>
              <a:buFont typeface="Wingdings" charset="0"/>
              <a:buNone/>
            </a:pPr>
            <a:endParaRPr lang="en-US" sz="2400" b="1">
              <a:latin typeface="Tahoma" charset="0"/>
            </a:endParaRPr>
          </a:p>
          <a:p>
            <a:pPr eaLnBrk="1" hangingPunct="1">
              <a:lnSpc>
                <a:spcPct val="90000"/>
              </a:lnSpc>
              <a:buFont typeface="Wingdings" charset="0"/>
              <a:buNone/>
            </a:pPr>
            <a:r>
              <a:rPr lang="en-US" sz="2400" b="1">
                <a:latin typeface="Tahoma" charset="0"/>
              </a:rPr>
              <a:t>	3.  Humanitarian Theory:  Moral Imperative</a:t>
            </a:r>
          </a:p>
        </p:txBody>
      </p:sp>
      <p:pic>
        <p:nvPicPr>
          <p:cNvPr id="1024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21338" y="2646363"/>
            <a:ext cx="2857500" cy="2857500"/>
          </a:xfrm>
          <a:noFill/>
        </p:spPr>
      </p:pic>
    </p:spTree>
    <p:extLst>
      <p:ext uri="{BB962C8B-B14F-4D97-AF65-F5344CB8AC3E}">
        <p14:creationId xmlns:p14="http://schemas.microsoft.com/office/powerpoint/2010/main" val="20807523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381000"/>
            <a:ext cx="7924800" cy="1143000"/>
          </a:xfrm>
        </p:spPr>
        <p:txBody>
          <a:bodyPr>
            <a:normAutofit fontScale="90000"/>
          </a:bodyPr>
          <a:lstStyle/>
          <a:p>
            <a:pPr eaLnBrk="1" hangingPunct="1"/>
            <a:r>
              <a:rPr lang="en-US" sz="4000" b="1">
                <a:latin typeface="Tahoma" charset="0"/>
              </a:rPr>
              <a:t>Reminder: The Issue and the Goal Here</a:t>
            </a:r>
          </a:p>
        </p:txBody>
      </p:sp>
      <p:sp>
        <p:nvSpPr>
          <p:cNvPr id="11267" name="Rectangle 3"/>
          <p:cNvSpPr>
            <a:spLocks noGrp="1" noChangeArrowheads="1"/>
          </p:cNvSpPr>
          <p:nvPr>
            <p:ph type="body" idx="1"/>
          </p:nvPr>
        </p:nvSpPr>
        <p:spPr>
          <a:xfrm>
            <a:off x="838200" y="1828800"/>
            <a:ext cx="7693025" cy="3724275"/>
          </a:xfrm>
        </p:spPr>
        <p:txBody>
          <a:bodyPr/>
          <a:lstStyle/>
          <a:p>
            <a:pPr eaLnBrk="1" hangingPunct="1">
              <a:lnSpc>
                <a:spcPct val="90000"/>
              </a:lnSpc>
            </a:pPr>
            <a:r>
              <a:rPr lang="en-US" b="1">
                <a:latin typeface="Tahoma" charset="0"/>
              </a:rPr>
              <a:t>The issue of sustainable International development should be examined from both </a:t>
            </a:r>
            <a:r>
              <a:rPr lang="en-US" b="1" u="sng">
                <a:latin typeface="Tahoma" charset="0"/>
              </a:rPr>
              <a:t>a policy and an ethical dimension</a:t>
            </a:r>
            <a:r>
              <a:rPr lang="en-US" b="1">
                <a:latin typeface="Tahoma" charset="0"/>
              </a:rPr>
              <a:t>.  </a:t>
            </a:r>
          </a:p>
          <a:p>
            <a:pPr eaLnBrk="1" hangingPunct="1">
              <a:lnSpc>
                <a:spcPct val="90000"/>
              </a:lnSpc>
            </a:pPr>
            <a:endParaRPr lang="en-US" b="1">
              <a:latin typeface="Tahoma" charset="0"/>
            </a:endParaRPr>
          </a:p>
          <a:p>
            <a:pPr eaLnBrk="1" hangingPunct="1">
              <a:lnSpc>
                <a:spcPct val="90000"/>
              </a:lnSpc>
            </a:pPr>
            <a:r>
              <a:rPr lang="en-US" b="1">
                <a:latin typeface="Tahoma" charset="0"/>
              </a:rPr>
              <a:t>The thesis is that ultimately there have both been policy problems and moral ambiguities that have plagued technical assistance and foreign aid.  </a:t>
            </a:r>
          </a:p>
          <a:p>
            <a:pPr eaLnBrk="1" hangingPunct="1">
              <a:lnSpc>
                <a:spcPct val="90000"/>
              </a:lnSpc>
            </a:pPr>
            <a:endParaRPr lang="en-US" b="1">
              <a:latin typeface="Tahoma" charset="0"/>
            </a:endParaRPr>
          </a:p>
        </p:txBody>
      </p:sp>
    </p:spTree>
    <p:extLst>
      <p:ext uri="{BB962C8B-B14F-4D97-AF65-F5344CB8AC3E}">
        <p14:creationId xmlns:p14="http://schemas.microsoft.com/office/powerpoint/2010/main" val="3070052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mtClean="0">
                <a:solidFill>
                  <a:srgbClr val="FF0066"/>
                </a:solidFill>
                <a:effectLst/>
                <a:ea typeface="+mj-ea"/>
              </a:rPr>
              <a:t>The Problem in 2011</a:t>
            </a:r>
          </a:p>
        </p:txBody>
      </p:sp>
      <p:sp>
        <p:nvSpPr>
          <p:cNvPr id="28675" name="Rectangle 3"/>
          <p:cNvSpPr>
            <a:spLocks noGrp="1"/>
          </p:cNvSpPr>
          <p:nvPr>
            <p:ph type="body" idx="4294967295"/>
          </p:nvPr>
        </p:nvSpPr>
        <p:spPr/>
        <p:txBody>
          <a:bodyPr/>
          <a:lstStyle/>
          <a:p>
            <a:r>
              <a:rPr lang="en-US" sz="4400" b="1">
                <a:latin typeface="Lucida Sans Unicode" charset="0"/>
              </a:rPr>
              <a:t>Ostensibly the Goals are the same-</a:t>
            </a:r>
          </a:p>
          <a:p>
            <a:endParaRPr lang="en-US" sz="4400" b="1">
              <a:latin typeface="Lucida Sans Unicode" charset="0"/>
            </a:endParaRPr>
          </a:p>
          <a:p>
            <a:r>
              <a:rPr lang="en-US" sz="4400" b="1">
                <a:latin typeface="Lucida Sans Unicode" charset="0"/>
              </a:rPr>
              <a:t>However…</a:t>
            </a:r>
          </a:p>
        </p:txBody>
      </p:sp>
    </p:spTree>
    <p:extLst>
      <p:ext uri="{BB962C8B-B14F-4D97-AF65-F5344CB8AC3E}">
        <p14:creationId xmlns:p14="http://schemas.microsoft.com/office/powerpoint/2010/main" val="42074603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p:txBody>
          <a:bodyPr/>
          <a:lstStyle/>
          <a:p>
            <a:pPr eaLnBrk="1" hangingPunct="1"/>
            <a:endParaRPr lang="en-US" sz="2800" b="1" dirty="0">
              <a:latin typeface="Lucida Sans Unicode" charset="0"/>
            </a:endParaRPr>
          </a:p>
          <a:p>
            <a:pPr eaLnBrk="1" hangingPunct="1"/>
            <a:r>
              <a:rPr lang="en-US" sz="2800" b="1" dirty="0">
                <a:latin typeface="Lucida Sans Unicode" charset="0"/>
              </a:rPr>
              <a:t>In addition to (or because of) the Cold War</a:t>
            </a:r>
          </a:p>
          <a:p>
            <a:pPr eaLnBrk="1" hangingPunct="1"/>
            <a:endParaRPr lang="en-US" sz="2800" b="1" dirty="0">
              <a:latin typeface="Lucida Sans Unicode" charset="0"/>
            </a:endParaRPr>
          </a:p>
          <a:p>
            <a:pPr eaLnBrk="1" hangingPunct="1"/>
            <a:r>
              <a:rPr lang="en-US" sz="2800" b="1" dirty="0">
                <a:latin typeface="Lucida Sans Unicode" charset="0"/>
              </a:rPr>
              <a:t>Ultimately, as a number of economists have noted, </a:t>
            </a:r>
            <a:r>
              <a:rPr lang="ja-JP" altLang="en-US" sz="2800" b="1" dirty="0">
                <a:latin typeface="Lucida Sans Unicode" charset="0"/>
              </a:rPr>
              <a:t>“</a:t>
            </a:r>
            <a:r>
              <a:rPr lang="en-US" sz="2800" b="1" dirty="0">
                <a:latin typeface="Lucida Sans Unicode" charset="0"/>
              </a:rPr>
              <a:t>universal models of growth [did] not work well.</a:t>
            </a:r>
            <a:r>
              <a:rPr lang="ja-JP" altLang="en-US" sz="2800" b="1" dirty="0">
                <a:latin typeface="Lucida Sans Unicode" charset="0"/>
              </a:rPr>
              <a:t>”</a:t>
            </a:r>
            <a:r>
              <a:rPr lang="en-US" sz="2800" b="1" dirty="0">
                <a:latin typeface="Lucida Sans Unicode" charset="0"/>
              </a:rPr>
              <a:t> </a:t>
            </a:r>
            <a:r>
              <a:rPr lang="en-US" b="1" dirty="0">
                <a:latin typeface="Lucida Sans Unicode" charset="0"/>
              </a:rPr>
              <a:t/>
            </a:r>
            <a:br>
              <a:rPr lang="en-US" b="1" dirty="0">
                <a:latin typeface="Lucida Sans Unicode" charset="0"/>
              </a:rPr>
            </a:br>
            <a:endParaRPr lang="en-US" b="1" dirty="0">
              <a:latin typeface="Lucida Sans Unicode" charset="0"/>
            </a:endParaRPr>
          </a:p>
          <a:p>
            <a:pPr eaLnBrk="1" hangingPunct="1"/>
            <a:r>
              <a:rPr lang="en-US" sz="2000" b="1" dirty="0">
                <a:latin typeface="Lucida Sans Unicode" charset="0"/>
              </a:rPr>
              <a:t>Quote  David </a:t>
            </a:r>
            <a:r>
              <a:rPr lang="en-US" sz="2000" b="1" dirty="0" err="1">
                <a:latin typeface="Lucida Sans Unicode" charset="0"/>
              </a:rPr>
              <a:t>Sogge</a:t>
            </a:r>
            <a:r>
              <a:rPr lang="en-US" sz="2000" b="1" dirty="0">
                <a:latin typeface="Lucida Sans Unicode" charset="0"/>
              </a:rPr>
              <a:t>, </a:t>
            </a:r>
            <a:r>
              <a:rPr lang="en-US" sz="2000" b="1" u="sng" dirty="0">
                <a:latin typeface="Lucida Sans Unicode" charset="0"/>
              </a:rPr>
              <a:t>Give and Take: What</a:t>
            </a:r>
            <a:r>
              <a:rPr lang="ja-JP" altLang="en-US" sz="2000" b="1" u="sng" dirty="0">
                <a:latin typeface="Lucida Sans Unicode" charset="0"/>
              </a:rPr>
              <a:t>’</a:t>
            </a:r>
            <a:r>
              <a:rPr lang="en-US" sz="2000" b="1" u="sng" dirty="0">
                <a:latin typeface="Lucida Sans Unicode" charset="0"/>
              </a:rPr>
              <a:t>s the Matter with Foreign Aid?</a:t>
            </a:r>
            <a:r>
              <a:rPr lang="en-US" sz="2000" b="1" dirty="0">
                <a:latin typeface="Lucida Sans Unicode" charset="0"/>
              </a:rPr>
              <a:t>  (London: Zed Books, 2002), p. 8.</a:t>
            </a:r>
          </a:p>
          <a:p>
            <a:pPr eaLnBrk="1" hangingPunct="1"/>
            <a:endParaRPr lang="en-US" b="1" dirty="0">
              <a:latin typeface="Lucida Sans Unicode" charset="0"/>
            </a:endParaRPr>
          </a:p>
        </p:txBody>
      </p:sp>
      <p:sp>
        <p:nvSpPr>
          <p:cNvPr id="14338" name="AutoShape 2"/>
          <p:cNvSpPr>
            <a:spLocks noGrp="1" noChangeArrowheads="1"/>
          </p:cNvSpPr>
          <p:nvPr>
            <p:ph type="title"/>
          </p:nvPr>
        </p:nvSpPr>
        <p:spPr/>
        <p:txBody>
          <a:bodyPr/>
          <a:lstStyle/>
          <a:p>
            <a:pPr eaLnBrk="1" fontAlgn="auto" hangingPunct="1">
              <a:spcAft>
                <a:spcPts val="0"/>
              </a:spcAft>
              <a:defRPr/>
            </a:pPr>
            <a:r>
              <a:rPr lang="en-US" b="1" dirty="0">
                <a:solidFill>
                  <a:srgbClr val="0000FF"/>
                </a:solidFill>
                <a:ea typeface="+mj-ea"/>
              </a:rPr>
              <a:t>The </a:t>
            </a:r>
            <a:r>
              <a:rPr lang="en-US" b="1" dirty="0" smtClean="0">
                <a:solidFill>
                  <a:srgbClr val="0000FF"/>
                </a:solidFill>
                <a:ea typeface="+mj-ea"/>
              </a:rPr>
              <a:t>Problem</a:t>
            </a:r>
            <a:endParaRPr lang="en-US" b="1" dirty="0">
              <a:solidFill>
                <a:srgbClr val="0000FF"/>
              </a:solidFill>
              <a:ea typeface="+mj-ea"/>
            </a:endParaRPr>
          </a:p>
        </p:txBody>
      </p:sp>
    </p:spTree>
    <p:extLst>
      <p:ext uri="{BB962C8B-B14F-4D97-AF65-F5344CB8AC3E}">
        <p14:creationId xmlns:p14="http://schemas.microsoft.com/office/powerpoint/2010/main" val="38680902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Foreign Aid Structures</a:t>
            </a:r>
            <a:endParaRPr lang="en-US" b="1" dirty="0">
              <a:solidFill>
                <a:srgbClr val="0000FF"/>
              </a:solidFill>
            </a:endParaRPr>
          </a:p>
        </p:txBody>
      </p:sp>
      <p:sp>
        <p:nvSpPr>
          <p:cNvPr id="3" name="Content Placeholder 2"/>
          <p:cNvSpPr>
            <a:spLocks noGrp="1"/>
          </p:cNvSpPr>
          <p:nvPr>
            <p:ph sz="quarter" idx="1"/>
          </p:nvPr>
        </p:nvSpPr>
        <p:spPr/>
        <p:txBody>
          <a:bodyPr>
            <a:normAutofit fontScale="92500" lnSpcReduction="10000"/>
          </a:bodyPr>
          <a:lstStyle/>
          <a:p>
            <a:endParaRPr lang="en-US" b="1" dirty="0" smtClean="0"/>
          </a:p>
          <a:p>
            <a:r>
              <a:rPr lang="en-US" sz="3200" b="1" dirty="0" smtClean="0"/>
              <a:t>1.  Technical Cooperation Agency (Truman) -1950</a:t>
            </a:r>
          </a:p>
          <a:p>
            <a:endParaRPr lang="en-US" sz="3200" b="1" dirty="0"/>
          </a:p>
          <a:p>
            <a:r>
              <a:rPr lang="en-US" sz="3200" b="1" dirty="0" smtClean="0"/>
              <a:t>2.  Mutual Defense Administration (</a:t>
            </a:r>
            <a:r>
              <a:rPr lang="en-US" sz="3200" b="1" dirty="0"/>
              <a:t>Eisenhower</a:t>
            </a:r>
            <a:r>
              <a:rPr lang="en-US" sz="3200" dirty="0" smtClean="0"/>
              <a:t>) </a:t>
            </a:r>
            <a:r>
              <a:rPr lang="en-US" sz="3200" b="1" dirty="0" smtClean="0"/>
              <a:t>-1953</a:t>
            </a:r>
            <a:endParaRPr lang="en-US" sz="3200" dirty="0" smtClean="0"/>
          </a:p>
          <a:p>
            <a:endParaRPr lang="en-US" sz="3200" dirty="0"/>
          </a:p>
          <a:p>
            <a:r>
              <a:rPr lang="en-US" sz="3200" b="1" dirty="0" smtClean="0"/>
              <a:t>3.  U.S. Agency for International Development (Kennedy to Obama) -1961</a:t>
            </a:r>
            <a:endParaRPr lang="en-US" sz="3200" b="1" dirty="0"/>
          </a:p>
        </p:txBody>
      </p:sp>
    </p:spTree>
    <p:extLst>
      <p:ext uri="{BB962C8B-B14F-4D97-AF65-F5344CB8AC3E}">
        <p14:creationId xmlns:p14="http://schemas.microsoft.com/office/powerpoint/2010/main" val="21366397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27922"/>
            <a:ext cx="7620000" cy="1417638"/>
          </a:xfrm>
        </p:spPr>
        <p:txBody>
          <a:bodyPr>
            <a:normAutofit fontScale="90000"/>
          </a:bodyPr>
          <a:lstStyle/>
          <a:p>
            <a:pPr eaLnBrk="1" hangingPunct="1"/>
            <a:r>
              <a:rPr lang="en-US" dirty="0">
                <a:latin typeface="Arial" charset="0"/>
              </a:rPr>
              <a:t/>
            </a:r>
            <a:br>
              <a:rPr lang="en-US" dirty="0">
                <a:latin typeface="Arial" charset="0"/>
              </a:rPr>
            </a:br>
            <a:r>
              <a:rPr lang="en-US" dirty="0">
                <a:latin typeface="Arial" charset="0"/>
              </a:rPr>
              <a:t/>
            </a:r>
            <a:br>
              <a:rPr lang="en-US" dirty="0">
                <a:latin typeface="Arial" charset="0"/>
              </a:rPr>
            </a:br>
            <a:r>
              <a:rPr lang="en-US" dirty="0">
                <a:solidFill>
                  <a:srgbClr val="0000FF"/>
                </a:solidFill>
                <a:latin typeface="Arial" charset="0"/>
              </a:rPr>
              <a:t>Domestic Management Systems and International Influences </a:t>
            </a:r>
          </a:p>
        </p:txBody>
      </p:sp>
      <p:sp>
        <p:nvSpPr>
          <p:cNvPr id="12291" name="Rectangle 3"/>
          <p:cNvSpPr>
            <a:spLocks noGrp="1" noChangeArrowheads="1"/>
          </p:cNvSpPr>
          <p:nvPr>
            <p:ph type="body" idx="1"/>
          </p:nvPr>
        </p:nvSpPr>
        <p:spPr>
          <a:xfrm>
            <a:off x="381000" y="940963"/>
            <a:ext cx="9085404" cy="5721676"/>
          </a:xfrm>
        </p:spPr>
        <p:txBody>
          <a:bodyPr>
            <a:normAutofit lnSpcReduction="10000"/>
          </a:bodyPr>
          <a:lstStyle/>
          <a:p>
            <a:pPr marL="457200" indent="-457200" eaLnBrk="1" hangingPunct="1">
              <a:lnSpc>
                <a:spcPct val="80000"/>
              </a:lnSpc>
            </a:pPr>
            <a:endParaRPr lang="en-US" dirty="0">
              <a:latin typeface="Arial" charset="0"/>
            </a:endParaRPr>
          </a:p>
          <a:p>
            <a:pPr marL="0" indent="0" eaLnBrk="1" hangingPunct="1">
              <a:lnSpc>
                <a:spcPct val="80000"/>
              </a:lnSpc>
              <a:buNone/>
            </a:pPr>
            <a:r>
              <a:rPr lang="en-US" sz="2800" b="1" dirty="0">
                <a:latin typeface="Arial" charset="0"/>
              </a:rPr>
              <a:t>Historical periods of budgetary and fiscal management</a:t>
            </a:r>
            <a:r>
              <a:rPr lang="en-US" sz="2800" b="1" dirty="0" smtClean="0">
                <a:latin typeface="Arial" charset="0"/>
              </a:rPr>
              <a:t>:</a:t>
            </a:r>
            <a:endParaRPr lang="en-US" sz="2800" b="1" dirty="0" smtClean="0">
              <a:solidFill>
                <a:srgbClr val="FF0000"/>
              </a:solidFill>
              <a:latin typeface="Arial" charset="0"/>
            </a:endParaRPr>
          </a:p>
          <a:p>
            <a:pPr marL="457200" indent="-457200" eaLnBrk="1" hangingPunct="1">
              <a:lnSpc>
                <a:spcPct val="80000"/>
              </a:lnSpc>
              <a:buFont typeface="+mj-lt"/>
              <a:buAutoNum type="arabicPeriod"/>
            </a:pPr>
            <a:endParaRPr lang="en-US" sz="2200" b="1" dirty="0" smtClean="0">
              <a:solidFill>
                <a:srgbClr val="FF0000"/>
              </a:solidFill>
              <a:latin typeface="Arial"/>
              <a:cs typeface="Arial"/>
            </a:endParaRPr>
          </a:p>
          <a:p>
            <a:pPr marL="457200" indent="-457200" eaLnBrk="1" hangingPunct="1">
              <a:lnSpc>
                <a:spcPct val="80000"/>
              </a:lnSpc>
              <a:buFont typeface="+mj-lt"/>
              <a:buAutoNum type="arabicPeriod"/>
            </a:pPr>
            <a:r>
              <a:rPr lang="en-US" sz="2200" b="1" dirty="0" smtClean="0">
                <a:solidFill>
                  <a:srgbClr val="FF0000"/>
                </a:solidFill>
                <a:latin typeface="Arial"/>
                <a:cs typeface="Arial"/>
              </a:rPr>
              <a:t>1951-1970- </a:t>
            </a:r>
            <a:r>
              <a:rPr lang="en-US" sz="2200" b="1" dirty="0" err="1" smtClean="0">
                <a:solidFill>
                  <a:srgbClr val="FF0000"/>
                </a:solidFill>
                <a:latin typeface="Arial"/>
                <a:cs typeface="Arial"/>
              </a:rPr>
              <a:t>Industriial</a:t>
            </a:r>
            <a:r>
              <a:rPr lang="en-US" sz="2200" b="1" dirty="0" smtClean="0">
                <a:solidFill>
                  <a:srgbClr val="FF0000"/>
                </a:solidFill>
                <a:latin typeface="Arial"/>
                <a:cs typeface="Arial"/>
              </a:rPr>
              <a:t> Growth (Take Off Theory)</a:t>
            </a:r>
            <a:endParaRPr lang="en-US" sz="2200" b="1" dirty="0">
              <a:solidFill>
                <a:srgbClr val="FF0000"/>
              </a:solidFill>
              <a:latin typeface="Arial"/>
              <a:cs typeface="Arial"/>
            </a:endParaRPr>
          </a:p>
          <a:p>
            <a:pPr marL="457200" indent="-457200" eaLnBrk="1" hangingPunct="1">
              <a:lnSpc>
                <a:spcPct val="80000"/>
              </a:lnSpc>
              <a:buFont typeface="+mj-lt"/>
              <a:buAutoNum type="arabicPeriod"/>
            </a:pPr>
            <a:endParaRPr lang="en-US" sz="2200" b="1" dirty="0">
              <a:solidFill>
                <a:srgbClr val="FF0000"/>
              </a:solidFill>
              <a:latin typeface="Arial"/>
              <a:cs typeface="Arial"/>
            </a:endParaRPr>
          </a:p>
          <a:p>
            <a:pPr marL="457200" indent="-457200" eaLnBrk="1" hangingPunct="1">
              <a:lnSpc>
                <a:spcPct val="80000"/>
              </a:lnSpc>
              <a:buFont typeface="+mj-lt"/>
              <a:buAutoNum type="arabicPeriod"/>
            </a:pPr>
            <a:r>
              <a:rPr lang="en-US" sz="2200" b="1" dirty="0">
                <a:solidFill>
                  <a:srgbClr val="FF0000"/>
                </a:solidFill>
                <a:latin typeface="Arial"/>
                <a:cs typeface="Arial"/>
              </a:rPr>
              <a:t>1975-1981: Basic Needs</a:t>
            </a:r>
          </a:p>
          <a:p>
            <a:pPr marL="457200" indent="-457200" eaLnBrk="1" hangingPunct="1">
              <a:lnSpc>
                <a:spcPct val="80000"/>
              </a:lnSpc>
              <a:buFont typeface="+mj-lt"/>
              <a:buAutoNum type="arabicPeriod"/>
            </a:pPr>
            <a:endParaRPr lang="en-US" sz="2200" b="1" dirty="0">
              <a:solidFill>
                <a:srgbClr val="FF0000"/>
              </a:solidFill>
              <a:latin typeface="Arial"/>
              <a:cs typeface="Arial"/>
            </a:endParaRPr>
          </a:p>
          <a:p>
            <a:pPr marL="457200" indent="-457200" eaLnBrk="1" hangingPunct="1">
              <a:lnSpc>
                <a:spcPct val="80000"/>
              </a:lnSpc>
              <a:buFont typeface="+mj-lt"/>
              <a:buAutoNum type="arabicPeriod"/>
            </a:pPr>
            <a:r>
              <a:rPr lang="en-US" sz="2200" b="1" dirty="0">
                <a:solidFill>
                  <a:srgbClr val="FF0000"/>
                </a:solidFill>
                <a:latin typeface="Arial"/>
                <a:cs typeface="Arial"/>
              </a:rPr>
              <a:t>1981-1990: Structural Adjustment</a:t>
            </a:r>
          </a:p>
          <a:p>
            <a:pPr marL="457200" indent="-457200" eaLnBrk="1" hangingPunct="1">
              <a:lnSpc>
                <a:spcPct val="80000"/>
              </a:lnSpc>
              <a:buFont typeface="+mj-lt"/>
              <a:buAutoNum type="arabicPeriod"/>
            </a:pPr>
            <a:endParaRPr lang="en-US" sz="2200" b="1" dirty="0">
              <a:solidFill>
                <a:srgbClr val="FF0000"/>
              </a:solidFill>
              <a:latin typeface="Arial"/>
              <a:cs typeface="Arial"/>
            </a:endParaRPr>
          </a:p>
          <a:p>
            <a:pPr marL="457200" indent="-457200" eaLnBrk="1" hangingPunct="1">
              <a:lnSpc>
                <a:spcPct val="80000"/>
              </a:lnSpc>
              <a:buFont typeface="+mj-lt"/>
              <a:buAutoNum type="arabicPeriod"/>
            </a:pPr>
            <a:r>
              <a:rPr lang="en-US" sz="2200" b="1" dirty="0">
                <a:solidFill>
                  <a:srgbClr val="FF0000"/>
                </a:solidFill>
                <a:latin typeface="Arial"/>
                <a:cs typeface="Arial"/>
              </a:rPr>
              <a:t> After 1991:</a:t>
            </a:r>
          </a:p>
          <a:p>
            <a:pPr marL="457200" indent="-457200" eaLnBrk="1" hangingPunct="1">
              <a:lnSpc>
                <a:spcPct val="80000"/>
              </a:lnSpc>
              <a:buFont typeface="+mj-lt"/>
              <a:buAutoNum type="arabicPeriod"/>
            </a:pPr>
            <a:endParaRPr lang="en-US" sz="2200" b="1" dirty="0">
              <a:solidFill>
                <a:srgbClr val="FF0000"/>
              </a:solidFill>
              <a:latin typeface="Arial"/>
              <a:cs typeface="Arial"/>
            </a:endParaRPr>
          </a:p>
          <a:p>
            <a:pPr marL="1600200" lvl="2" indent="-457200" eaLnBrk="1" hangingPunct="1">
              <a:lnSpc>
                <a:spcPct val="80000"/>
              </a:lnSpc>
              <a:buFont typeface="+mj-lt"/>
              <a:buAutoNum type="arabicPeriod"/>
            </a:pPr>
            <a:r>
              <a:rPr lang="en-US" sz="2200" b="1" dirty="0">
                <a:solidFill>
                  <a:srgbClr val="FF0000"/>
                </a:solidFill>
                <a:latin typeface="Arial"/>
                <a:cs typeface="Arial"/>
              </a:rPr>
              <a:t>Collapse of the Soviet </a:t>
            </a:r>
            <a:r>
              <a:rPr lang="en-US" sz="2200" b="1" dirty="0" smtClean="0">
                <a:solidFill>
                  <a:srgbClr val="FF0000"/>
                </a:solidFill>
                <a:latin typeface="Arial"/>
                <a:cs typeface="Arial"/>
              </a:rPr>
              <a:t>Union and the “End of History”</a:t>
            </a:r>
            <a:endParaRPr lang="en-US" sz="2200" b="1" dirty="0">
              <a:solidFill>
                <a:srgbClr val="FF0000"/>
              </a:solidFill>
              <a:latin typeface="Arial"/>
              <a:cs typeface="Arial"/>
            </a:endParaRPr>
          </a:p>
          <a:p>
            <a:pPr marL="1600200" lvl="2" indent="-457200" eaLnBrk="1" hangingPunct="1">
              <a:lnSpc>
                <a:spcPct val="80000"/>
              </a:lnSpc>
              <a:buFont typeface="+mj-lt"/>
              <a:buAutoNum type="arabicPeriod"/>
            </a:pPr>
            <a:endParaRPr lang="en-US" sz="2200" b="1" dirty="0">
              <a:solidFill>
                <a:srgbClr val="FF0000"/>
              </a:solidFill>
              <a:latin typeface="Arial"/>
              <a:cs typeface="Arial"/>
            </a:endParaRPr>
          </a:p>
          <a:p>
            <a:pPr marL="1600200" lvl="2" indent="-457200" eaLnBrk="1" hangingPunct="1">
              <a:lnSpc>
                <a:spcPct val="80000"/>
              </a:lnSpc>
              <a:buFont typeface="+mj-lt"/>
              <a:buAutoNum type="arabicPeriod"/>
            </a:pPr>
            <a:r>
              <a:rPr lang="ja-JP" altLang="en-US" sz="2200" b="1" dirty="0">
                <a:solidFill>
                  <a:srgbClr val="FF0000"/>
                </a:solidFill>
                <a:latin typeface="Arial"/>
                <a:cs typeface="Arial"/>
              </a:rPr>
              <a:t>“</a:t>
            </a:r>
            <a:r>
              <a:rPr lang="en-US" sz="2200" b="1" dirty="0">
                <a:solidFill>
                  <a:srgbClr val="FF0000"/>
                </a:solidFill>
                <a:latin typeface="Arial"/>
                <a:cs typeface="Arial"/>
              </a:rPr>
              <a:t>Clash of civilizations</a:t>
            </a:r>
            <a:r>
              <a:rPr lang="ja-JP" altLang="en-US" sz="2200" b="1" dirty="0" smtClean="0">
                <a:solidFill>
                  <a:srgbClr val="FF0000"/>
                </a:solidFill>
                <a:latin typeface="Arial"/>
                <a:cs typeface="Arial"/>
              </a:rPr>
              <a:t>”</a:t>
            </a:r>
            <a:endParaRPr lang="en-US" sz="2200" b="1" dirty="0">
              <a:solidFill>
                <a:srgbClr val="FF0000"/>
              </a:solidFill>
              <a:latin typeface="Arial"/>
              <a:cs typeface="Arial"/>
            </a:endParaRPr>
          </a:p>
          <a:p>
            <a:pPr marL="457200" indent="-457200" eaLnBrk="1" hangingPunct="1">
              <a:lnSpc>
                <a:spcPct val="80000"/>
              </a:lnSpc>
              <a:buFont typeface="+mj-lt"/>
              <a:buAutoNum type="arabicPeriod"/>
            </a:pPr>
            <a:endParaRPr lang="en-US" sz="2200" b="1" dirty="0">
              <a:solidFill>
                <a:srgbClr val="FF0000"/>
              </a:solidFill>
              <a:latin typeface="Arial"/>
              <a:cs typeface="Arial"/>
            </a:endParaRPr>
          </a:p>
          <a:p>
            <a:pPr marL="457200" indent="-457200" eaLnBrk="1" hangingPunct="1">
              <a:lnSpc>
                <a:spcPct val="80000"/>
              </a:lnSpc>
              <a:buFont typeface="+mj-lt"/>
              <a:buAutoNum type="arabicPeriod"/>
            </a:pPr>
            <a:r>
              <a:rPr lang="en-US" sz="2200" b="1" dirty="0">
                <a:solidFill>
                  <a:srgbClr val="FF0000"/>
                </a:solidFill>
                <a:latin typeface="Arial"/>
                <a:cs typeface="Arial"/>
              </a:rPr>
              <a:t>September 11, </a:t>
            </a:r>
            <a:r>
              <a:rPr lang="en-US" sz="2200" b="1" dirty="0" smtClean="0">
                <a:solidFill>
                  <a:srgbClr val="FF0000"/>
                </a:solidFill>
                <a:latin typeface="Arial"/>
                <a:cs typeface="Arial"/>
              </a:rPr>
              <a:t>2001: Three D’s- Defense, Development and Diplomacy</a:t>
            </a:r>
            <a:endParaRPr lang="en-US" sz="2200" b="1" dirty="0">
              <a:solidFill>
                <a:srgbClr val="FF0000"/>
              </a:solidFill>
              <a:latin typeface="Arial"/>
              <a:cs typeface="Arial"/>
            </a:endParaRPr>
          </a:p>
          <a:p>
            <a:pPr marL="457200" indent="-457200" eaLnBrk="1" hangingPunct="1">
              <a:lnSpc>
                <a:spcPct val="80000"/>
              </a:lnSpc>
            </a:pPr>
            <a:endParaRPr lang="en-US" sz="1800" b="1" dirty="0">
              <a:solidFill>
                <a:srgbClr val="FF0000"/>
              </a:solidFill>
              <a:latin typeface="Arial" charset="0"/>
            </a:endParaRPr>
          </a:p>
          <a:p>
            <a:pPr marL="1371600" lvl="2" indent="-228600" eaLnBrk="1" hangingPunct="1">
              <a:lnSpc>
                <a:spcPct val="80000"/>
              </a:lnSpc>
            </a:pPr>
            <a:endParaRPr lang="en-US" sz="1700" b="1" dirty="0">
              <a:latin typeface="Arial" charset="0"/>
            </a:endParaRPr>
          </a:p>
        </p:txBody>
      </p:sp>
    </p:spTree>
    <p:extLst>
      <p:ext uri="{BB962C8B-B14F-4D97-AF65-F5344CB8AC3E}">
        <p14:creationId xmlns:p14="http://schemas.microsoft.com/office/powerpoint/2010/main" val="16413991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9990" y="774700"/>
            <a:ext cx="8848725" cy="749300"/>
          </a:xfrm>
        </p:spPr>
        <p:txBody>
          <a:bodyPr>
            <a:normAutofit fontScale="90000"/>
          </a:bodyPr>
          <a:lstStyle/>
          <a:p>
            <a:pPr eaLnBrk="1" hangingPunct="1"/>
            <a:r>
              <a:rPr lang="en-US" sz="2800" dirty="0" smtClean="0">
                <a:latin typeface="Arial" charset="0"/>
              </a:rPr>
              <a:t> </a:t>
            </a:r>
            <a:r>
              <a:rPr lang="en-US" sz="2800" b="1" dirty="0" smtClean="0">
                <a:solidFill>
                  <a:srgbClr val="FF0000"/>
                </a:solidFill>
                <a:latin typeface="Arial" charset="0"/>
              </a:rPr>
              <a:t>Peacekeeping,  </a:t>
            </a:r>
            <a:r>
              <a:rPr lang="en-US" sz="2800" b="1" dirty="0">
                <a:solidFill>
                  <a:srgbClr val="FF0000"/>
                </a:solidFill>
                <a:latin typeface="Arial" charset="0"/>
              </a:rPr>
              <a:t>and international organizations- </a:t>
            </a:r>
            <a:r>
              <a:rPr lang="en-US" sz="2800" b="1" dirty="0" smtClean="0">
                <a:solidFill>
                  <a:srgbClr val="FF0000"/>
                </a:solidFill>
                <a:latin typeface="Arial" charset="0"/>
              </a:rPr>
              <a:t>Issues of DDD</a:t>
            </a:r>
            <a:endParaRPr lang="en-US" sz="2800" b="1" dirty="0">
              <a:solidFill>
                <a:srgbClr val="FF0000"/>
              </a:solidFill>
              <a:latin typeface="Arial" charset="0"/>
            </a:endParaRPr>
          </a:p>
        </p:txBody>
      </p:sp>
      <p:sp>
        <p:nvSpPr>
          <p:cNvPr id="20483" name="Rectangle 3"/>
          <p:cNvSpPr>
            <a:spLocks noGrp="1" noChangeArrowheads="1"/>
          </p:cNvSpPr>
          <p:nvPr>
            <p:ph type="body" idx="4294967295"/>
          </p:nvPr>
        </p:nvSpPr>
        <p:spPr/>
        <p:txBody>
          <a:bodyPr/>
          <a:lstStyle/>
          <a:p>
            <a:pPr lvl="1" eaLnBrk="1" hangingPunct="1"/>
            <a:endParaRPr lang="en-US" b="1" dirty="0" smtClean="0">
              <a:latin typeface="Arial" charset="0"/>
            </a:endParaRPr>
          </a:p>
          <a:p>
            <a:pPr lvl="1" eaLnBrk="1" hangingPunct="1"/>
            <a:endParaRPr lang="en-US" b="1" dirty="0">
              <a:latin typeface="Arial" charset="0"/>
            </a:endParaRPr>
          </a:p>
          <a:p>
            <a:pPr lvl="1" eaLnBrk="1" hangingPunct="1"/>
            <a:r>
              <a:rPr lang="en-US" b="1" dirty="0" smtClean="0">
                <a:latin typeface="Arial" charset="0"/>
              </a:rPr>
              <a:t>Northern </a:t>
            </a:r>
            <a:r>
              <a:rPr lang="en-US" b="1" dirty="0">
                <a:latin typeface="Arial" charset="0"/>
              </a:rPr>
              <a:t>State mechanisms:  NATO and EU</a:t>
            </a:r>
          </a:p>
          <a:p>
            <a:pPr lvl="1" eaLnBrk="1" hangingPunct="1"/>
            <a:endParaRPr lang="en-US" b="1" dirty="0">
              <a:latin typeface="Arial" charset="0"/>
            </a:endParaRPr>
          </a:p>
          <a:p>
            <a:pPr lvl="1" eaLnBrk="1" hangingPunct="1"/>
            <a:endParaRPr lang="en-US" b="1" dirty="0">
              <a:latin typeface="Arial" charset="0"/>
            </a:endParaRPr>
          </a:p>
          <a:p>
            <a:pPr lvl="1" eaLnBrk="1" hangingPunct="1"/>
            <a:r>
              <a:rPr lang="en-US" b="1" dirty="0">
                <a:latin typeface="Arial" charset="0"/>
              </a:rPr>
              <a:t>Mediators</a:t>
            </a:r>
          </a:p>
          <a:p>
            <a:pPr lvl="1" eaLnBrk="1" hangingPunct="1"/>
            <a:endParaRPr lang="en-US" b="1" dirty="0">
              <a:latin typeface="Arial" charset="0"/>
            </a:endParaRPr>
          </a:p>
          <a:p>
            <a:pPr lvl="1" eaLnBrk="1" hangingPunct="1"/>
            <a:endParaRPr lang="en-US" b="1" dirty="0">
              <a:latin typeface="Arial" charset="0"/>
            </a:endParaRPr>
          </a:p>
          <a:p>
            <a:pPr lvl="1" eaLnBrk="1" hangingPunct="1"/>
            <a:r>
              <a:rPr lang="en-US" b="1" dirty="0">
                <a:latin typeface="Arial" charset="0"/>
              </a:rPr>
              <a:t>Unilateral vs. Multilateral (U.S., France and U.K.</a:t>
            </a:r>
            <a:r>
              <a:rPr lang="en-US" b="1" dirty="0" smtClean="0">
                <a:latin typeface="Arial" charset="0"/>
              </a:rPr>
              <a:t>)-  Why Iraq is important</a:t>
            </a:r>
            <a:endParaRPr lang="en-US" b="1" dirty="0">
              <a:latin typeface="Arial" charset="0"/>
            </a:endParaRPr>
          </a:p>
        </p:txBody>
      </p:sp>
    </p:spTree>
    <p:extLst>
      <p:ext uri="{BB962C8B-B14F-4D97-AF65-F5344CB8AC3E}">
        <p14:creationId xmlns:p14="http://schemas.microsoft.com/office/powerpoint/2010/main" val="2060219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csmonitor.com/var/ezflow_site/storage/images/media/images/0225-kofi-annan-ivory-coast/9651645-1-eng-US/0225-Kofi-Annan-ivory-coast_full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436688"/>
            <a:ext cx="6769100"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2"/>
          <p:cNvSpPr>
            <a:spLocks noGrp="1"/>
          </p:cNvSpPr>
          <p:nvPr>
            <p:ph type="title" idx="4294967295"/>
          </p:nvPr>
        </p:nvSpPr>
        <p:spPr>
          <a:xfrm>
            <a:off x="0" y="-76200"/>
            <a:ext cx="8996363" cy="749300"/>
          </a:xfrm>
        </p:spPr>
        <p:txBody>
          <a:bodyPr/>
          <a:lstStyle/>
          <a:p>
            <a:pPr eaLnBrk="1" hangingPunct="1"/>
            <a:r>
              <a:rPr lang="en-US" sz="3200">
                <a:solidFill>
                  <a:srgbClr val="FF0000"/>
                </a:solidFill>
                <a:latin typeface="Arial" charset="0"/>
              </a:rPr>
              <a:t>Former UN Secretary General Kofi Annan</a:t>
            </a:r>
          </a:p>
        </p:txBody>
      </p:sp>
    </p:spTree>
    <p:extLst>
      <p:ext uri="{BB962C8B-B14F-4D97-AF65-F5344CB8AC3E}">
        <p14:creationId xmlns:p14="http://schemas.microsoft.com/office/powerpoint/2010/main" val="14617104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atin typeface="Arial" charset="0"/>
              </a:rPr>
              <a:t>National or Transnational Groups?</a:t>
            </a:r>
          </a:p>
        </p:txBody>
      </p:sp>
      <p:sp>
        <p:nvSpPr>
          <p:cNvPr id="22531" name="Content Placeholder 2"/>
          <p:cNvSpPr>
            <a:spLocks noGrp="1"/>
          </p:cNvSpPr>
          <p:nvPr>
            <p:ph idx="1"/>
          </p:nvPr>
        </p:nvSpPr>
        <p:spPr>
          <a:xfrm>
            <a:off x="738188" y="1243013"/>
            <a:ext cx="7772400" cy="4868862"/>
          </a:xfrm>
        </p:spPr>
        <p:txBody>
          <a:bodyPr/>
          <a:lstStyle/>
          <a:p>
            <a:pPr eaLnBrk="1" hangingPunct="1"/>
            <a:endParaRPr lang="en-US" sz="2400" b="1" dirty="0" smtClean="0">
              <a:latin typeface="Arial" charset="0"/>
            </a:endParaRPr>
          </a:p>
          <a:p>
            <a:pPr eaLnBrk="1" hangingPunct="1"/>
            <a:r>
              <a:rPr lang="en-US" sz="2400" b="1" dirty="0" smtClean="0">
                <a:latin typeface="Arial" charset="0"/>
              </a:rPr>
              <a:t>Al </a:t>
            </a:r>
            <a:r>
              <a:rPr lang="en-US" sz="2400" b="1" dirty="0">
                <a:latin typeface="Arial" charset="0"/>
              </a:rPr>
              <a:t>Qaeda in the Arabian Peninsula</a:t>
            </a:r>
          </a:p>
          <a:p>
            <a:pPr eaLnBrk="1" hangingPunct="1"/>
            <a:endParaRPr lang="en-US" sz="2400" b="1" dirty="0">
              <a:latin typeface="Arial" charset="0"/>
            </a:endParaRPr>
          </a:p>
          <a:p>
            <a:pPr eaLnBrk="1" hangingPunct="1"/>
            <a:r>
              <a:rPr lang="en-US" sz="2400" b="1" dirty="0">
                <a:latin typeface="Arial" charset="0"/>
              </a:rPr>
              <a:t>Al Qaeda in Iraq</a:t>
            </a:r>
          </a:p>
          <a:p>
            <a:pPr eaLnBrk="1" hangingPunct="1"/>
            <a:endParaRPr lang="en-US" sz="2400" b="1" dirty="0">
              <a:latin typeface="Arial" charset="0"/>
            </a:endParaRPr>
          </a:p>
          <a:p>
            <a:pPr eaLnBrk="1" hangingPunct="1"/>
            <a:r>
              <a:rPr lang="en-US" sz="2400" b="1" dirty="0">
                <a:latin typeface="Arial" charset="0"/>
              </a:rPr>
              <a:t>Al Qaeda in the Islamic Maghreb</a:t>
            </a:r>
          </a:p>
          <a:p>
            <a:pPr eaLnBrk="1" hangingPunct="1"/>
            <a:endParaRPr lang="en-US" sz="2400" b="1" dirty="0">
              <a:latin typeface="Arial" charset="0"/>
            </a:endParaRPr>
          </a:p>
          <a:p>
            <a:pPr eaLnBrk="1" hangingPunct="1"/>
            <a:r>
              <a:rPr lang="en-US" sz="2400" b="1" dirty="0" err="1">
                <a:latin typeface="Arial" charset="0"/>
              </a:rPr>
              <a:t>Boko</a:t>
            </a:r>
            <a:r>
              <a:rPr lang="en-US" sz="2400" b="1" dirty="0">
                <a:latin typeface="Arial" charset="0"/>
              </a:rPr>
              <a:t> Haram</a:t>
            </a:r>
          </a:p>
          <a:p>
            <a:pPr eaLnBrk="1" hangingPunct="1"/>
            <a:endParaRPr lang="en-US" sz="2400" b="1" dirty="0">
              <a:latin typeface="Arial" charset="0"/>
            </a:endParaRPr>
          </a:p>
          <a:p>
            <a:pPr eaLnBrk="1" hangingPunct="1"/>
            <a:r>
              <a:rPr lang="en-US" sz="2400" b="1" dirty="0">
                <a:latin typeface="Arial" charset="0"/>
              </a:rPr>
              <a:t>Al </a:t>
            </a:r>
            <a:r>
              <a:rPr lang="en-US" sz="2400" b="1" dirty="0" err="1">
                <a:latin typeface="Arial" charset="0"/>
              </a:rPr>
              <a:t>Shabaab</a:t>
            </a:r>
            <a:endParaRPr lang="en-US" sz="2400" b="1" dirty="0">
              <a:latin typeface="Arial" charset="0"/>
            </a:endParaRPr>
          </a:p>
          <a:p>
            <a:pPr eaLnBrk="1" hangingPunct="1"/>
            <a:endParaRPr lang="en-US" sz="2800" b="1" dirty="0">
              <a:latin typeface="Arial" charset="0"/>
            </a:endParaRPr>
          </a:p>
        </p:txBody>
      </p:sp>
    </p:spTree>
    <p:extLst>
      <p:ext uri="{BB962C8B-B14F-4D97-AF65-F5344CB8AC3E}">
        <p14:creationId xmlns:p14="http://schemas.microsoft.com/office/powerpoint/2010/main" val="18874930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0764" y="3540926"/>
            <a:ext cx="7481776" cy="2621098"/>
          </a:xfrm>
        </p:spPr>
        <p:txBody>
          <a:bodyPr anchor="t">
            <a:noAutofit/>
            <a:sp3d prstMaterial="softEdge">
              <a:bevelT w="0" h="0"/>
            </a:sp3d>
          </a:bodyPr>
          <a:lstStyle/>
          <a:p>
            <a:pPr eaLnBrk="1" hangingPunct="1">
              <a:defRPr/>
            </a:pPr>
            <a:r>
              <a:rPr lang="it-IT" sz="2800" b="1" dirty="0" smtClean="0">
                <a:solidFill>
                  <a:srgbClr val="FF0000"/>
                </a:solidFill>
                <a:effectLst/>
              </a:rPr>
              <a:t>Niccolò di Bernardo dei Machiavelli </a:t>
            </a:r>
            <a:r>
              <a:rPr lang="it-IT" sz="2800" b="1" dirty="0" smtClean="0">
                <a:solidFill>
                  <a:schemeClr val="tx1"/>
                </a:solidFill>
                <a:effectLst/>
              </a:rPr>
              <a:t>(</a:t>
            </a:r>
            <a:r>
              <a:rPr lang="it-IT" sz="2800" b="1" dirty="0" smtClean="0">
                <a:solidFill>
                  <a:schemeClr val="tx1"/>
                </a:solidFill>
                <a:effectLst/>
                <a:hlinkClick r:id="rId2" action="ppaction://hlinkfile" tooltip="May 3"/>
              </a:rPr>
              <a:t>May 3</a:t>
            </a:r>
            <a:r>
              <a:rPr lang="it-IT" sz="2800" b="1" dirty="0" smtClean="0">
                <a:solidFill>
                  <a:schemeClr val="tx1"/>
                </a:solidFill>
                <a:effectLst/>
              </a:rPr>
              <a:t>, </a:t>
            </a:r>
            <a:r>
              <a:rPr lang="it-IT" sz="2800" b="1" dirty="0" smtClean="0">
                <a:solidFill>
                  <a:schemeClr val="tx1"/>
                </a:solidFill>
                <a:effectLst/>
                <a:hlinkClick r:id="rId3" action="ppaction://hlinkfile" tooltip="1469"/>
              </a:rPr>
              <a:t>1469</a:t>
            </a:r>
            <a:r>
              <a:rPr lang="it-IT" sz="2800" b="1" dirty="0" smtClean="0">
                <a:solidFill>
                  <a:schemeClr val="tx1"/>
                </a:solidFill>
                <a:effectLst/>
              </a:rPr>
              <a:t> – </a:t>
            </a:r>
            <a:r>
              <a:rPr lang="it-IT" sz="2800" b="1" dirty="0" smtClean="0">
                <a:solidFill>
                  <a:schemeClr val="tx1"/>
                </a:solidFill>
                <a:effectLst/>
                <a:hlinkClick r:id="rId4" action="ppaction://hlinkfile" tooltip="June 21"/>
              </a:rPr>
              <a:t>June</a:t>
            </a:r>
            <a:r>
              <a:rPr lang="it-IT" sz="2800" b="1" dirty="0" smtClean="0">
                <a:solidFill>
                  <a:schemeClr val="tx1"/>
                </a:solidFill>
                <a:effectLst/>
                <a:hlinkClick r:id="rId4" action="ppaction://hlinkfile" tooltip="June 21"/>
              </a:rPr>
              <a:t> 21</a:t>
            </a:r>
            <a:r>
              <a:rPr lang="it-IT" sz="2800" b="1" dirty="0" smtClean="0">
                <a:solidFill>
                  <a:schemeClr val="tx1"/>
                </a:solidFill>
                <a:effectLst/>
              </a:rPr>
              <a:t>, </a:t>
            </a:r>
            <a:r>
              <a:rPr lang="it-IT" sz="2800" b="1" dirty="0" smtClean="0">
                <a:solidFill>
                  <a:schemeClr val="tx1"/>
                </a:solidFill>
                <a:effectLst/>
                <a:hlinkClick r:id="rId5" action="ppaction://hlinkfile" tooltip="1527"/>
              </a:rPr>
              <a:t>1527</a:t>
            </a:r>
            <a:r>
              <a:rPr lang="it-IT" sz="2800" b="1" dirty="0" smtClean="0">
                <a:solidFill>
                  <a:schemeClr val="tx1"/>
                </a:solidFill>
                <a:effectLst/>
              </a:rPr>
              <a:t>)</a:t>
            </a:r>
            <a:r>
              <a:rPr lang="it-IT" sz="2800" b="1" dirty="0">
                <a:solidFill>
                  <a:schemeClr val="tx1"/>
                </a:solidFill>
              </a:rPr>
              <a:t/>
            </a:r>
            <a:br>
              <a:rPr lang="it-IT" sz="2800" b="1" dirty="0">
                <a:solidFill>
                  <a:schemeClr val="tx1"/>
                </a:solidFill>
              </a:rPr>
            </a:br>
            <a:r>
              <a:rPr lang="it-IT" sz="2500" b="0" dirty="0" smtClean="0">
                <a:solidFill>
                  <a:schemeClr val="tx1"/>
                </a:solidFill>
                <a:effectLst/>
                <a:ea typeface="+mj-ea"/>
              </a:rPr>
              <a:t> </a:t>
            </a:r>
            <a:endParaRPr lang="en-US" sz="2500" b="0" dirty="0">
              <a:solidFill>
                <a:schemeClr val="tx1"/>
              </a:solidFill>
              <a:effectLst/>
              <a:ea typeface="+mj-ea"/>
            </a:endParaRPr>
          </a:p>
        </p:txBody>
      </p:sp>
      <p:sp>
        <p:nvSpPr>
          <p:cNvPr id="22531" name="Text Placeholder 2"/>
          <p:cNvSpPr>
            <a:spLocks noGrp="1"/>
          </p:cNvSpPr>
          <p:nvPr>
            <p:ph type="body" idx="4294967295"/>
          </p:nvPr>
        </p:nvSpPr>
        <p:spPr>
          <a:xfrm>
            <a:off x="965889" y="4379351"/>
            <a:ext cx="6522347" cy="2246657"/>
          </a:xfrm>
        </p:spPr>
        <p:txBody>
          <a:bodyPr>
            <a:normAutofit/>
          </a:bodyPr>
          <a:lstStyle/>
          <a:p>
            <a:pPr marL="0" indent="0" eaLnBrk="1" hangingPunct="1">
              <a:buFont typeface="Wingdings 3" charset="0"/>
              <a:buNone/>
            </a:pPr>
            <a:r>
              <a:rPr lang="en-US" sz="2400" b="1" dirty="0">
                <a:latin typeface="Lucida Sans Unicode" charset="0"/>
              </a:rPr>
              <a:t>Machiavelli emphasized the need for the exercise of brute power where necessary and rewards, patron- </a:t>
            </a:r>
            <a:r>
              <a:rPr lang="en-US" sz="2400" b="1" dirty="0" err="1">
                <a:latin typeface="Lucida Sans Unicode" charset="0"/>
              </a:rPr>
              <a:t>clientelism</a:t>
            </a:r>
            <a:r>
              <a:rPr lang="en-US" sz="2400" b="1" dirty="0">
                <a:latin typeface="Lucida Sans Unicode" charset="0"/>
              </a:rPr>
              <a:t> to preserve the status quo. </a:t>
            </a:r>
            <a:endParaRPr lang="en-US" sz="2400" b="1" dirty="0" smtClean="0">
              <a:latin typeface="Lucida Sans Unicode" charset="0"/>
            </a:endParaRPr>
          </a:p>
          <a:p>
            <a:pPr marL="0" indent="0" eaLnBrk="1" hangingPunct="1">
              <a:buFont typeface="Wingdings 3" charset="0"/>
              <a:buNone/>
            </a:pPr>
            <a:r>
              <a:rPr lang="en-US" sz="2400" b="1" dirty="0" smtClean="0">
                <a:solidFill>
                  <a:srgbClr val="0000FF"/>
                </a:solidFill>
                <a:latin typeface="Lucida Sans Unicode" charset="0"/>
              </a:rPr>
              <a:t>THE CARROT AND THE STICK</a:t>
            </a:r>
            <a:endParaRPr lang="en-US" sz="2400" b="1" dirty="0">
              <a:solidFill>
                <a:srgbClr val="0000FF"/>
              </a:solidFill>
              <a:latin typeface="Lucida Sans Unicode" charset="0"/>
            </a:endParaRPr>
          </a:p>
        </p:txBody>
      </p:sp>
      <p:pic>
        <p:nvPicPr>
          <p:cNvPr id="22532" name="Picture 2" descr="C:\Users\Lou\Pictures\200px-Santi_di_Tito_-_Niccolo_Machiavelli%27s_portrait_headcrop.jpg"/>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3465513" y="-116674"/>
            <a:ext cx="2770187" cy="3657600"/>
          </a:xfrm>
          <a:noFill/>
        </p:spPr>
      </p:pic>
    </p:spTree>
    <p:extLst>
      <p:ext uri="{BB962C8B-B14F-4D97-AF65-F5344CB8AC3E}">
        <p14:creationId xmlns:p14="http://schemas.microsoft.com/office/powerpoint/2010/main" val="10264364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csmonitor.com/var/ezflow_site/storage/images/media/images/0202-al-shabab-al-qaeda/7328963-1-eng-US/0202-al-shabab-al-qaeda_full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928688"/>
            <a:ext cx="8120062"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5555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0"/>
            <a:ext cx="8848725" cy="749300"/>
          </a:xfrm>
        </p:spPr>
        <p:txBody>
          <a:bodyPr/>
          <a:lstStyle/>
          <a:p>
            <a:pPr marL="1117600" indent="-1117600" eaLnBrk="1" hangingPunct="1"/>
            <a:r>
              <a:rPr lang="en-US" sz="2800" dirty="0">
                <a:solidFill>
                  <a:srgbClr val="FF0000"/>
                </a:solidFill>
                <a:latin typeface="Arial" charset="0"/>
              </a:rPr>
              <a:t>Peacekeeping and international organizations- Issues</a:t>
            </a:r>
          </a:p>
        </p:txBody>
      </p:sp>
      <p:sp>
        <p:nvSpPr>
          <p:cNvPr id="24579" name="Rectangle 3"/>
          <p:cNvSpPr>
            <a:spLocks noGrp="1" noChangeArrowheads="1"/>
          </p:cNvSpPr>
          <p:nvPr>
            <p:ph type="body" idx="4294967295"/>
          </p:nvPr>
        </p:nvSpPr>
        <p:spPr/>
        <p:txBody>
          <a:bodyPr/>
          <a:lstStyle/>
          <a:p>
            <a:pPr lvl="1" eaLnBrk="1" hangingPunct="1"/>
            <a:endParaRPr lang="en-US" b="1" dirty="0" smtClean="0">
              <a:latin typeface="Arial" charset="0"/>
            </a:endParaRPr>
          </a:p>
          <a:p>
            <a:pPr lvl="1" eaLnBrk="1" hangingPunct="1"/>
            <a:r>
              <a:rPr lang="en-US" b="1" dirty="0" smtClean="0">
                <a:latin typeface="Arial" charset="0"/>
              </a:rPr>
              <a:t>Multi</a:t>
            </a:r>
            <a:r>
              <a:rPr lang="en-US" b="1" dirty="0">
                <a:latin typeface="Arial" charset="0"/>
              </a:rPr>
              <a:t>-lateral and bi-lateral- Continental vs. International </a:t>
            </a:r>
          </a:p>
          <a:p>
            <a:pPr lvl="1" eaLnBrk="1" hangingPunct="1"/>
            <a:endParaRPr lang="en-US" b="1" dirty="0">
              <a:latin typeface="Arial" charset="0"/>
            </a:endParaRPr>
          </a:p>
          <a:p>
            <a:pPr lvl="1" eaLnBrk="1" hangingPunct="1"/>
            <a:r>
              <a:rPr lang="en-US" b="1" dirty="0">
                <a:latin typeface="Arial" charset="0"/>
              </a:rPr>
              <a:t>Regional Groups:  ECOWAS, Africa Union, SADC</a:t>
            </a:r>
          </a:p>
          <a:p>
            <a:pPr lvl="1" eaLnBrk="1" hangingPunct="1"/>
            <a:endParaRPr lang="en-US" b="1" dirty="0">
              <a:latin typeface="Arial" charset="0"/>
            </a:endParaRPr>
          </a:p>
          <a:p>
            <a:pPr lvl="1" eaLnBrk="1" hangingPunct="1"/>
            <a:r>
              <a:rPr lang="en-US" b="1" dirty="0">
                <a:latin typeface="Arial" charset="0"/>
              </a:rPr>
              <a:t>What is NATO?</a:t>
            </a:r>
          </a:p>
          <a:p>
            <a:pPr lvl="1" eaLnBrk="1" hangingPunct="1"/>
            <a:endParaRPr lang="en-US" b="1" dirty="0">
              <a:latin typeface="Arial" charset="0"/>
            </a:endParaRPr>
          </a:p>
          <a:p>
            <a:pPr lvl="1" eaLnBrk="1" hangingPunct="1"/>
            <a:r>
              <a:rPr lang="en-US" b="1" dirty="0">
                <a:latin typeface="Arial" charset="0"/>
              </a:rPr>
              <a:t>United Nations Peacekeeping vs. Monitoring vs. Conflict control (Rules of Engagement)</a:t>
            </a:r>
          </a:p>
        </p:txBody>
      </p:sp>
    </p:spTree>
    <p:extLst>
      <p:ext uri="{BB962C8B-B14F-4D97-AF65-F5344CB8AC3E}">
        <p14:creationId xmlns:p14="http://schemas.microsoft.com/office/powerpoint/2010/main" val="7789700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rPr>
              <a:t>Liberian Civil War</a:t>
            </a:r>
          </a:p>
        </p:txBody>
      </p:sp>
      <p:pic>
        <p:nvPicPr>
          <p:cNvPr id="2560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525282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04902" y="-1050068"/>
            <a:ext cx="8731250" cy="2100135"/>
          </a:xfrm>
        </p:spPr>
        <p:txBody>
          <a:bodyPr/>
          <a:lstStyle/>
          <a:p>
            <a:pPr eaLnBrk="1" hangingPunct="1"/>
            <a:r>
              <a:rPr lang="en-US" sz="2800" dirty="0">
                <a:solidFill>
                  <a:srgbClr val="FF0000"/>
                </a:solidFill>
                <a:latin typeface="Arial" charset="0"/>
              </a:rPr>
              <a:t>Peacekeeping and international organizations- </a:t>
            </a:r>
            <a:r>
              <a:rPr lang="en-US" sz="2800" dirty="0" smtClean="0">
                <a:solidFill>
                  <a:srgbClr val="FF0000"/>
                </a:solidFill>
                <a:latin typeface="Arial" charset="0"/>
              </a:rPr>
              <a:t>Issues from the Cold War</a:t>
            </a:r>
            <a:endParaRPr lang="en-US" sz="2800" dirty="0">
              <a:solidFill>
                <a:srgbClr val="FF0000"/>
              </a:solidFill>
              <a:latin typeface="Arial" charset="0"/>
            </a:endParaRPr>
          </a:p>
        </p:txBody>
      </p:sp>
      <p:sp>
        <p:nvSpPr>
          <p:cNvPr id="26627" name="Rectangle 3"/>
          <p:cNvSpPr>
            <a:spLocks noGrp="1" noChangeArrowheads="1"/>
          </p:cNvSpPr>
          <p:nvPr>
            <p:ph type="body" idx="4294967295"/>
          </p:nvPr>
        </p:nvSpPr>
        <p:spPr/>
        <p:txBody>
          <a:bodyPr/>
          <a:lstStyle/>
          <a:p>
            <a:pPr lvl="1" eaLnBrk="1" hangingPunct="1">
              <a:buFontTx/>
              <a:buNone/>
            </a:pPr>
            <a:endParaRPr lang="en-US" b="1">
              <a:latin typeface="Arial" charset="0"/>
            </a:endParaRPr>
          </a:p>
          <a:p>
            <a:pPr lvl="1" eaLnBrk="1" hangingPunct="1"/>
            <a:r>
              <a:rPr lang="en-US" b="1">
                <a:latin typeface="Arial" charset="0"/>
              </a:rPr>
              <a:t>Role of </a:t>
            </a:r>
            <a:r>
              <a:rPr lang="ja-JP" altLang="en-US" b="1">
                <a:latin typeface="Arial" charset="0"/>
              </a:rPr>
              <a:t>“</a:t>
            </a:r>
            <a:r>
              <a:rPr lang="en-US" b="1">
                <a:latin typeface="Arial" charset="0"/>
              </a:rPr>
              <a:t>proxy</a:t>
            </a:r>
            <a:r>
              <a:rPr lang="ja-JP" altLang="en-US" b="1">
                <a:latin typeface="Arial" charset="0"/>
              </a:rPr>
              <a:t>”</a:t>
            </a:r>
            <a:r>
              <a:rPr lang="en-US" b="1">
                <a:latin typeface="Arial" charset="0"/>
              </a:rPr>
              <a:t> states/armies (Ethiopia)</a:t>
            </a:r>
          </a:p>
          <a:p>
            <a:pPr lvl="1" eaLnBrk="1" hangingPunct="1"/>
            <a:endParaRPr lang="en-US" b="1">
              <a:latin typeface="Arial" charset="0"/>
            </a:endParaRPr>
          </a:p>
          <a:p>
            <a:pPr lvl="1" eaLnBrk="1" hangingPunct="1"/>
            <a:r>
              <a:rPr lang="en-US" b="1">
                <a:latin typeface="Arial" charset="0"/>
              </a:rPr>
              <a:t>Impact of Foreign and Military assistance Programs (Horn, Sahel and War on Terror)</a:t>
            </a:r>
          </a:p>
          <a:p>
            <a:pPr lvl="1" eaLnBrk="1" hangingPunct="1"/>
            <a:endParaRPr lang="en-US" b="1">
              <a:latin typeface="Arial" charset="0"/>
            </a:endParaRPr>
          </a:p>
          <a:p>
            <a:pPr lvl="1" eaLnBrk="1" hangingPunct="1"/>
            <a:r>
              <a:rPr lang="en-US" b="1">
                <a:latin typeface="Arial" charset="0"/>
              </a:rPr>
              <a:t>Special Role: Mediation Centers  (Institute of Peace, Leadership and Governance at Africa University, Zimbabwe)</a:t>
            </a:r>
          </a:p>
          <a:p>
            <a:pPr lvl="1" eaLnBrk="1" hangingPunct="1">
              <a:buFontTx/>
              <a:buNone/>
            </a:pPr>
            <a:endParaRPr lang="en-US">
              <a:latin typeface="Arial" charset="0"/>
            </a:endParaRPr>
          </a:p>
        </p:txBody>
      </p:sp>
    </p:spTree>
    <p:extLst>
      <p:ext uri="{BB962C8B-B14F-4D97-AF65-F5344CB8AC3E}">
        <p14:creationId xmlns:p14="http://schemas.microsoft.com/office/powerpoint/2010/main" val="38109570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95275" y="0"/>
            <a:ext cx="8848725" cy="749300"/>
          </a:xfrm>
        </p:spPr>
        <p:txBody>
          <a:bodyPr/>
          <a:lstStyle/>
          <a:p>
            <a:pPr eaLnBrk="1" hangingPunct="1"/>
            <a:r>
              <a:rPr lang="en-US" sz="2800" b="1" dirty="0" smtClean="0">
                <a:solidFill>
                  <a:srgbClr val="FF0000"/>
                </a:solidFill>
                <a:latin typeface="Arial" charset="0"/>
              </a:rPr>
              <a:t>Terrorism </a:t>
            </a:r>
            <a:r>
              <a:rPr lang="en-US" sz="2800" b="1" dirty="0">
                <a:solidFill>
                  <a:srgbClr val="FF0000"/>
                </a:solidFill>
                <a:latin typeface="Arial" charset="0"/>
              </a:rPr>
              <a:t>and Counter Terrorism. Is it an Issue?</a:t>
            </a:r>
          </a:p>
        </p:txBody>
      </p:sp>
      <p:sp>
        <p:nvSpPr>
          <p:cNvPr id="28675" name="Rectangle 3"/>
          <p:cNvSpPr>
            <a:spLocks noGrp="1" noChangeArrowheads="1"/>
          </p:cNvSpPr>
          <p:nvPr>
            <p:ph type="body" idx="4294967295"/>
          </p:nvPr>
        </p:nvSpPr>
        <p:spPr>
          <a:xfrm>
            <a:off x="295275" y="1214678"/>
            <a:ext cx="8534400" cy="4599432"/>
          </a:xfrm>
        </p:spPr>
        <p:txBody>
          <a:bodyPr/>
          <a:lstStyle/>
          <a:p>
            <a:pPr marL="812800" indent="-812800" eaLnBrk="1" hangingPunct="1">
              <a:lnSpc>
                <a:spcPct val="90000"/>
              </a:lnSpc>
            </a:pPr>
            <a:endParaRPr lang="en-US" b="1" dirty="0">
              <a:latin typeface="Arial" charset="0"/>
            </a:endParaRPr>
          </a:p>
          <a:p>
            <a:pPr marL="812800" indent="-812800" eaLnBrk="1" hangingPunct="1">
              <a:lnSpc>
                <a:spcPct val="90000"/>
              </a:lnSpc>
            </a:pPr>
            <a:r>
              <a:rPr lang="en-US" b="1" dirty="0">
                <a:latin typeface="Arial" charset="0"/>
              </a:rPr>
              <a:t>Terrorism and Counter-terrorism (Includes regional, sub-regional, national and sub-national levels of activity) – U.S. and Europe</a:t>
            </a:r>
          </a:p>
          <a:p>
            <a:pPr marL="812800" indent="-812800" eaLnBrk="1" hangingPunct="1">
              <a:lnSpc>
                <a:spcPct val="90000"/>
              </a:lnSpc>
            </a:pPr>
            <a:endParaRPr lang="en-US" b="1" dirty="0">
              <a:latin typeface="Arial" charset="0"/>
            </a:endParaRPr>
          </a:p>
          <a:p>
            <a:pPr marL="812800" indent="-812800" eaLnBrk="1" hangingPunct="1">
              <a:lnSpc>
                <a:spcPct val="90000"/>
              </a:lnSpc>
            </a:pPr>
            <a:r>
              <a:rPr lang="en-US" b="1" dirty="0">
                <a:latin typeface="Arial" charset="0"/>
              </a:rPr>
              <a:t>Global vs. non-global</a:t>
            </a:r>
          </a:p>
          <a:p>
            <a:pPr marL="812800" indent="-812800" eaLnBrk="1" hangingPunct="1">
              <a:lnSpc>
                <a:spcPct val="90000"/>
              </a:lnSpc>
            </a:pPr>
            <a:endParaRPr lang="en-US" b="1" dirty="0">
              <a:latin typeface="Arial" charset="0"/>
            </a:endParaRPr>
          </a:p>
          <a:p>
            <a:pPr marL="812800" indent="-812800" eaLnBrk="1" hangingPunct="1">
              <a:lnSpc>
                <a:spcPct val="90000"/>
              </a:lnSpc>
            </a:pPr>
            <a:r>
              <a:rPr lang="en-US" b="1" dirty="0">
                <a:latin typeface="Arial" charset="0"/>
              </a:rPr>
              <a:t>How Relevant to LDCs? </a:t>
            </a:r>
          </a:p>
          <a:p>
            <a:pPr marL="812800" indent="-812800" eaLnBrk="1" hangingPunct="1">
              <a:lnSpc>
                <a:spcPct val="90000"/>
              </a:lnSpc>
            </a:pPr>
            <a:endParaRPr lang="en-US" b="1" dirty="0">
              <a:latin typeface="Arial" charset="0"/>
            </a:endParaRPr>
          </a:p>
          <a:p>
            <a:pPr marL="812800" indent="-812800" eaLnBrk="1" hangingPunct="1">
              <a:lnSpc>
                <a:spcPct val="90000"/>
              </a:lnSpc>
            </a:pPr>
            <a:endParaRPr lang="en-US" b="1" dirty="0">
              <a:latin typeface="Arial" charset="0"/>
            </a:endParaRPr>
          </a:p>
        </p:txBody>
      </p:sp>
    </p:spTree>
    <p:extLst>
      <p:ext uri="{BB962C8B-B14F-4D97-AF65-F5344CB8AC3E}">
        <p14:creationId xmlns:p14="http://schemas.microsoft.com/office/powerpoint/2010/main" val="69964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a:latin typeface="Arial" charset="0"/>
              </a:rPr>
              <a:t>North vs. South?</a:t>
            </a:r>
          </a:p>
        </p:txBody>
      </p:sp>
      <p:pic>
        <p:nvPicPr>
          <p:cNvPr id="29699" name="Picture 5"/>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4000" y="1330325"/>
            <a:ext cx="4235450" cy="4491038"/>
          </a:xfrm>
        </p:spPr>
      </p:pic>
      <p:pic>
        <p:nvPicPr>
          <p:cNvPr id="29700" name="Picture 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41863" y="1244600"/>
            <a:ext cx="4195762" cy="4592638"/>
          </a:xfrm>
        </p:spPr>
      </p:pic>
    </p:spTree>
    <p:extLst>
      <p:ext uri="{BB962C8B-B14F-4D97-AF65-F5344CB8AC3E}">
        <p14:creationId xmlns:p14="http://schemas.microsoft.com/office/powerpoint/2010/main" val="40619869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US" sz="3200" dirty="0">
                <a:solidFill>
                  <a:srgbClr val="FF0000"/>
                </a:solidFill>
                <a:latin typeface="Arial" charset="0"/>
              </a:rPr>
              <a:t>Counter-Terrorism Strategies</a:t>
            </a:r>
          </a:p>
        </p:txBody>
      </p:sp>
      <p:sp>
        <p:nvSpPr>
          <p:cNvPr id="30723" name="Rectangle 3"/>
          <p:cNvSpPr>
            <a:spLocks noGrp="1" noChangeArrowheads="1"/>
          </p:cNvSpPr>
          <p:nvPr>
            <p:ph type="body" idx="4294967295"/>
          </p:nvPr>
        </p:nvSpPr>
        <p:spPr>
          <a:xfrm>
            <a:off x="795338" y="1591947"/>
            <a:ext cx="7772400" cy="4868863"/>
          </a:xfrm>
        </p:spPr>
        <p:txBody>
          <a:bodyPr>
            <a:normAutofit fontScale="92500" lnSpcReduction="10000"/>
          </a:bodyPr>
          <a:lstStyle/>
          <a:p>
            <a:pPr eaLnBrk="1" hangingPunct="1">
              <a:lnSpc>
                <a:spcPct val="90000"/>
              </a:lnSpc>
            </a:pPr>
            <a:r>
              <a:rPr lang="en-US" sz="2800" b="1">
                <a:latin typeface="Arial" charset="0"/>
              </a:rPr>
              <a:t>Legislation, Finance, Border Security (including passports and travel documents Control) </a:t>
            </a:r>
          </a:p>
          <a:p>
            <a:pPr eaLnBrk="1" hangingPunct="1">
              <a:lnSpc>
                <a:spcPct val="90000"/>
              </a:lnSpc>
            </a:pPr>
            <a:endParaRPr lang="en-US" sz="2800" b="1">
              <a:latin typeface="Arial" charset="0"/>
            </a:endParaRPr>
          </a:p>
          <a:p>
            <a:pPr eaLnBrk="1" hangingPunct="1">
              <a:lnSpc>
                <a:spcPct val="90000"/>
              </a:lnSpc>
            </a:pPr>
            <a:r>
              <a:rPr lang="en-US" sz="2800" b="1">
                <a:latin typeface="Arial" charset="0"/>
              </a:rPr>
              <a:t>Police, military and security, combating ideological Support for Terrorism</a:t>
            </a:r>
          </a:p>
          <a:p>
            <a:pPr eaLnBrk="1" hangingPunct="1">
              <a:lnSpc>
                <a:spcPct val="90000"/>
              </a:lnSpc>
            </a:pPr>
            <a:endParaRPr lang="en-US" sz="2800" b="1">
              <a:latin typeface="Arial" charset="0"/>
            </a:endParaRPr>
          </a:p>
          <a:p>
            <a:pPr eaLnBrk="1" hangingPunct="1">
              <a:lnSpc>
                <a:spcPct val="90000"/>
              </a:lnSpc>
            </a:pPr>
            <a:r>
              <a:rPr lang="en-US" sz="2800" b="1">
                <a:latin typeface="Arial" charset="0"/>
              </a:rPr>
              <a:t>Strengthening Traditional Leadership</a:t>
            </a:r>
          </a:p>
          <a:p>
            <a:pPr eaLnBrk="1" hangingPunct="1">
              <a:lnSpc>
                <a:spcPct val="90000"/>
              </a:lnSpc>
              <a:buFontTx/>
              <a:buNone/>
            </a:pPr>
            <a:endParaRPr lang="en-US" sz="2800" b="1">
              <a:latin typeface="Arial" charset="0"/>
            </a:endParaRPr>
          </a:p>
          <a:p>
            <a:pPr eaLnBrk="1" hangingPunct="1">
              <a:lnSpc>
                <a:spcPct val="90000"/>
              </a:lnSpc>
            </a:pPr>
            <a:r>
              <a:rPr lang="en-US" sz="2800" b="1">
                <a:latin typeface="Arial" charset="0"/>
              </a:rPr>
              <a:t>Information and Intelligence and International Cooperation </a:t>
            </a:r>
          </a:p>
          <a:p>
            <a:pPr eaLnBrk="1" hangingPunct="1">
              <a:lnSpc>
                <a:spcPct val="90000"/>
              </a:lnSpc>
            </a:pPr>
            <a:endParaRPr lang="en-US" sz="2800" b="1">
              <a:latin typeface="Arial" charset="0"/>
            </a:endParaRPr>
          </a:p>
          <a:p>
            <a:pPr eaLnBrk="1" hangingPunct="1">
              <a:lnSpc>
                <a:spcPct val="90000"/>
              </a:lnSpc>
            </a:pPr>
            <a:r>
              <a:rPr lang="en-US" sz="2800" b="1">
                <a:latin typeface="Arial" charset="0"/>
              </a:rPr>
              <a:t>Offensive Combat</a:t>
            </a:r>
          </a:p>
          <a:p>
            <a:pPr eaLnBrk="1" hangingPunct="1">
              <a:lnSpc>
                <a:spcPct val="90000"/>
              </a:lnSpc>
            </a:pPr>
            <a:endParaRPr lang="en-US" sz="2800" b="1">
              <a:latin typeface="Arial" charset="0"/>
            </a:endParaRPr>
          </a:p>
        </p:txBody>
      </p:sp>
    </p:spTree>
    <p:extLst>
      <p:ext uri="{BB962C8B-B14F-4D97-AF65-F5344CB8AC3E}">
        <p14:creationId xmlns:p14="http://schemas.microsoft.com/office/powerpoint/2010/main" val="14501852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dated handout image courtesy of the U.S. Air Force shows a MQ-1 Predator unmanned aircraft. The United States has agreed in principle to deploy U.S. Predator drones on Turkish soil to aid in the fight against Kurdish separatist rebels, Prime Minister Tayyip Erdogan said. The U.S. military flies unarmed surveillance Predators based in Iraq and shares images and vital intelligence with Turkey to aid Ankara as it battles Kurdish Kurdistan Workers' Party (PKK) rebels who have camps in northern Iraq.  REUTERS/U.S. Air Force/Lt Col Leslie Pratt/Handout  (UNITED STATES - Tags: CONFLICT POLITICS MILITARY) FOR EDITORIAL USE ONLY. NOT FOR SALE FOR MARKETING OR ADVERTISING CAMPAIGNS. THIS IMAGE HAS BEEN SUPPLIED BY A THIRD PARTY. IT IS DISTRIBUTED, EXACTLY AS RECEIVED BY REUTERS, AS A SERVICE TO CLI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763588"/>
            <a:ext cx="72612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2280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US" b="0" dirty="0">
                <a:solidFill>
                  <a:srgbClr val="FF0000"/>
                </a:solidFill>
                <a:latin typeface="Arial" charset="0"/>
              </a:rPr>
              <a:t>Sector Reforms and Counter-Terrorism</a:t>
            </a:r>
          </a:p>
        </p:txBody>
      </p:sp>
      <p:sp>
        <p:nvSpPr>
          <p:cNvPr id="32771" name="Rectangle 3"/>
          <p:cNvSpPr>
            <a:spLocks noGrp="1" noChangeArrowheads="1"/>
          </p:cNvSpPr>
          <p:nvPr>
            <p:ph type="body" idx="4294967295"/>
          </p:nvPr>
        </p:nvSpPr>
        <p:spPr/>
        <p:txBody>
          <a:bodyPr>
            <a:normAutofit lnSpcReduction="10000"/>
          </a:bodyPr>
          <a:lstStyle/>
          <a:p>
            <a:pPr eaLnBrk="1" hangingPunct="1"/>
            <a:r>
              <a:rPr lang="en-US" b="1" dirty="0">
                <a:latin typeface="Arial" charset="0"/>
              </a:rPr>
              <a:t>Evolution of U.S. CT Policy in Africa Since September 11</a:t>
            </a:r>
          </a:p>
          <a:p>
            <a:pPr eaLnBrk="1" hangingPunct="1"/>
            <a:endParaRPr lang="en-US" b="1" dirty="0">
              <a:latin typeface="Arial" charset="0"/>
            </a:endParaRPr>
          </a:p>
          <a:p>
            <a:pPr eaLnBrk="1" hangingPunct="1"/>
            <a:r>
              <a:rPr lang="en-US" b="1" dirty="0">
                <a:latin typeface="Arial" charset="0"/>
              </a:rPr>
              <a:t>Impact of ethnic and religious identification on Terrorist threats</a:t>
            </a:r>
          </a:p>
          <a:p>
            <a:pPr eaLnBrk="1" hangingPunct="1"/>
            <a:endParaRPr lang="en-US" b="1" dirty="0">
              <a:latin typeface="Arial" charset="0"/>
            </a:endParaRPr>
          </a:p>
          <a:p>
            <a:pPr eaLnBrk="1" hangingPunct="1"/>
            <a:r>
              <a:rPr lang="en-US" b="1" dirty="0">
                <a:latin typeface="Arial" charset="0"/>
              </a:rPr>
              <a:t>Challenges of parallel governance and the Arab Spring (Egypt, Tunisia, and Libya</a:t>
            </a:r>
            <a:r>
              <a:rPr lang="en-US" b="1" dirty="0" smtClean="0">
                <a:latin typeface="Arial" charset="0"/>
              </a:rPr>
              <a:t>)</a:t>
            </a:r>
          </a:p>
          <a:p>
            <a:pPr eaLnBrk="1" hangingPunct="1"/>
            <a:endParaRPr lang="en-US" b="1" dirty="0">
              <a:latin typeface="Arial" charset="0"/>
            </a:endParaRPr>
          </a:p>
          <a:p>
            <a:pPr eaLnBrk="1" hangingPunct="1"/>
            <a:r>
              <a:rPr lang="en-US" b="1" dirty="0" smtClean="0">
                <a:latin typeface="Arial" charset="0"/>
              </a:rPr>
              <a:t>AFRICOM</a:t>
            </a:r>
            <a:endParaRPr lang="en-US" b="1" dirty="0">
              <a:latin typeface="Arial" charset="0"/>
            </a:endParaRPr>
          </a:p>
          <a:p>
            <a:pPr eaLnBrk="1" hangingPunct="1"/>
            <a:endParaRPr lang="en-US" b="1" dirty="0">
              <a:latin typeface="Arial" charset="0"/>
            </a:endParaRPr>
          </a:p>
        </p:txBody>
      </p:sp>
    </p:spTree>
    <p:extLst>
      <p:ext uri="{BB962C8B-B14F-4D97-AF65-F5344CB8AC3E}">
        <p14:creationId xmlns:p14="http://schemas.microsoft.com/office/powerpoint/2010/main" val="35656813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farm4.static.flickr.com/3532/3247803649_6b8b72a064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465263"/>
            <a:ext cx="694848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2"/>
          <p:cNvSpPr>
            <a:spLocks noGrp="1"/>
          </p:cNvSpPr>
          <p:nvPr>
            <p:ph type="title"/>
          </p:nvPr>
        </p:nvSpPr>
        <p:spPr/>
        <p:txBody>
          <a:bodyPr/>
          <a:lstStyle/>
          <a:p>
            <a:pPr eaLnBrk="1" hangingPunct="1"/>
            <a:r>
              <a:rPr lang="en-US" b="1" dirty="0">
                <a:solidFill>
                  <a:srgbClr val="FF0000"/>
                </a:solidFill>
                <a:latin typeface="Arial" charset="0"/>
              </a:rPr>
              <a:t>Popular Appeals</a:t>
            </a:r>
          </a:p>
        </p:txBody>
      </p:sp>
    </p:spTree>
    <p:extLst>
      <p:ext uri="{BB962C8B-B14F-4D97-AF65-F5344CB8AC3E}">
        <p14:creationId xmlns:p14="http://schemas.microsoft.com/office/powerpoint/2010/main" val="9053356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42005" y="2901931"/>
            <a:ext cx="6806595" cy="3956069"/>
          </a:xfrm>
        </p:spPr>
        <p:txBody>
          <a:bodyPr/>
          <a:lstStyle/>
          <a:p>
            <a:pPr marL="342900" indent="-342900" algn="l">
              <a:buAutoNum type="arabicPeriod"/>
            </a:pPr>
            <a:r>
              <a:rPr lang="en-US" dirty="0" smtClean="0"/>
              <a:t>Roosevelt </a:t>
            </a:r>
            <a:r>
              <a:rPr lang="en-US" dirty="0"/>
              <a:t>created the Office of the Coordinator of Inter-American Affairs (OCIAA) in August 1940 and </a:t>
            </a:r>
            <a:r>
              <a:rPr lang="en-US" dirty="0" smtClean="0"/>
              <a:t>appointed </a:t>
            </a:r>
            <a:r>
              <a:rPr lang="en-US" dirty="0"/>
              <a:t>Nelson Rockefeller to head the organization. </a:t>
            </a:r>
            <a:endParaRPr lang="en-US" dirty="0" smtClean="0"/>
          </a:p>
          <a:p>
            <a:pPr marL="342900" indent="-342900" algn="l">
              <a:buAutoNum type="arabicPeriod"/>
            </a:pPr>
            <a:endParaRPr lang="en-US" dirty="0"/>
          </a:p>
          <a:p>
            <a:pPr marL="342900" indent="-342900" algn="l">
              <a:buAutoNum type="arabicPeriod"/>
            </a:pPr>
            <a:r>
              <a:rPr lang="en-US" dirty="0" smtClean="0"/>
              <a:t>Largest Project- Pan-American Highway</a:t>
            </a:r>
          </a:p>
          <a:p>
            <a:pPr marL="342900" indent="-342900" algn="l">
              <a:buAutoNum type="arabicPeriod"/>
            </a:pPr>
            <a:endParaRPr lang="en-US" dirty="0"/>
          </a:p>
          <a:p>
            <a:pPr marL="342900" indent="-342900" algn="l">
              <a:buAutoNum type="arabicPeriod"/>
            </a:pPr>
            <a:r>
              <a:rPr lang="en-US" dirty="0" smtClean="0"/>
              <a:t>Set the model for foreign aid in post-WWII world</a:t>
            </a:r>
          </a:p>
          <a:p>
            <a:pPr algn="l"/>
            <a:endParaRPr lang="en-US" dirty="0" smtClean="0"/>
          </a:p>
          <a:p>
            <a:pPr algn="l"/>
            <a:endParaRPr lang="en-US" dirty="0"/>
          </a:p>
          <a:p>
            <a:pPr algn="l"/>
            <a:endParaRPr lang="en-US" dirty="0"/>
          </a:p>
        </p:txBody>
      </p:sp>
      <p:sp>
        <p:nvSpPr>
          <p:cNvPr id="3" name="Title 2"/>
          <p:cNvSpPr>
            <a:spLocks noGrp="1"/>
          </p:cNvSpPr>
          <p:nvPr>
            <p:ph type="title"/>
          </p:nvPr>
        </p:nvSpPr>
        <p:spPr/>
        <p:txBody>
          <a:bodyPr/>
          <a:lstStyle/>
          <a:p>
            <a:r>
              <a:rPr lang="en-US" dirty="0" smtClean="0">
                <a:solidFill>
                  <a:srgbClr val="0000FF"/>
                </a:solidFill>
              </a:rPr>
              <a:t>FDR’s Good Neighbor Policy</a:t>
            </a:r>
            <a:endParaRPr lang="en-US" dirty="0">
              <a:solidFill>
                <a:srgbClr val="0000FF"/>
              </a:solidFill>
            </a:endParaRPr>
          </a:p>
        </p:txBody>
      </p:sp>
    </p:spTree>
    <p:extLst>
      <p:ext uri="{BB962C8B-B14F-4D97-AF65-F5344CB8AC3E}">
        <p14:creationId xmlns:p14="http://schemas.microsoft.com/office/powerpoint/2010/main" val="4327622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b="1" dirty="0">
                <a:solidFill>
                  <a:srgbClr val="FF0000"/>
                </a:solidFill>
                <a:latin typeface="Arial" charset="0"/>
              </a:rPr>
              <a:t>Regional Threats</a:t>
            </a:r>
          </a:p>
        </p:txBody>
      </p:sp>
      <p:sp>
        <p:nvSpPr>
          <p:cNvPr id="34819" name="Rectangle 3"/>
          <p:cNvSpPr>
            <a:spLocks noGrp="1" noChangeArrowheads="1"/>
          </p:cNvSpPr>
          <p:nvPr>
            <p:ph type="body" idx="4294967295"/>
          </p:nvPr>
        </p:nvSpPr>
        <p:spPr/>
        <p:txBody>
          <a:bodyPr>
            <a:normAutofit lnSpcReduction="10000"/>
          </a:bodyPr>
          <a:lstStyle/>
          <a:p>
            <a:pPr eaLnBrk="1" hangingPunct="1">
              <a:lnSpc>
                <a:spcPct val="90000"/>
              </a:lnSpc>
            </a:pPr>
            <a:r>
              <a:rPr lang="en-US" b="1" dirty="0">
                <a:latin typeface="Arial" charset="0"/>
              </a:rPr>
              <a:t>The threat of Collapsed States and crime- Diamonds, Drugs, guns (Columbia, Guinea Conakry)</a:t>
            </a:r>
          </a:p>
          <a:p>
            <a:pPr eaLnBrk="1" hangingPunct="1">
              <a:lnSpc>
                <a:spcPct val="90000"/>
              </a:lnSpc>
            </a:pPr>
            <a:endParaRPr lang="en-US" b="1" dirty="0">
              <a:latin typeface="Arial" charset="0"/>
            </a:endParaRPr>
          </a:p>
          <a:p>
            <a:pPr eaLnBrk="1" hangingPunct="1">
              <a:lnSpc>
                <a:spcPct val="90000"/>
              </a:lnSpc>
            </a:pPr>
            <a:r>
              <a:rPr lang="en-US" b="1" dirty="0">
                <a:latin typeface="Arial" charset="0"/>
              </a:rPr>
              <a:t>Paramilitary Violence (Philippines, Great Lakes)</a:t>
            </a:r>
          </a:p>
          <a:p>
            <a:pPr eaLnBrk="1" hangingPunct="1">
              <a:lnSpc>
                <a:spcPct val="90000"/>
              </a:lnSpc>
              <a:buFontTx/>
              <a:buNone/>
            </a:pPr>
            <a:endParaRPr lang="en-US" b="1" dirty="0">
              <a:latin typeface="Arial" charset="0"/>
            </a:endParaRPr>
          </a:p>
          <a:p>
            <a:pPr eaLnBrk="1" hangingPunct="1">
              <a:lnSpc>
                <a:spcPct val="90000"/>
              </a:lnSpc>
            </a:pPr>
            <a:r>
              <a:rPr lang="en-US" b="1" dirty="0">
                <a:latin typeface="Arial" charset="0"/>
              </a:rPr>
              <a:t>Organized Crime, and Piracy (Air, Land and Sea)- Indian Ocean and gulf of </a:t>
            </a:r>
            <a:r>
              <a:rPr lang="en-US" b="1" dirty="0" err="1" smtClean="0">
                <a:latin typeface="Arial" charset="0"/>
              </a:rPr>
              <a:t>Guina</a:t>
            </a:r>
            <a:endParaRPr lang="en-US" b="1" dirty="0" smtClean="0">
              <a:latin typeface="Arial" charset="0"/>
            </a:endParaRPr>
          </a:p>
          <a:p>
            <a:pPr eaLnBrk="1" hangingPunct="1">
              <a:lnSpc>
                <a:spcPct val="90000"/>
              </a:lnSpc>
            </a:pPr>
            <a:endParaRPr lang="en-US" b="1" dirty="0">
              <a:latin typeface="Arial" charset="0"/>
            </a:endParaRPr>
          </a:p>
          <a:p>
            <a:pPr eaLnBrk="1" hangingPunct="1">
              <a:lnSpc>
                <a:spcPct val="90000"/>
              </a:lnSpc>
            </a:pPr>
            <a:r>
              <a:rPr lang="en-US" b="1" dirty="0" smtClean="0">
                <a:latin typeface="Arial" charset="0"/>
              </a:rPr>
              <a:t> Religious Fundamentalism and CVE</a:t>
            </a:r>
          </a:p>
          <a:p>
            <a:pPr marL="0" indent="0" eaLnBrk="1" hangingPunct="1">
              <a:lnSpc>
                <a:spcPct val="90000"/>
              </a:lnSpc>
              <a:buNone/>
            </a:pPr>
            <a:r>
              <a:rPr lang="en-US" b="1" dirty="0" smtClean="0">
                <a:latin typeface="Arial" charset="0"/>
              </a:rPr>
              <a:t>   (Countering Extreme Violence)</a:t>
            </a:r>
            <a:endParaRPr lang="en-US" dirty="0" smtClean="0">
              <a:latin typeface="Arial" charset="0"/>
            </a:endParaRPr>
          </a:p>
        </p:txBody>
      </p:sp>
    </p:spTree>
    <p:extLst>
      <p:ext uri="{BB962C8B-B14F-4D97-AF65-F5344CB8AC3E}">
        <p14:creationId xmlns:p14="http://schemas.microsoft.com/office/powerpoint/2010/main" val="8224038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cache.boston.com/universal/site_graphics/blogs/bigpicture/pirate_03_16/p13_177775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1225550"/>
            <a:ext cx="73533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84366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US" b="1" dirty="0">
                <a:solidFill>
                  <a:srgbClr val="FF0000"/>
                </a:solidFill>
                <a:latin typeface="Arial" charset="0"/>
              </a:rPr>
              <a:t>V. Post-Conflict Governance</a:t>
            </a:r>
          </a:p>
        </p:txBody>
      </p:sp>
      <p:sp>
        <p:nvSpPr>
          <p:cNvPr id="36867" name="Rectangle 3"/>
          <p:cNvSpPr>
            <a:spLocks noGrp="1" noChangeArrowheads="1"/>
          </p:cNvSpPr>
          <p:nvPr>
            <p:ph type="body" idx="4294967295"/>
          </p:nvPr>
        </p:nvSpPr>
        <p:spPr/>
        <p:txBody>
          <a:bodyPr/>
          <a:lstStyle/>
          <a:p>
            <a:pPr marL="812800" indent="-812800" eaLnBrk="1" hangingPunct="1">
              <a:lnSpc>
                <a:spcPct val="80000"/>
              </a:lnSpc>
            </a:pPr>
            <a:endParaRPr lang="en-US" sz="2800" b="1">
              <a:latin typeface="Arial" charset="0"/>
            </a:endParaRPr>
          </a:p>
          <a:p>
            <a:pPr marL="1879600" lvl="3" indent="-508000" eaLnBrk="1" hangingPunct="1">
              <a:lnSpc>
                <a:spcPct val="80000"/>
              </a:lnSpc>
            </a:pPr>
            <a:r>
              <a:rPr lang="en-US" sz="3200" b="1">
                <a:latin typeface="Arial" charset="0"/>
              </a:rPr>
              <a:t>The Role of Negotiated Pacts</a:t>
            </a:r>
          </a:p>
          <a:p>
            <a:pPr marL="1879600" lvl="3" indent="-508000" eaLnBrk="1" hangingPunct="1">
              <a:lnSpc>
                <a:spcPct val="80000"/>
              </a:lnSpc>
            </a:pPr>
            <a:endParaRPr lang="en-US" sz="3200" b="1">
              <a:latin typeface="Arial" charset="0"/>
            </a:endParaRPr>
          </a:p>
          <a:p>
            <a:pPr marL="1879600" lvl="3" indent="-508000" eaLnBrk="1" hangingPunct="1">
              <a:lnSpc>
                <a:spcPct val="80000"/>
              </a:lnSpc>
            </a:pPr>
            <a:endParaRPr lang="en-US" sz="3200" b="1">
              <a:latin typeface="Arial" charset="0"/>
            </a:endParaRPr>
          </a:p>
          <a:p>
            <a:pPr marL="1879600" lvl="3" indent="-508000" eaLnBrk="1" hangingPunct="1">
              <a:lnSpc>
                <a:spcPct val="80000"/>
              </a:lnSpc>
            </a:pPr>
            <a:r>
              <a:rPr lang="en-US" sz="3200" b="1">
                <a:latin typeface="Arial" charset="0"/>
              </a:rPr>
              <a:t>Truth and Reconciliation vs. Justice</a:t>
            </a:r>
          </a:p>
          <a:p>
            <a:pPr marL="1879600" lvl="3" indent="-508000" eaLnBrk="1" hangingPunct="1">
              <a:lnSpc>
                <a:spcPct val="80000"/>
              </a:lnSpc>
            </a:pPr>
            <a:endParaRPr lang="en-US" sz="3200" b="1">
              <a:latin typeface="Arial" charset="0"/>
            </a:endParaRPr>
          </a:p>
          <a:p>
            <a:pPr marL="1879600" lvl="3" indent="-508000" eaLnBrk="1" hangingPunct="1">
              <a:lnSpc>
                <a:spcPct val="80000"/>
              </a:lnSpc>
            </a:pPr>
            <a:endParaRPr lang="en-US" sz="3200" b="1">
              <a:latin typeface="Arial" charset="0"/>
            </a:endParaRPr>
          </a:p>
          <a:p>
            <a:pPr marL="1879600" lvl="3" indent="-508000" eaLnBrk="1" hangingPunct="1">
              <a:lnSpc>
                <a:spcPct val="80000"/>
              </a:lnSpc>
            </a:pPr>
            <a:r>
              <a:rPr lang="en-US" sz="3200" b="1">
                <a:latin typeface="Arial" charset="0"/>
              </a:rPr>
              <a:t>International Courts Issues</a:t>
            </a:r>
          </a:p>
        </p:txBody>
      </p:sp>
    </p:spTree>
    <p:extLst>
      <p:ext uri="{BB962C8B-B14F-4D97-AF65-F5344CB8AC3E}">
        <p14:creationId xmlns:p14="http://schemas.microsoft.com/office/powerpoint/2010/main" val="9722665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8848725" cy="749300"/>
          </a:xfrm>
        </p:spPr>
        <p:txBody>
          <a:bodyPr/>
          <a:lstStyle/>
          <a:p>
            <a:pPr eaLnBrk="1" hangingPunct="1"/>
            <a:r>
              <a:rPr lang="en-US" sz="3200" dirty="0">
                <a:solidFill>
                  <a:srgbClr val="FF0000"/>
                </a:solidFill>
                <a:latin typeface="Arial" charset="0"/>
              </a:rPr>
              <a:t>Liberian Truth and Reconciliation Commission</a:t>
            </a:r>
          </a:p>
        </p:txBody>
      </p:sp>
      <p:pic>
        <p:nvPicPr>
          <p:cNvPr id="37891" name="Picture 3"/>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217613" y="1611313"/>
            <a:ext cx="2709862" cy="1792287"/>
          </a:xfrm>
        </p:spPr>
      </p:pic>
      <p:sp>
        <p:nvSpPr>
          <p:cNvPr id="37892" name="Rectangle 4"/>
          <p:cNvSpPr>
            <a:spLocks noGrp="1" noChangeArrowheads="1"/>
          </p:cNvSpPr>
          <p:nvPr>
            <p:ph type="body" sz="half" idx="2"/>
          </p:nvPr>
        </p:nvSpPr>
        <p:spPr/>
        <p:txBody>
          <a:bodyPr/>
          <a:lstStyle/>
          <a:p>
            <a:pPr eaLnBrk="1" hangingPunct="1">
              <a:buFontTx/>
              <a:buNone/>
            </a:pPr>
            <a:r>
              <a:rPr lang="en-US" b="1">
                <a:latin typeface="Arial" charset="0"/>
              </a:rPr>
              <a:t>Conflict Resolution </a:t>
            </a:r>
          </a:p>
          <a:p>
            <a:pPr eaLnBrk="1" hangingPunct="1"/>
            <a:endParaRPr lang="en-US" b="1">
              <a:latin typeface="Arial" charset="0"/>
            </a:endParaRPr>
          </a:p>
          <a:p>
            <a:pPr eaLnBrk="1" hangingPunct="1">
              <a:buFontTx/>
              <a:buNone/>
            </a:pPr>
            <a:r>
              <a:rPr lang="en-US" b="1">
                <a:latin typeface="Arial" charset="0"/>
              </a:rPr>
              <a:t>	vs.</a:t>
            </a:r>
          </a:p>
          <a:p>
            <a:pPr eaLnBrk="1" hangingPunct="1">
              <a:buFontTx/>
              <a:buNone/>
            </a:pPr>
            <a:endParaRPr lang="en-US" b="1">
              <a:latin typeface="Arial" charset="0"/>
            </a:endParaRPr>
          </a:p>
          <a:p>
            <a:pPr eaLnBrk="1" hangingPunct="1">
              <a:buFontTx/>
              <a:buNone/>
            </a:pPr>
            <a:r>
              <a:rPr lang="en-US" b="1">
                <a:latin typeface="Arial" charset="0"/>
              </a:rPr>
              <a:t>Justice</a:t>
            </a:r>
          </a:p>
          <a:p>
            <a:pPr eaLnBrk="1" hangingPunct="1">
              <a:buFontTx/>
              <a:buNone/>
            </a:pPr>
            <a:endParaRPr lang="en-US" b="1">
              <a:latin typeface="Arial" charset="0"/>
            </a:endParaRPr>
          </a:p>
          <a:p>
            <a:pPr eaLnBrk="1" hangingPunct="1">
              <a:buFontTx/>
              <a:buNone/>
            </a:pPr>
            <a:endParaRPr lang="en-US" b="1">
              <a:latin typeface="Arial" charset="0"/>
            </a:endParaRPr>
          </a:p>
          <a:p>
            <a:pPr eaLnBrk="1" hangingPunct="1">
              <a:buFontTx/>
              <a:buNone/>
            </a:pPr>
            <a:endParaRPr lang="en-US" b="1">
              <a:latin typeface="Arial" charset="0"/>
            </a:endParaRPr>
          </a:p>
          <a:p>
            <a:pPr eaLnBrk="1" hangingPunct="1">
              <a:buFontTx/>
              <a:buNone/>
            </a:pPr>
            <a:r>
              <a:rPr lang="en-US" b="1">
                <a:latin typeface="Arial" charset="0"/>
              </a:rPr>
              <a:t>	</a:t>
            </a:r>
            <a:r>
              <a:rPr lang="en-US" sz="2000" b="1" i="1">
                <a:latin typeface="Arial" charset="0"/>
              </a:rPr>
              <a:t>Bishop Desmond Tutu</a:t>
            </a:r>
          </a:p>
        </p:txBody>
      </p:sp>
      <p:pic>
        <p:nvPicPr>
          <p:cNvPr id="37893" name="Picture 5" descr="Bishop Desmond Tu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3937000"/>
            <a:ext cx="347186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2830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r>
              <a:rPr lang="en-US" b="1" dirty="0">
                <a:solidFill>
                  <a:srgbClr val="FF0000"/>
                </a:solidFill>
                <a:latin typeface="Arial" charset="0"/>
              </a:rPr>
              <a:t>Post-Conflict Governance</a:t>
            </a:r>
          </a:p>
        </p:txBody>
      </p:sp>
      <p:sp>
        <p:nvSpPr>
          <p:cNvPr id="38915" name="Rectangle 3"/>
          <p:cNvSpPr>
            <a:spLocks noGrp="1" noChangeArrowheads="1"/>
          </p:cNvSpPr>
          <p:nvPr>
            <p:ph type="body" idx="4294967295"/>
          </p:nvPr>
        </p:nvSpPr>
        <p:spPr>
          <a:xfrm>
            <a:off x="294159" y="1247238"/>
            <a:ext cx="8534400" cy="4599432"/>
          </a:xfrm>
        </p:spPr>
        <p:txBody>
          <a:bodyPr/>
          <a:lstStyle/>
          <a:p>
            <a:pPr lvl="3" eaLnBrk="1" hangingPunct="1"/>
            <a:endParaRPr lang="en-US" sz="3200" b="1" dirty="0">
              <a:latin typeface="Arial" charset="0"/>
            </a:endParaRPr>
          </a:p>
          <a:p>
            <a:pPr lvl="3" eaLnBrk="1" hangingPunct="1"/>
            <a:r>
              <a:rPr lang="en-US" sz="3200" b="1" dirty="0">
                <a:latin typeface="Arial" charset="0"/>
              </a:rPr>
              <a:t>Demilitarizing societies</a:t>
            </a:r>
          </a:p>
          <a:p>
            <a:pPr lvl="3" eaLnBrk="1" hangingPunct="1"/>
            <a:endParaRPr lang="en-US" sz="3200" b="1" dirty="0">
              <a:latin typeface="Arial" charset="0"/>
            </a:endParaRPr>
          </a:p>
          <a:p>
            <a:pPr lvl="3" eaLnBrk="1" hangingPunct="1"/>
            <a:r>
              <a:rPr lang="en-US" sz="3200" b="1" dirty="0">
                <a:latin typeface="Arial" charset="0"/>
              </a:rPr>
              <a:t>State Rebuilding and Institutional Development</a:t>
            </a:r>
          </a:p>
          <a:p>
            <a:pPr lvl="3" eaLnBrk="1" hangingPunct="1"/>
            <a:endParaRPr lang="en-US" sz="3200" b="1" dirty="0">
              <a:latin typeface="Arial" charset="0"/>
            </a:endParaRPr>
          </a:p>
          <a:p>
            <a:pPr lvl="3" eaLnBrk="1" hangingPunct="1"/>
            <a:r>
              <a:rPr lang="en-US" sz="3200" b="1" dirty="0" smtClean="0">
                <a:latin typeface="Arial" charset="0"/>
              </a:rPr>
              <a:t>Shift from Development to Democracy </a:t>
            </a:r>
            <a:r>
              <a:rPr lang="en-US" sz="3200" b="1" dirty="0">
                <a:latin typeface="Arial" charset="0"/>
              </a:rPr>
              <a:t>and Governance</a:t>
            </a:r>
          </a:p>
          <a:p>
            <a:pPr eaLnBrk="1" hangingPunct="1"/>
            <a:endParaRPr lang="en-US" dirty="0">
              <a:latin typeface="Arial" charset="0"/>
            </a:endParaRPr>
          </a:p>
        </p:txBody>
      </p:sp>
    </p:spTree>
    <p:extLst>
      <p:ext uri="{BB962C8B-B14F-4D97-AF65-F5344CB8AC3E}">
        <p14:creationId xmlns:p14="http://schemas.microsoft.com/office/powerpoint/2010/main" val="25817629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17488" y="423152"/>
            <a:ext cx="8848726" cy="749300"/>
          </a:xfrm>
        </p:spPr>
        <p:txBody>
          <a:bodyPr>
            <a:normAutofit fontScale="90000"/>
          </a:bodyPr>
          <a:lstStyle/>
          <a:p>
            <a:pPr eaLnBrk="1" hangingPunct="1"/>
            <a:r>
              <a:rPr lang="en-US" sz="3200" b="1" dirty="0">
                <a:solidFill>
                  <a:srgbClr val="FF0000"/>
                </a:solidFill>
                <a:latin typeface="Arial" charset="0"/>
              </a:rPr>
              <a:t>Nation-Building, United Nations Style</a:t>
            </a:r>
            <a:br>
              <a:rPr lang="en-US" sz="3200" b="1" dirty="0">
                <a:solidFill>
                  <a:srgbClr val="FF0000"/>
                </a:solidFill>
                <a:latin typeface="Arial" charset="0"/>
              </a:rPr>
            </a:br>
            <a:endParaRPr lang="en-US" sz="3200" b="1" dirty="0">
              <a:solidFill>
                <a:srgbClr val="FF0000"/>
              </a:solidFill>
              <a:latin typeface="Arial" charset="0"/>
            </a:endParaRPr>
          </a:p>
        </p:txBody>
      </p:sp>
      <p:pic>
        <p:nvPicPr>
          <p:cNvPr id="39939" name="Picture 4" descr="United Nations Peace Kee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563" y="971550"/>
            <a:ext cx="6835775"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5430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3053" y="504684"/>
            <a:ext cx="8848725" cy="749300"/>
          </a:xfrm>
        </p:spPr>
        <p:txBody>
          <a:bodyPr>
            <a:normAutofit fontScale="90000"/>
          </a:bodyPr>
          <a:lstStyle/>
          <a:p>
            <a:pPr eaLnBrk="1" hangingPunct="1"/>
            <a:r>
              <a:rPr lang="en-US" sz="3200" dirty="0">
                <a:solidFill>
                  <a:srgbClr val="FF0000"/>
                </a:solidFill>
                <a:latin typeface="Arial" charset="0"/>
              </a:rPr>
              <a:t/>
            </a:r>
            <a:br>
              <a:rPr lang="en-US" sz="3200" dirty="0">
                <a:solidFill>
                  <a:srgbClr val="FF0000"/>
                </a:solidFill>
                <a:latin typeface="Arial" charset="0"/>
              </a:rPr>
            </a:br>
            <a:r>
              <a:rPr lang="en-US" sz="3200" dirty="0" smtClean="0">
                <a:solidFill>
                  <a:srgbClr val="FF0000"/>
                </a:solidFill>
                <a:latin typeface="Arial" charset="0"/>
              </a:rPr>
              <a:t> </a:t>
            </a:r>
            <a:r>
              <a:rPr lang="en-US" sz="3200" dirty="0">
                <a:solidFill>
                  <a:srgbClr val="FF0000"/>
                </a:solidFill>
                <a:latin typeface="Arial" charset="0"/>
              </a:rPr>
              <a:t>Foreign Aid and Foreign and Security Policy- </a:t>
            </a:r>
            <a:r>
              <a:rPr lang="en-US" sz="3200" dirty="0" smtClean="0">
                <a:solidFill>
                  <a:srgbClr val="FF0000"/>
                </a:solidFill>
                <a:latin typeface="Arial" charset="0"/>
              </a:rPr>
              <a:t/>
            </a:r>
            <a:br>
              <a:rPr lang="en-US" sz="3200" dirty="0" smtClean="0">
                <a:solidFill>
                  <a:srgbClr val="FF0000"/>
                </a:solidFill>
                <a:latin typeface="Arial" charset="0"/>
              </a:rPr>
            </a:br>
            <a:r>
              <a:rPr lang="en-US" sz="3200" dirty="0" smtClean="0">
                <a:solidFill>
                  <a:srgbClr val="FF0000"/>
                </a:solidFill>
                <a:latin typeface="Arial" charset="0"/>
              </a:rPr>
              <a:t>Two Historical </a:t>
            </a:r>
            <a:r>
              <a:rPr lang="en-US" sz="3200" dirty="0">
                <a:solidFill>
                  <a:srgbClr val="FF0000"/>
                </a:solidFill>
                <a:latin typeface="Arial" charset="0"/>
              </a:rPr>
              <a:t>Views</a:t>
            </a:r>
          </a:p>
        </p:txBody>
      </p:sp>
      <p:sp>
        <p:nvSpPr>
          <p:cNvPr id="43011" name="Rectangle 3"/>
          <p:cNvSpPr>
            <a:spLocks noGrp="1" noChangeArrowheads="1"/>
          </p:cNvSpPr>
          <p:nvPr>
            <p:ph type="body" idx="1"/>
          </p:nvPr>
        </p:nvSpPr>
        <p:spPr/>
        <p:txBody>
          <a:bodyPr/>
          <a:lstStyle/>
          <a:p>
            <a:pPr eaLnBrk="1" hangingPunct="1">
              <a:buFontTx/>
              <a:buNone/>
            </a:pPr>
            <a:endParaRPr lang="en-US" b="1" dirty="0">
              <a:latin typeface="Arial" charset="0"/>
            </a:endParaRPr>
          </a:p>
          <a:p>
            <a:pPr marL="0" indent="0" eaLnBrk="1" hangingPunct="1">
              <a:buNone/>
            </a:pPr>
            <a:r>
              <a:rPr lang="en-US" b="1" dirty="0" smtClean="0">
                <a:latin typeface="Arial" charset="0"/>
              </a:rPr>
              <a:t>  </a:t>
            </a:r>
          </a:p>
          <a:p>
            <a:pPr marL="0" indent="0" eaLnBrk="1" hangingPunct="1">
              <a:buNone/>
            </a:pPr>
            <a:r>
              <a:rPr lang="en-US" b="1" dirty="0" smtClean="0">
                <a:latin typeface="Arial" charset="0"/>
              </a:rPr>
              <a:t>  So </a:t>
            </a:r>
            <a:r>
              <a:rPr lang="en-US" b="1" dirty="0">
                <a:latin typeface="Arial" charset="0"/>
              </a:rPr>
              <a:t>Called </a:t>
            </a:r>
            <a:r>
              <a:rPr lang="ja-JP" altLang="en-US" b="1" dirty="0">
                <a:latin typeface="Arial" charset="0"/>
              </a:rPr>
              <a:t>“</a:t>
            </a:r>
            <a:r>
              <a:rPr lang="en-US" b="1" dirty="0">
                <a:latin typeface="Arial" charset="0"/>
              </a:rPr>
              <a:t>Whole of Government</a:t>
            </a:r>
            <a:r>
              <a:rPr lang="ja-JP" altLang="en-US" b="1" dirty="0">
                <a:latin typeface="Arial" charset="0"/>
              </a:rPr>
              <a:t>”</a:t>
            </a:r>
            <a:r>
              <a:rPr lang="en-US" b="1" dirty="0">
                <a:latin typeface="Arial" charset="0"/>
              </a:rPr>
              <a:t> Approach</a:t>
            </a:r>
            <a:r>
              <a:rPr lang="en-US" b="1" dirty="0" smtClean="0">
                <a:latin typeface="Arial" charset="0"/>
              </a:rPr>
              <a:t>-</a:t>
            </a:r>
          </a:p>
          <a:p>
            <a:pPr marL="0" indent="0" eaLnBrk="1" hangingPunct="1">
              <a:buNone/>
            </a:pPr>
            <a:r>
              <a:rPr lang="en-US" b="1" dirty="0">
                <a:latin typeface="Arial" charset="0"/>
              </a:rPr>
              <a:t> </a:t>
            </a:r>
            <a:r>
              <a:rPr lang="en-US" b="1" dirty="0" smtClean="0">
                <a:latin typeface="Arial" charset="0"/>
              </a:rPr>
              <a:t> </a:t>
            </a:r>
            <a:r>
              <a:rPr lang="en-US" b="1" dirty="0">
                <a:latin typeface="Arial" charset="0"/>
              </a:rPr>
              <a:t>The </a:t>
            </a:r>
            <a:r>
              <a:rPr lang="en-US" b="1" dirty="0" smtClean="0">
                <a:latin typeface="Arial" charset="0"/>
              </a:rPr>
              <a:t>Method</a:t>
            </a:r>
          </a:p>
          <a:p>
            <a:pPr marL="514350" indent="-514350" eaLnBrk="1" hangingPunct="1">
              <a:buFontTx/>
              <a:buAutoNum type="arabicPeriod"/>
            </a:pPr>
            <a:endParaRPr lang="en-US" b="1" dirty="0">
              <a:latin typeface="Arial" charset="0"/>
            </a:endParaRPr>
          </a:p>
          <a:p>
            <a:pPr eaLnBrk="1" hangingPunct="1">
              <a:buFontTx/>
              <a:buNone/>
            </a:pPr>
            <a:endParaRPr lang="en-US" b="1" dirty="0">
              <a:latin typeface="Arial" charset="0"/>
            </a:endParaRPr>
          </a:p>
          <a:p>
            <a:pPr eaLnBrk="1" hangingPunct="1">
              <a:buFontTx/>
              <a:buNone/>
            </a:pPr>
            <a:r>
              <a:rPr lang="en-US" b="1" dirty="0" smtClean="0">
                <a:latin typeface="Arial" charset="0"/>
              </a:rPr>
              <a:t> 	Historical </a:t>
            </a:r>
            <a:r>
              <a:rPr lang="en-US" b="1" dirty="0">
                <a:latin typeface="Arial" charset="0"/>
              </a:rPr>
              <a:t>Debate about </a:t>
            </a:r>
            <a:r>
              <a:rPr lang="ja-JP" altLang="en-US" b="1" dirty="0">
                <a:latin typeface="Arial" charset="0"/>
              </a:rPr>
              <a:t>“</a:t>
            </a:r>
            <a:r>
              <a:rPr lang="en-US" b="1" dirty="0">
                <a:latin typeface="Arial" charset="0"/>
              </a:rPr>
              <a:t>Hearts and Minds</a:t>
            </a:r>
            <a:r>
              <a:rPr lang="ja-JP" altLang="en-US" b="1" dirty="0">
                <a:latin typeface="Arial" charset="0"/>
              </a:rPr>
              <a:t>”</a:t>
            </a:r>
            <a:r>
              <a:rPr lang="en-US" b="1" dirty="0">
                <a:latin typeface="Arial" charset="0"/>
              </a:rPr>
              <a:t>- </a:t>
            </a:r>
            <a:r>
              <a:rPr lang="en-US" b="1" dirty="0" smtClean="0">
                <a:latin typeface="Arial" charset="0"/>
              </a:rPr>
              <a:t>The Problem</a:t>
            </a:r>
            <a:endParaRPr lang="en-US" b="1" dirty="0">
              <a:latin typeface="Arial" charset="0"/>
            </a:endParaRPr>
          </a:p>
        </p:txBody>
      </p:sp>
    </p:spTree>
    <p:extLst>
      <p:ext uri="{BB962C8B-B14F-4D97-AF65-F5344CB8AC3E}">
        <p14:creationId xmlns:p14="http://schemas.microsoft.com/office/powerpoint/2010/main" val="160123185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r>
              <a:rPr lang="ja-JP" altLang="en-US" b="1" dirty="0" smtClean="0">
                <a:solidFill>
                  <a:srgbClr val="FF0000"/>
                </a:solidFill>
                <a:latin typeface="Arial" charset="0"/>
              </a:rPr>
              <a:t>“</a:t>
            </a:r>
            <a:r>
              <a:rPr lang="en-US" b="1" dirty="0" smtClean="0">
                <a:solidFill>
                  <a:srgbClr val="FF0000"/>
                </a:solidFill>
                <a:latin typeface="Arial" charset="0"/>
              </a:rPr>
              <a:t>Whole of Government</a:t>
            </a:r>
            <a:r>
              <a:rPr lang="ja-JP" altLang="en-US" b="1" dirty="0" smtClean="0">
                <a:solidFill>
                  <a:srgbClr val="FF0000"/>
                </a:solidFill>
                <a:latin typeface="Arial" charset="0"/>
              </a:rPr>
              <a:t>”</a:t>
            </a:r>
            <a:r>
              <a:rPr lang="en-US" altLang="ja-JP" b="1" dirty="0" smtClean="0">
                <a:solidFill>
                  <a:srgbClr val="FF0000"/>
                </a:solidFill>
                <a:latin typeface="Arial" charset="0"/>
              </a:rPr>
              <a:t> in Foreign Policy</a:t>
            </a:r>
            <a:endParaRPr lang="en-US" b="1" dirty="0">
              <a:solidFill>
                <a:srgbClr val="FF0000"/>
              </a:solidFill>
              <a:latin typeface="Arial" charset="0"/>
            </a:endParaRPr>
          </a:p>
        </p:txBody>
      </p:sp>
      <p:sp>
        <p:nvSpPr>
          <p:cNvPr id="49155" name="Rectangle 3"/>
          <p:cNvSpPr>
            <a:spLocks noGrp="1" noChangeArrowheads="1"/>
          </p:cNvSpPr>
          <p:nvPr>
            <p:ph type="body" idx="1"/>
          </p:nvPr>
        </p:nvSpPr>
        <p:spPr>
          <a:xfrm>
            <a:off x="0" y="1157288"/>
            <a:ext cx="8553450" cy="4852987"/>
          </a:xfrm>
        </p:spPr>
        <p:txBody>
          <a:bodyPr/>
          <a:lstStyle/>
          <a:p>
            <a:pPr lvl="4" eaLnBrk="1" hangingPunct="1"/>
            <a:r>
              <a:rPr lang="en-US" sz="4000" b="1">
                <a:latin typeface="Arial" charset="0"/>
              </a:rPr>
              <a:t>Definition:  </a:t>
            </a:r>
          </a:p>
          <a:p>
            <a:pPr lvl="4" eaLnBrk="1" hangingPunct="1">
              <a:buFontTx/>
              <a:buNone/>
            </a:pPr>
            <a:endParaRPr lang="en-US" sz="4000" b="1">
              <a:latin typeface="Arial" charset="0"/>
            </a:endParaRPr>
          </a:p>
          <a:p>
            <a:pPr lvl="4" eaLnBrk="1" hangingPunct="1"/>
            <a:r>
              <a:rPr lang="en-US" sz="4000" b="1">
                <a:latin typeface="Arial" charset="0"/>
              </a:rPr>
              <a:t>Integrated Approach to Conflict and Post-Conflict Situations in Fragile States</a:t>
            </a:r>
          </a:p>
          <a:p>
            <a:pPr eaLnBrk="1" hangingPunct="1"/>
            <a:endParaRPr lang="en-US" sz="3600">
              <a:latin typeface="Arial" charset="0"/>
            </a:endParaRPr>
          </a:p>
        </p:txBody>
      </p:sp>
    </p:spTree>
    <p:extLst>
      <p:ext uri="{BB962C8B-B14F-4D97-AF65-F5344CB8AC3E}">
        <p14:creationId xmlns:p14="http://schemas.microsoft.com/office/powerpoint/2010/main" val="45509320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blackfive.net/photos/uncategorized/2007/08/29/54841_ip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973138"/>
            <a:ext cx="7524750"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14880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ja-JP" altLang="en-US" dirty="0">
                <a:solidFill>
                  <a:srgbClr val="FF0000"/>
                </a:solidFill>
                <a:latin typeface="Arial" charset="0"/>
              </a:rPr>
              <a:t>“</a:t>
            </a:r>
            <a:r>
              <a:rPr lang="en-US" dirty="0">
                <a:solidFill>
                  <a:srgbClr val="FF0000"/>
                </a:solidFill>
                <a:latin typeface="Arial" charset="0"/>
              </a:rPr>
              <a:t>Whole of Government</a:t>
            </a:r>
            <a:r>
              <a:rPr lang="ja-JP" altLang="en-US" dirty="0" smtClean="0">
                <a:solidFill>
                  <a:srgbClr val="FF0000"/>
                </a:solidFill>
                <a:latin typeface="Arial" charset="0"/>
              </a:rPr>
              <a:t>”</a:t>
            </a:r>
            <a:r>
              <a:rPr lang="en-US" altLang="ja-JP" dirty="0" smtClean="0">
                <a:solidFill>
                  <a:srgbClr val="FF0000"/>
                </a:solidFill>
                <a:latin typeface="Arial" charset="0"/>
              </a:rPr>
              <a:t>  (DDD)</a:t>
            </a:r>
            <a:endParaRPr lang="en-US" dirty="0">
              <a:solidFill>
                <a:srgbClr val="FF0000"/>
              </a:solidFill>
              <a:latin typeface="Arial" charset="0"/>
            </a:endParaRPr>
          </a:p>
        </p:txBody>
      </p:sp>
      <p:sp>
        <p:nvSpPr>
          <p:cNvPr id="45059" name="Rectangle 3"/>
          <p:cNvSpPr>
            <a:spLocks noGrp="1" noChangeArrowheads="1"/>
          </p:cNvSpPr>
          <p:nvPr>
            <p:ph type="body" idx="1"/>
          </p:nvPr>
        </p:nvSpPr>
        <p:spPr/>
        <p:txBody>
          <a:bodyPr/>
          <a:lstStyle/>
          <a:p>
            <a:pPr marL="1752600" lvl="3" indent="-381000" eaLnBrk="1" hangingPunct="1">
              <a:buFontTx/>
              <a:buNone/>
            </a:pPr>
            <a:endParaRPr lang="en-US" sz="2800" b="1" dirty="0">
              <a:latin typeface="Arial" charset="0"/>
            </a:endParaRPr>
          </a:p>
          <a:p>
            <a:pPr marL="1752600" lvl="3" indent="-381000" eaLnBrk="1" hangingPunct="1">
              <a:buFontTx/>
              <a:buNone/>
            </a:pPr>
            <a:r>
              <a:rPr lang="en-US" sz="3600" b="1" dirty="0" smtClean="0">
                <a:latin typeface="Arial" charset="0"/>
              </a:rPr>
              <a:t>	Focus</a:t>
            </a:r>
            <a:r>
              <a:rPr lang="en-US" sz="3600" b="1" dirty="0">
                <a:latin typeface="Arial" charset="0"/>
              </a:rPr>
              <a:t>:  Diplomacy, 			Development and Defense</a:t>
            </a:r>
          </a:p>
          <a:p>
            <a:pPr marL="1752600" lvl="3" indent="-381000" eaLnBrk="1" hangingPunct="1">
              <a:buFontTx/>
              <a:buNone/>
            </a:pPr>
            <a:endParaRPr lang="en-US" sz="3600" b="1" dirty="0">
              <a:latin typeface="Arial" charset="0"/>
            </a:endParaRPr>
          </a:p>
          <a:p>
            <a:pPr marL="1752600" lvl="3" indent="-381000" eaLnBrk="1" hangingPunct="1">
              <a:buFontTx/>
              <a:buNone/>
            </a:pPr>
            <a:r>
              <a:rPr lang="en-US" sz="3600" b="1" dirty="0">
                <a:latin typeface="Arial" charset="0"/>
              </a:rPr>
              <a:t>	</a:t>
            </a:r>
            <a:r>
              <a:rPr lang="en-US" sz="3600" b="1" dirty="0" smtClean="0">
                <a:latin typeface="Arial" charset="0"/>
              </a:rPr>
              <a:t>Usually </a:t>
            </a:r>
            <a:r>
              <a:rPr lang="en-US" sz="3600" b="1" dirty="0">
                <a:latin typeface="Arial" charset="0"/>
              </a:rPr>
              <a:t>Add Information/  	Intelligence, Trade and 	Finance, Environmental, 	etc.</a:t>
            </a:r>
            <a:r>
              <a:rPr lang="en-US" sz="2800" dirty="0">
                <a:latin typeface="Arial" charset="0"/>
              </a:rPr>
              <a:t> </a:t>
            </a:r>
          </a:p>
          <a:p>
            <a:pPr marL="609600" indent="-609600" eaLnBrk="1" hangingPunct="1"/>
            <a:endParaRPr lang="en-US" sz="2800" dirty="0">
              <a:latin typeface="Arial" charset="0"/>
            </a:endParaRPr>
          </a:p>
        </p:txBody>
      </p:sp>
    </p:spTree>
    <p:extLst>
      <p:ext uri="{BB962C8B-B14F-4D97-AF65-F5344CB8AC3E}">
        <p14:creationId xmlns:p14="http://schemas.microsoft.com/office/powerpoint/2010/main" val="1743944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b="1" dirty="0">
                <a:solidFill>
                  <a:srgbClr val="0000FF"/>
                </a:solidFill>
                <a:latin typeface="Tahoma" charset="0"/>
              </a:rPr>
              <a:t>Review: Foreign Aid During World War II- Lend Lease</a:t>
            </a:r>
          </a:p>
        </p:txBody>
      </p:sp>
      <p:pic>
        <p:nvPicPr>
          <p:cNvPr id="8195" name="Picture 2" descr="http://www.historians.org/projects/giroundtable/Lend_Lease/Images/LendLease_Pix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882" y="1138629"/>
            <a:ext cx="5655393" cy="557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70144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0" y="-76200"/>
            <a:ext cx="8848725" cy="749300"/>
          </a:xfrm>
        </p:spPr>
        <p:txBody>
          <a:bodyPr/>
          <a:lstStyle/>
          <a:p>
            <a:pPr eaLnBrk="1" hangingPunct="1"/>
            <a:r>
              <a:rPr lang="en-US" b="1" dirty="0">
                <a:solidFill>
                  <a:srgbClr val="FF0000"/>
                </a:solidFill>
                <a:latin typeface="Arial" charset="0"/>
              </a:rPr>
              <a:t>The Trade </a:t>
            </a:r>
            <a:r>
              <a:rPr lang="en-US" b="1" dirty="0" smtClean="0">
                <a:solidFill>
                  <a:srgbClr val="FF0000"/>
                </a:solidFill>
                <a:latin typeface="Arial" charset="0"/>
              </a:rPr>
              <a:t>Issue and DDD</a:t>
            </a:r>
            <a:endParaRPr lang="en-US" b="1" dirty="0">
              <a:solidFill>
                <a:srgbClr val="FF0000"/>
              </a:solidFill>
              <a:latin typeface="Arial" charset="0"/>
            </a:endParaRPr>
          </a:p>
        </p:txBody>
      </p:sp>
      <p:pic>
        <p:nvPicPr>
          <p:cNvPr id="46083" name="Picture 2" descr="http://ugandaninsomniac.files.wordpress.com/2009/06/agoa-tanzania.gif?w=328&amp;h=2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0" y="2505075"/>
            <a:ext cx="3852863"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http://www.generation.co.za/images/ago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196975"/>
            <a:ext cx="39052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descr="http://photos.state.gov/libraries/nigeria/328646/prog_events2009/ago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2473325"/>
            <a:ext cx="47625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7087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1752" y="0"/>
            <a:ext cx="10547893" cy="1298919"/>
          </a:xfrm>
        </p:spPr>
        <p:txBody>
          <a:bodyPr>
            <a:normAutofit/>
          </a:bodyPr>
          <a:lstStyle/>
          <a:p>
            <a:pPr algn="l" eaLnBrk="1" hangingPunct="1"/>
            <a:r>
              <a:rPr lang="en-US" sz="3200" b="1" dirty="0">
                <a:solidFill>
                  <a:srgbClr val="FF0000"/>
                </a:solidFill>
                <a:latin typeface="Arial" charset="0"/>
              </a:rPr>
              <a:t>Whole of Government Countries: </a:t>
            </a:r>
            <a:r>
              <a:rPr lang="en-US" sz="3200" b="1" dirty="0" smtClean="0">
                <a:solidFill>
                  <a:srgbClr val="FF0000"/>
                </a:solidFill>
                <a:latin typeface="Arial" charset="0"/>
              </a:rPr>
              <a:t>Extent </a:t>
            </a:r>
            <a:br>
              <a:rPr lang="en-US" sz="3200" b="1" dirty="0" smtClean="0">
                <a:solidFill>
                  <a:srgbClr val="FF0000"/>
                </a:solidFill>
                <a:latin typeface="Arial" charset="0"/>
              </a:rPr>
            </a:br>
            <a:r>
              <a:rPr lang="en-US" sz="3200" b="1" dirty="0" smtClean="0">
                <a:solidFill>
                  <a:srgbClr val="FF0000"/>
                </a:solidFill>
                <a:latin typeface="Arial" charset="0"/>
              </a:rPr>
              <a:t>of </a:t>
            </a:r>
            <a:r>
              <a:rPr lang="en-US" sz="3200" b="1" dirty="0">
                <a:solidFill>
                  <a:srgbClr val="FF0000"/>
                </a:solidFill>
                <a:latin typeface="Arial" charset="0"/>
              </a:rPr>
              <a:t>Integration</a:t>
            </a:r>
          </a:p>
        </p:txBody>
      </p:sp>
      <p:sp>
        <p:nvSpPr>
          <p:cNvPr id="47107" name="Rectangle 3"/>
          <p:cNvSpPr>
            <a:spLocks noGrp="1" noChangeArrowheads="1"/>
          </p:cNvSpPr>
          <p:nvPr>
            <p:ph type="body" idx="1"/>
          </p:nvPr>
        </p:nvSpPr>
        <p:spPr/>
        <p:txBody>
          <a:bodyPr/>
          <a:lstStyle/>
          <a:p>
            <a:pPr eaLnBrk="1" hangingPunct="1"/>
            <a:endParaRPr lang="en-US" b="1" dirty="0">
              <a:latin typeface="Arial" charset="0"/>
            </a:endParaRPr>
          </a:p>
          <a:p>
            <a:pPr eaLnBrk="1" hangingPunct="1"/>
            <a:r>
              <a:rPr lang="en-US" b="1" dirty="0">
                <a:latin typeface="Arial" charset="0"/>
              </a:rPr>
              <a:t>Scandinavia</a:t>
            </a:r>
          </a:p>
          <a:p>
            <a:pPr eaLnBrk="1" hangingPunct="1"/>
            <a:r>
              <a:rPr lang="en-US" b="1" dirty="0">
                <a:latin typeface="Arial" charset="0"/>
              </a:rPr>
              <a:t>Canada</a:t>
            </a:r>
          </a:p>
          <a:p>
            <a:pPr eaLnBrk="1" hangingPunct="1"/>
            <a:r>
              <a:rPr lang="en-US" b="1" dirty="0">
                <a:latin typeface="Arial" charset="0"/>
              </a:rPr>
              <a:t>U.K.</a:t>
            </a:r>
          </a:p>
          <a:p>
            <a:pPr eaLnBrk="1" hangingPunct="1"/>
            <a:r>
              <a:rPr lang="en-US" b="1" dirty="0">
                <a:latin typeface="Arial" charset="0"/>
              </a:rPr>
              <a:t>Australia</a:t>
            </a:r>
          </a:p>
          <a:p>
            <a:pPr eaLnBrk="1" hangingPunct="1"/>
            <a:r>
              <a:rPr lang="en-US" b="1" dirty="0">
                <a:latin typeface="Arial" charset="0"/>
              </a:rPr>
              <a:t>France</a:t>
            </a:r>
          </a:p>
          <a:p>
            <a:pPr eaLnBrk="1" hangingPunct="1"/>
            <a:r>
              <a:rPr lang="en-US" b="1" dirty="0">
                <a:latin typeface="Arial" charset="0"/>
              </a:rPr>
              <a:t>U.S.</a:t>
            </a:r>
          </a:p>
        </p:txBody>
      </p:sp>
    </p:spTree>
    <p:extLst>
      <p:ext uri="{BB962C8B-B14F-4D97-AF65-F5344CB8AC3E}">
        <p14:creationId xmlns:p14="http://schemas.microsoft.com/office/powerpoint/2010/main" val="92561521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b="1" dirty="0">
                <a:solidFill>
                  <a:srgbClr val="FF0000"/>
                </a:solidFill>
                <a:latin typeface="Arial" charset="0"/>
              </a:rPr>
              <a:t>Australia</a:t>
            </a:r>
          </a:p>
        </p:txBody>
      </p:sp>
      <p:pic>
        <p:nvPicPr>
          <p:cNvPr id="4813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42240065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atin typeface="Arial" charset="0"/>
              </a:rPr>
              <a:t>Netherlands</a:t>
            </a:r>
          </a:p>
        </p:txBody>
      </p:sp>
      <p:sp>
        <p:nvSpPr>
          <p:cNvPr id="50179" name="Rectangle 3"/>
          <p:cNvSpPr>
            <a:spLocks noGrp="1" noChangeArrowheads="1"/>
          </p:cNvSpPr>
          <p:nvPr>
            <p:ph type="body" idx="1"/>
          </p:nvPr>
        </p:nvSpPr>
        <p:spPr/>
        <p:txBody>
          <a:bodyPr/>
          <a:lstStyle/>
          <a:p>
            <a:pPr eaLnBrk="1" hangingPunct="1">
              <a:buFontTx/>
              <a:buNone/>
            </a:pPr>
            <a:r>
              <a:rPr lang="en-US">
                <a:latin typeface="Arial" charset="0"/>
              </a:rPr>
              <a:t>	</a:t>
            </a:r>
            <a:r>
              <a:rPr lang="ja-JP" altLang="en-US" sz="2000" b="1">
                <a:latin typeface="Arial" charset="0"/>
              </a:rPr>
              <a:t>“</a:t>
            </a:r>
            <a:r>
              <a:rPr lang="en-US" sz="2000" b="1">
                <a:latin typeface="Arial" charset="0"/>
              </a:rPr>
              <a:t>Development, Defense and Diplomacy should be the three legs of any stabilization operation, says the recently returned commander of the first Netherlands-Australian Task Force in southern Afghanistan.</a:t>
            </a:r>
            <a:r>
              <a:rPr lang="ja-JP" altLang="en-US" sz="2000" b="1">
                <a:latin typeface="Arial" charset="0"/>
              </a:rPr>
              <a:t>”</a:t>
            </a:r>
            <a:r>
              <a:rPr lang="en-US" sz="2000" b="1">
                <a:latin typeface="Arial" charset="0"/>
              </a:rPr>
              <a:t> </a:t>
            </a:r>
          </a:p>
          <a:p>
            <a:pPr eaLnBrk="1" hangingPunct="1">
              <a:buFontTx/>
              <a:buNone/>
            </a:pPr>
            <a:r>
              <a:rPr lang="en-US" sz="2000" b="1">
                <a:latin typeface="Arial" charset="0"/>
              </a:rPr>
              <a:t>		</a:t>
            </a:r>
            <a:r>
              <a:rPr lang="en-US" sz="1600" b="1">
                <a:latin typeface="Arial" charset="0"/>
              </a:rPr>
              <a:t>Brigadier General Theo Vleugels, of the Royal Netherlands Army </a:t>
            </a:r>
          </a:p>
        </p:txBody>
      </p:sp>
      <p:pic>
        <p:nvPicPr>
          <p:cNvPr id="501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325" y="3284538"/>
            <a:ext cx="4252913"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9962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ja-JP" altLang="en-US">
                <a:latin typeface="Arial" charset="0"/>
              </a:rPr>
              <a:t>“</a:t>
            </a:r>
            <a:r>
              <a:rPr lang="en-US">
                <a:latin typeface="Arial" charset="0"/>
              </a:rPr>
              <a:t>Hearts and Minds Debate</a:t>
            </a:r>
            <a:r>
              <a:rPr lang="ja-JP" altLang="en-US">
                <a:latin typeface="Arial" charset="0"/>
              </a:rPr>
              <a:t>”</a:t>
            </a:r>
            <a:endParaRPr lang="en-US">
              <a:latin typeface="Arial" charset="0"/>
            </a:endParaRPr>
          </a:p>
        </p:txBody>
      </p:sp>
      <p:sp>
        <p:nvSpPr>
          <p:cNvPr id="51203" name="Rectangle 3"/>
          <p:cNvSpPr>
            <a:spLocks noGrp="1" noChangeArrowheads="1"/>
          </p:cNvSpPr>
          <p:nvPr>
            <p:ph type="body" idx="1"/>
          </p:nvPr>
        </p:nvSpPr>
        <p:spPr>
          <a:xfrm>
            <a:off x="574675" y="1141413"/>
            <a:ext cx="8185150" cy="4868862"/>
          </a:xfrm>
        </p:spPr>
        <p:txBody>
          <a:bodyPr/>
          <a:lstStyle/>
          <a:p>
            <a:pPr eaLnBrk="1" hangingPunct="1">
              <a:lnSpc>
                <a:spcPct val="90000"/>
              </a:lnSpc>
              <a:buFontTx/>
              <a:buNone/>
            </a:pPr>
            <a:r>
              <a:rPr lang="en-US" sz="2400" b="1">
                <a:latin typeface="Arial" charset="0"/>
              </a:rPr>
              <a:t>	</a:t>
            </a:r>
          </a:p>
          <a:p>
            <a:pPr eaLnBrk="1" hangingPunct="1">
              <a:lnSpc>
                <a:spcPct val="90000"/>
              </a:lnSpc>
              <a:buFontTx/>
              <a:buNone/>
            </a:pPr>
            <a:r>
              <a:rPr lang="en-US" sz="2400" b="1">
                <a:latin typeface="Arial" charset="0"/>
              </a:rPr>
              <a:t>   	</a:t>
            </a:r>
            <a:r>
              <a:rPr lang="ja-JP" altLang="en-US" b="1">
                <a:latin typeface="Arial" charset="0"/>
              </a:rPr>
              <a:t>“</a:t>
            </a:r>
            <a:r>
              <a:rPr lang="en-US" b="1">
                <a:latin typeface="Arial" charset="0"/>
              </a:rPr>
              <a:t>Hearts and Minds</a:t>
            </a:r>
            <a:r>
              <a:rPr lang="ja-JP" altLang="en-US" b="1">
                <a:latin typeface="Arial" charset="0"/>
              </a:rPr>
              <a:t>”</a:t>
            </a:r>
            <a:endParaRPr lang="en-US" b="1">
              <a:latin typeface="Arial" charset="0"/>
            </a:endParaRPr>
          </a:p>
          <a:p>
            <a:pPr eaLnBrk="1" hangingPunct="1">
              <a:lnSpc>
                <a:spcPct val="90000"/>
              </a:lnSpc>
              <a:buFontTx/>
              <a:buNone/>
            </a:pPr>
            <a:endParaRPr lang="en-US" b="1">
              <a:latin typeface="Arial" charset="0"/>
            </a:endParaRPr>
          </a:p>
          <a:p>
            <a:pPr eaLnBrk="1" hangingPunct="1">
              <a:lnSpc>
                <a:spcPct val="90000"/>
              </a:lnSpc>
              <a:buFontTx/>
              <a:buNone/>
            </a:pPr>
            <a:r>
              <a:rPr lang="en-US" sz="2800" b="1">
                <a:latin typeface="Arial" charset="0"/>
              </a:rPr>
              <a:t>		Phrase Widely Used re. AFRICOM- </a:t>
            </a:r>
          </a:p>
          <a:p>
            <a:pPr eaLnBrk="1" hangingPunct="1">
              <a:lnSpc>
                <a:spcPct val="90000"/>
              </a:lnSpc>
              <a:buFontTx/>
              <a:buNone/>
            </a:pPr>
            <a:endParaRPr lang="en-US" sz="2800" b="1">
              <a:latin typeface="Arial" charset="0"/>
            </a:endParaRPr>
          </a:p>
          <a:p>
            <a:pPr eaLnBrk="1" hangingPunct="1">
              <a:lnSpc>
                <a:spcPct val="90000"/>
              </a:lnSpc>
              <a:buFontTx/>
              <a:buNone/>
            </a:pPr>
            <a:r>
              <a:rPr lang="en-US" sz="2800" b="1">
                <a:latin typeface="Arial" charset="0"/>
              </a:rPr>
              <a:t>		Development Linked to Ideological 	Change- Rural Development, 	Collective Villages, Militias</a:t>
            </a:r>
          </a:p>
          <a:p>
            <a:pPr eaLnBrk="1" hangingPunct="1">
              <a:lnSpc>
                <a:spcPct val="90000"/>
              </a:lnSpc>
              <a:buFontTx/>
              <a:buNone/>
            </a:pPr>
            <a:endParaRPr lang="en-US" sz="2800" b="1">
              <a:latin typeface="Arial" charset="0"/>
            </a:endParaRPr>
          </a:p>
          <a:p>
            <a:pPr eaLnBrk="1" hangingPunct="1">
              <a:lnSpc>
                <a:spcPct val="90000"/>
              </a:lnSpc>
              <a:buFontTx/>
              <a:buNone/>
            </a:pPr>
            <a:r>
              <a:rPr lang="en-US" sz="2800" b="1">
                <a:latin typeface="Arial" charset="0"/>
              </a:rPr>
              <a:t>		Five </a:t>
            </a:r>
            <a:r>
              <a:rPr lang="ja-JP" altLang="en-US" sz="2800" b="1">
                <a:latin typeface="Arial" charset="0"/>
              </a:rPr>
              <a:t>“</a:t>
            </a:r>
            <a:r>
              <a:rPr lang="en-US" sz="2800" b="1">
                <a:latin typeface="Arial" charset="0"/>
              </a:rPr>
              <a:t>Classic</a:t>
            </a:r>
            <a:r>
              <a:rPr lang="ja-JP" altLang="en-US" sz="2800" b="1">
                <a:latin typeface="Arial" charset="0"/>
              </a:rPr>
              <a:t>”</a:t>
            </a:r>
            <a:r>
              <a:rPr lang="en-US" sz="2800" b="1">
                <a:latin typeface="Arial" charset="0"/>
              </a:rPr>
              <a:t> Variations</a:t>
            </a:r>
          </a:p>
        </p:txBody>
      </p:sp>
    </p:spTree>
    <p:extLst>
      <p:ext uri="{BB962C8B-B14F-4D97-AF65-F5344CB8AC3E}">
        <p14:creationId xmlns:p14="http://schemas.microsoft.com/office/powerpoint/2010/main" val="177655589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dirty="0" smtClean="0">
                <a:solidFill>
                  <a:srgbClr val="FF0000"/>
                </a:solidFill>
                <a:latin typeface="Arial" charset="0"/>
              </a:rPr>
              <a:t>Counter-Insurgency (COIN) </a:t>
            </a:r>
            <a:r>
              <a:rPr lang="en-US" dirty="0">
                <a:solidFill>
                  <a:srgbClr val="FF0000"/>
                </a:solidFill>
                <a:latin typeface="Arial" charset="0"/>
              </a:rPr>
              <a:t>in Afghanistan</a:t>
            </a:r>
          </a:p>
        </p:txBody>
      </p:sp>
      <p:pic>
        <p:nvPicPr>
          <p:cNvPr id="522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8079" y="1162050"/>
            <a:ext cx="8534400" cy="5695950"/>
          </a:xfrm>
          <a:noFill/>
        </p:spPr>
      </p:pic>
    </p:spTree>
    <p:extLst>
      <p:ext uri="{BB962C8B-B14F-4D97-AF65-F5344CB8AC3E}">
        <p14:creationId xmlns:p14="http://schemas.microsoft.com/office/powerpoint/2010/main" val="6083931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ja-JP" altLang="en-US" dirty="0">
                <a:solidFill>
                  <a:srgbClr val="FF0000"/>
                </a:solidFill>
                <a:latin typeface="Arial" charset="0"/>
              </a:rPr>
              <a:t>“</a:t>
            </a:r>
            <a:r>
              <a:rPr lang="en-US" dirty="0">
                <a:solidFill>
                  <a:srgbClr val="FF0000"/>
                </a:solidFill>
                <a:latin typeface="Arial" charset="0"/>
              </a:rPr>
              <a:t>Hearts and Minds</a:t>
            </a:r>
            <a:r>
              <a:rPr lang="ja-JP" altLang="en-US" dirty="0">
                <a:solidFill>
                  <a:srgbClr val="FF0000"/>
                </a:solidFill>
                <a:latin typeface="Arial" charset="0"/>
              </a:rPr>
              <a:t>”</a:t>
            </a:r>
            <a:r>
              <a:rPr lang="en-US" dirty="0">
                <a:solidFill>
                  <a:srgbClr val="FF0000"/>
                </a:solidFill>
                <a:latin typeface="Arial" charset="0"/>
              </a:rPr>
              <a:t> Five Examples</a:t>
            </a:r>
          </a:p>
        </p:txBody>
      </p:sp>
      <p:sp>
        <p:nvSpPr>
          <p:cNvPr id="53251" name="Rectangle 3"/>
          <p:cNvSpPr>
            <a:spLocks noGrp="1" noChangeArrowheads="1"/>
          </p:cNvSpPr>
          <p:nvPr>
            <p:ph type="body" idx="1"/>
          </p:nvPr>
        </p:nvSpPr>
        <p:spPr/>
        <p:txBody>
          <a:bodyPr/>
          <a:lstStyle/>
          <a:p>
            <a:pPr eaLnBrk="1" hangingPunct="1">
              <a:lnSpc>
                <a:spcPct val="80000"/>
              </a:lnSpc>
              <a:buFontTx/>
              <a:buNone/>
            </a:pPr>
            <a:r>
              <a:rPr lang="en-US" sz="1400" b="1">
                <a:latin typeface="Arial" charset="0"/>
              </a:rPr>
              <a:t>	</a:t>
            </a:r>
          </a:p>
          <a:p>
            <a:pPr eaLnBrk="1" hangingPunct="1">
              <a:lnSpc>
                <a:spcPct val="80000"/>
              </a:lnSpc>
              <a:buFontTx/>
              <a:buNone/>
            </a:pPr>
            <a:r>
              <a:rPr lang="en-US" sz="2800" b="1">
                <a:latin typeface="Arial" charset="0"/>
              </a:rPr>
              <a:t>	a.  Origins- Malayan Emergency- (But Not Kenya)- Malaya Only clearly agreed upon Success re. </a:t>
            </a:r>
            <a:r>
              <a:rPr lang="ja-JP" altLang="en-US" sz="2800" b="1">
                <a:latin typeface="Arial" charset="0"/>
              </a:rPr>
              <a:t>“</a:t>
            </a:r>
            <a:r>
              <a:rPr lang="en-US" sz="2800" b="1">
                <a:latin typeface="Arial" charset="0"/>
              </a:rPr>
              <a:t>Hearts and Minds.</a:t>
            </a:r>
            <a:r>
              <a:rPr lang="ja-JP" altLang="en-US" sz="2800" b="1">
                <a:latin typeface="Arial" charset="0"/>
              </a:rPr>
              <a:t>”</a:t>
            </a:r>
            <a:r>
              <a:rPr lang="en-US" sz="2800" b="1">
                <a:latin typeface="Arial" charset="0"/>
              </a:rPr>
              <a:t>  Next three failed to meet </a:t>
            </a:r>
            <a:r>
              <a:rPr lang="ja-JP" altLang="en-US" sz="2800" b="1">
                <a:latin typeface="Arial" charset="0"/>
              </a:rPr>
              <a:t>“</a:t>
            </a:r>
            <a:r>
              <a:rPr lang="en-US" sz="2800" b="1">
                <a:latin typeface="Arial" charset="0"/>
              </a:rPr>
              <a:t>goals</a:t>
            </a:r>
            <a:r>
              <a:rPr lang="ja-JP" altLang="en-US" sz="2800" b="1">
                <a:latin typeface="Arial" charset="0"/>
              </a:rPr>
              <a:t>”</a:t>
            </a:r>
            <a:endParaRPr lang="en-US" sz="2800" b="1">
              <a:latin typeface="Arial" charset="0"/>
            </a:endParaRPr>
          </a:p>
          <a:p>
            <a:pPr eaLnBrk="1" hangingPunct="1">
              <a:lnSpc>
                <a:spcPct val="80000"/>
              </a:lnSpc>
              <a:buFontTx/>
              <a:buNone/>
            </a:pPr>
            <a:endParaRPr lang="en-US" sz="2800" b="1">
              <a:latin typeface="Arial" charset="0"/>
            </a:endParaRPr>
          </a:p>
          <a:p>
            <a:pPr eaLnBrk="1" hangingPunct="1">
              <a:lnSpc>
                <a:spcPct val="80000"/>
              </a:lnSpc>
              <a:buFontTx/>
              <a:buNone/>
            </a:pPr>
            <a:r>
              <a:rPr lang="en-US" sz="2800" b="1">
                <a:latin typeface="Arial" charset="0"/>
              </a:rPr>
              <a:t>	b.  French Military Theory- Best Represented in debates about Indo-China not Algeria</a:t>
            </a:r>
          </a:p>
          <a:p>
            <a:pPr eaLnBrk="1" hangingPunct="1">
              <a:lnSpc>
                <a:spcPct val="80000"/>
              </a:lnSpc>
              <a:buFontTx/>
              <a:buNone/>
            </a:pPr>
            <a:endParaRPr lang="en-US" sz="2800" b="1">
              <a:latin typeface="Arial" charset="0"/>
            </a:endParaRPr>
          </a:p>
          <a:p>
            <a:pPr eaLnBrk="1" hangingPunct="1">
              <a:lnSpc>
                <a:spcPct val="80000"/>
              </a:lnSpc>
              <a:buFontTx/>
              <a:buNone/>
            </a:pPr>
            <a:r>
              <a:rPr lang="en-US" sz="2800" b="1">
                <a:latin typeface="Arial" charset="0"/>
              </a:rPr>
              <a:t>	c.  U.S. Goal: Vietnam- </a:t>
            </a:r>
            <a:r>
              <a:rPr lang="ja-JP" altLang="en-US" sz="2800" b="1">
                <a:latin typeface="Arial" charset="0"/>
              </a:rPr>
              <a:t>“</a:t>
            </a:r>
            <a:r>
              <a:rPr lang="en-US" sz="2800" b="1">
                <a:latin typeface="Arial" charset="0"/>
              </a:rPr>
              <a:t>Third Force</a:t>
            </a:r>
            <a:r>
              <a:rPr lang="ja-JP" altLang="en-US" sz="2800" b="1">
                <a:latin typeface="Arial" charset="0"/>
              </a:rPr>
              <a:t>”</a:t>
            </a:r>
            <a:r>
              <a:rPr lang="en-US" sz="2800" b="1">
                <a:latin typeface="Arial" charset="0"/>
              </a:rPr>
              <a:t>  (Quiet vs. </a:t>
            </a:r>
            <a:r>
              <a:rPr lang="ja-JP" altLang="en-US" sz="2800" b="1">
                <a:latin typeface="Arial" charset="0"/>
              </a:rPr>
              <a:t>“</a:t>
            </a:r>
            <a:r>
              <a:rPr lang="en-US" sz="2800" b="1">
                <a:latin typeface="Arial" charset="0"/>
              </a:rPr>
              <a:t>Ugly</a:t>
            </a:r>
            <a:r>
              <a:rPr lang="ja-JP" altLang="en-US" sz="2800" b="1">
                <a:latin typeface="Arial" charset="0"/>
              </a:rPr>
              <a:t>”</a:t>
            </a:r>
            <a:r>
              <a:rPr lang="en-US" sz="2800" b="1">
                <a:latin typeface="Arial" charset="0"/>
              </a:rPr>
              <a:t> American literary image)</a:t>
            </a:r>
          </a:p>
          <a:p>
            <a:pPr eaLnBrk="1" hangingPunct="1">
              <a:lnSpc>
                <a:spcPct val="80000"/>
              </a:lnSpc>
              <a:buFontTx/>
              <a:buNone/>
            </a:pPr>
            <a:r>
              <a:rPr lang="en-US" sz="1400" b="1">
                <a:latin typeface="Arial" charset="0"/>
              </a:rPr>
              <a:t>	</a:t>
            </a:r>
          </a:p>
        </p:txBody>
      </p:sp>
    </p:spTree>
    <p:extLst>
      <p:ext uri="{BB962C8B-B14F-4D97-AF65-F5344CB8AC3E}">
        <p14:creationId xmlns:p14="http://schemas.microsoft.com/office/powerpoint/2010/main" val="18825634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smtClean="0">
                <a:solidFill>
                  <a:srgbClr val="FF0000"/>
                </a:solidFill>
                <a:latin typeface="Arial" charset="0"/>
              </a:rPr>
              <a:t>Kenya: Not so friendly</a:t>
            </a:r>
            <a:endParaRPr lang="en-US" dirty="0">
              <a:solidFill>
                <a:srgbClr val="FF0000"/>
              </a:solidFill>
              <a:latin typeface="Arial" charset="0"/>
            </a:endParaRPr>
          </a:p>
        </p:txBody>
      </p:sp>
      <p:pic>
        <p:nvPicPr>
          <p:cNvPr id="5427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88672822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ja-JP" altLang="en-US">
                <a:latin typeface="Arial" charset="0"/>
              </a:rPr>
              <a:t>“</a:t>
            </a:r>
            <a:r>
              <a:rPr lang="en-US">
                <a:latin typeface="Arial" charset="0"/>
              </a:rPr>
              <a:t>Hearts and Minds</a:t>
            </a:r>
            <a:r>
              <a:rPr lang="ja-JP" altLang="en-US">
                <a:latin typeface="Arial" charset="0"/>
              </a:rPr>
              <a:t>”</a:t>
            </a:r>
            <a:r>
              <a:rPr lang="en-US">
                <a:latin typeface="Arial" charset="0"/>
              </a:rPr>
              <a:t> Examples</a:t>
            </a:r>
          </a:p>
        </p:txBody>
      </p:sp>
      <p:sp>
        <p:nvSpPr>
          <p:cNvPr id="55299" name="Rectangle 3"/>
          <p:cNvSpPr>
            <a:spLocks noGrp="1" noChangeArrowheads="1"/>
          </p:cNvSpPr>
          <p:nvPr>
            <p:ph type="body" idx="1"/>
          </p:nvPr>
        </p:nvSpPr>
        <p:spPr/>
        <p:txBody>
          <a:bodyPr/>
          <a:lstStyle/>
          <a:p>
            <a:pPr marL="609600" indent="-609600" eaLnBrk="1" hangingPunct="1">
              <a:buFontTx/>
              <a:buAutoNum type="alphaLcPeriod" startAt="4"/>
            </a:pPr>
            <a:endParaRPr lang="en-US" sz="2800" b="1" dirty="0">
              <a:latin typeface="Arial" charset="0"/>
            </a:endParaRPr>
          </a:p>
          <a:p>
            <a:pPr marL="609600" indent="-609600" eaLnBrk="1" hangingPunct="1">
              <a:buFontTx/>
              <a:buAutoNum type="alphaLcPeriod" startAt="4"/>
            </a:pPr>
            <a:r>
              <a:rPr lang="en-US" sz="2800" b="1" dirty="0">
                <a:latin typeface="Arial" charset="0"/>
              </a:rPr>
              <a:t>Cold War- Successfully ended (1948-1989).</a:t>
            </a:r>
          </a:p>
          <a:p>
            <a:pPr marL="609600" indent="-609600" eaLnBrk="1" hangingPunct="1">
              <a:buFontTx/>
              <a:buAutoNum type="alphaLcPeriod" startAt="4"/>
            </a:pPr>
            <a:endParaRPr lang="en-US" sz="2800" b="1" dirty="0">
              <a:latin typeface="Arial" charset="0"/>
            </a:endParaRPr>
          </a:p>
          <a:p>
            <a:pPr marL="609600" indent="-609600" eaLnBrk="1" hangingPunct="1">
              <a:buFontTx/>
              <a:buAutoNum type="alphaLcPeriod" startAt="4"/>
            </a:pPr>
            <a:r>
              <a:rPr lang="en-US" sz="2800" b="1" dirty="0">
                <a:latin typeface="Arial" charset="0"/>
              </a:rPr>
              <a:t>WHAM- </a:t>
            </a:r>
            <a:r>
              <a:rPr lang="ja-JP" altLang="en-US" sz="2800" b="1" dirty="0">
                <a:latin typeface="Arial" charset="0"/>
              </a:rPr>
              <a:t>“</a:t>
            </a:r>
            <a:r>
              <a:rPr lang="en-US" sz="2800" b="1" dirty="0">
                <a:latin typeface="Arial" charset="0"/>
              </a:rPr>
              <a:t>Winning Hearts and Minds</a:t>
            </a:r>
            <a:r>
              <a:rPr lang="ja-JP" altLang="en-US" sz="2800" b="1" dirty="0">
                <a:latin typeface="Arial" charset="0"/>
              </a:rPr>
              <a:t>”</a:t>
            </a:r>
            <a:r>
              <a:rPr lang="en-US" sz="2800" b="1" dirty="0">
                <a:latin typeface="Arial" charset="0"/>
              </a:rPr>
              <a:t> P.W. Botha- So-Called </a:t>
            </a:r>
            <a:r>
              <a:rPr lang="ja-JP" altLang="en-US" sz="2800" b="1" dirty="0">
                <a:latin typeface="Arial" charset="0"/>
              </a:rPr>
              <a:t>“</a:t>
            </a:r>
            <a:r>
              <a:rPr lang="en-US" sz="2800" b="1" dirty="0">
                <a:latin typeface="Arial" charset="0"/>
              </a:rPr>
              <a:t>Total Strategy</a:t>
            </a:r>
            <a:r>
              <a:rPr lang="ja-JP" altLang="en-US" sz="2800" b="1" dirty="0">
                <a:latin typeface="Arial" charset="0"/>
              </a:rPr>
              <a:t>”</a:t>
            </a:r>
            <a:endParaRPr lang="en-US" sz="2800" b="1" dirty="0">
              <a:latin typeface="Arial" charset="0"/>
            </a:endParaRPr>
          </a:p>
          <a:p>
            <a:pPr marL="609600" indent="-609600" eaLnBrk="1" hangingPunct="1">
              <a:buFontTx/>
              <a:buAutoNum type="alphaLcPeriod" startAt="4"/>
            </a:pPr>
            <a:endParaRPr lang="en-US" sz="2800" b="1" dirty="0">
              <a:latin typeface="Arial" charset="0"/>
            </a:endParaRPr>
          </a:p>
          <a:p>
            <a:pPr marL="609600" indent="-609600" eaLnBrk="1" hangingPunct="1">
              <a:buFontTx/>
              <a:buNone/>
            </a:pPr>
            <a:r>
              <a:rPr lang="en-US" sz="2800" b="1" dirty="0">
                <a:latin typeface="Arial" charset="0"/>
              </a:rPr>
              <a:t>	</a:t>
            </a:r>
          </a:p>
          <a:p>
            <a:pPr marL="609600" indent="-609600" eaLnBrk="1" hangingPunct="1"/>
            <a:endParaRPr lang="en-US" dirty="0">
              <a:latin typeface="Arial" charset="0"/>
            </a:endParaRPr>
          </a:p>
        </p:txBody>
      </p:sp>
    </p:spTree>
    <p:extLst>
      <p:ext uri="{BB962C8B-B14F-4D97-AF65-F5344CB8AC3E}">
        <p14:creationId xmlns:p14="http://schemas.microsoft.com/office/powerpoint/2010/main" val="282000874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marL="609600" indent="-609600" eaLnBrk="1" hangingPunct="1"/>
            <a:r>
              <a:rPr lang="en-US" dirty="0" smtClean="0">
                <a:latin typeface="Arial" charset="0"/>
              </a:rPr>
              <a:t>Iraq, Afghanistan and North and West Africa</a:t>
            </a:r>
            <a:endParaRPr lang="en-US" dirty="0">
              <a:latin typeface="Arial" charset="0"/>
            </a:endParaRPr>
          </a:p>
        </p:txBody>
      </p:sp>
      <p:pic>
        <p:nvPicPr>
          <p:cNvPr id="5632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74454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990600" y="1371600"/>
            <a:ext cx="7540625" cy="4410075"/>
          </a:xfrm>
        </p:spPr>
        <p:txBody>
          <a:bodyPr>
            <a:normAutofit lnSpcReduction="10000"/>
          </a:bodyPr>
          <a:lstStyle/>
          <a:p>
            <a:pPr lvl="2" eaLnBrk="1" hangingPunct="1">
              <a:lnSpc>
                <a:spcPct val="80000"/>
              </a:lnSpc>
              <a:buFont typeface="Wingdings" charset="0"/>
              <a:buNone/>
            </a:pPr>
            <a:endParaRPr lang="en-US" sz="800" dirty="0">
              <a:latin typeface="Lucida Sans Unicode" charset="0"/>
            </a:endParaRPr>
          </a:p>
          <a:p>
            <a:pPr lvl="2" eaLnBrk="1" hangingPunct="1">
              <a:lnSpc>
                <a:spcPct val="80000"/>
              </a:lnSpc>
            </a:pPr>
            <a:endParaRPr lang="en-US" sz="2800" b="1" dirty="0">
              <a:latin typeface="Lucida Sans Unicode" charset="0"/>
            </a:endParaRPr>
          </a:p>
          <a:p>
            <a:pPr marL="594360" lvl="2" indent="0" eaLnBrk="1" hangingPunct="1">
              <a:lnSpc>
                <a:spcPct val="80000"/>
              </a:lnSpc>
              <a:buNone/>
            </a:pPr>
            <a:endParaRPr lang="en-US" sz="2800" b="1" dirty="0" smtClean="0">
              <a:latin typeface="Lucida Sans Unicode" charset="0"/>
            </a:endParaRPr>
          </a:p>
          <a:p>
            <a:pPr marL="594360" lvl="2" indent="0" eaLnBrk="1" hangingPunct="1">
              <a:lnSpc>
                <a:spcPct val="80000"/>
              </a:lnSpc>
              <a:buNone/>
            </a:pPr>
            <a:r>
              <a:rPr lang="en-US" sz="3600" b="1" dirty="0" smtClean="0">
                <a:solidFill>
                  <a:srgbClr val="0000FF"/>
                </a:solidFill>
                <a:latin typeface="Lucida Sans Unicode" charset="0"/>
              </a:rPr>
              <a:t>The </a:t>
            </a:r>
            <a:r>
              <a:rPr lang="en-US" sz="3600" b="1" u="sng" dirty="0">
                <a:solidFill>
                  <a:srgbClr val="0000FF"/>
                </a:solidFill>
                <a:latin typeface="Lucida Sans Unicode" charset="0"/>
              </a:rPr>
              <a:t>goal of foreign aid </a:t>
            </a:r>
            <a:r>
              <a:rPr lang="en-US" sz="3600" b="1" dirty="0">
                <a:solidFill>
                  <a:srgbClr val="0000FF"/>
                </a:solidFill>
                <a:latin typeface="Lucida Sans Unicode" charset="0"/>
              </a:rPr>
              <a:t>was the reduction of material poverty through economic growth and the delivery of social services, the promotion of good governance and support for social institutions (Education and Health)</a:t>
            </a:r>
          </a:p>
          <a:p>
            <a:pPr lvl="2" eaLnBrk="1" hangingPunct="1">
              <a:lnSpc>
                <a:spcPct val="80000"/>
              </a:lnSpc>
              <a:buFont typeface="Wingdings" charset="0"/>
              <a:buNone/>
            </a:pPr>
            <a:endParaRPr lang="en-US" sz="2800" b="1" dirty="0">
              <a:latin typeface="Lucida Sans Unicode" charset="0"/>
            </a:endParaRPr>
          </a:p>
          <a:p>
            <a:pPr lvl="2" eaLnBrk="1" hangingPunct="1">
              <a:lnSpc>
                <a:spcPct val="80000"/>
              </a:lnSpc>
            </a:pPr>
            <a:endParaRPr lang="en-US" sz="2800" b="1" dirty="0">
              <a:latin typeface="Lucida Sans Unicode" charset="0"/>
            </a:endParaRPr>
          </a:p>
        </p:txBody>
      </p:sp>
      <p:sp>
        <p:nvSpPr>
          <p:cNvPr id="13314" name="AutoShape 2"/>
          <p:cNvSpPr>
            <a:spLocks noGrp="1" noChangeArrowheads="1"/>
          </p:cNvSpPr>
          <p:nvPr>
            <p:ph type="title"/>
          </p:nvPr>
        </p:nvSpPr>
        <p:spPr/>
        <p:txBody>
          <a:bodyPr>
            <a:normAutofit fontScale="90000"/>
          </a:bodyPr>
          <a:lstStyle/>
          <a:p>
            <a:pPr eaLnBrk="1" fontAlgn="auto" hangingPunct="1">
              <a:spcAft>
                <a:spcPts val="0"/>
              </a:spcAft>
              <a:defRPr/>
            </a:pPr>
            <a:r>
              <a:rPr lang="en-US" sz="4000">
                <a:ea typeface="+mj-ea"/>
              </a:rPr>
              <a:t>The Problem- 1950</a:t>
            </a:r>
            <a:br>
              <a:rPr lang="en-US" sz="4000">
                <a:ea typeface="+mj-ea"/>
              </a:rPr>
            </a:br>
            <a:endParaRPr lang="en-US" sz="4000">
              <a:ea typeface="+mj-ea"/>
            </a:endParaRPr>
          </a:p>
        </p:txBody>
      </p:sp>
    </p:spTree>
    <p:extLst>
      <p:ext uri="{BB962C8B-B14F-4D97-AF65-F5344CB8AC3E}">
        <p14:creationId xmlns:p14="http://schemas.microsoft.com/office/powerpoint/2010/main" val="14612824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81050" y="815396"/>
            <a:ext cx="9736233" cy="326017"/>
          </a:xfrm>
        </p:spPr>
        <p:txBody>
          <a:bodyPr>
            <a:normAutofit fontScale="90000"/>
          </a:bodyPr>
          <a:lstStyle/>
          <a:p>
            <a:pPr algn="l" eaLnBrk="1" hangingPunct="1">
              <a:lnSpc>
                <a:spcPct val="70000"/>
              </a:lnSpc>
            </a:pPr>
            <a:r>
              <a:rPr lang="en-US" sz="3200" b="1" dirty="0">
                <a:solidFill>
                  <a:srgbClr val="FF0000"/>
                </a:solidFill>
                <a:latin typeface="Arial" charset="0"/>
              </a:rPr>
              <a:t>Whole Government vs. Hearts and Minds </a:t>
            </a:r>
            <a:r>
              <a:rPr lang="en-US" sz="3200" b="1" dirty="0" smtClean="0">
                <a:solidFill>
                  <a:srgbClr val="FF0000"/>
                </a:solidFill>
                <a:latin typeface="Arial" charset="0"/>
              </a:rPr>
              <a:t/>
            </a:r>
            <a:br>
              <a:rPr lang="en-US" sz="3200" b="1" dirty="0" smtClean="0">
                <a:solidFill>
                  <a:srgbClr val="FF0000"/>
                </a:solidFill>
                <a:latin typeface="Arial" charset="0"/>
              </a:rPr>
            </a:br>
            <a:r>
              <a:rPr lang="en-US" sz="3200" b="1" dirty="0" smtClean="0">
                <a:solidFill>
                  <a:srgbClr val="FF0000"/>
                </a:solidFill>
                <a:latin typeface="Arial" charset="0"/>
              </a:rPr>
              <a:t>in </a:t>
            </a:r>
            <a:r>
              <a:rPr lang="en-US" sz="3200" b="1" dirty="0">
                <a:solidFill>
                  <a:srgbClr val="FF0000"/>
                </a:solidFill>
                <a:latin typeface="Arial" charset="0"/>
              </a:rPr>
              <a:t>AFRICOM</a:t>
            </a:r>
            <a:r>
              <a:rPr lang="en-US" b="1" dirty="0">
                <a:solidFill>
                  <a:srgbClr val="FF0000"/>
                </a:solidFill>
                <a:latin typeface="Arial" charset="0"/>
              </a:rPr>
              <a:t> </a:t>
            </a:r>
          </a:p>
        </p:txBody>
      </p:sp>
      <p:sp>
        <p:nvSpPr>
          <p:cNvPr id="57347" name="Rectangle 3"/>
          <p:cNvSpPr>
            <a:spLocks noGrp="1" noChangeArrowheads="1"/>
          </p:cNvSpPr>
          <p:nvPr>
            <p:ph type="body" idx="1"/>
          </p:nvPr>
        </p:nvSpPr>
        <p:spPr>
          <a:xfrm>
            <a:off x="781050" y="1141413"/>
            <a:ext cx="7772400" cy="5295900"/>
          </a:xfrm>
        </p:spPr>
        <p:txBody>
          <a:bodyPr/>
          <a:lstStyle/>
          <a:p>
            <a:pPr eaLnBrk="1" hangingPunct="1">
              <a:lnSpc>
                <a:spcPct val="90000"/>
              </a:lnSpc>
              <a:buFontTx/>
              <a:buNone/>
            </a:pPr>
            <a:endParaRPr lang="en-US" b="1" dirty="0" smtClean="0">
              <a:latin typeface="Arial" charset="0"/>
            </a:endParaRPr>
          </a:p>
          <a:p>
            <a:pPr eaLnBrk="1" hangingPunct="1">
              <a:lnSpc>
                <a:spcPct val="90000"/>
              </a:lnSpc>
              <a:buFontTx/>
              <a:buNone/>
            </a:pPr>
            <a:r>
              <a:rPr lang="en-US" b="1" dirty="0" smtClean="0">
                <a:latin typeface="Arial" charset="0"/>
              </a:rPr>
              <a:t>Issues</a:t>
            </a:r>
            <a:r>
              <a:rPr lang="en-US" b="1" dirty="0">
                <a:latin typeface="Arial" charset="0"/>
              </a:rPr>
              <a:t>: </a:t>
            </a:r>
          </a:p>
          <a:p>
            <a:pPr eaLnBrk="1" hangingPunct="1">
              <a:lnSpc>
                <a:spcPct val="90000"/>
              </a:lnSpc>
              <a:buFontTx/>
              <a:buNone/>
            </a:pPr>
            <a:r>
              <a:rPr lang="en-US" b="1" dirty="0">
                <a:latin typeface="Arial" charset="0"/>
              </a:rPr>
              <a:t>   a.  Cold War- Focus re. Hearts and Minds was on States.  Key- Political Leadership was Coordinating</a:t>
            </a:r>
          </a:p>
          <a:p>
            <a:pPr eaLnBrk="1" hangingPunct="1">
              <a:lnSpc>
                <a:spcPct val="90000"/>
              </a:lnSpc>
              <a:buFontTx/>
              <a:buNone/>
            </a:pPr>
            <a:endParaRPr lang="en-US" b="1" dirty="0">
              <a:latin typeface="Arial" charset="0"/>
            </a:endParaRPr>
          </a:p>
          <a:p>
            <a:pPr eaLnBrk="1" hangingPunct="1">
              <a:lnSpc>
                <a:spcPct val="90000"/>
              </a:lnSpc>
              <a:buFontTx/>
              <a:buNone/>
            </a:pPr>
            <a:r>
              <a:rPr lang="en-US" b="1" dirty="0">
                <a:latin typeface="Arial" charset="0"/>
              </a:rPr>
              <a:t>	b.  Now since 2001, there is a perception </a:t>
            </a:r>
            <a:r>
              <a:rPr lang="ja-JP" altLang="en-US" b="1" dirty="0">
                <a:latin typeface="Arial" charset="0"/>
              </a:rPr>
              <a:t>“</a:t>
            </a:r>
            <a:r>
              <a:rPr lang="en-US" b="1" dirty="0">
                <a:latin typeface="Arial" charset="0"/>
              </a:rPr>
              <a:t>World Wide</a:t>
            </a:r>
            <a:r>
              <a:rPr lang="ja-JP" altLang="en-US" b="1" dirty="0">
                <a:latin typeface="Arial" charset="0"/>
              </a:rPr>
              <a:t>”</a:t>
            </a:r>
            <a:r>
              <a:rPr lang="en-US" b="1" dirty="0">
                <a:latin typeface="Arial" charset="0"/>
              </a:rPr>
              <a:t> re. U.S. that there is military and security which is driving AFRICOM- Focus: Non-State Actors (Terrorist Groups) and Community Loyalty</a:t>
            </a:r>
            <a:endParaRPr lang="en-US" dirty="0">
              <a:latin typeface="Arial" charset="0"/>
            </a:endParaRPr>
          </a:p>
        </p:txBody>
      </p:sp>
    </p:spTree>
    <p:extLst>
      <p:ext uri="{BB962C8B-B14F-4D97-AF65-F5344CB8AC3E}">
        <p14:creationId xmlns:p14="http://schemas.microsoft.com/office/powerpoint/2010/main" val="112226909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r>
              <a:rPr lang="en-US" sz="4000" b="1" dirty="0" smtClean="0">
                <a:solidFill>
                  <a:srgbClr val="FF0000"/>
                </a:solidFill>
              </a:rPr>
              <a:t>Is that all there is in Foreign Aid?</a:t>
            </a:r>
          </a:p>
          <a:p>
            <a:endParaRPr lang="en-US" sz="4000" b="1" dirty="0">
              <a:solidFill>
                <a:srgbClr val="FF0000"/>
              </a:solidFill>
            </a:endParaRPr>
          </a:p>
          <a:p>
            <a:r>
              <a:rPr lang="en-US" sz="4000" b="1" dirty="0" smtClean="0">
                <a:solidFill>
                  <a:srgbClr val="FF0000"/>
                </a:solidFill>
              </a:rPr>
              <a:t>Hearts and Minds and Whole of Government?</a:t>
            </a:r>
            <a:endParaRPr lang="en-US" sz="4000" b="1" dirty="0">
              <a:solidFill>
                <a:srgbClr val="FF0000"/>
              </a:solidFill>
            </a:endParaRPr>
          </a:p>
        </p:txBody>
      </p:sp>
    </p:spTree>
    <p:extLst>
      <p:ext uri="{BB962C8B-B14F-4D97-AF65-F5344CB8AC3E}">
        <p14:creationId xmlns:p14="http://schemas.microsoft.com/office/powerpoint/2010/main" val="26626070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idx="4294967295"/>
          </p:nvPr>
        </p:nvSpPr>
        <p:spPr bwMode="auto">
          <a:xfrm>
            <a:off x="0" y="274638"/>
            <a:ext cx="8229600" cy="1143000"/>
          </a:xfrm>
        </p:spPr>
        <p:txBody>
          <a:bodyPr wrap="square" lIns="91440" tIns="45720" rIns="91440" bIns="45720" numCol="1" anchorCtr="0" compatLnSpc="1">
            <a:prstTxWarp prst="textNoShape">
              <a:avLst/>
            </a:prstTxWarp>
          </a:bodyPr>
          <a:lstStyle/>
          <a:p>
            <a:pPr>
              <a:defRPr/>
            </a:pPr>
            <a:r>
              <a:rPr lang="en-US" smtClean="0">
                <a:effectLst/>
                <a:ea typeface="+mj-ea"/>
              </a:rPr>
              <a:t>India 1950</a:t>
            </a:r>
          </a:p>
        </p:txBody>
      </p:sp>
      <p:pic>
        <p:nvPicPr>
          <p:cNvPr id="24579" name="Picture 5" descr="dd15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24000"/>
            <a:ext cx="3492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6749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p:txBody>
          <a:bodyPr/>
          <a:lstStyle/>
          <a:p>
            <a:pPr lvl="2" eaLnBrk="1" hangingPunct="1">
              <a:lnSpc>
                <a:spcPct val="80000"/>
              </a:lnSpc>
              <a:buFont typeface="Wingdings" charset="0"/>
              <a:buNone/>
            </a:pPr>
            <a:endParaRPr lang="en-US" sz="2800" b="1">
              <a:latin typeface="Lucida Sans Unicode" charset="0"/>
            </a:endParaRPr>
          </a:p>
          <a:p>
            <a:pPr lvl="2" eaLnBrk="1" hangingPunct="1">
              <a:lnSpc>
                <a:spcPct val="80000"/>
              </a:lnSpc>
            </a:pPr>
            <a:endParaRPr lang="en-US" sz="2800" b="1">
              <a:latin typeface="Lucida Sans Unicode" charset="0"/>
            </a:endParaRPr>
          </a:p>
          <a:p>
            <a:pPr lvl="2" eaLnBrk="1" hangingPunct="1">
              <a:lnSpc>
                <a:spcPct val="80000"/>
              </a:lnSpc>
            </a:pPr>
            <a:endParaRPr lang="en-US" sz="2800" b="1">
              <a:latin typeface="Lucida Sans Unicode" charset="0"/>
            </a:endParaRPr>
          </a:p>
          <a:p>
            <a:pPr lvl="2" eaLnBrk="1" hangingPunct="1">
              <a:lnSpc>
                <a:spcPct val="80000"/>
              </a:lnSpc>
            </a:pPr>
            <a:r>
              <a:rPr lang="en-US" sz="2800" b="1">
                <a:latin typeface="Lucida Sans Unicode" charset="0"/>
              </a:rPr>
              <a:t>It was assumed that this would be done through </a:t>
            </a:r>
            <a:r>
              <a:rPr lang="en-US" sz="2800" b="1" u="sng">
                <a:latin typeface="Lucida Sans Unicode" charset="0"/>
              </a:rPr>
              <a:t>democratically selected, accountable institutions</a:t>
            </a:r>
            <a:r>
              <a:rPr lang="en-US" sz="2800" b="1">
                <a:latin typeface="Lucida Sans Unicode" charset="0"/>
              </a:rPr>
              <a:t>, and reversing negative environmental trends through strategies of sustainable development. </a:t>
            </a:r>
          </a:p>
          <a:p>
            <a:pPr lvl="2" eaLnBrk="1" hangingPunct="1">
              <a:lnSpc>
                <a:spcPct val="80000"/>
              </a:lnSpc>
            </a:pPr>
            <a:endParaRPr lang="en-US" sz="2800" b="1">
              <a:latin typeface="Lucida Sans Unicode" charset="0"/>
            </a:endParaRPr>
          </a:p>
          <a:p>
            <a:pPr lvl="2" eaLnBrk="1" hangingPunct="1">
              <a:lnSpc>
                <a:spcPct val="80000"/>
              </a:lnSpc>
            </a:pPr>
            <a:r>
              <a:rPr lang="en-US" sz="2800" b="1">
                <a:latin typeface="Lucida Sans Unicode" charset="0"/>
              </a:rPr>
              <a:t>But there was also the cold war.</a:t>
            </a:r>
          </a:p>
        </p:txBody>
      </p:sp>
      <p:sp>
        <p:nvSpPr>
          <p:cNvPr id="3" name="Title 2"/>
          <p:cNvSpPr>
            <a:spLocks noGrp="1"/>
          </p:cNvSpPr>
          <p:nvPr>
            <p:ph type="title"/>
          </p:nvPr>
        </p:nvSpPr>
        <p:spPr/>
        <p:txBody>
          <a:bodyPr/>
          <a:lstStyle/>
          <a:p>
            <a:pPr eaLnBrk="1" hangingPunct="1">
              <a:defRPr/>
            </a:pPr>
            <a:r>
              <a:rPr lang="en-US" dirty="0" smtClean="0">
                <a:ea typeface="+mj-ea"/>
              </a:rPr>
              <a:t>The Assumption- 1950</a:t>
            </a:r>
            <a:endParaRPr lang="en-US" dirty="0">
              <a:ea typeface="+mj-ea"/>
            </a:endParaRPr>
          </a:p>
        </p:txBody>
      </p:sp>
    </p:spTree>
    <p:extLst>
      <p:ext uri="{BB962C8B-B14F-4D97-AF65-F5344CB8AC3E}">
        <p14:creationId xmlns:p14="http://schemas.microsoft.com/office/powerpoint/2010/main" val="34199426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en-US" sz="3700" smtClean="0">
                <a:effectLst/>
                <a:ea typeface="+mj-ea"/>
              </a:rPr>
              <a:t>George C. Marshall and the Marshall Plan</a:t>
            </a:r>
          </a:p>
        </p:txBody>
      </p:sp>
      <p:pic>
        <p:nvPicPr>
          <p:cNvPr id="26627" name="Picture 5"/>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0" y="1447800"/>
            <a:ext cx="3657600" cy="4525963"/>
          </a:xfrm>
        </p:spPr>
      </p:pic>
      <p:pic>
        <p:nvPicPr>
          <p:cNvPr id="26628" name="Picture 6"/>
          <p:cNvPicPr>
            <a:picLocks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3657600" y="1447800"/>
            <a:ext cx="5486400" cy="4525963"/>
          </a:xfrm>
        </p:spPr>
      </p:pic>
    </p:spTree>
    <p:extLst>
      <p:ext uri="{BB962C8B-B14F-4D97-AF65-F5344CB8AC3E}">
        <p14:creationId xmlns:p14="http://schemas.microsoft.com/office/powerpoint/2010/main" val="27985623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The Point Four Program: 1949 Inaugural Address</a:t>
            </a:r>
            <a:endParaRPr lang="en-US" b="1" dirty="0">
              <a:solidFill>
                <a:srgbClr val="0000FF"/>
              </a:solidFill>
            </a:endParaRPr>
          </a:p>
        </p:txBody>
      </p:sp>
      <p:pic>
        <p:nvPicPr>
          <p:cNvPr id="5" name="Content Placeholder 4"/>
          <p:cNvPicPr>
            <a:picLocks noGrp="1" noChangeAspect="1"/>
          </p:cNvPicPr>
          <p:nvPr>
            <p:ph sz="half" idx="1"/>
          </p:nvPr>
        </p:nvPicPr>
        <p:blipFill>
          <a:blip r:embed="rId2"/>
          <a:srcRect t="3277" b="3277"/>
          <a:stretch>
            <a:fillRect/>
          </a:stretch>
        </p:blipFill>
        <p:spPr>
          <a:xfrm>
            <a:off x="301751" y="1371600"/>
            <a:ext cx="4237693" cy="4912526"/>
          </a:xfrm>
        </p:spPr>
      </p:pic>
      <p:pic>
        <p:nvPicPr>
          <p:cNvPr id="6" name="Content Placeholder 5"/>
          <p:cNvPicPr>
            <a:picLocks noGrp="1" noChangeAspect="1"/>
          </p:cNvPicPr>
          <p:nvPr>
            <p:ph sz="half" idx="2"/>
          </p:nvPr>
        </p:nvPicPr>
        <p:blipFill>
          <a:blip r:embed="rId3"/>
          <a:srcRect l="14918" r="14918"/>
          <a:stretch>
            <a:fillRect/>
          </a:stretch>
        </p:blipFill>
        <p:spPr/>
      </p:pic>
    </p:spTree>
    <p:extLst>
      <p:ext uri="{BB962C8B-B14F-4D97-AF65-F5344CB8AC3E}">
        <p14:creationId xmlns:p14="http://schemas.microsoft.com/office/powerpoint/2010/main" val="314395764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86</TotalTime>
  <Words>1040</Words>
  <Application>Microsoft Macintosh PowerPoint</Application>
  <PresentationFormat>On-screen Show (4:3)</PresentationFormat>
  <Paragraphs>250</Paragraphs>
  <Slides>51</Slides>
  <Notes>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Civic</vt:lpstr>
      <vt:lpstr>PIA 2501</vt:lpstr>
      <vt:lpstr>Niccolò di Bernardo dei Machiavelli (May 3, 1469 – June 21, 1527)  </vt:lpstr>
      <vt:lpstr>FDR’s Good Neighbor Policy</vt:lpstr>
      <vt:lpstr>Review: Foreign Aid During World War II- Lend Lease</vt:lpstr>
      <vt:lpstr>The Problem- 1950 </vt:lpstr>
      <vt:lpstr>India 1950</vt:lpstr>
      <vt:lpstr>The Assumption- 1950</vt:lpstr>
      <vt:lpstr>George C. Marshall and the Marshall Plan</vt:lpstr>
      <vt:lpstr>The Point Four Program: 1949 Inaugural Address</vt:lpstr>
      <vt:lpstr>Harry Truman and Joseph Stalin</vt:lpstr>
      <vt:lpstr>Three Views of Foreign Aid</vt:lpstr>
      <vt:lpstr>Reminder: The Issue and the Goal Here</vt:lpstr>
      <vt:lpstr>The Problem in 2011</vt:lpstr>
      <vt:lpstr>The Problem</vt:lpstr>
      <vt:lpstr>Foreign Aid Structures</vt:lpstr>
      <vt:lpstr>  Domestic Management Systems and International Influences </vt:lpstr>
      <vt:lpstr> Peacekeeping,  and international organizations- Issues of DDD</vt:lpstr>
      <vt:lpstr>Former UN Secretary General Kofi Annan</vt:lpstr>
      <vt:lpstr>National or Transnational Groups?</vt:lpstr>
      <vt:lpstr>PowerPoint Presentation</vt:lpstr>
      <vt:lpstr>Peacekeeping and international organizations- Issues</vt:lpstr>
      <vt:lpstr>Liberian Civil War</vt:lpstr>
      <vt:lpstr>Peacekeeping and international organizations- Issues from the Cold War</vt:lpstr>
      <vt:lpstr>Terrorism and Counter Terrorism. Is it an Issue?</vt:lpstr>
      <vt:lpstr>North vs. South?</vt:lpstr>
      <vt:lpstr>Counter-Terrorism Strategies</vt:lpstr>
      <vt:lpstr>PowerPoint Presentation</vt:lpstr>
      <vt:lpstr>Sector Reforms and Counter-Terrorism</vt:lpstr>
      <vt:lpstr>Popular Appeals</vt:lpstr>
      <vt:lpstr>Regional Threats</vt:lpstr>
      <vt:lpstr>PowerPoint Presentation</vt:lpstr>
      <vt:lpstr>V. Post-Conflict Governance</vt:lpstr>
      <vt:lpstr>Liberian Truth and Reconciliation Commission</vt:lpstr>
      <vt:lpstr>Post-Conflict Governance</vt:lpstr>
      <vt:lpstr>Nation-Building, United Nations Style </vt:lpstr>
      <vt:lpstr>  Foreign Aid and Foreign and Security Policy-  Two Historical Views</vt:lpstr>
      <vt:lpstr>“Whole of Government” in Foreign Policy</vt:lpstr>
      <vt:lpstr>PowerPoint Presentation</vt:lpstr>
      <vt:lpstr>“Whole of Government”  (DDD)</vt:lpstr>
      <vt:lpstr>The Trade Issue and DDD</vt:lpstr>
      <vt:lpstr>Whole of Government Countries: Extent  of Integration</vt:lpstr>
      <vt:lpstr>Australia</vt:lpstr>
      <vt:lpstr>Netherlands</vt:lpstr>
      <vt:lpstr>“Hearts and Minds Debate”</vt:lpstr>
      <vt:lpstr>Counter-Insurgency (COIN) in Afghanistan</vt:lpstr>
      <vt:lpstr>“Hearts and Minds” Five Examples</vt:lpstr>
      <vt:lpstr>Kenya: Not so friendly</vt:lpstr>
      <vt:lpstr>“Hearts and Minds” Examples</vt:lpstr>
      <vt:lpstr>Iraq, Afghanistan and North and West Africa</vt:lpstr>
      <vt:lpstr>Whole Government vs. Hearts and Minds  in AFRICOM </vt:lpstr>
      <vt:lpstr>PowerPoint Presentation</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 2501</dc:title>
  <dc:creator>Lou Picard</dc:creator>
  <cp:lastModifiedBy>Lou Picard</cp:lastModifiedBy>
  <cp:revision>13</cp:revision>
  <dcterms:created xsi:type="dcterms:W3CDTF">2016-04-03T18:18:20Z</dcterms:created>
  <dcterms:modified xsi:type="dcterms:W3CDTF">2016-04-03T19:45:18Z</dcterms:modified>
</cp:coreProperties>
</file>