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340" r:id="rId2"/>
    <p:sldId id="399" r:id="rId3"/>
    <p:sldId id="381" r:id="rId4"/>
    <p:sldId id="382" r:id="rId5"/>
    <p:sldId id="383" r:id="rId6"/>
    <p:sldId id="394" r:id="rId7"/>
    <p:sldId id="384" r:id="rId8"/>
    <p:sldId id="385" r:id="rId9"/>
    <p:sldId id="386" r:id="rId10"/>
    <p:sldId id="387" r:id="rId11"/>
    <p:sldId id="388" r:id="rId12"/>
    <p:sldId id="389" r:id="rId13"/>
    <p:sldId id="391" r:id="rId14"/>
    <p:sldId id="392" r:id="rId15"/>
    <p:sldId id="393" r:id="rId16"/>
    <p:sldId id="257" r:id="rId17"/>
    <p:sldId id="395" r:id="rId18"/>
    <p:sldId id="286" r:id="rId19"/>
    <p:sldId id="378" r:id="rId20"/>
    <p:sldId id="379" r:id="rId21"/>
    <p:sldId id="260" r:id="rId22"/>
    <p:sldId id="259" r:id="rId23"/>
    <p:sldId id="346" r:id="rId24"/>
    <p:sldId id="349" r:id="rId25"/>
    <p:sldId id="262" r:id="rId26"/>
    <p:sldId id="282" r:id="rId27"/>
    <p:sldId id="258" r:id="rId28"/>
    <p:sldId id="350" r:id="rId29"/>
    <p:sldId id="347" r:id="rId30"/>
    <p:sldId id="278" r:id="rId31"/>
    <p:sldId id="351" r:id="rId32"/>
    <p:sldId id="280" r:id="rId33"/>
    <p:sldId id="352" r:id="rId34"/>
    <p:sldId id="277" r:id="rId35"/>
    <p:sldId id="264" r:id="rId36"/>
    <p:sldId id="353" r:id="rId37"/>
    <p:sldId id="380" r:id="rId38"/>
    <p:sldId id="281" r:id="rId39"/>
    <p:sldId id="354" r:id="rId40"/>
    <p:sldId id="263" r:id="rId41"/>
    <p:sldId id="373" r:id="rId42"/>
    <p:sldId id="365" r:id="rId43"/>
    <p:sldId id="397" r:id="rId44"/>
    <p:sldId id="398" r:id="rId45"/>
    <p:sldId id="396" r:id="rId46"/>
    <p:sldId id="37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D91F6F-A257-4D3A-932E-D68493A5CAB5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C8861-30F6-4395-BE22-5252B975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18F2F3B-29C0-45F5-95C4-95C0227405EC}" type="slidenum">
              <a:rPr lang="en-US" sz="1200">
                <a:latin typeface="Times New Roman" pitchFamily="18" charset="0"/>
              </a:rPr>
              <a:pPr algn="r"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4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1806C-3715-4A9F-9365-447A3BCBCB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99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307AF18-B8B9-4820-B385-2B5C9B7B3674}" type="slidenum">
              <a:rPr lang="en-US" sz="1200">
                <a:latin typeface="Times New Roman" pitchFamily="18" charset="0"/>
              </a:rPr>
              <a:pPr algn="r"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82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06739-E98A-47D9-B13D-92DC1D3DA5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08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CA5E1E2-DB15-46D4-A517-AC43477A84CF}" type="slidenum">
              <a:rPr lang="en-US" sz="1200">
                <a:latin typeface="Times New Roman" pitchFamily="18" charset="0"/>
              </a:rPr>
              <a:pPr algn="r"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661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059D49D-548F-45C1-A47A-253933550893}" type="slidenum">
              <a:rPr lang="en-US" sz="1200">
                <a:latin typeface="Times New Roman" pitchFamily="18" charset="0"/>
              </a:rPr>
              <a:pPr algn="r"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705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D9E9B-768D-494B-A4BA-D634320D4F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750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4DC6B1-87D9-48A3-88DB-18E954DA0C0A}" type="slidenum">
              <a:rPr lang="en-US" sz="1200">
                <a:latin typeface="Times New Roman" pitchFamily="18" charset="0"/>
              </a:rPr>
              <a:pPr algn="r"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44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53250B6-654F-4B36-B0E4-4BE8B6E9F400}" type="slidenum">
              <a:rPr lang="en-US" sz="1200">
                <a:latin typeface="Times New Roman" pitchFamily="18" charset="0"/>
              </a:rPr>
              <a:pPr algn="r"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5634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D52C908-F617-4A75-8975-C56FE6D3576A}" type="slidenum">
              <a:rPr lang="en-US" sz="1200">
                <a:latin typeface="Times New Roman" pitchFamily="18" charset="0"/>
              </a:rPr>
              <a:pPr algn="r"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1524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B92A4C-0F03-47D5-B722-F31ABE2F1343}" type="slidenum">
              <a:rPr lang="en-US" sz="1200">
                <a:latin typeface="Times New Roman" pitchFamily="18" charset="0"/>
              </a:rPr>
              <a:pPr algn="r"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796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33558-EFF7-4B27-8823-5919A0C757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26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73D9A93-DA89-469C-A654-B2519EB0F7C4}" type="slidenum">
              <a:rPr lang="en-US" sz="1200">
                <a:latin typeface="Times New Roman" pitchFamily="18" charset="0"/>
              </a:rPr>
              <a:pPr algn="r"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37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15AAD45-68AD-4902-98BF-60BC52A3DF04}" type="slidenum">
              <a:rPr lang="en-US" sz="1200">
                <a:latin typeface="Times New Roman" pitchFamily="18" charset="0"/>
              </a:rPr>
              <a:pPr algn="r"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363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3E9F7B-E868-4071-BBBA-6EF2C035A158}" type="slidenum">
              <a:rPr lang="en-US" sz="1200">
                <a:latin typeface="Times New Roman" pitchFamily="18" charset="0"/>
              </a:rPr>
              <a:pPr algn="r"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405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EB132EE-210F-47D7-8D5F-4D3DAF832E04}" type="slidenum">
              <a:rPr lang="en-US" sz="1200">
                <a:latin typeface="Times New Roman" pitchFamily="18" charset="0"/>
              </a:rPr>
              <a:pPr algn="r"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364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3161CC7-898F-4D98-940E-14884985219C}" type="slidenum">
              <a:rPr lang="en-US" sz="1200">
                <a:latin typeface="Times New Roman" pitchFamily="18" charset="0"/>
              </a:rPr>
              <a:pPr algn="r"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7203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E933A4-D3A1-458E-A46E-B04B4B0242B8}" type="slidenum">
              <a:rPr lang="en-US" sz="1200">
                <a:latin typeface="Times New Roman" pitchFamily="18" charset="0"/>
              </a:rPr>
              <a:pPr algn="r"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529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D69CAF7-7A75-4BF1-ADF2-1B27EA7AC3EF}" type="slidenum">
              <a:rPr lang="en-US" sz="1200">
                <a:latin typeface="Times New Roman" pitchFamily="18" charset="0"/>
              </a:rPr>
              <a:pPr algn="r"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4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1A93EC8-752B-467C-8134-E3A9F0A175C1}" type="slidenum">
              <a:rPr lang="en-US" sz="1200">
                <a:latin typeface="Times New Roman" pitchFamily="18" charset="0"/>
              </a:rPr>
              <a:pPr algn="r"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046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DF127-73D3-49EE-97D0-D1AC486E81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76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08773DA-BA81-4212-A8E1-767AF2A48F8F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96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2EB150C-D299-49A5-BCE7-DEE0CF5CC606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86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7218547-880D-4E91-9F99-CD21E6EA18D9}" type="slidenum">
              <a:rPr lang="en-US" sz="1200"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844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A1F5B19-A93E-4A06-8EC1-3FA657E7040D}" type="slidenum">
              <a:rPr lang="en-US" sz="1200">
                <a:latin typeface="Times New Roman" pitchFamily="18" charset="0"/>
              </a:rPr>
              <a:pPr algn="r"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93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6068D-7EB3-4282-8BC3-B14B9F12B2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93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C332FC-C2EC-4BCD-95D2-E120B5B1E2E6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804E27-0016-4DC0-A914-9966B2DF0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B1AD-3B13-4B16-B6A0-4B4C416A44CE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F0EA-792D-4DF9-BC27-B82F102E3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5674-03AF-4D41-AFB7-5B2F8F858027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4C06-540F-4AF3-8604-E6E89A284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8E38-9284-4D65-A2C1-7162F58C8344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F82B-5785-4050-954B-7542DC4F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B3FAF-0830-42E5-9A7E-0D5D92071E00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F1B0F-B733-4CD2-B360-605FBE6B3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846E8-9B40-4B96-B2FA-48D75B77C7DD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F6688-9C60-4F2D-9760-3053B413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B0AE5-E1DB-43A4-84DE-94E5164CB7A8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82894B-744E-4166-B8BE-6CAF742A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924442-93A0-41FB-B918-9C9B090945BF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BB2B5B-142C-4016-8779-802420395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8996-5FFC-42FB-B741-B1B8C06A8262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A24-6025-42C7-A979-EB776F51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C33-78A0-4B72-A108-925AF1E092F8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6FCF6-A2E9-4DF6-BEA6-6BB8DA55B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46389C-CBDE-4D4F-B3FE-829F65415FD7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30FEC2-7AAF-4D25-A09B-EECB810D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93F5C5-5887-4239-8148-19A10C776A91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F3047D-AEB4-42FD-9559-8EF2A49D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901" r:id="rId4"/>
    <p:sldLayoutId id="2147483902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5oOmQgRVH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reWwhtAr6w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PIA 2501</a:t>
            </a:r>
            <a:endParaRPr lang="en-US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"/>
            <a:ext cx="7772400" cy="1200150"/>
          </a:xfrm>
        </p:spPr>
        <p:txBody>
          <a:bodyPr/>
          <a:lstStyle/>
          <a:p>
            <a:pPr marR="0"/>
            <a:endParaRPr lang="en-US" b="1" smtClean="0"/>
          </a:p>
          <a:p>
            <a:pPr marR="0"/>
            <a:r>
              <a:rPr lang="en-US" sz="4000" b="1" smtClean="0"/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Bad Planning Discovered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" y="1295400"/>
            <a:ext cx="4953000" cy="3941763"/>
          </a:xfrm>
        </p:spPr>
        <p:txBody>
          <a:bodyPr/>
          <a:lstStyle/>
          <a:p>
            <a:pPr marL="457200" indent="-45720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From Program to Project Planning: Failure in Africa</a:t>
            </a:r>
          </a:p>
        </p:txBody>
      </p:sp>
      <p:sp>
        <p:nvSpPr>
          <p:cNvPr id="46084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102225" y="914400"/>
            <a:ext cx="4041775" cy="3941763"/>
          </a:xfrm>
        </p:spPr>
        <p:txBody>
          <a:bodyPr/>
          <a:lstStyle/>
          <a:p>
            <a:pPr marL="914400" lvl="1" indent="-230188" eaLnBrk="1" hangingPunct="1">
              <a:lnSpc>
                <a:spcPct val="90000"/>
              </a:lnSpc>
            </a:pPr>
            <a:endParaRPr lang="en-US" b="1" dirty="0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dirty="0" smtClean="0"/>
              <a:t>Ethiopia- </a:t>
            </a:r>
            <a:r>
              <a:rPr lang="en-US" sz="2400" b="1" dirty="0" err="1" smtClean="0"/>
              <a:t>Mengistu</a:t>
            </a:r>
            <a:r>
              <a:rPr lang="en-US" sz="2400" b="1" dirty="0" smtClean="0"/>
              <a:t> Haile Mariam declares a Leninist state in 1983</a:t>
            </a:r>
          </a:p>
          <a:p>
            <a:pPr marL="914400" lvl="1" indent="-2301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dirty="0" smtClean="0"/>
              <a:t>13 million face starvation in Horn of Africa</a:t>
            </a:r>
          </a:p>
          <a:p>
            <a:pPr marL="914400" lvl="1" indent="-23018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914400" lvl="1" indent="-230188" eaLnBrk="1" hangingPunct="1">
              <a:lnSpc>
                <a:spcPct val="90000"/>
              </a:lnSpc>
            </a:pPr>
            <a:r>
              <a:rPr lang="en-US" sz="2400" b="1" dirty="0" smtClean="0"/>
              <a:t>"We are the World" leads to Donor Fatigue</a:t>
            </a:r>
          </a:p>
          <a:p>
            <a:pPr marL="914400" lvl="1" indent="-230188" eaLnBrk="1" hangingPunct="1">
              <a:lnSpc>
                <a:spcPct val="90000"/>
              </a:lnSpc>
            </a:pPr>
            <a:endParaRPr lang="en-US" sz="2400" b="1" dirty="0" smtClean="0"/>
          </a:p>
          <a:p>
            <a:pPr marL="914400" lvl="1" indent="-230188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sz="2400" b="1" dirty="0" smtClean="0"/>
              <a:t> 	and the conclusion that development is private</a:t>
            </a:r>
          </a:p>
        </p:txBody>
      </p:sp>
      <p:pic>
        <p:nvPicPr>
          <p:cNvPr id="46085" name="Picture 5" descr="http://t1.gstatic.com/images?q=tbn:ANd9GcTN9KHMfUSm-EUP8Uwufsi0zB1x29pT5FjouLfIxuq--N0WP2bE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Reagan/Thatcher Mantra: Development Planning:  Failure and Future of Command Economies?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5713" y="1981200"/>
            <a:ext cx="7888287" cy="4532313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Transitional conflicts in Angola, Mozambique- Cold War Proxies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CIS and Central Europe become part of development portfolio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Cambodia, Nicaragua (Central America), Cuba?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Bosnia, Somalia, Rwanda, Kosovo, Congo (Rise of Internal/Civil Wars)</a:t>
            </a:r>
            <a:endParaRPr lang="en-US" sz="2100" b="1" dirty="0" smtClean="0"/>
          </a:p>
          <a:p>
            <a:pPr eaLnBrk="1" hangingPunct="1"/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4091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Failure of Command Economies, the End of a Century and new focus on HRD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Afghanistan and Iraq in the 1990s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Sudan: A Thirty Years War and Two failed states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Terrorism and the Failure of Development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Venezuela and Nicaragua , the fall  and rise of the Sandinistas</a:t>
            </a:r>
          </a:p>
        </p:txBody>
      </p:sp>
    </p:spTree>
    <p:extLst>
      <p:ext uri="{BB962C8B-B14F-4D97-AF65-F5344CB8AC3E}">
        <p14:creationId xmlns:p14="http://schemas.microsoft.com/office/powerpoint/2010/main" val="25621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7525" y="2728913"/>
            <a:ext cx="3028950" cy="2030412"/>
          </a:xfrm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Return of “Populist” Command Economy- The Once and Future Presidents</a:t>
            </a:r>
          </a:p>
        </p:txBody>
      </p:sp>
    </p:spTree>
    <p:extLst>
      <p:ext uri="{BB962C8B-B14F-4D97-AF65-F5344CB8AC3E}">
        <p14:creationId xmlns:p14="http://schemas.microsoft.com/office/powerpoint/2010/main" val="22003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Valdrack </a:t>
            </a:r>
            <a:r>
              <a:rPr lang="en-US" sz="3200" dirty="0" err="1" smtClean="0"/>
              <a:t>Jaentschke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762000" y="1524000"/>
            <a:ext cx="3124200" cy="46910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smtClean="0"/>
              <a:t>1990s Worked as Consultant for International NGOs Promoting “Democracy”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smtClean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smtClean="0"/>
              <a:t>2009- Declared Government would expel NGOs promoting Opposition To Current Government</a:t>
            </a:r>
          </a:p>
        </p:txBody>
      </p:sp>
      <p:sp>
        <p:nvSpPr>
          <p:cNvPr id="52228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4572000"/>
          </a:xfrm>
        </p:spPr>
        <p:txBody>
          <a:bodyPr/>
          <a:lstStyle/>
          <a:p>
            <a:pPr eaLnBrk="1" hangingPunct="1"/>
            <a:r>
              <a:rPr lang="en-US" sz="2800" b="1" smtClean="0"/>
              <a:t>Development Minister in Nicaragua (GSPIA, 1991)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0767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9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1" name="Text Placeholder 2"/>
          <p:cNvSpPr>
            <a:spLocks noGrp="1"/>
          </p:cNvSpPr>
          <p:nvPr>
            <p:ph type="body" idx="2"/>
          </p:nvPr>
        </p:nvSpPr>
        <p:spPr>
          <a:xfrm>
            <a:off x="4114800" y="5943600"/>
            <a:ext cx="3975100" cy="914400"/>
          </a:xfrm>
        </p:spPr>
        <p:txBody>
          <a:bodyPr/>
          <a:lstStyle/>
          <a:p>
            <a:r>
              <a:rPr lang="en-US" b="1" smtClean="0"/>
              <a:t>MID Graduate School of Public and International Affairs, University of Pittsburgh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8001000" cy="4572000"/>
          </a:xfrm>
        </p:spPr>
        <p:txBody>
          <a:bodyPr/>
          <a:lstStyle/>
          <a:p>
            <a:r>
              <a:rPr lang="en-US" smtClean="0"/>
              <a:t>Now Vice Minister of Foreign Affairs</a:t>
            </a:r>
          </a:p>
        </p:txBody>
      </p:sp>
      <p:pic>
        <p:nvPicPr>
          <p:cNvPr id="53253" name="Picture 2" descr="http://bluenetwork.org/gallery2/main.php?g2_view=core.DownloadItem&amp;g2_itemId=6397&amp;g2_serialNumb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67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793037" cy="1462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>
                <a:solidFill>
                  <a:schemeClr val="tx1"/>
                </a:solidFill>
              </a:rPr>
              <a:t>FROM PLANNING TO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HUMAN RESOURCE DEVELOPMENT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 II: Building Capacity</a:t>
            </a:r>
          </a:p>
        </p:txBody>
      </p:sp>
      <p:pic>
        <p:nvPicPr>
          <p:cNvPr id="19459" name="Picture 4" descr="http://www.gdrc.org/about/c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52900"/>
            <a:ext cx="457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39913"/>
            <a:ext cx="8229600" cy="3810000"/>
          </a:xfr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Problem: Public Corruption and Loss of Faith in State social action</a:t>
            </a:r>
          </a:p>
        </p:txBody>
      </p:sp>
    </p:spTree>
    <p:extLst>
      <p:ext uri="{BB962C8B-B14F-4D97-AF65-F5344CB8AC3E}">
        <p14:creationId xmlns:p14="http://schemas.microsoft.com/office/powerpoint/2010/main" val="26851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676400"/>
            <a:ext cx="7772400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</a:t>
            </a:r>
            <a:r>
              <a:rPr lang="en-US" u="sng" dirty="0" smtClean="0"/>
              <a:t>Social Development</a:t>
            </a:r>
          </a:p>
        </p:txBody>
      </p:sp>
      <p:sp>
        <p:nvSpPr>
          <p:cNvPr id="1843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3276600"/>
            <a:ext cx="66294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/>
              <a:t>  Problems and Issues,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/>
              <a:t>2001-2012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300" b="1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300" b="1" smtClean="0">
                <a:solidFill>
                  <a:srgbClr val="FF0000"/>
                </a:solidFill>
                <a:hlinkClick r:id="rId3"/>
              </a:rPr>
              <a:t>The Problem: Quiet Corruption and the Public Sector    </a:t>
            </a:r>
            <a:r>
              <a:rPr lang="en-US" sz="3300" b="1" smtClean="0">
                <a:solidFill>
                  <a:srgbClr val="FF0000"/>
                </a:solidFill>
              </a:rPr>
              <a:t>VIDE0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Corruption and Human Resource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Behavior Modification vs. Socialization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714874" cy="3721100"/>
          </a:xfrm>
        </p:spPr>
        <p:txBody>
          <a:bodyPr/>
          <a:lstStyle/>
          <a:p>
            <a:endParaRPr lang="en-US" sz="2500" dirty="0" smtClean="0"/>
          </a:p>
          <a:p>
            <a:r>
              <a:rPr lang="en-US" sz="2500" b="1" smtClean="0"/>
              <a:t>Sue Ellen Charlton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Ch</a:t>
            </a:r>
            <a:r>
              <a:rPr lang="en-US" sz="2500" b="1" dirty="0" smtClean="0"/>
              <a:t> 7</a:t>
            </a:r>
          </a:p>
          <a:p>
            <a:pPr marL="109537" indent="0">
              <a:buNone/>
            </a:pPr>
            <a:r>
              <a:rPr lang="en-US" sz="2500" b="1" dirty="0"/>
              <a:t> </a:t>
            </a:r>
            <a:r>
              <a:rPr lang="en-US" sz="2500" b="1" dirty="0" smtClean="0"/>
              <a:t>  “Women in the Third World Development”</a:t>
            </a:r>
            <a:endParaRPr lang="en-US" sz="2500" b="1" dirty="0" smtClean="0"/>
          </a:p>
          <a:p>
            <a:pPr marL="109537" indent="0">
              <a:buNone/>
            </a:pPr>
            <a:endParaRPr lang="en-US" sz="2500" b="1" dirty="0" smtClean="0"/>
          </a:p>
          <a:p>
            <a:r>
              <a:rPr lang="en-US" sz="2500" b="1" dirty="0" smtClean="0"/>
              <a:t>Robert Chambers, </a:t>
            </a:r>
            <a:r>
              <a:rPr lang="en-US" sz="2500" b="1" dirty="0" err="1" smtClean="0"/>
              <a:t>Ch</a:t>
            </a:r>
            <a:r>
              <a:rPr lang="en-US" sz="2500" b="1" dirty="0" smtClean="0"/>
              <a:t> 4-7</a:t>
            </a:r>
          </a:p>
          <a:p>
            <a:pPr marL="109537" indent="0">
              <a:buNone/>
            </a:pPr>
            <a:r>
              <a:rPr lang="en-US" sz="2500" b="1" dirty="0"/>
              <a:t> </a:t>
            </a:r>
            <a:r>
              <a:rPr lang="en-US" sz="2500" b="1" dirty="0" smtClean="0"/>
              <a:t>  “Rural Development” </a:t>
            </a:r>
            <a:endParaRPr lang="en-US" sz="2500" b="1" dirty="0"/>
          </a:p>
          <a:p>
            <a:endParaRPr lang="en-US" sz="2500" b="1" dirty="0" smtClean="0"/>
          </a:p>
          <a:p>
            <a:r>
              <a:rPr lang="en-US" sz="2500" b="1" dirty="0" smtClean="0"/>
              <a:t>Picard &amp; </a:t>
            </a:r>
            <a:r>
              <a:rPr lang="en-US" sz="2500" b="1" dirty="0" err="1" smtClean="0"/>
              <a:t>Moudoud</a:t>
            </a:r>
            <a:r>
              <a:rPr lang="en-US" sz="2500" b="1" dirty="0"/>
              <a:t> </a:t>
            </a:r>
            <a:r>
              <a:rPr lang="en-US" sz="2500" b="1" dirty="0" smtClean="0"/>
              <a:t>“The 2008 Guinea Conakry Coup” </a:t>
            </a:r>
            <a:endParaRPr lang="en-US" sz="2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4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Behavior Modification through HRD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Focus of Discussion Last Week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as Socialization: Today’s Focus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5257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Primary—Family; before school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Secondary--Primary and Secondary Education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Tertiary--Adult (including Higher education and On the Job) </a:t>
            </a:r>
          </a:p>
          <a:p>
            <a:pPr lvl="1" eaLnBrk="1" hangingPunct="1">
              <a:lnSpc>
                <a:spcPct val="90000"/>
              </a:lnSpc>
            </a:pPr>
            <a:endParaRPr lang="en-US" sz="29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900" b="1" smtClean="0"/>
              <a:t>Problem: Social Engineering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271713"/>
            <a:ext cx="4191000" cy="2944812"/>
          </a:xfr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Primary Socialization in Lithuania?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Social Change: Overall Assumption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Classical Assumption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Role of the government agent is: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ACT AS A </a:t>
            </a:r>
            <a:r>
              <a:rPr lang="en-US" b="1" u="sng" dirty="0" smtClean="0"/>
              <a:t>CHANGE AGENT</a:t>
            </a:r>
            <a:r>
              <a:rPr lang="en-US" b="1" dirty="0" smtClean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and  Provide necessary stimulation to society to ensure social change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Key:  Focus is on Human Behavior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Young Pioneers Kazakh S.S.R.</a:t>
            </a:r>
            <a:endParaRPr lang="en-US" dirty="0"/>
          </a:p>
        </p:txBody>
      </p:sp>
      <p:pic>
        <p:nvPicPr>
          <p:cNvPr id="24579" name="Picture 2" descr="http://upload.wikimedia.org/wikipedia/commons/2/25/Young_Pioneers_in_Kazakh_S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95400"/>
            <a:ext cx="7480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0"/>
            <a:ext cx="7793037" cy="146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Planning and Human Capacity: Assumptions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dirty="0" smtClean="0"/>
              <a:t>		Development Planning as a Concept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lvl="1" eaLnBrk="1" hangingPunct="1"/>
            <a:r>
              <a:rPr lang="en-US" b="1" dirty="0" smtClean="0"/>
              <a:t>State will serve as </a:t>
            </a:r>
            <a:r>
              <a:rPr lang="en-US" b="1" u="sng" dirty="0" smtClean="0"/>
              <a:t>engine of development</a:t>
            </a:r>
          </a:p>
          <a:p>
            <a:pPr lvl="1" eaLnBrk="1" hangingPunct="1"/>
            <a:endParaRPr lang="en-US" b="1" u="sng" dirty="0" smtClean="0"/>
          </a:p>
          <a:p>
            <a:pPr lvl="1" eaLnBrk="1" hangingPunct="1"/>
            <a:r>
              <a:rPr lang="en-US" b="1" dirty="0" smtClean="0"/>
              <a:t>Goal will be to change </a:t>
            </a:r>
            <a:r>
              <a:rPr lang="en-US" b="1" u="sng" dirty="0" smtClean="0"/>
              <a:t>society, economy and political structures</a:t>
            </a:r>
          </a:p>
          <a:p>
            <a:pPr lvl="1" eaLnBrk="1" hangingPunct="1"/>
            <a:endParaRPr lang="en-US" b="1" u="sng" dirty="0" smtClean="0"/>
          </a:p>
          <a:p>
            <a:pPr lvl="1" eaLnBrk="1" hangingPunct="1"/>
            <a:r>
              <a:rPr lang="en-US" b="1" u="sng" dirty="0" smtClean="0"/>
              <a:t>Controversy not over physical planning but social change and economic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Development Assumptions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dirty="0" smtClean="0"/>
              <a:t>	Assumes that there can be state managed social mobilization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Basic premise: planning is setting of priorities for use of scarce resources through use of rational rather than political processes for family support, education and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Assumption: Development Planning as Socialization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dirty="0"/>
              <a:t>	</a:t>
            </a:r>
            <a:r>
              <a:rPr lang="en-US" b="1" dirty="0" smtClean="0"/>
              <a:t>Planned socialization includes secondary and tertiary socialization, but not primary socialization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err="1" smtClean="0"/>
              <a:t>Eg</a:t>
            </a:r>
            <a:r>
              <a:rPr lang="en-US" b="1" dirty="0" smtClean="0"/>
              <a:t>. Social Engineering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Why is Primary Socialization so powerful?: 						Discussion?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nside-peru.com/images/peru_religion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9700"/>
            <a:ext cx="7162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Traditional Gender Roles in Peru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 Planning Assumptions- Continued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dirty="0" smtClean="0"/>
              <a:t>	Development Planning historically has accepted premises of Development Administration: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dirty="0"/>
              <a:t>	</a:t>
            </a:r>
            <a:r>
              <a:rPr lang="en-US" b="1" dirty="0" smtClean="0"/>
              <a:t>State bureaucracy should take major role in </a:t>
            </a:r>
            <a:r>
              <a:rPr lang="en-US" b="1" u="sng" dirty="0" smtClean="0"/>
              <a:t>social mobilization, economic transformation and increases in productivity</a:t>
            </a:r>
            <a:r>
              <a:rPr lang="en-US" b="1" dirty="0" smtClean="0"/>
              <a:t>; define policy goals for society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endParaRPr 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dirty="0"/>
              <a:t>	</a:t>
            </a:r>
            <a:r>
              <a:rPr lang="en-US" b="1" dirty="0" smtClean="0"/>
              <a:t> Rejected by some advocates of Development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72400" cy="18297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International Dimension</a:t>
            </a:r>
            <a:endParaRPr lang="en-US" dirty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7772400" cy="1600200"/>
          </a:xfrm>
        </p:spPr>
        <p:txBody>
          <a:bodyPr/>
          <a:lstStyle/>
          <a:p>
            <a:pPr marR="0" algn="l"/>
            <a:r>
              <a:rPr lang="en-US" b="1" dirty="0" smtClean="0"/>
              <a:t>The End of the Cold War</a:t>
            </a:r>
          </a:p>
          <a:p>
            <a:pPr marR="0" algn="l"/>
            <a:r>
              <a:rPr lang="en-US" b="1" dirty="0" smtClean="0"/>
              <a:t>The World Bank and the Reagan/Thatcher changes</a:t>
            </a:r>
          </a:p>
          <a:p>
            <a:pPr marR="0" algn="l"/>
            <a:r>
              <a:rPr lang="en-US" b="1" dirty="0" smtClean="0"/>
              <a:t>End of Cold War and Post-September 11.</a:t>
            </a:r>
          </a:p>
          <a:p>
            <a:pPr marR="0"/>
            <a:endParaRPr lang="en-US" b="1" dirty="0" smtClean="0"/>
          </a:p>
          <a:p>
            <a:pPr marR="0"/>
            <a:endParaRPr lang="en-US" b="1" dirty="0" smtClean="0">
              <a:solidFill>
                <a:schemeClr val="accent2"/>
              </a:solidFill>
            </a:endParaRPr>
          </a:p>
          <a:p>
            <a:pPr marR="0"/>
            <a:endParaRPr lang="en-US" b="1" dirty="0">
              <a:solidFill>
                <a:schemeClr val="accent2"/>
              </a:solidFill>
            </a:endParaRPr>
          </a:p>
          <a:p>
            <a:pPr marR="0"/>
            <a:r>
              <a:rPr lang="en-US" b="1" dirty="0" smtClean="0">
                <a:solidFill>
                  <a:schemeClr val="bg1"/>
                </a:solidFill>
              </a:rPr>
              <a:t>Review of Context</a:t>
            </a:r>
          </a:p>
        </p:txBody>
      </p:sp>
    </p:spTree>
    <p:extLst>
      <p:ext uri="{BB962C8B-B14F-4D97-AF65-F5344CB8AC3E}">
        <p14:creationId xmlns:p14="http://schemas.microsoft.com/office/powerpoint/2010/main" val="1653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286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Development Planning Assumptions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7. Assumes that development occurs because of </a:t>
            </a:r>
            <a:r>
              <a:rPr lang="en-US" b="1" u="sng" smtClean="0"/>
              <a:t>planned change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8. Originally, Keynesian planners saw state taking a major role in providing </a:t>
            </a:r>
            <a:r>
              <a:rPr lang="en-US" b="1" u="sng" smtClean="0"/>
              <a:t>leadership</a:t>
            </a:r>
            <a:r>
              <a:rPr lang="en-US" b="1" smtClean="0"/>
              <a:t> to improve standards of living in LDCs</a:t>
            </a:r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b="1" smtClean="0"/>
              <a:t>	</a:t>
            </a:r>
            <a:r>
              <a:rPr lang="en-US" b="1" smtClean="0">
                <a:solidFill>
                  <a:srgbClr val="FF0000"/>
                </a:solidFill>
              </a:rPr>
              <a:t>Key: Change Socialization Patterns (Agraria vs. Industria)</a:t>
            </a:r>
            <a:endParaRPr lang="en-US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Heavy Industry Focus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http://www.marketoracle.co.uk/images/climate_change_carbon_t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772400" cy="146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Political Assumptions with Development Planning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7772400" cy="3886200"/>
          </a:xfrm>
        </p:spPr>
        <p:txBody>
          <a:bodyPr>
            <a:normAutofit fontScale="92500" lnSpcReduction="20000"/>
          </a:bodyPr>
          <a:lstStyle/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Assumes political and administrative leadership have made the decision to effect changes in the system</a:t>
            </a:r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This is a meeting point of both counter-dependency strategy and modernization (Keynesianism)</a:t>
            </a:r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AutoNum type="arabicPeriod" startAt="6"/>
              <a:defRPr/>
            </a:pPr>
            <a:endParaRPr lang="en-US" b="1" dirty="0" smtClean="0"/>
          </a:p>
          <a:p>
            <a:pPr marL="990600" lvl="1" indent="-53340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b="1" dirty="0"/>
              <a:t>	</a:t>
            </a:r>
            <a:r>
              <a:rPr lang="en-US" b="1" dirty="0" smtClean="0"/>
              <a:t>Need to strengthen administrative capacity  for social change in development economics and planning area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Strong Leadership to Change Social Patterns?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Paul </a:t>
            </a:r>
            <a:r>
              <a:rPr lang="en-US" dirty="0" err="1" smtClean="0"/>
              <a:t>Kagame</a:t>
            </a:r>
            <a:r>
              <a:rPr lang="en-US" dirty="0" smtClean="0"/>
              <a:t> of Rwanda: Visionary or Tyrant</a:t>
            </a:r>
          </a:p>
        </p:txBody>
      </p:sp>
      <p:pic>
        <p:nvPicPr>
          <p:cNvPr id="32772" name="Picture 2" descr="http://www.newtimes.co.rw/news/files/photos/1330942257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98518"/>
            <a:ext cx="59769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Development and Social Planning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4384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“The Devil is in the Details” Not in ideology</a:t>
            </a:r>
          </a:p>
          <a:p>
            <a:pPr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An Old Philosopher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6303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Problem: The Lack of Administrative Skills 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52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Human Development depends upon “administrative capacity”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Institutional arrangements for planning, planning agencies, management systems and processes that are innovative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Human behavior is complex. </a:t>
            </a:r>
            <a:r>
              <a:rPr lang="en-US" b="1" i="1" dirty="0" smtClean="0"/>
              <a:t> </a:t>
            </a:r>
            <a:r>
              <a:rPr lang="en-US" b="1" dirty="0" smtClean="0"/>
              <a:t>It involves: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Networks, 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Organizations and 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Institutions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b="1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Technology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utor2u.net/blog/images/uploads/Worldmap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Technology Plays a Role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131" name="Picture 2" descr="http://www.mobileactive.org/files/DSC00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1000"/>
            <a:ext cx="75152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Implementation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Major responsibility for implementation lies with Planning official at the local level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Development change occurs because of </a:t>
            </a:r>
            <a:r>
              <a:rPr lang="en-US" b="1" u="sng" smtClean="0"/>
              <a:t>planned action</a:t>
            </a:r>
          </a:p>
          <a:p>
            <a:pPr lvl="1" eaLnBrk="1" hangingPunct="1"/>
            <a:endParaRPr lang="en-US" b="1" u="sng" smtClean="0"/>
          </a:p>
          <a:p>
            <a:pPr lvl="1" eaLnBrk="1" hangingPunct="1"/>
            <a:r>
              <a:rPr lang="en-US" b="1" smtClean="0"/>
              <a:t>Assumes political and administrative leadership have made </a:t>
            </a:r>
            <a:r>
              <a:rPr lang="en-US" b="1" u="sng" smtClean="0"/>
              <a:t>decision</a:t>
            </a:r>
            <a:r>
              <a:rPr lang="en-US" b="1" smtClean="0"/>
              <a:t> to effect improvement in the social system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Local level capacity often non-existent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owntoearth.org.in/dte/userfiles/images/21-1_2012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91440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 smtClean="0"/>
              <a:t>Farmers at a crop planning meeting at an extension service stations in Haryana, India.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90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End of assumption- Progress is inevitable: Rejection of Social Change Models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5240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1983- Robert McNamara resigns from World Bank-  New and Different Demands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Institutions, social change and basic needs abandoned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Export Economies--Minerals, agricultural commodities and livestock: Orthodoxy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Back to the Future- The key to growth is Structural Adjustment, privatization and market growth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Refocus on Governance, Conflict Mitigation and HRD/Socialization (2001-2013)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952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4572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Discussion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300" b="1" smtClean="0"/>
              <a:t>Assess the idea of forced social engineering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1809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SATIRE  </a:t>
            </a:r>
            <a:r>
              <a:rPr lang="en-US" dirty="0" smtClean="0">
                <a:solidFill>
                  <a:schemeClr val="accent2"/>
                </a:solidFill>
              </a:rPr>
              <a:t>VIDEO</a:t>
            </a:r>
            <a:endParaRPr lang="en-US" dirty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z="4000" b="1" smtClean="0">
                <a:hlinkClick r:id="rId2"/>
              </a:rPr>
              <a:t>One Response to the Authoritarian Regime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Meet the Authors</a:t>
            </a: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 descr="http://www.authorauthorshreveport.com/AuthorAuthorPlain_1__op_8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598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r>
              <a:rPr lang="en-US" dirty="0" err="1" smtClean="0"/>
              <a:t>Alber</a:t>
            </a:r>
            <a:r>
              <a:rPr lang="en-US" dirty="0" smtClean="0"/>
              <a:t> </a:t>
            </a:r>
            <a:r>
              <a:rPr lang="en-US" dirty="0" err="1" smtClean="0"/>
              <a:t>Memmi</a:t>
            </a:r>
            <a:r>
              <a:rPr lang="en-US" dirty="0" smtClean="0"/>
              <a:t> was</a:t>
            </a:r>
            <a:r>
              <a:rPr lang="ar-AE" dirty="0" smtClean="0"/>
              <a:t> </a:t>
            </a:r>
            <a:r>
              <a:rPr lang="en-US" dirty="0"/>
              <a:t>born December 15, 1920) </a:t>
            </a:r>
            <a:r>
              <a:rPr lang="en-US" dirty="0" smtClean="0"/>
              <a:t>and is </a:t>
            </a:r>
            <a:r>
              <a:rPr lang="en-US" dirty="0"/>
              <a:t>a French writer and essayist of Tunisian-Jewish origin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Authors</a:t>
            </a:r>
            <a:endParaRPr lang="en-US" dirty="0"/>
          </a:p>
        </p:txBody>
      </p:sp>
      <p:pic>
        <p:nvPicPr>
          <p:cNvPr id="1026" name="Picture 2" descr="http://www.leaders.com.tn/uploads/FCK_files/image/memm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4457700" cy="43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89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Bergner is a writer for the New York Times Magazine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Authors</a:t>
            </a:r>
            <a:endParaRPr lang="en-US" dirty="0"/>
          </a:p>
        </p:txBody>
      </p:sp>
      <p:pic>
        <p:nvPicPr>
          <p:cNvPr id="2050" name="Picture 2" descr="http://static.guim.co.uk/sys-images/Guardian/About/General/2013/7/3/1372846335286/Daniel-Bergner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69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b="1" dirty="0" smtClean="0"/>
              <a:t>Colonizer, Colonized- </a:t>
            </a:r>
            <a:r>
              <a:rPr lang="en-US" sz="3600" b="1" dirty="0" err="1" smtClean="0"/>
              <a:t>Memmi</a:t>
            </a:r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dirty="0" smtClean="0"/>
              <a:t>In the Land of Magic Soldiers:  Bergner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1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FF0000"/>
                </a:solidFill>
              </a:rPr>
              <a:t>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otr.us/graphics/reagan_that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Whither the “then” New Regime: 1983-2012</a:t>
            </a:r>
          </a:p>
        </p:txBody>
      </p:sp>
      <p:pic>
        <p:nvPicPr>
          <p:cNvPr id="5017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5105400" cy="3902075"/>
          </a:xfrm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63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1985: Bad Planning Discovered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Illness and death of Brezhnev in Soviet Union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The Change: Russia and Structural Adjustment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Planning- The “Ivory Tower”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Ronald Reagan and Margaret Thatcher at height of their power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Problems of Second World Applied to “Third World”</a:t>
            </a:r>
          </a:p>
          <a:p>
            <a:pPr eaLnBrk="1" hangingPunct="1">
              <a:lnSpc>
                <a:spcPct val="90000"/>
              </a:lnSpc>
            </a:pPr>
            <a:endParaRPr lang="en-US" sz="2500" b="1" smtClean="0"/>
          </a:p>
          <a:p>
            <a:pPr eaLnBrk="1" hangingPunct="1">
              <a:lnSpc>
                <a:spcPct val="90000"/>
              </a:lnSpc>
            </a:pPr>
            <a:endParaRPr lang="en-US" sz="2500" b="1" smtClean="0"/>
          </a:p>
        </p:txBody>
      </p:sp>
    </p:spTree>
    <p:extLst>
      <p:ext uri="{BB962C8B-B14F-4D97-AF65-F5344CB8AC3E}">
        <p14:creationId xmlns:p14="http://schemas.microsoft.com/office/powerpoint/2010/main" val="29154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2895600"/>
            <a:ext cx="2266950" cy="1697038"/>
          </a:xfrm>
        </p:spPr>
      </p:pic>
      <p:pic>
        <p:nvPicPr>
          <p:cNvPr id="44035" name="Picture 4" descr="barcelonamm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175" y="2552700"/>
            <a:ext cx="3586163" cy="2862263"/>
          </a:xfr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Forgotten Question: Who were Brezhnev and Andropov</a:t>
            </a:r>
          </a:p>
        </p:txBody>
      </p:sp>
    </p:spTree>
    <p:extLst>
      <p:ext uri="{BB962C8B-B14F-4D97-AF65-F5344CB8AC3E}">
        <p14:creationId xmlns:p14="http://schemas.microsoft.com/office/powerpoint/2010/main" val="22194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28600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Perception of Development Problems- Planning Bad- 1991 to Financial Crisis, 2009 (Summary)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The Change: End of Cold War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Structural Adjustment- 1989-2001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International conflict shifts from East-West rivalry and cold war to ethnic, regional and internal conflicts  culminating in September 11, 2001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5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b="1" dirty="0" smtClean="0"/>
              <a:t>Now is Economic and Social Planning and State Building Back with Millennium Development Goals?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1195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1824</TotalTime>
  <Words>876</Words>
  <Application>Microsoft Office PowerPoint</Application>
  <PresentationFormat>On-screen Show (4:3)</PresentationFormat>
  <Paragraphs>249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PIA 2501</vt:lpstr>
      <vt:lpstr>Discussion</vt:lpstr>
      <vt:lpstr>The International Dimension</vt:lpstr>
      <vt:lpstr>End of assumption- Progress is inevitable: Rejection of Social Change Models</vt:lpstr>
      <vt:lpstr>PowerPoint Presentation</vt:lpstr>
      <vt:lpstr>Whither the “then” New Regime: 1983-2012</vt:lpstr>
      <vt:lpstr>1985: Bad Planning Discovered</vt:lpstr>
      <vt:lpstr>A Forgotten Question: Who were Brezhnev and Andropov</vt:lpstr>
      <vt:lpstr>Perception of Development Problems- Planning Bad- 1991 to Financial Crisis, 2009 (Summary)</vt:lpstr>
      <vt:lpstr>Bad Planning Discovered</vt:lpstr>
      <vt:lpstr>The Reagan/Thatcher Mantra: Development Planning:  Failure and Future of Command Economies?</vt:lpstr>
      <vt:lpstr>Failure of Command Economies, the End of a Century and new focus on HRD</vt:lpstr>
      <vt:lpstr>Return of “Populist” Command Economy- The Once and Future Presidents</vt:lpstr>
      <vt:lpstr>Valdrack Jaentschke  </vt:lpstr>
      <vt:lpstr>PowerPoint Presentation</vt:lpstr>
      <vt:lpstr>     FROM PLANNING TO  HUMAN RESOURCE DEVELOPMENT   Part II: Building Capacity</vt:lpstr>
      <vt:lpstr>The Problem: Public Corruption and Loss of Faith in State social action</vt:lpstr>
      <vt:lpstr>DEVELOPMENT PLANNING and Social Development</vt:lpstr>
      <vt:lpstr>Corruption and Human Resource Development</vt:lpstr>
      <vt:lpstr>Behavior Modification through HRD</vt:lpstr>
      <vt:lpstr>Development Planning as Socialization: Today’s Focus</vt:lpstr>
      <vt:lpstr>Primary Socialization in Lithuania?</vt:lpstr>
      <vt:lpstr>Development Planning and Social Change: Overall Assumption</vt:lpstr>
      <vt:lpstr>Young Pioneers Kazakh S.S.R.</vt:lpstr>
      <vt:lpstr>Development Planning and Human Capacity: Assumptions</vt:lpstr>
      <vt:lpstr>Social Development Assumptions</vt:lpstr>
      <vt:lpstr>The Assumption: Development Planning as Socialization</vt:lpstr>
      <vt:lpstr>Traditional Gender Roles in Peru</vt:lpstr>
      <vt:lpstr>Development Planning Assumptions- Continued</vt:lpstr>
      <vt:lpstr>Development Planning Assumptions</vt:lpstr>
      <vt:lpstr>Heavy Industry Focus</vt:lpstr>
      <vt:lpstr>   Political Assumptions with Development Planning</vt:lpstr>
      <vt:lpstr>Strong Leadership to Change Social Patterns?</vt:lpstr>
      <vt:lpstr>Development and Social Planning</vt:lpstr>
      <vt:lpstr> Problem: The Lack of Administrative Skills </vt:lpstr>
      <vt:lpstr>PowerPoint Presentation</vt:lpstr>
      <vt:lpstr>Technology Plays a Role</vt:lpstr>
      <vt:lpstr>The Implementation Problem</vt:lpstr>
      <vt:lpstr>Farmers at a crop planning meeting at an extension service stations in Haryana, India. </vt:lpstr>
      <vt:lpstr>Discussion</vt:lpstr>
      <vt:lpstr>SATIRE  VIDEO</vt:lpstr>
      <vt:lpstr>Meet the Authors</vt:lpstr>
      <vt:lpstr>Our Authors</vt:lpstr>
      <vt:lpstr>Our Authors</vt:lpstr>
      <vt:lpstr>Today’s Books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Shift  PLANNING, HUMAN RESOURCE DEVELOPMENT AND SOCIETY</dc:title>
  <dc:creator>Lou</dc:creator>
  <cp:lastModifiedBy>Katherine Yoon</cp:lastModifiedBy>
  <cp:revision>74</cp:revision>
  <dcterms:created xsi:type="dcterms:W3CDTF">2006-08-16T00:00:00Z</dcterms:created>
  <dcterms:modified xsi:type="dcterms:W3CDTF">2013-11-01T03:21:27Z</dcterms:modified>
</cp:coreProperties>
</file>