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37"/>
  </p:normalViewPr>
  <p:slideViewPr>
    <p:cSldViewPr>
      <p:cViewPr varScale="1">
        <p:scale>
          <a:sx n="99" d="100"/>
          <a:sy n="99" d="100"/>
        </p:scale>
        <p:origin x="1464"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18" name="bk object 18"/>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19" name="bk object 19"/>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22" name="bk object 22"/>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23" name="bk object 23"/>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24" name="bk object 24"/>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25" name="bk object 25"/>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26" name="bk object 26"/>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27" name="bk object 27"/>
          <p:cNvSpPr/>
          <p:nvPr/>
        </p:nvSpPr>
        <p:spPr>
          <a:xfrm>
            <a:off x="548640" y="573023"/>
            <a:ext cx="5265420" cy="420624"/>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567816" y="1433830"/>
            <a:ext cx="8008366" cy="1367789"/>
          </a:xfrm>
          <a:prstGeom prst="rect">
            <a:avLst/>
          </a:prstGeom>
        </p:spPr>
        <p:txBody>
          <a:bodyPr wrap="square" lIns="0" tIns="0" rIns="0" bIns="0">
            <a:spAutoFit/>
          </a:bodyPr>
          <a:lstStyle>
            <a:lvl1pPr>
              <a:defRPr sz="4400" b="1" i="0">
                <a:solidFill>
                  <a:schemeClr val="bg1"/>
                </a:solidFill>
                <a:latin typeface="Arial"/>
                <a:cs typeface="Arial"/>
              </a:defRPr>
            </a:lvl1pPr>
          </a:lstStyle>
          <a:p>
            <a:endParaRPr/>
          </a:p>
        </p:txBody>
      </p:sp>
      <p:sp>
        <p:nvSpPr>
          <p:cNvPr id="3" name="Holder 3"/>
          <p:cNvSpPr>
            <a:spLocks noGrp="1"/>
          </p:cNvSpPr>
          <p:nvPr>
            <p:ph type="subTitle" idx="4"/>
          </p:nvPr>
        </p:nvSpPr>
        <p:spPr>
          <a:xfrm>
            <a:off x="645668" y="3547948"/>
            <a:ext cx="7852663" cy="6972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18" name="bk object 18"/>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19" name="bk object 19"/>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17" name="bk object 17"/>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89674"/>
            <a:ext cx="3398520" cy="1068324"/>
          </a:xfrm>
          <a:prstGeom prst="rect">
            <a:avLst/>
          </a:prstGeom>
          <a:blipFill>
            <a:blip r:embed="rId7" cstate="print"/>
            <a:stretch>
              <a:fillRect/>
            </a:stretch>
          </a:blipFill>
        </p:spPr>
        <p:txBody>
          <a:bodyPr wrap="square" lIns="0" tIns="0" rIns="0" bIns="0" rtlCol="0"/>
          <a:lstStyle/>
          <a:p>
            <a:endParaRPr/>
          </a:p>
        </p:txBody>
      </p:sp>
      <p:sp>
        <p:nvSpPr>
          <p:cNvPr id="19" name="bk object 19"/>
          <p:cNvSpPr/>
          <p:nvPr/>
        </p:nvSpPr>
        <p:spPr>
          <a:xfrm>
            <a:off x="0" y="5784350"/>
            <a:ext cx="3371840" cy="107364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55751" y="1465834"/>
            <a:ext cx="8032496" cy="1671955"/>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a:xfrm>
            <a:off x="645668" y="1676145"/>
            <a:ext cx="7755255" cy="346075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2.jpg"/><Relationship Id="rId4" Type="http://schemas.openxmlformats.org/officeDocument/2006/relationships/image" Target="../media/image2.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4.jpg"/><Relationship Id="rId4" Type="http://schemas.openxmlformats.org/officeDocument/2006/relationships/image" Target="../media/image2.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6.jpg"/><Relationship Id="rId4" Type="http://schemas.openxmlformats.org/officeDocument/2006/relationships/image" Target="../media/image2.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0.jpg"/><Relationship Id="rId4" Type="http://schemas.openxmlformats.org/officeDocument/2006/relationships/image" Target="../media/image2.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2.jpg"/><Relationship Id="rId4" Type="http://schemas.openxmlformats.org/officeDocument/2006/relationships/image" Target="../media/image2.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en.wikipedia.org/wiki/1527" TargetMode="External"/><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hyperlink" Target="http://en.wikipedia.org/wiki/June_21"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hyperlink" Target="http://en.wikipedia.org/wiki/1469" TargetMode="External"/><Relationship Id="rId5" Type="http://schemas.openxmlformats.org/officeDocument/2006/relationships/image" Target="../media/image14.png"/><Relationship Id="rId10" Type="http://schemas.openxmlformats.org/officeDocument/2006/relationships/hyperlink" Target="http://en.wikipedia.org/wiki/May_3" TargetMode="External"/><Relationship Id="rId4" Type="http://schemas.openxmlformats.org/officeDocument/2006/relationships/image" Target="../media/image2.png"/><Relationship Id="rId9" Type="http://schemas.openxmlformats.org/officeDocument/2006/relationships/image" Target="../media/image19.png"/><Relationship Id="rId14" Type="http://schemas.openxmlformats.org/officeDocument/2006/relationships/image" Target="../media/image20.jpg"/></Relationships>
</file>

<file path=ppt/slides/_rels/slide60.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7576" y="4953000"/>
            <a:ext cx="7456805" cy="487680"/>
          </a:xfrm>
          <a:custGeom>
            <a:avLst/>
            <a:gdLst/>
            <a:ahLst/>
            <a:cxnLst/>
            <a:rect l="l" t="t" r="r" b="b"/>
            <a:pathLst>
              <a:path w="7456805" h="487679">
                <a:moveTo>
                  <a:pt x="7456424" y="0"/>
                </a:moveTo>
                <a:lnTo>
                  <a:pt x="0" y="289433"/>
                </a:lnTo>
                <a:lnTo>
                  <a:pt x="7456424" y="487425"/>
                </a:lnTo>
                <a:lnTo>
                  <a:pt x="7456424"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112408" y="5237226"/>
            <a:ext cx="9031605" cy="789305"/>
          </a:xfrm>
          <a:custGeom>
            <a:avLst/>
            <a:gdLst/>
            <a:ahLst/>
            <a:cxnLst/>
            <a:rect l="l" t="t" r="r" b="b"/>
            <a:pathLst>
              <a:path w="9031605" h="789304">
                <a:moveTo>
                  <a:pt x="9031591" y="0"/>
                </a:moveTo>
                <a:lnTo>
                  <a:pt x="0" y="0"/>
                </a:lnTo>
                <a:lnTo>
                  <a:pt x="9031591" y="788924"/>
                </a:lnTo>
                <a:lnTo>
                  <a:pt x="9031591" y="0"/>
                </a:lnTo>
                <a:close/>
              </a:path>
            </a:pathLst>
          </a:custGeom>
          <a:solidFill>
            <a:srgbClr val="000000"/>
          </a:solidFill>
        </p:spPr>
        <p:txBody>
          <a:bodyPr wrap="square" lIns="0" tIns="0" rIns="0" bIns="0" rtlCol="0"/>
          <a:lstStyle/>
          <a:p>
            <a:endParaRPr/>
          </a:p>
        </p:txBody>
      </p:sp>
      <p:sp>
        <p:nvSpPr>
          <p:cNvPr id="4" name="object 4"/>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991837"/>
            <a:ext cx="9143999" cy="8018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110739" y="1716023"/>
            <a:ext cx="6598919" cy="206502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004940" y="4699253"/>
            <a:ext cx="1809750" cy="513715"/>
          </a:xfrm>
          <a:prstGeom prst="rect">
            <a:avLst/>
          </a:prstGeom>
        </p:spPr>
        <p:txBody>
          <a:bodyPr vert="horz" wrap="square" lIns="0" tIns="12700" rIns="0" bIns="0" rtlCol="0">
            <a:spAutoFit/>
          </a:bodyPr>
          <a:lstStyle/>
          <a:p>
            <a:pPr marL="12700">
              <a:lnSpc>
                <a:spcPct val="100000"/>
              </a:lnSpc>
              <a:spcBef>
                <a:spcPts val="100"/>
              </a:spcBef>
            </a:pPr>
            <a:r>
              <a:rPr sz="3200" b="1" spc="-140" dirty="0">
                <a:solidFill>
                  <a:srgbClr val="464646"/>
                </a:solidFill>
                <a:latin typeface="Arial"/>
                <a:cs typeface="Arial"/>
              </a:rPr>
              <a:t>PIA</a:t>
            </a:r>
            <a:r>
              <a:rPr sz="3200" b="1" spc="25" dirty="0">
                <a:solidFill>
                  <a:srgbClr val="464646"/>
                </a:solidFill>
                <a:latin typeface="Arial"/>
                <a:cs typeface="Arial"/>
              </a:rPr>
              <a:t> </a:t>
            </a:r>
            <a:r>
              <a:rPr sz="3200" b="1" spc="245" dirty="0">
                <a:solidFill>
                  <a:srgbClr val="464646"/>
                </a:solidFill>
                <a:latin typeface="Arial"/>
                <a:cs typeface="Arial"/>
              </a:rPr>
              <a:t>2096</a:t>
            </a:r>
            <a:endParaRPr sz="32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5404" y="373379"/>
            <a:ext cx="7342632" cy="84124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447863"/>
            <a:ext cx="9143999" cy="45258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3438144" y="4943855"/>
            <a:ext cx="4844796" cy="313944"/>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3401695" y="4810996"/>
            <a:ext cx="4911090" cy="1331595"/>
          </a:xfrm>
          <a:prstGeom prst="rect">
            <a:avLst/>
          </a:prstGeom>
        </p:spPr>
        <p:txBody>
          <a:bodyPr vert="horz" wrap="square" lIns="0" tIns="66675" rIns="0" bIns="0" rtlCol="0">
            <a:spAutoFit/>
          </a:bodyPr>
          <a:lstStyle/>
          <a:p>
            <a:pPr marL="1169035" indent="-1156970">
              <a:lnSpc>
                <a:spcPct val="100000"/>
              </a:lnSpc>
              <a:spcBef>
                <a:spcPts val="525"/>
              </a:spcBef>
            </a:pPr>
            <a:r>
              <a:rPr sz="2500" b="1" spc="10" dirty="0">
                <a:solidFill>
                  <a:srgbClr val="FFFFFF"/>
                </a:solidFill>
                <a:latin typeface="Arial"/>
                <a:cs typeface="Arial"/>
              </a:rPr>
              <a:t>Harry </a:t>
            </a:r>
            <a:r>
              <a:rPr sz="2500" b="1" spc="45" dirty="0">
                <a:solidFill>
                  <a:srgbClr val="FFFFFF"/>
                </a:solidFill>
                <a:latin typeface="Arial"/>
                <a:cs typeface="Arial"/>
              </a:rPr>
              <a:t>Truman </a:t>
            </a:r>
            <a:r>
              <a:rPr sz="2500" b="1" spc="20" dirty="0">
                <a:solidFill>
                  <a:srgbClr val="FFFFFF"/>
                </a:solidFill>
                <a:latin typeface="Arial"/>
                <a:cs typeface="Arial"/>
              </a:rPr>
              <a:t>and </a:t>
            </a:r>
            <a:r>
              <a:rPr sz="2500" b="1" spc="-105" dirty="0">
                <a:solidFill>
                  <a:srgbClr val="FFFFFF"/>
                </a:solidFill>
                <a:latin typeface="Arial"/>
                <a:cs typeface="Arial"/>
              </a:rPr>
              <a:t>Joseph</a:t>
            </a:r>
            <a:r>
              <a:rPr sz="2500" b="1" spc="130" dirty="0">
                <a:solidFill>
                  <a:srgbClr val="FFFFFF"/>
                </a:solidFill>
                <a:latin typeface="Arial"/>
                <a:cs typeface="Arial"/>
              </a:rPr>
              <a:t> </a:t>
            </a:r>
            <a:r>
              <a:rPr sz="2500" b="1" spc="-25" dirty="0">
                <a:solidFill>
                  <a:srgbClr val="FFFFFF"/>
                </a:solidFill>
                <a:latin typeface="Arial"/>
                <a:cs typeface="Arial"/>
              </a:rPr>
              <a:t>Stalin</a:t>
            </a:r>
            <a:endParaRPr sz="2500">
              <a:latin typeface="Arial"/>
              <a:cs typeface="Arial"/>
            </a:endParaRPr>
          </a:p>
          <a:p>
            <a:pPr marL="2105025" marR="5080" indent="-935990">
              <a:lnSpc>
                <a:spcPts val="3030"/>
              </a:lnSpc>
              <a:spcBef>
                <a:spcPts val="850"/>
              </a:spcBef>
            </a:pPr>
            <a:r>
              <a:rPr sz="2800" b="1" spc="30" dirty="0">
                <a:solidFill>
                  <a:srgbClr val="FFFFFF"/>
                </a:solidFill>
                <a:latin typeface="Arial"/>
                <a:cs typeface="Arial"/>
              </a:rPr>
              <a:t>The </a:t>
            </a:r>
            <a:r>
              <a:rPr sz="2800" b="1" dirty="0">
                <a:solidFill>
                  <a:srgbClr val="FFFFFF"/>
                </a:solidFill>
                <a:latin typeface="Arial"/>
                <a:cs typeface="Arial"/>
              </a:rPr>
              <a:t>Cold </a:t>
            </a:r>
            <a:r>
              <a:rPr sz="2800" b="1" spc="-70" dirty="0">
                <a:solidFill>
                  <a:srgbClr val="FFFFFF"/>
                </a:solidFill>
                <a:latin typeface="Arial"/>
                <a:cs typeface="Arial"/>
              </a:rPr>
              <a:t>War </a:t>
            </a:r>
            <a:r>
              <a:rPr sz="2800" b="1" spc="25" dirty="0">
                <a:solidFill>
                  <a:srgbClr val="FFFFFF"/>
                </a:solidFill>
                <a:latin typeface="Arial"/>
                <a:cs typeface="Arial"/>
              </a:rPr>
              <a:t>and </a:t>
            </a:r>
            <a:r>
              <a:rPr sz="2800" b="1" spc="50" dirty="0">
                <a:solidFill>
                  <a:srgbClr val="FFFFFF"/>
                </a:solidFill>
                <a:latin typeface="Arial"/>
                <a:cs typeface="Arial"/>
              </a:rPr>
              <a:t>the  </a:t>
            </a:r>
            <a:r>
              <a:rPr sz="2800" b="1" spc="-65" dirty="0">
                <a:solidFill>
                  <a:srgbClr val="FFFFFF"/>
                </a:solidFill>
                <a:latin typeface="Arial"/>
                <a:cs typeface="Arial"/>
              </a:rPr>
              <a:t>Search </a:t>
            </a:r>
            <a:r>
              <a:rPr sz="2800" b="1" spc="55" dirty="0">
                <a:solidFill>
                  <a:srgbClr val="FFFFFF"/>
                </a:solidFill>
                <a:latin typeface="Arial"/>
                <a:cs typeface="Arial"/>
              </a:rPr>
              <a:t>for</a:t>
            </a:r>
            <a:r>
              <a:rPr sz="2800" b="1" spc="170" dirty="0">
                <a:solidFill>
                  <a:srgbClr val="FFFFFF"/>
                </a:solidFill>
                <a:latin typeface="Arial"/>
                <a:cs typeface="Arial"/>
              </a:rPr>
              <a:t> </a:t>
            </a:r>
            <a:r>
              <a:rPr sz="2800" b="1" spc="-20" dirty="0">
                <a:solidFill>
                  <a:srgbClr val="FFFFFF"/>
                </a:solidFill>
                <a:latin typeface="Arial"/>
                <a:cs typeface="Arial"/>
              </a:rPr>
              <a:t>Allies</a:t>
            </a:r>
            <a:endParaRPr sz="2800">
              <a:latin typeface="Arial"/>
              <a:cs typeface="Arial"/>
            </a:endParaRPr>
          </a:p>
        </p:txBody>
      </p:sp>
      <p:sp>
        <p:nvSpPr>
          <p:cNvPr id="15" name="object 15"/>
          <p:cNvSpPr/>
          <p:nvPr/>
        </p:nvSpPr>
        <p:spPr>
          <a:xfrm>
            <a:off x="1752600" y="1524000"/>
            <a:ext cx="2130425" cy="2667000"/>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5257800" y="1524000"/>
            <a:ext cx="2027174" cy="2740025"/>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346075" marR="5080" indent="-256540">
              <a:lnSpc>
                <a:spcPct val="100000"/>
              </a:lnSpc>
              <a:spcBef>
                <a:spcPts val="105"/>
              </a:spcBef>
            </a:pPr>
            <a:r>
              <a:rPr sz="2950" b="0" spc="-840" dirty="0">
                <a:solidFill>
                  <a:srgbClr val="2CA1BE"/>
                </a:solidFill>
                <a:latin typeface="Arial"/>
                <a:cs typeface="Arial"/>
              </a:rPr>
              <a:t></a:t>
            </a:r>
            <a:r>
              <a:rPr sz="2950" b="0" spc="-390" dirty="0">
                <a:solidFill>
                  <a:srgbClr val="2CA1BE"/>
                </a:solidFill>
                <a:latin typeface="Arial"/>
                <a:cs typeface="Arial"/>
              </a:rPr>
              <a:t> </a:t>
            </a:r>
            <a:r>
              <a:rPr spc="-10" dirty="0"/>
              <a:t>Ostensibly </a:t>
            </a:r>
            <a:r>
              <a:rPr spc="80" dirty="0"/>
              <a:t>the </a:t>
            </a:r>
            <a:r>
              <a:rPr spc="-75" dirty="0"/>
              <a:t>Goals </a:t>
            </a:r>
            <a:r>
              <a:rPr spc="25" dirty="0"/>
              <a:t>are </a:t>
            </a:r>
            <a:r>
              <a:rPr spc="-85" dirty="0"/>
              <a:t>the  </a:t>
            </a:r>
            <a:r>
              <a:rPr spc="220" dirty="0"/>
              <a:t>same-</a:t>
            </a:r>
            <a:endParaRPr sz="2950">
              <a:latin typeface="Arial"/>
              <a:cs typeface="Arial"/>
            </a:endParaRPr>
          </a:p>
        </p:txBody>
      </p:sp>
      <p:sp>
        <p:nvSpPr>
          <p:cNvPr id="3" name="object 3"/>
          <p:cNvSpPr txBox="1"/>
          <p:nvPr/>
        </p:nvSpPr>
        <p:spPr>
          <a:xfrm>
            <a:off x="645668" y="3547948"/>
            <a:ext cx="3170555" cy="697230"/>
          </a:xfrm>
          <a:prstGeom prst="rect">
            <a:avLst/>
          </a:prstGeom>
        </p:spPr>
        <p:txBody>
          <a:bodyPr vert="horz" wrap="square" lIns="0" tIns="13335" rIns="0" bIns="0" rtlCol="0">
            <a:spAutoFit/>
          </a:bodyPr>
          <a:lstStyle/>
          <a:p>
            <a:pPr marL="12700">
              <a:lnSpc>
                <a:spcPct val="100000"/>
              </a:lnSpc>
              <a:spcBef>
                <a:spcPts val="105"/>
              </a:spcBef>
            </a:pPr>
            <a:r>
              <a:rPr sz="3000" spc="-890" dirty="0">
                <a:solidFill>
                  <a:srgbClr val="2CA1BE"/>
                </a:solidFill>
                <a:latin typeface="Arial"/>
                <a:cs typeface="Arial"/>
              </a:rPr>
              <a:t> </a:t>
            </a:r>
            <a:r>
              <a:rPr sz="3000" spc="-825" dirty="0">
                <a:solidFill>
                  <a:srgbClr val="2CA1BE"/>
                </a:solidFill>
                <a:latin typeface="Arial"/>
                <a:cs typeface="Arial"/>
              </a:rPr>
              <a:t> </a:t>
            </a:r>
            <a:r>
              <a:rPr sz="4400" b="1" spc="-20" dirty="0">
                <a:solidFill>
                  <a:srgbClr val="FFFFFF"/>
                </a:solidFill>
                <a:latin typeface="Arial"/>
                <a:cs typeface="Arial"/>
              </a:rPr>
              <a:t>However…</a:t>
            </a:r>
            <a:endParaRPr sz="4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941322"/>
            <a:ext cx="7616190" cy="1305560"/>
          </a:xfrm>
          <a:prstGeom prst="rect">
            <a:avLst/>
          </a:prstGeom>
        </p:spPr>
        <p:txBody>
          <a:bodyPr vert="horz" wrap="square" lIns="0" tIns="12065" rIns="0" bIns="0" rtlCol="0">
            <a:spAutoFit/>
          </a:bodyPr>
          <a:lstStyle/>
          <a:p>
            <a:pPr marL="268605" marR="5080" indent="-256540">
              <a:lnSpc>
                <a:spcPct val="100000"/>
              </a:lnSpc>
              <a:spcBef>
                <a:spcPts val="95"/>
              </a:spcBef>
              <a:tabLst>
                <a:tab pos="268605" algn="l"/>
              </a:tabLst>
            </a:pPr>
            <a:r>
              <a:rPr sz="1900" b="0" spc="-555" dirty="0">
                <a:solidFill>
                  <a:srgbClr val="2CA1BE"/>
                </a:solidFill>
                <a:latin typeface="Arial"/>
                <a:cs typeface="Arial"/>
              </a:rPr>
              <a:t>	</a:t>
            </a:r>
            <a:r>
              <a:rPr sz="2800" spc="25" dirty="0"/>
              <a:t>In </a:t>
            </a:r>
            <a:r>
              <a:rPr sz="2800" spc="40" dirty="0"/>
              <a:t>addition </a:t>
            </a:r>
            <a:r>
              <a:rPr sz="2800" spc="60" dirty="0"/>
              <a:t>to </a:t>
            </a:r>
            <a:r>
              <a:rPr sz="2800" spc="15" dirty="0"/>
              <a:t>(or </a:t>
            </a:r>
            <a:r>
              <a:rPr sz="2800" spc="-30" dirty="0"/>
              <a:t>because </a:t>
            </a:r>
            <a:r>
              <a:rPr sz="2800" spc="30" dirty="0"/>
              <a:t>of) </a:t>
            </a:r>
            <a:r>
              <a:rPr sz="2800" spc="50" dirty="0"/>
              <a:t>the </a:t>
            </a:r>
            <a:r>
              <a:rPr sz="2800" dirty="0"/>
              <a:t>Cold </a:t>
            </a:r>
            <a:r>
              <a:rPr sz="2800" spc="-65" dirty="0"/>
              <a:t>War  </a:t>
            </a:r>
            <a:r>
              <a:rPr sz="2800" spc="5" dirty="0"/>
              <a:t>(AND </a:t>
            </a:r>
            <a:r>
              <a:rPr sz="2800" spc="-55" dirty="0"/>
              <a:t>NOW) </a:t>
            </a:r>
            <a:r>
              <a:rPr sz="2800" spc="45" dirty="0"/>
              <a:t>the </a:t>
            </a:r>
            <a:r>
              <a:rPr sz="2800" spc="-70" dirty="0"/>
              <a:t>War </a:t>
            </a:r>
            <a:r>
              <a:rPr sz="2800" spc="10" dirty="0"/>
              <a:t>against </a:t>
            </a:r>
            <a:r>
              <a:rPr sz="2800" spc="-20" dirty="0"/>
              <a:t>“Violent  Extremism”</a:t>
            </a:r>
            <a:endParaRPr sz="2800">
              <a:latin typeface="Arial"/>
              <a:cs typeface="Arial"/>
            </a:endParaRPr>
          </a:p>
        </p:txBody>
      </p:sp>
      <p:sp>
        <p:nvSpPr>
          <p:cNvPr id="3" name="object 3"/>
          <p:cNvSpPr txBox="1"/>
          <p:nvPr/>
        </p:nvSpPr>
        <p:spPr>
          <a:xfrm>
            <a:off x="645668" y="3750640"/>
            <a:ext cx="7839075" cy="2392045"/>
          </a:xfrm>
          <a:prstGeom prst="rect">
            <a:avLst/>
          </a:prstGeom>
        </p:spPr>
        <p:txBody>
          <a:bodyPr vert="horz" wrap="square" lIns="0" tIns="4445" rIns="0" bIns="0" rtlCol="0">
            <a:spAutoFit/>
          </a:bodyPr>
          <a:lstStyle/>
          <a:p>
            <a:pPr marL="268605" marR="5080" indent="-256540">
              <a:lnSpc>
                <a:spcPct val="101800"/>
              </a:lnSpc>
              <a:spcBef>
                <a:spcPts val="35"/>
              </a:spcBef>
              <a:tabLst>
                <a:tab pos="268605" algn="l"/>
              </a:tabLst>
            </a:pPr>
            <a:r>
              <a:rPr sz="1900" spc="-555" dirty="0">
                <a:solidFill>
                  <a:srgbClr val="2CA1BE"/>
                </a:solidFill>
                <a:latin typeface="Arial"/>
                <a:cs typeface="Arial"/>
              </a:rPr>
              <a:t>	</a:t>
            </a:r>
            <a:r>
              <a:rPr sz="2800" b="1" spc="35" dirty="0">
                <a:latin typeface="Arial"/>
                <a:cs typeface="Arial"/>
              </a:rPr>
              <a:t>Ultimately, </a:t>
            </a:r>
            <a:r>
              <a:rPr sz="2800" b="1" spc="-70" dirty="0">
                <a:latin typeface="Arial"/>
                <a:cs typeface="Arial"/>
              </a:rPr>
              <a:t>as </a:t>
            </a:r>
            <a:r>
              <a:rPr sz="2800" b="1" spc="-15" dirty="0">
                <a:latin typeface="Arial"/>
                <a:cs typeface="Arial"/>
              </a:rPr>
              <a:t>a </a:t>
            </a:r>
            <a:r>
              <a:rPr sz="2800" b="1" spc="50" dirty="0">
                <a:latin typeface="Arial"/>
                <a:cs typeface="Arial"/>
              </a:rPr>
              <a:t>number of </a:t>
            </a:r>
            <a:r>
              <a:rPr sz="2800" b="1" spc="-5" dirty="0">
                <a:latin typeface="Arial"/>
                <a:cs typeface="Arial"/>
              </a:rPr>
              <a:t>economists </a:t>
            </a:r>
            <a:r>
              <a:rPr sz="2800" b="1" spc="-20" dirty="0">
                <a:latin typeface="Arial"/>
                <a:cs typeface="Arial"/>
              </a:rPr>
              <a:t>have  </a:t>
            </a:r>
            <a:r>
              <a:rPr sz="2800" b="1" spc="55" dirty="0">
                <a:latin typeface="Arial"/>
                <a:cs typeface="Arial"/>
              </a:rPr>
              <a:t>noted, </a:t>
            </a:r>
            <a:r>
              <a:rPr sz="2800" b="1" spc="-5" dirty="0">
                <a:latin typeface="Arial"/>
                <a:cs typeface="Arial"/>
              </a:rPr>
              <a:t>“universal </a:t>
            </a:r>
            <a:r>
              <a:rPr sz="2800" b="1" spc="15" dirty="0">
                <a:latin typeface="Arial"/>
                <a:cs typeface="Arial"/>
              </a:rPr>
              <a:t>models </a:t>
            </a:r>
            <a:r>
              <a:rPr sz="2800" b="1" spc="50" dirty="0">
                <a:latin typeface="Arial"/>
                <a:cs typeface="Arial"/>
              </a:rPr>
              <a:t>of </a:t>
            </a:r>
            <a:r>
              <a:rPr sz="2800" b="1" spc="40" dirty="0">
                <a:latin typeface="Arial"/>
                <a:cs typeface="Arial"/>
              </a:rPr>
              <a:t>growth </a:t>
            </a:r>
            <a:r>
              <a:rPr sz="2800" b="1" spc="20" dirty="0">
                <a:latin typeface="Arial"/>
                <a:cs typeface="Arial"/>
              </a:rPr>
              <a:t>[did]  </a:t>
            </a:r>
            <a:r>
              <a:rPr sz="2800" b="1" spc="55" dirty="0">
                <a:latin typeface="Arial"/>
                <a:cs typeface="Arial"/>
              </a:rPr>
              <a:t>not </a:t>
            </a:r>
            <a:r>
              <a:rPr sz="2800" b="1" spc="35" dirty="0">
                <a:latin typeface="Arial"/>
                <a:cs typeface="Arial"/>
              </a:rPr>
              <a:t>work</a:t>
            </a:r>
            <a:r>
              <a:rPr sz="2800" b="1" spc="120" dirty="0">
                <a:latin typeface="Arial"/>
                <a:cs typeface="Arial"/>
              </a:rPr>
              <a:t> </a:t>
            </a:r>
            <a:r>
              <a:rPr sz="2800" b="1" spc="35" dirty="0">
                <a:latin typeface="Arial"/>
                <a:cs typeface="Arial"/>
              </a:rPr>
              <a:t>well.”</a:t>
            </a:r>
            <a:endParaRPr sz="2800">
              <a:latin typeface="Arial"/>
              <a:cs typeface="Arial"/>
            </a:endParaRPr>
          </a:p>
          <a:p>
            <a:pPr marL="268605" marR="239395" indent="-256540">
              <a:lnSpc>
                <a:spcPts val="2320"/>
              </a:lnSpc>
              <a:spcBef>
                <a:spcPts val="3865"/>
              </a:spcBef>
              <a:tabLst>
                <a:tab pos="268605" algn="l"/>
                <a:tab pos="1178560" algn="l"/>
                <a:tab pos="1955800" algn="l"/>
              </a:tabLst>
            </a:pPr>
            <a:r>
              <a:rPr sz="1350" spc="-395" dirty="0">
                <a:solidFill>
                  <a:srgbClr val="2CA1BE"/>
                </a:solidFill>
                <a:latin typeface="Arial"/>
                <a:cs typeface="Arial"/>
              </a:rPr>
              <a:t>	</a:t>
            </a:r>
            <a:r>
              <a:rPr sz="2000" b="1" spc="25" dirty="0">
                <a:latin typeface="Arial"/>
                <a:cs typeface="Arial"/>
              </a:rPr>
              <a:t>Quote	</a:t>
            </a:r>
            <a:r>
              <a:rPr sz="2000" b="1" spc="5" dirty="0">
                <a:latin typeface="Arial"/>
                <a:cs typeface="Arial"/>
              </a:rPr>
              <a:t>David </a:t>
            </a:r>
            <a:r>
              <a:rPr sz="2000" b="1" spc="-15" dirty="0">
                <a:latin typeface="Arial"/>
                <a:cs typeface="Arial"/>
              </a:rPr>
              <a:t>Sogge, </a:t>
            </a:r>
            <a:r>
              <a:rPr sz="2000" b="1" u="sng" spc="-35" dirty="0">
                <a:uFill>
                  <a:solidFill>
                    <a:srgbClr val="000000"/>
                  </a:solidFill>
                </a:uFill>
                <a:latin typeface="Arial"/>
                <a:cs typeface="Arial"/>
              </a:rPr>
              <a:t>Give </a:t>
            </a:r>
            <a:r>
              <a:rPr sz="2000" b="1" u="sng" spc="20" dirty="0">
                <a:uFill>
                  <a:solidFill>
                    <a:srgbClr val="000000"/>
                  </a:solidFill>
                </a:uFill>
                <a:latin typeface="Arial"/>
                <a:cs typeface="Arial"/>
              </a:rPr>
              <a:t>and </a:t>
            </a:r>
            <a:r>
              <a:rPr sz="2000" b="1" u="sng" spc="15" dirty="0">
                <a:uFill>
                  <a:solidFill>
                    <a:srgbClr val="000000"/>
                  </a:solidFill>
                </a:uFill>
                <a:latin typeface="Arial"/>
                <a:cs typeface="Arial"/>
              </a:rPr>
              <a:t>Take: </a:t>
            </a:r>
            <a:r>
              <a:rPr sz="2000" b="1" u="sng" spc="50" dirty="0">
                <a:uFill>
                  <a:solidFill>
                    <a:srgbClr val="000000"/>
                  </a:solidFill>
                </a:uFill>
                <a:latin typeface="Arial"/>
                <a:cs typeface="Arial"/>
              </a:rPr>
              <a:t>What’s </a:t>
            </a:r>
            <a:r>
              <a:rPr sz="2000" b="1" u="sng" spc="35" dirty="0">
                <a:uFill>
                  <a:solidFill>
                    <a:srgbClr val="000000"/>
                  </a:solidFill>
                </a:uFill>
                <a:latin typeface="Arial"/>
                <a:cs typeface="Arial"/>
              </a:rPr>
              <a:t>the </a:t>
            </a:r>
            <a:r>
              <a:rPr sz="2000" b="1" u="sng" spc="45" dirty="0">
                <a:uFill>
                  <a:solidFill>
                    <a:srgbClr val="000000"/>
                  </a:solidFill>
                </a:uFill>
                <a:latin typeface="Arial"/>
                <a:cs typeface="Arial"/>
              </a:rPr>
              <a:t>Matter </a:t>
            </a:r>
            <a:r>
              <a:rPr sz="2000" b="1" u="sng" spc="30" dirty="0">
                <a:uFill>
                  <a:solidFill>
                    <a:srgbClr val="000000"/>
                  </a:solidFill>
                </a:uFill>
                <a:latin typeface="Arial"/>
                <a:cs typeface="Arial"/>
              </a:rPr>
              <a:t>with </a:t>
            </a:r>
            <a:r>
              <a:rPr sz="2000" b="1" spc="30" dirty="0">
                <a:latin typeface="Arial"/>
                <a:cs typeface="Arial"/>
              </a:rPr>
              <a:t> </a:t>
            </a:r>
            <a:r>
              <a:rPr sz="2000" b="1" u="sng" spc="-5" dirty="0">
                <a:uFill>
                  <a:solidFill>
                    <a:srgbClr val="000000"/>
                  </a:solidFill>
                </a:uFill>
                <a:latin typeface="Arial"/>
                <a:cs typeface="Arial"/>
              </a:rPr>
              <a:t>Foreign</a:t>
            </a:r>
            <a:r>
              <a:rPr sz="2000" b="1" u="sng" spc="105" dirty="0">
                <a:uFill>
                  <a:solidFill>
                    <a:srgbClr val="000000"/>
                  </a:solidFill>
                </a:uFill>
                <a:latin typeface="Arial"/>
                <a:cs typeface="Arial"/>
              </a:rPr>
              <a:t> </a:t>
            </a:r>
            <a:r>
              <a:rPr sz="2000" b="1" u="sng" spc="-90" dirty="0">
                <a:uFill>
                  <a:solidFill>
                    <a:srgbClr val="000000"/>
                  </a:solidFill>
                </a:uFill>
                <a:latin typeface="Arial"/>
                <a:cs typeface="Arial"/>
              </a:rPr>
              <a:t>Aid?</a:t>
            </a:r>
            <a:r>
              <a:rPr sz="2000" b="1" spc="-90" dirty="0">
                <a:latin typeface="Arial"/>
                <a:cs typeface="Arial"/>
              </a:rPr>
              <a:t>	</a:t>
            </a:r>
            <a:r>
              <a:rPr sz="2000" b="1" spc="-20" dirty="0">
                <a:latin typeface="Arial"/>
                <a:cs typeface="Arial"/>
              </a:rPr>
              <a:t>(London: </a:t>
            </a:r>
            <a:r>
              <a:rPr sz="2000" b="1" spc="15" dirty="0">
                <a:latin typeface="Arial"/>
                <a:cs typeface="Arial"/>
              </a:rPr>
              <a:t>Zed </a:t>
            </a:r>
            <a:r>
              <a:rPr sz="2000" b="1" spc="-40" dirty="0">
                <a:latin typeface="Arial"/>
                <a:cs typeface="Arial"/>
              </a:rPr>
              <a:t>Books, </a:t>
            </a:r>
            <a:r>
              <a:rPr sz="2000" b="1" spc="110" dirty="0">
                <a:latin typeface="Arial"/>
                <a:cs typeface="Arial"/>
              </a:rPr>
              <a:t>2002), </a:t>
            </a:r>
            <a:r>
              <a:rPr sz="2000" b="1" spc="60" dirty="0">
                <a:latin typeface="Arial"/>
                <a:cs typeface="Arial"/>
              </a:rPr>
              <a:t>p.</a:t>
            </a:r>
            <a:r>
              <a:rPr sz="2000" b="1" spc="190" dirty="0">
                <a:latin typeface="Arial"/>
                <a:cs typeface="Arial"/>
              </a:rPr>
              <a:t> </a:t>
            </a:r>
            <a:r>
              <a:rPr sz="2000" b="1" spc="120" dirty="0">
                <a:latin typeface="Arial"/>
                <a:cs typeface="Arial"/>
              </a:rPr>
              <a:t>8.</a:t>
            </a:r>
            <a:endParaRPr sz="2000">
              <a:latin typeface="Arial"/>
              <a:cs typeface="Arial"/>
            </a:endParaRPr>
          </a:p>
        </p:txBody>
      </p:sp>
      <p:sp>
        <p:nvSpPr>
          <p:cNvPr id="4" name="object 4"/>
          <p:cNvSpPr/>
          <p:nvPr/>
        </p:nvSpPr>
        <p:spPr>
          <a:xfrm>
            <a:off x="213359" y="370331"/>
            <a:ext cx="465886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3531108" y="4110228"/>
            <a:ext cx="2247900" cy="350519"/>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715467" y="3833293"/>
            <a:ext cx="7270750" cy="2814955"/>
          </a:xfrm>
          <a:prstGeom prst="rect">
            <a:avLst/>
          </a:prstGeom>
        </p:spPr>
        <p:txBody>
          <a:bodyPr vert="horz" wrap="square" lIns="0" tIns="201295" rIns="0" bIns="0" rtlCol="0">
            <a:spAutoFit/>
          </a:bodyPr>
          <a:lstStyle/>
          <a:p>
            <a:pPr marL="2787015">
              <a:lnSpc>
                <a:spcPct val="100000"/>
              </a:lnSpc>
              <a:spcBef>
                <a:spcPts val="1585"/>
              </a:spcBef>
            </a:pPr>
            <a:r>
              <a:rPr sz="2800" b="1" spc="-80" dirty="0">
                <a:solidFill>
                  <a:srgbClr val="2CA1BE"/>
                </a:solidFill>
                <a:latin typeface="Arial"/>
                <a:cs typeface="Arial"/>
              </a:rPr>
              <a:t>Evelyn</a:t>
            </a:r>
            <a:r>
              <a:rPr sz="2800" b="1" spc="80" dirty="0">
                <a:solidFill>
                  <a:srgbClr val="2CA1BE"/>
                </a:solidFill>
                <a:latin typeface="Arial"/>
                <a:cs typeface="Arial"/>
              </a:rPr>
              <a:t> </a:t>
            </a:r>
            <a:r>
              <a:rPr sz="2800" b="1" spc="20" dirty="0">
                <a:solidFill>
                  <a:srgbClr val="2CA1BE"/>
                </a:solidFill>
                <a:latin typeface="Arial"/>
                <a:cs typeface="Arial"/>
              </a:rPr>
              <a:t>Akullu</a:t>
            </a:r>
            <a:endParaRPr sz="2800">
              <a:latin typeface="Arial"/>
              <a:cs typeface="Arial"/>
            </a:endParaRPr>
          </a:p>
          <a:p>
            <a:pPr marL="12700" marR="5080">
              <a:lnSpc>
                <a:spcPct val="90000"/>
              </a:lnSpc>
              <a:spcBef>
                <a:spcPts val="1565"/>
              </a:spcBef>
            </a:pPr>
            <a:r>
              <a:rPr sz="2400" b="1" spc="-70" dirty="0">
                <a:solidFill>
                  <a:srgbClr val="FFFFFF"/>
                </a:solidFill>
                <a:latin typeface="Arial"/>
                <a:cs typeface="Arial"/>
              </a:rPr>
              <a:t>Evelyn </a:t>
            </a:r>
            <a:r>
              <a:rPr sz="2400" b="1" spc="15" dirty="0">
                <a:solidFill>
                  <a:srgbClr val="FFFFFF"/>
                </a:solidFill>
                <a:latin typeface="Arial"/>
                <a:cs typeface="Arial"/>
              </a:rPr>
              <a:t>Akullu </a:t>
            </a:r>
            <a:r>
              <a:rPr sz="2400" b="1" dirty="0">
                <a:solidFill>
                  <a:srgbClr val="FFFFFF"/>
                </a:solidFill>
                <a:latin typeface="Arial"/>
                <a:cs typeface="Arial"/>
              </a:rPr>
              <a:t>came </a:t>
            </a:r>
            <a:r>
              <a:rPr sz="2400" b="1" spc="55" dirty="0">
                <a:solidFill>
                  <a:srgbClr val="FFFFFF"/>
                </a:solidFill>
                <a:latin typeface="Arial"/>
                <a:cs typeface="Arial"/>
              </a:rPr>
              <a:t>to </a:t>
            </a:r>
            <a:r>
              <a:rPr sz="2400" b="1" spc="45" dirty="0">
                <a:solidFill>
                  <a:srgbClr val="FFFFFF"/>
                </a:solidFill>
                <a:latin typeface="Arial"/>
                <a:cs typeface="Arial"/>
              </a:rPr>
              <a:t>the </a:t>
            </a:r>
            <a:r>
              <a:rPr sz="2400" b="1" spc="20" dirty="0">
                <a:solidFill>
                  <a:srgbClr val="FFFFFF"/>
                </a:solidFill>
                <a:latin typeface="Arial"/>
                <a:cs typeface="Arial"/>
              </a:rPr>
              <a:t>orphanage </a:t>
            </a:r>
            <a:r>
              <a:rPr sz="2400" b="1" spc="30" dirty="0">
                <a:solidFill>
                  <a:srgbClr val="FFFFFF"/>
                </a:solidFill>
                <a:latin typeface="Arial"/>
                <a:cs typeface="Arial"/>
              </a:rPr>
              <a:t>in </a:t>
            </a:r>
            <a:r>
              <a:rPr sz="2400" b="1" spc="10" dirty="0">
                <a:solidFill>
                  <a:srgbClr val="FFFFFF"/>
                </a:solidFill>
                <a:latin typeface="Arial"/>
                <a:cs typeface="Arial"/>
              </a:rPr>
              <a:t>march  </a:t>
            </a:r>
            <a:r>
              <a:rPr sz="2400" b="1" spc="180" dirty="0">
                <a:solidFill>
                  <a:srgbClr val="FFFFFF"/>
                </a:solidFill>
                <a:latin typeface="Arial"/>
                <a:cs typeface="Arial"/>
              </a:rPr>
              <a:t>2004 </a:t>
            </a:r>
            <a:r>
              <a:rPr sz="2400" b="1" spc="45" dirty="0">
                <a:solidFill>
                  <a:srgbClr val="FFFFFF"/>
                </a:solidFill>
                <a:latin typeface="Arial"/>
                <a:cs typeface="Arial"/>
              </a:rPr>
              <a:t>after </a:t>
            </a:r>
            <a:r>
              <a:rPr sz="2400" b="1" spc="25" dirty="0">
                <a:solidFill>
                  <a:srgbClr val="FFFFFF"/>
                </a:solidFill>
                <a:latin typeface="Arial"/>
                <a:cs typeface="Arial"/>
              </a:rPr>
              <a:t>being </a:t>
            </a:r>
            <a:r>
              <a:rPr sz="2400" b="1" spc="15" dirty="0">
                <a:solidFill>
                  <a:srgbClr val="FFFFFF"/>
                </a:solidFill>
                <a:latin typeface="Arial"/>
                <a:cs typeface="Arial"/>
              </a:rPr>
              <a:t>picked </a:t>
            </a:r>
            <a:r>
              <a:rPr sz="2400" b="1" spc="70" dirty="0">
                <a:solidFill>
                  <a:srgbClr val="FFFFFF"/>
                </a:solidFill>
                <a:latin typeface="Arial"/>
                <a:cs typeface="Arial"/>
              </a:rPr>
              <a:t>from </a:t>
            </a:r>
            <a:r>
              <a:rPr sz="2400" b="1" spc="25" dirty="0">
                <a:solidFill>
                  <a:srgbClr val="FFFFFF"/>
                </a:solidFill>
                <a:latin typeface="Arial"/>
                <a:cs typeface="Arial"/>
              </a:rPr>
              <a:t>her </a:t>
            </a:r>
            <a:r>
              <a:rPr sz="2400" b="1" spc="15" dirty="0">
                <a:solidFill>
                  <a:srgbClr val="FFFFFF"/>
                </a:solidFill>
                <a:latin typeface="Arial"/>
                <a:cs typeface="Arial"/>
              </a:rPr>
              <a:t>hospital </a:t>
            </a:r>
            <a:r>
              <a:rPr sz="2400" b="1" spc="30" dirty="0">
                <a:solidFill>
                  <a:srgbClr val="FFFFFF"/>
                </a:solidFill>
                <a:latin typeface="Arial"/>
                <a:cs typeface="Arial"/>
              </a:rPr>
              <a:t>in  </a:t>
            </a:r>
            <a:r>
              <a:rPr sz="2400" b="1" dirty="0">
                <a:solidFill>
                  <a:srgbClr val="FFFFFF"/>
                </a:solidFill>
                <a:latin typeface="Arial"/>
                <a:cs typeface="Arial"/>
              </a:rPr>
              <a:t>Lira, </a:t>
            </a:r>
            <a:r>
              <a:rPr sz="2400" b="1" spc="15" dirty="0">
                <a:solidFill>
                  <a:srgbClr val="FFFFFF"/>
                </a:solidFill>
                <a:latin typeface="Arial"/>
                <a:cs typeface="Arial"/>
              </a:rPr>
              <a:t>Uganda. </a:t>
            </a:r>
            <a:r>
              <a:rPr sz="2400" b="1" spc="-90" dirty="0">
                <a:solidFill>
                  <a:srgbClr val="FFFFFF"/>
                </a:solidFill>
                <a:latin typeface="Arial"/>
                <a:cs typeface="Arial"/>
              </a:rPr>
              <a:t>She </a:t>
            </a:r>
            <a:r>
              <a:rPr sz="2400" b="1" spc="20" dirty="0">
                <a:solidFill>
                  <a:srgbClr val="FFFFFF"/>
                </a:solidFill>
                <a:latin typeface="Arial"/>
                <a:cs typeface="Arial"/>
              </a:rPr>
              <a:t>had been </a:t>
            </a:r>
            <a:r>
              <a:rPr sz="2400" b="1" spc="50" dirty="0">
                <a:solidFill>
                  <a:srgbClr val="FFFFFF"/>
                </a:solidFill>
                <a:latin typeface="Arial"/>
                <a:cs typeface="Arial"/>
              </a:rPr>
              <a:t>burnt </a:t>
            </a:r>
            <a:r>
              <a:rPr sz="2400" b="1" spc="-15" dirty="0">
                <a:solidFill>
                  <a:srgbClr val="FFFFFF"/>
                </a:solidFill>
                <a:latin typeface="Arial"/>
                <a:cs typeface="Arial"/>
              </a:rPr>
              <a:t>by </a:t>
            </a:r>
            <a:r>
              <a:rPr sz="2400" b="1" spc="45" dirty="0">
                <a:solidFill>
                  <a:srgbClr val="FFFFFF"/>
                </a:solidFill>
                <a:latin typeface="Arial"/>
                <a:cs typeface="Arial"/>
              </a:rPr>
              <a:t>the </a:t>
            </a:r>
            <a:r>
              <a:rPr sz="2400" b="1" spc="70" dirty="0">
                <a:solidFill>
                  <a:srgbClr val="FFFFFF"/>
                </a:solidFill>
                <a:latin typeface="Arial"/>
                <a:cs typeface="Arial"/>
              </a:rPr>
              <a:t>Lord’s  </a:t>
            </a:r>
            <a:r>
              <a:rPr sz="2400" b="1" spc="-40" dirty="0">
                <a:solidFill>
                  <a:srgbClr val="FFFFFF"/>
                </a:solidFill>
                <a:latin typeface="Arial"/>
                <a:cs typeface="Arial"/>
              </a:rPr>
              <a:t>Resistance </a:t>
            </a:r>
            <a:r>
              <a:rPr sz="2400" b="1" spc="5" dirty="0">
                <a:solidFill>
                  <a:srgbClr val="FFFFFF"/>
                </a:solidFill>
                <a:latin typeface="Arial"/>
                <a:cs typeface="Arial"/>
              </a:rPr>
              <a:t>Army </a:t>
            </a:r>
            <a:r>
              <a:rPr sz="2400" b="1" dirty="0">
                <a:solidFill>
                  <a:srgbClr val="FFFFFF"/>
                </a:solidFill>
                <a:latin typeface="Arial"/>
                <a:cs typeface="Arial"/>
              </a:rPr>
              <a:t>rebels </a:t>
            </a:r>
            <a:r>
              <a:rPr sz="2400" b="1" spc="40" dirty="0">
                <a:solidFill>
                  <a:srgbClr val="FFFFFF"/>
                </a:solidFill>
                <a:latin typeface="Arial"/>
                <a:cs typeface="Arial"/>
              </a:rPr>
              <a:t>at </a:t>
            </a:r>
            <a:r>
              <a:rPr sz="2400" b="1" spc="-40" dirty="0">
                <a:solidFill>
                  <a:srgbClr val="FFFFFF"/>
                </a:solidFill>
                <a:latin typeface="Arial"/>
                <a:cs typeface="Arial"/>
              </a:rPr>
              <a:t>Barlonyo </a:t>
            </a:r>
            <a:r>
              <a:rPr sz="2400" b="1" spc="30" dirty="0">
                <a:solidFill>
                  <a:srgbClr val="FFFFFF"/>
                </a:solidFill>
                <a:latin typeface="Arial"/>
                <a:cs typeface="Arial"/>
              </a:rPr>
              <a:t>in </a:t>
            </a:r>
            <a:r>
              <a:rPr sz="2400" b="1" spc="-10" dirty="0">
                <a:solidFill>
                  <a:srgbClr val="FFFFFF"/>
                </a:solidFill>
                <a:latin typeface="Arial"/>
                <a:cs typeface="Arial"/>
              </a:rPr>
              <a:t>Feb. </a:t>
            </a:r>
            <a:r>
              <a:rPr sz="2400" b="1" spc="160" dirty="0">
                <a:solidFill>
                  <a:srgbClr val="FFFFFF"/>
                </a:solidFill>
                <a:latin typeface="Arial"/>
                <a:cs typeface="Arial"/>
              </a:rPr>
              <a:t>2004.  </a:t>
            </a:r>
            <a:r>
              <a:rPr sz="2400" b="1" spc="-215" dirty="0">
                <a:solidFill>
                  <a:srgbClr val="FFFFFF"/>
                </a:solidFill>
                <a:latin typeface="Arial"/>
                <a:cs typeface="Arial"/>
              </a:rPr>
              <a:t>By </a:t>
            </a:r>
            <a:r>
              <a:rPr sz="2400" b="1" spc="45" dirty="0">
                <a:solidFill>
                  <a:srgbClr val="FFFFFF"/>
                </a:solidFill>
                <a:latin typeface="Arial"/>
                <a:cs typeface="Arial"/>
              </a:rPr>
              <a:t>the </a:t>
            </a:r>
            <a:r>
              <a:rPr sz="2400" b="1" spc="65" dirty="0">
                <a:solidFill>
                  <a:srgbClr val="FFFFFF"/>
                </a:solidFill>
                <a:latin typeface="Arial"/>
                <a:cs typeface="Arial"/>
              </a:rPr>
              <a:t>time </a:t>
            </a:r>
            <a:r>
              <a:rPr sz="2400" b="1" spc="-25" dirty="0">
                <a:solidFill>
                  <a:srgbClr val="FFFFFF"/>
                </a:solidFill>
                <a:latin typeface="Arial"/>
                <a:cs typeface="Arial"/>
              </a:rPr>
              <a:t>she </a:t>
            </a:r>
            <a:r>
              <a:rPr sz="2400" b="1" spc="-45" dirty="0">
                <a:solidFill>
                  <a:srgbClr val="FFFFFF"/>
                </a:solidFill>
                <a:latin typeface="Arial"/>
                <a:cs typeface="Arial"/>
              </a:rPr>
              <a:t>was </a:t>
            </a:r>
            <a:r>
              <a:rPr sz="2400" b="1" spc="15" dirty="0">
                <a:solidFill>
                  <a:srgbClr val="FFFFFF"/>
                </a:solidFill>
                <a:latin typeface="Arial"/>
                <a:cs typeface="Arial"/>
              </a:rPr>
              <a:t>picked </a:t>
            </a:r>
            <a:r>
              <a:rPr sz="2400" b="1" spc="55" dirty="0">
                <a:solidFill>
                  <a:srgbClr val="FFFFFF"/>
                </a:solidFill>
                <a:latin typeface="Arial"/>
                <a:cs typeface="Arial"/>
              </a:rPr>
              <a:t>up, </a:t>
            </a:r>
            <a:r>
              <a:rPr sz="2400" b="1" spc="-25" dirty="0">
                <a:solidFill>
                  <a:srgbClr val="FFFFFF"/>
                </a:solidFill>
                <a:latin typeface="Arial"/>
                <a:cs typeface="Arial"/>
              </a:rPr>
              <a:t>she </a:t>
            </a:r>
            <a:r>
              <a:rPr sz="2400" b="1" spc="-45" dirty="0">
                <a:solidFill>
                  <a:srgbClr val="FFFFFF"/>
                </a:solidFill>
                <a:latin typeface="Arial"/>
                <a:cs typeface="Arial"/>
              </a:rPr>
              <a:t>was </a:t>
            </a:r>
            <a:r>
              <a:rPr sz="2400" b="1" spc="45" dirty="0">
                <a:solidFill>
                  <a:srgbClr val="FFFFFF"/>
                </a:solidFill>
                <a:latin typeface="Arial"/>
                <a:cs typeface="Arial"/>
              </a:rPr>
              <a:t>rotting  </a:t>
            </a:r>
            <a:r>
              <a:rPr sz="2400" b="1" spc="30" dirty="0">
                <a:solidFill>
                  <a:srgbClr val="FFFFFF"/>
                </a:solidFill>
                <a:latin typeface="Arial"/>
                <a:cs typeface="Arial"/>
              </a:rPr>
              <a:t>in </a:t>
            </a:r>
            <a:r>
              <a:rPr sz="2400" b="1" spc="45" dirty="0">
                <a:solidFill>
                  <a:srgbClr val="FFFFFF"/>
                </a:solidFill>
                <a:latin typeface="Arial"/>
                <a:cs typeface="Arial"/>
              </a:rPr>
              <a:t>the </a:t>
            </a:r>
            <a:r>
              <a:rPr sz="2400" b="1" spc="15" dirty="0">
                <a:solidFill>
                  <a:srgbClr val="FFFFFF"/>
                </a:solidFill>
                <a:latin typeface="Arial"/>
                <a:cs typeface="Arial"/>
              </a:rPr>
              <a:t>hospital </a:t>
            </a:r>
            <a:r>
              <a:rPr sz="2400" b="1" spc="25" dirty="0">
                <a:solidFill>
                  <a:srgbClr val="FFFFFF"/>
                </a:solidFill>
                <a:latin typeface="Arial"/>
                <a:cs typeface="Arial"/>
              </a:rPr>
              <a:t>due </a:t>
            </a:r>
            <a:r>
              <a:rPr sz="2400" b="1" spc="55" dirty="0">
                <a:solidFill>
                  <a:srgbClr val="FFFFFF"/>
                </a:solidFill>
                <a:latin typeface="Arial"/>
                <a:cs typeface="Arial"/>
              </a:rPr>
              <a:t>to </a:t>
            </a:r>
            <a:r>
              <a:rPr sz="2400" b="1" spc="-5" dirty="0">
                <a:solidFill>
                  <a:srgbClr val="FFFFFF"/>
                </a:solidFill>
                <a:latin typeface="Arial"/>
                <a:cs typeface="Arial"/>
              </a:rPr>
              <a:t>lack </a:t>
            </a:r>
            <a:r>
              <a:rPr sz="2400" b="1" spc="50" dirty="0">
                <a:solidFill>
                  <a:srgbClr val="FFFFFF"/>
                </a:solidFill>
                <a:latin typeface="Arial"/>
                <a:cs typeface="Arial"/>
              </a:rPr>
              <a:t>of</a:t>
            </a:r>
            <a:r>
              <a:rPr sz="2400" b="1" spc="325" dirty="0">
                <a:solidFill>
                  <a:srgbClr val="FFFFFF"/>
                </a:solidFill>
                <a:latin typeface="Arial"/>
                <a:cs typeface="Arial"/>
              </a:rPr>
              <a:t> </a:t>
            </a:r>
            <a:r>
              <a:rPr sz="2400" b="1" spc="25" dirty="0">
                <a:solidFill>
                  <a:srgbClr val="FFFFFF"/>
                </a:solidFill>
                <a:latin typeface="Arial"/>
                <a:cs typeface="Arial"/>
              </a:rPr>
              <a:t>drugs.</a:t>
            </a:r>
            <a:endParaRPr sz="2400">
              <a:latin typeface="Arial"/>
              <a:cs typeface="Arial"/>
            </a:endParaRPr>
          </a:p>
        </p:txBody>
      </p:sp>
      <p:sp>
        <p:nvSpPr>
          <p:cNvPr id="15" name="object 15"/>
          <p:cNvSpPr/>
          <p:nvPr/>
        </p:nvSpPr>
        <p:spPr>
          <a:xfrm>
            <a:off x="3413125" y="0"/>
            <a:ext cx="2682875" cy="3851275"/>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565404" y="373379"/>
            <a:ext cx="6797040" cy="844296"/>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57200" y="1752663"/>
            <a:ext cx="8229600" cy="4843399"/>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1004316" y="4945379"/>
            <a:ext cx="3624072" cy="316991"/>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993444" y="4865370"/>
            <a:ext cx="3674110" cy="406400"/>
          </a:xfrm>
          <a:prstGeom prst="rect">
            <a:avLst/>
          </a:prstGeom>
        </p:spPr>
        <p:txBody>
          <a:bodyPr vert="horz" wrap="square" lIns="0" tIns="12065" rIns="0" bIns="0" rtlCol="0">
            <a:spAutoFit/>
          </a:bodyPr>
          <a:lstStyle/>
          <a:p>
            <a:pPr marL="12700">
              <a:lnSpc>
                <a:spcPct val="100000"/>
              </a:lnSpc>
              <a:spcBef>
                <a:spcPts val="95"/>
              </a:spcBef>
            </a:pPr>
            <a:r>
              <a:rPr sz="2500" spc="95" dirty="0">
                <a:solidFill>
                  <a:srgbClr val="2CA1BE"/>
                </a:solidFill>
                <a:latin typeface="Arial"/>
                <a:cs typeface="Arial"/>
              </a:rPr>
              <a:t>This </a:t>
            </a:r>
            <a:r>
              <a:rPr sz="2500" spc="155" dirty="0">
                <a:solidFill>
                  <a:srgbClr val="2CA1BE"/>
                </a:solidFill>
                <a:latin typeface="Arial"/>
                <a:cs typeface="Arial"/>
              </a:rPr>
              <a:t>little </a:t>
            </a:r>
            <a:r>
              <a:rPr sz="2500" spc="170" dirty="0">
                <a:solidFill>
                  <a:srgbClr val="2CA1BE"/>
                </a:solidFill>
                <a:latin typeface="Arial"/>
                <a:cs typeface="Arial"/>
              </a:rPr>
              <a:t>girl </a:t>
            </a:r>
            <a:r>
              <a:rPr sz="2500" spc="90" dirty="0">
                <a:solidFill>
                  <a:srgbClr val="2CA1BE"/>
                </a:solidFill>
                <a:latin typeface="Arial"/>
                <a:cs typeface="Arial"/>
              </a:rPr>
              <a:t>is </a:t>
            </a:r>
            <a:r>
              <a:rPr sz="2500" spc="-15" dirty="0">
                <a:solidFill>
                  <a:srgbClr val="2CA1BE"/>
                </a:solidFill>
                <a:latin typeface="Arial"/>
                <a:cs typeface="Arial"/>
              </a:rPr>
              <a:t>a</a:t>
            </a:r>
            <a:r>
              <a:rPr sz="2500" spc="-75" dirty="0">
                <a:solidFill>
                  <a:srgbClr val="2CA1BE"/>
                </a:solidFill>
                <a:latin typeface="Arial"/>
                <a:cs typeface="Arial"/>
              </a:rPr>
              <a:t> </a:t>
            </a:r>
            <a:r>
              <a:rPr sz="2500" spc="135" dirty="0">
                <a:solidFill>
                  <a:srgbClr val="2CA1BE"/>
                </a:solidFill>
                <a:latin typeface="Arial"/>
                <a:cs typeface="Arial"/>
              </a:rPr>
              <a:t>killer.</a:t>
            </a:r>
            <a:endParaRPr sz="2500">
              <a:latin typeface="Arial"/>
              <a:cs typeface="Arial"/>
            </a:endParaRPr>
          </a:p>
        </p:txBody>
      </p:sp>
      <p:sp>
        <p:nvSpPr>
          <p:cNvPr id="15" name="object 15"/>
          <p:cNvSpPr txBox="1"/>
          <p:nvPr/>
        </p:nvSpPr>
        <p:spPr>
          <a:xfrm>
            <a:off x="4499228" y="5328030"/>
            <a:ext cx="3661410" cy="803275"/>
          </a:xfrm>
          <a:prstGeom prst="rect">
            <a:avLst/>
          </a:prstGeom>
        </p:spPr>
        <p:txBody>
          <a:bodyPr vert="horz" wrap="square" lIns="0" tIns="58419" rIns="0" bIns="0" rtlCol="0">
            <a:spAutoFit/>
          </a:bodyPr>
          <a:lstStyle/>
          <a:p>
            <a:pPr marL="12700" marR="5080">
              <a:lnSpc>
                <a:spcPct val="80000"/>
              </a:lnSpc>
              <a:spcBef>
                <a:spcPts val="459"/>
              </a:spcBef>
            </a:pPr>
            <a:r>
              <a:rPr sz="1500" b="1" spc="-25" dirty="0">
                <a:solidFill>
                  <a:srgbClr val="FFFFFF"/>
                </a:solidFill>
                <a:latin typeface="Arial"/>
                <a:cs typeface="Arial"/>
              </a:rPr>
              <a:t>Esther was </a:t>
            </a:r>
            <a:r>
              <a:rPr sz="1500" b="1" spc="20" dirty="0">
                <a:solidFill>
                  <a:srgbClr val="FFFFFF"/>
                </a:solidFill>
                <a:latin typeface="Arial"/>
                <a:cs typeface="Arial"/>
              </a:rPr>
              <a:t>kidnapped </a:t>
            </a:r>
            <a:r>
              <a:rPr sz="1500" b="1" spc="35" dirty="0">
                <a:solidFill>
                  <a:srgbClr val="FFFFFF"/>
                </a:solidFill>
                <a:latin typeface="Arial"/>
                <a:cs typeface="Arial"/>
              </a:rPr>
              <a:t>to </a:t>
            </a:r>
            <a:r>
              <a:rPr sz="1500" b="1" spc="15" dirty="0">
                <a:solidFill>
                  <a:srgbClr val="FFFFFF"/>
                </a:solidFill>
                <a:latin typeface="Arial"/>
                <a:cs typeface="Arial"/>
              </a:rPr>
              <a:t>be </a:t>
            </a:r>
            <a:r>
              <a:rPr sz="1500" b="1" spc="-10" dirty="0">
                <a:solidFill>
                  <a:srgbClr val="FFFFFF"/>
                </a:solidFill>
                <a:latin typeface="Arial"/>
                <a:cs typeface="Arial"/>
              </a:rPr>
              <a:t>a </a:t>
            </a:r>
            <a:r>
              <a:rPr sz="1500" b="1" spc="30" dirty="0">
                <a:solidFill>
                  <a:srgbClr val="FFFFFF"/>
                </a:solidFill>
                <a:latin typeface="Arial"/>
                <a:cs typeface="Arial"/>
              </a:rPr>
              <a:t>fighter </a:t>
            </a:r>
            <a:r>
              <a:rPr sz="1500" b="1" spc="15" dirty="0">
                <a:solidFill>
                  <a:srgbClr val="FFFFFF"/>
                </a:solidFill>
                <a:latin typeface="Arial"/>
                <a:cs typeface="Arial"/>
              </a:rPr>
              <a:t>in  </a:t>
            </a:r>
            <a:r>
              <a:rPr sz="1500" b="1" spc="30" dirty="0">
                <a:solidFill>
                  <a:srgbClr val="FFFFFF"/>
                </a:solidFill>
                <a:latin typeface="Arial"/>
                <a:cs typeface="Arial"/>
              </a:rPr>
              <a:t>the </a:t>
            </a:r>
            <a:r>
              <a:rPr sz="1500" b="1" spc="-20" dirty="0">
                <a:solidFill>
                  <a:srgbClr val="FFFFFF"/>
                </a:solidFill>
                <a:latin typeface="Arial"/>
                <a:cs typeface="Arial"/>
              </a:rPr>
              <a:t>Lord's </a:t>
            </a:r>
            <a:r>
              <a:rPr sz="1500" b="1" spc="-25" dirty="0">
                <a:solidFill>
                  <a:srgbClr val="FFFFFF"/>
                </a:solidFill>
                <a:latin typeface="Arial"/>
                <a:cs typeface="Arial"/>
              </a:rPr>
              <a:t>Resistance </a:t>
            </a:r>
            <a:r>
              <a:rPr sz="1500" b="1" dirty="0">
                <a:solidFill>
                  <a:srgbClr val="FFFFFF"/>
                </a:solidFill>
                <a:latin typeface="Arial"/>
                <a:cs typeface="Arial"/>
              </a:rPr>
              <a:t>Army </a:t>
            </a:r>
            <a:r>
              <a:rPr sz="1500" b="1" spc="15" dirty="0">
                <a:solidFill>
                  <a:srgbClr val="FFFFFF"/>
                </a:solidFill>
                <a:latin typeface="Arial"/>
                <a:cs typeface="Arial"/>
              </a:rPr>
              <a:t>in </a:t>
            </a:r>
            <a:r>
              <a:rPr sz="1500" b="1" spc="25" dirty="0">
                <a:solidFill>
                  <a:srgbClr val="FFFFFF"/>
                </a:solidFill>
                <a:latin typeface="Arial"/>
                <a:cs typeface="Arial"/>
              </a:rPr>
              <a:t>Northern  </a:t>
            </a:r>
            <a:r>
              <a:rPr sz="1500" b="1" spc="10" dirty="0">
                <a:solidFill>
                  <a:srgbClr val="FFFFFF"/>
                </a:solidFill>
                <a:latin typeface="Arial"/>
                <a:cs typeface="Arial"/>
              </a:rPr>
              <a:t>Uganda. </a:t>
            </a:r>
            <a:r>
              <a:rPr sz="1500" b="1" spc="-55" dirty="0">
                <a:solidFill>
                  <a:srgbClr val="FFFFFF"/>
                </a:solidFill>
                <a:latin typeface="Arial"/>
                <a:cs typeface="Arial"/>
              </a:rPr>
              <a:t>She </a:t>
            </a:r>
            <a:r>
              <a:rPr sz="1500" b="1" spc="30" dirty="0">
                <a:solidFill>
                  <a:srgbClr val="FFFFFF"/>
                </a:solidFill>
                <a:latin typeface="Arial"/>
                <a:cs typeface="Arial"/>
              </a:rPr>
              <a:t>fought </a:t>
            </a:r>
            <a:r>
              <a:rPr sz="1500" b="1" spc="35" dirty="0">
                <a:solidFill>
                  <a:srgbClr val="FFFFFF"/>
                </a:solidFill>
                <a:latin typeface="Arial"/>
                <a:cs typeface="Arial"/>
              </a:rPr>
              <a:t>for </a:t>
            </a:r>
            <a:r>
              <a:rPr sz="1500" b="1" spc="25" dirty="0">
                <a:solidFill>
                  <a:srgbClr val="FFFFFF"/>
                </a:solidFill>
                <a:latin typeface="Arial"/>
                <a:cs typeface="Arial"/>
              </a:rPr>
              <a:t>three </a:t>
            </a:r>
            <a:r>
              <a:rPr sz="1500" b="1" spc="-15" dirty="0">
                <a:solidFill>
                  <a:srgbClr val="FFFFFF"/>
                </a:solidFill>
                <a:latin typeface="Arial"/>
                <a:cs typeface="Arial"/>
              </a:rPr>
              <a:t>years </a:t>
            </a:r>
            <a:r>
              <a:rPr sz="1500" b="1" spc="15" dirty="0">
                <a:solidFill>
                  <a:srgbClr val="FFFFFF"/>
                </a:solidFill>
                <a:latin typeface="Arial"/>
                <a:cs typeface="Arial"/>
              </a:rPr>
              <a:t>in  </a:t>
            </a:r>
            <a:r>
              <a:rPr sz="1500" b="1" spc="25" dirty="0">
                <a:solidFill>
                  <a:srgbClr val="FFFFFF"/>
                </a:solidFill>
                <a:latin typeface="Arial"/>
                <a:cs typeface="Arial"/>
              </a:rPr>
              <a:t>Northern </a:t>
            </a:r>
            <a:r>
              <a:rPr sz="1500" b="1" spc="5" dirty="0">
                <a:solidFill>
                  <a:srgbClr val="FFFFFF"/>
                </a:solidFill>
                <a:latin typeface="Arial"/>
                <a:cs typeface="Arial"/>
              </a:rPr>
              <a:t>Uganda </a:t>
            </a:r>
            <a:r>
              <a:rPr sz="1500" b="1" spc="20" dirty="0">
                <a:solidFill>
                  <a:srgbClr val="FFFFFF"/>
                </a:solidFill>
                <a:latin typeface="Arial"/>
                <a:cs typeface="Arial"/>
              </a:rPr>
              <a:t>and </a:t>
            </a:r>
            <a:r>
              <a:rPr sz="1500" b="1" spc="-5" dirty="0">
                <a:solidFill>
                  <a:srgbClr val="FFFFFF"/>
                </a:solidFill>
                <a:latin typeface="Arial"/>
                <a:cs typeface="Arial"/>
              </a:rPr>
              <a:t>Southern</a:t>
            </a:r>
            <a:r>
              <a:rPr sz="1500" b="1" spc="10" dirty="0">
                <a:solidFill>
                  <a:srgbClr val="FFFFFF"/>
                </a:solidFill>
                <a:latin typeface="Arial"/>
                <a:cs typeface="Arial"/>
              </a:rPr>
              <a:t> </a:t>
            </a:r>
            <a:r>
              <a:rPr sz="1500" b="1" spc="-10" dirty="0">
                <a:solidFill>
                  <a:srgbClr val="FFFFFF"/>
                </a:solidFill>
                <a:latin typeface="Arial"/>
                <a:cs typeface="Arial"/>
              </a:rPr>
              <a:t>Sudan.</a:t>
            </a:r>
            <a:endParaRPr sz="1500">
              <a:latin typeface="Arial"/>
              <a:cs typeface="Arial"/>
            </a:endParaRPr>
          </a:p>
        </p:txBody>
      </p:sp>
      <p:sp>
        <p:nvSpPr>
          <p:cNvPr id="16" name="object 16"/>
          <p:cNvSpPr/>
          <p:nvPr/>
        </p:nvSpPr>
        <p:spPr>
          <a:xfrm>
            <a:off x="1606550" y="274574"/>
            <a:ext cx="6096000" cy="4572000"/>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7684" y="2965704"/>
            <a:ext cx="320039" cy="3627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37026" y="3005201"/>
            <a:ext cx="182499" cy="228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37026" y="3005201"/>
            <a:ext cx="182880" cy="228600"/>
          </a:xfrm>
          <a:custGeom>
            <a:avLst/>
            <a:gdLst/>
            <a:ahLst/>
            <a:cxnLst/>
            <a:rect l="l" t="t" r="r" b="b"/>
            <a:pathLst>
              <a:path w="182879" h="228600">
                <a:moveTo>
                  <a:pt x="0" y="0"/>
                </a:moveTo>
                <a:lnTo>
                  <a:pt x="91186" y="0"/>
                </a:lnTo>
                <a:lnTo>
                  <a:pt x="182499" y="114300"/>
                </a:lnTo>
                <a:lnTo>
                  <a:pt x="91186" y="228600"/>
                </a:lnTo>
                <a:lnTo>
                  <a:pt x="0" y="228600"/>
                </a:lnTo>
                <a:lnTo>
                  <a:pt x="91186" y="114300"/>
                </a:lnTo>
                <a:lnTo>
                  <a:pt x="0" y="0"/>
                </a:lnTo>
                <a:close/>
              </a:path>
            </a:pathLst>
          </a:custGeom>
          <a:ln w="3175">
            <a:solidFill>
              <a:srgbClr val="1E768B"/>
            </a:solidFill>
          </a:ln>
        </p:spPr>
        <p:txBody>
          <a:bodyPr wrap="square" lIns="0" tIns="0" rIns="0" bIns="0" rtlCol="0"/>
          <a:lstStyle/>
          <a:p>
            <a:endParaRPr/>
          </a:p>
        </p:txBody>
      </p:sp>
      <p:sp>
        <p:nvSpPr>
          <p:cNvPr id="5" name="object 5"/>
          <p:cNvSpPr/>
          <p:nvPr/>
        </p:nvSpPr>
        <p:spPr>
          <a:xfrm>
            <a:off x="3380232" y="2965704"/>
            <a:ext cx="321563" cy="3627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49701" y="3005201"/>
            <a:ext cx="184150" cy="2286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49701" y="3005201"/>
            <a:ext cx="184150" cy="228600"/>
          </a:xfrm>
          <a:custGeom>
            <a:avLst/>
            <a:gdLst/>
            <a:ahLst/>
            <a:cxnLst/>
            <a:rect l="l" t="t" r="r" b="b"/>
            <a:pathLst>
              <a:path w="184150" h="228600">
                <a:moveTo>
                  <a:pt x="0" y="0"/>
                </a:moveTo>
                <a:lnTo>
                  <a:pt x="92075" y="0"/>
                </a:lnTo>
                <a:lnTo>
                  <a:pt x="184150" y="114300"/>
                </a:lnTo>
                <a:lnTo>
                  <a:pt x="92075" y="228600"/>
                </a:lnTo>
                <a:lnTo>
                  <a:pt x="0" y="228600"/>
                </a:lnTo>
                <a:lnTo>
                  <a:pt x="92075" y="114300"/>
                </a:lnTo>
                <a:lnTo>
                  <a:pt x="0" y="0"/>
                </a:lnTo>
                <a:close/>
              </a:path>
            </a:pathLst>
          </a:custGeom>
          <a:ln w="3175">
            <a:solidFill>
              <a:srgbClr val="1E768B"/>
            </a:solidFill>
          </a:ln>
        </p:spPr>
        <p:txBody>
          <a:bodyPr wrap="square" lIns="0" tIns="0" rIns="0" bIns="0" rtlCol="0"/>
          <a:lstStyle/>
          <a:p>
            <a:endParaRPr/>
          </a:p>
        </p:txBody>
      </p:sp>
      <p:sp>
        <p:nvSpPr>
          <p:cNvPr id="8" name="object 8"/>
          <p:cNvSpPr/>
          <p:nvPr/>
        </p:nvSpPr>
        <p:spPr>
          <a:xfrm>
            <a:off x="4131564" y="1805939"/>
            <a:ext cx="4927092" cy="1495043"/>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002151" y="3316604"/>
            <a:ext cx="2705735" cy="452120"/>
          </a:xfrm>
          <a:prstGeom prst="rect">
            <a:avLst/>
          </a:prstGeom>
        </p:spPr>
        <p:txBody>
          <a:bodyPr vert="horz" wrap="square" lIns="0" tIns="12065" rIns="0" bIns="0" rtlCol="0">
            <a:spAutoFit/>
          </a:bodyPr>
          <a:lstStyle/>
          <a:p>
            <a:pPr marL="12700">
              <a:lnSpc>
                <a:spcPct val="100000"/>
              </a:lnSpc>
              <a:spcBef>
                <a:spcPts val="95"/>
              </a:spcBef>
            </a:pPr>
            <a:r>
              <a:rPr sz="2800" spc="-20" dirty="0">
                <a:solidFill>
                  <a:srgbClr val="FFFFFF"/>
                </a:solidFill>
              </a:rPr>
              <a:t>Course</a:t>
            </a:r>
            <a:r>
              <a:rPr sz="2800" spc="15" dirty="0">
                <a:solidFill>
                  <a:srgbClr val="FFFFFF"/>
                </a:solidFill>
              </a:rPr>
              <a:t> Themes</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9388" y="630936"/>
            <a:ext cx="7600188" cy="186994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26794" y="2467483"/>
            <a:ext cx="6748145" cy="3025775"/>
          </a:xfrm>
          <a:prstGeom prst="rect">
            <a:avLst/>
          </a:prstGeom>
        </p:spPr>
        <p:txBody>
          <a:bodyPr vert="horz" wrap="square" lIns="0" tIns="48895" rIns="0" bIns="0" rtlCol="0">
            <a:spAutoFit/>
          </a:bodyPr>
          <a:lstStyle/>
          <a:p>
            <a:pPr marL="393700" marR="106045" indent="-381000">
              <a:lnSpc>
                <a:spcPct val="90000"/>
              </a:lnSpc>
              <a:spcBef>
                <a:spcPts val="385"/>
              </a:spcBef>
              <a:buAutoNum type="arabicPeriod"/>
              <a:tabLst>
                <a:tab pos="393065" algn="l"/>
                <a:tab pos="393700" algn="l"/>
              </a:tabLst>
            </a:pPr>
            <a:r>
              <a:rPr sz="2400" b="1" dirty="0">
                <a:latin typeface="Arial"/>
                <a:cs typeface="Arial"/>
              </a:rPr>
              <a:t>First, </a:t>
            </a:r>
            <a:r>
              <a:rPr sz="2400" b="1" spc="10" dirty="0">
                <a:latin typeface="Arial"/>
                <a:cs typeface="Arial"/>
              </a:rPr>
              <a:t>we </a:t>
            </a:r>
            <a:r>
              <a:rPr sz="2400" b="1" dirty="0">
                <a:latin typeface="Arial"/>
                <a:cs typeface="Arial"/>
              </a:rPr>
              <a:t>will </a:t>
            </a:r>
            <a:r>
              <a:rPr sz="2400" b="1" spc="-5" dirty="0">
                <a:latin typeface="Arial"/>
                <a:cs typeface="Arial"/>
              </a:rPr>
              <a:t>examine the </a:t>
            </a:r>
            <a:r>
              <a:rPr sz="2400" b="1" dirty="0">
                <a:latin typeface="Arial"/>
                <a:cs typeface="Arial"/>
              </a:rPr>
              <a:t>origins of</a:t>
            </a:r>
            <a:r>
              <a:rPr sz="2400" b="1" spc="-160" dirty="0">
                <a:latin typeface="Arial"/>
                <a:cs typeface="Arial"/>
              </a:rPr>
              <a:t> </a:t>
            </a:r>
            <a:r>
              <a:rPr sz="2400" b="1" dirty="0">
                <a:latin typeface="Arial"/>
                <a:cs typeface="Arial"/>
              </a:rPr>
              <a:t>foreign  aid in the </a:t>
            </a:r>
            <a:r>
              <a:rPr sz="2400" b="1" spc="-5" dirty="0">
                <a:latin typeface="Arial"/>
                <a:cs typeface="Arial"/>
              </a:rPr>
              <a:t>nineteenth and early </a:t>
            </a:r>
            <a:r>
              <a:rPr sz="2400" b="1" dirty="0">
                <a:latin typeface="Arial"/>
                <a:cs typeface="Arial"/>
              </a:rPr>
              <a:t>twentieth  </a:t>
            </a:r>
            <a:r>
              <a:rPr sz="2400" b="1" spc="-30" dirty="0">
                <a:latin typeface="Arial"/>
                <a:cs typeface="Arial"/>
              </a:rPr>
              <a:t>century.</a:t>
            </a:r>
            <a:endParaRPr sz="2400">
              <a:latin typeface="Arial"/>
              <a:cs typeface="Arial"/>
            </a:endParaRPr>
          </a:p>
          <a:p>
            <a:pPr>
              <a:lnSpc>
                <a:spcPct val="100000"/>
              </a:lnSpc>
              <a:spcBef>
                <a:spcPts val="5"/>
              </a:spcBef>
              <a:buFont typeface="Arial"/>
              <a:buAutoNum type="arabicPeriod"/>
            </a:pPr>
            <a:endParaRPr sz="2250">
              <a:latin typeface="Times New Roman"/>
              <a:cs typeface="Times New Roman"/>
            </a:endParaRPr>
          </a:p>
          <a:p>
            <a:pPr marL="351790" marR="5080" indent="-351790">
              <a:lnSpc>
                <a:spcPct val="90000"/>
              </a:lnSpc>
              <a:buAutoNum type="arabicPeriod"/>
              <a:tabLst>
                <a:tab pos="351790" algn="l"/>
                <a:tab pos="1576705" algn="l"/>
              </a:tabLst>
            </a:pPr>
            <a:r>
              <a:rPr sz="2400" b="1" spc="-5" dirty="0">
                <a:latin typeface="Arial"/>
                <a:cs typeface="Arial"/>
              </a:rPr>
              <a:t>Following this, </a:t>
            </a:r>
            <a:r>
              <a:rPr sz="2400" b="1" spc="10" dirty="0">
                <a:latin typeface="Arial"/>
                <a:cs typeface="Arial"/>
              </a:rPr>
              <a:t>we </a:t>
            </a:r>
            <a:r>
              <a:rPr sz="2400" b="1" dirty="0">
                <a:latin typeface="Arial"/>
                <a:cs typeface="Arial"/>
              </a:rPr>
              <a:t>look </a:t>
            </a:r>
            <a:r>
              <a:rPr sz="2400" b="1" spc="-5" dirty="0">
                <a:latin typeface="Arial"/>
                <a:cs typeface="Arial"/>
              </a:rPr>
              <a:t>at </a:t>
            </a:r>
            <a:r>
              <a:rPr sz="2400" b="1" dirty="0">
                <a:latin typeface="Arial"/>
                <a:cs typeface="Arial"/>
              </a:rPr>
              <a:t>the </a:t>
            </a:r>
            <a:r>
              <a:rPr sz="2400" b="1" spc="-5" dirty="0">
                <a:latin typeface="Arial"/>
                <a:cs typeface="Arial"/>
              </a:rPr>
              <a:t>expansion </a:t>
            </a:r>
            <a:r>
              <a:rPr sz="2400" b="1" dirty="0">
                <a:latin typeface="Arial"/>
                <a:cs typeface="Arial"/>
              </a:rPr>
              <a:t>of  foreign aid policy in the </a:t>
            </a:r>
            <a:r>
              <a:rPr sz="2400" b="1" spc="-5" dirty="0">
                <a:latin typeface="Arial"/>
                <a:cs typeface="Arial"/>
              </a:rPr>
              <a:t>post-World </a:t>
            </a:r>
            <a:r>
              <a:rPr sz="2400" b="1" spc="-30" dirty="0">
                <a:latin typeface="Arial"/>
                <a:cs typeface="Arial"/>
              </a:rPr>
              <a:t>War </a:t>
            </a:r>
            <a:r>
              <a:rPr sz="2400" b="1" dirty="0">
                <a:latin typeface="Arial"/>
                <a:cs typeface="Arial"/>
              </a:rPr>
              <a:t>II  </a:t>
            </a:r>
            <a:r>
              <a:rPr sz="2400" b="1" spc="-5" dirty="0">
                <a:latin typeface="Arial"/>
                <a:cs typeface="Arial"/>
              </a:rPr>
              <a:t>period.	</a:t>
            </a:r>
            <a:r>
              <a:rPr sz="2400" b="1" dirty="0">
                <a:latin typeface="Arial"/>
                <a:cs typeface="Arial"/>
              </a:rPr>
              <a:t>Particular </a:t>
            </a:r>
            <a:r>
              <a:rPr sz="2400" b="1" spc="-5" dirty="0">
                <a:latin typeface="Arial"/>
                <a:cs typeface="Arial"/>
              </a:rPr>
              <a:t>attention is given </a:t>
            </a:r>
            <a:r>
              <a:rPr sz="2400" b="1" dirty="0">
                <a:latin typeface="Arial"/>
                <a:cs typeface="Arial"/>
              </a:rPr>
              <a:t>to </a:t>
            </a:r>
            <a:r>
              <a:rPr sz="2400" b="1" spc="-5" dirty="0">
                <a:latin typeface="Arial"/>
                <a:cs typeface="Arial"/>
              </a:rPr>
              <a:t>the </a:t>
            </a:r>
            <a:r>
              <a:rPr sz="2400" b="1" u="heavy" spc="-5" dirty="0">
                <a:uFill>
                  <a:solidFill>
                    <a:srgbClr val="000000"/>
                  </a:solidFill>
                </a:uFill>
                <a:latin typeface="Arial"/>
                <a:cs typeface="Arial"/>
              </a:rPr>
              <a:t> legacy </a:t>
            </a:r>
            <a:r>
              <a:rPr sz="2400" b="1" u="heavy" dirty="0">
                <a:uFill>
                  <a:solidFill>
                    <a:srgbClr val="000000"/>
                  </a:solidFill>
                </a:uFill>
                <a:latin typeface="Arial"/>
                <a:cs typeface="Arial"/>
              </a:rPr>
              <a:t>of </a:t>
            </a:r>
            <a:r>
              <a:rPr sz="2400" b="1" u="heavy" spc="-10" dirty="0">
                <a:uFill>
                  <a:solidFill>
                    <a:srgbClr val="000000"/>
                  </a:solidFill>
                </a:uFill>
                <a:latin typeface="Arial"/>
                <a:cs typeface="Arial"/>
              </a:rPr>
              <a:t>Vietnam</a:t>
            </a:r>
            <a:r>
              <a:rPr sz="2400" b="1" spc="-10" dirty="0">
                <a:latin typeface="Arial"/>
                <a:cs typeface="Arial"/>
              </a:rPr>
              <a:t> </a:t>
            </a:r>
            <a:r>
              <a:rPr sz="2400" b="1" spc="-5" dirty="0">
                <a:latin typeface="Arial"/>
                <a:cs typeface="Arial"/>
              </a:rPr>
              <a:t>as </a:t>
            </a:r>
            <a:r>
              <a:rPr sz="2400" b="1" dirty="0">
                <a:latin typeface="Arial"/>
                <a:cs typeface="Arial"/>
              </a:rPr>
              <a:t>it </a:t>
            </a:r>
            <a:r>
              <a:rPr sz="2400" b="1" spc="-5" dirty="0">
                <a:latin typeface="Arial"/>
                <a:cs typeface="Arial"/>
              </a:rPr>
              <a:t>impacted </a:t>
            </a:r>
            <a:r>
              <a:rPr sz="2400" b="1" dirty="0">
                <a:latin typeface="Arial"/>
                <a:cs typeface="Arial"/>
              </a:rPr>
              <a:t>foreign </a:t>
            </a:r>
            <a:r>
              <a:rPr sz="2400" b="1" spc="-5" dirty="0">
                <a:latin typeface="Arial"/>
                <a:cs typeface="Arial"/>
              </a:rPr>
              <a:t>aid  and the impact of September</a:t>
            </a:r>
            <a:r>
              <a:rPr sz="2400" b="1" spc="10" dirty="0">
                <a:latin typeface="Arial"/>
                <a:cs typeface="Arial"/>
              </a:rPr>
              <a:t> </a:t>
            </a:r>
            <a:r>
              <a:rPr sz="2400" b="1" spc="-50" dirty="0">
                <a:latin typeface="Arial"/>
                <a:cs typeface="Arial"/>
              </a:rPr>
              <a:t>11.</a:t>
            </a:r>
            <a:endParaRPr sz="24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3934967" y="4943855"/>
            <a:ext cx="4351020" cy="313944"/>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3921378" y="4821829"/>
            <a:ext cx="4396105" cy="1129030"/>
          </a:xfrm>
          <a:prstGeom prst="rect">
            <a:avLst/>
          </a:prstGeom>
        </p:spPr>
        <p:txBody>
          <a:bodyPr vert="horz" wrap="square" lIns="0" tIns="55244" rIns="0" bIns="0" rtlCol="0">
            <a:spAutoFit/>
          </a:bodyPr>
          <a:lstStyle/>
          <a:p>
            <a:pPr marL="12700">
              <a:lnSpc>
                <a:spcPct val="100000"/>
              </a:lnSpc>
              <a:spcBef>
                <a:spcPts val="434"/>
              </a:spcBef>
            </a:pPr>
            <a:r>
              <a:rPr sz="2500" b="1" spc="35" dirty="0">
                <a:solidFill>
                  <a:srgbClr val="2CA1BE"/>
                </a:solidFill>
                <a:latin typeface="Arial"/>
                <a:cs typeface="Arial"/>
              </a:rPr>
              <a:t>Vietnam </a:t>
            </a:r>
            <a:r>
              <a:rPr sz="2500" b="1" spc="-40" dirty="0">
                <a:solidFill>
                  <a:srgbClr val="2CA1BE"/>
                </a:solidFill>
                <a:latin typeface="Arial"/>
                <a:cs typeface="Arial"/>
              </a:rPr>
              <a:t>vs. </a:t>
            </a:r>
            <a:r>
              <a:rPr sz="2500" b="1" spc="45" dirty="0">
                <a:solidFill>
                  <a:srgbClr val="2CA1BE"/>
                </a:solidFill>
                <a:latin typeface="Arial"/>
                <a:cs typeface="Arial"/>
              </a:rPr>
              <a:t>the </a:t>
            </a:r>
            <a:r>
              <a:rPr sz="2500" b="1" spc="-75" dirty="0">
                <a:solidFill>
                  <a:srgbClr val="2CA1BE"/>
                </a:solidFill>
                <a:latin typeface="Arial"/>
                <a:cs typeface="Arial"/>
              </a:rPr>
              <a:t>Peace</a:t>
            </a:r>
            <a:r>
              <a:rPr sz="2500" b="1" spc="185" dirty="0">
                <a:solidFill>
                  <a:srgbClr val="2CA1BE"/>
                </a:solidFill>
                <a:latin typeface="Arial"/>
                <a:cs typeface="Arial"/>
              </a:rPr>
              <a:t> </a:t>
            </a:r>
            <a:r>
              <a:rPr sz="2500" b="1" spc="-20" dirty="0">
                <a:solidFill>
                  <a:srgbClr val="2CA1BE"/>
                </a:solidFill>
                <a:latin typeface="Arial"/>
                <a:cs typeface="Arial"/>
              </a:rPr>
              <a:t>Corps</a:t>
            </a:r>
            <a:endParaRPr sz="2500">
              <a:latin typeface="Arial"/>
              <a:cs typeface="Arial"/>
            </a:endParaRPr>
          </a:p>
          <a:p>
            <a:pPr marL="1518285">
              <a:lnSpc>
                <a:spcPct val="100000"/>
              </a:lnSpc>
              <a:spcBef>
                <a:spcPts val="550"/>
              </a:spcBef>
            </a:pPr>
            <a:r>
              <a:rPr sz="4000" spc="375" dirty="0">
                <a:solidFill>
                  <a:srgbClr val="FFFFFF"/>
                </a:solidFill>
                <a:latin typeface="Arial"/>
                <a:cs typeface="Arial"/>
              </a:rPr>
              <a:t>1965-1968</a:t>
            </a:r>
            <a:endParaRPr sz="4000">
              <a:latin typeface="Arial"/>
              <a:cs typeface="Arial"/>
            </a:endParaRPr>
          </a:p>
        </p:txBody>
      </p:sp>
      <p:sp>
        <p:nvSpPr>
          <p:cNvPr id="15" name="object 15"/>
          <p:cNvSpPr/>
          <p:nvPr/>
        </p:nvSpPr>
        <p:spPr>
          <a:xfrm>
            <a:off x="1905000" y="844550"/>
            <a:ext cx="5362575" cy="3346450"/>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70331"/>
            <a:ext cx="5686044" cy="113995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52445" y="2882265"/>
            <a:ext cx="5436235" cy="1671955"/>
          </a:xfrm>
          <a:prstGeom prst="rect">
            <a:avLst/>
          </a:prstGeom>
        </p:spPr>
        <p:txBody>
          <a:bodyPr vert="horz" wrap="square" lIns="0" tIns="12700" rIns="0" bIns="0" rtlCol="0">
            <a:spAutoFit/>
          </a:bodyPr>
          <a:lstStyle/>
          <a:p>
            <a:pPr marL="12700" marR="5080">
              <a:lnSpc>
                <a:spcPct val="100000"/>
              </a:lnSpc>
              <a:spcBef>
                <a:spcPts val="100"/>
              </a:spcBef>
            </a:pPr>
            <a:r>
              <a:rPr sz="5400" spc="-5" dirty="0">
                <a:solidFill>
                  <a:srgbClr val="FF0066"/>
                </a:solidFill>
              </a:rPr>
              <a:t>Introduction</a:t>
            </a:r>
            <a:r>
              <a:rPr sz="5400" spc="-30" dirty="0">
                <a:solidFill>
                  <a:srgbClr val="FF0066"/>
                </a:solidFill>
              </a:rPr>
              <a:t> </a:t>
            </a:r>
            <a:r>
              <a:rPr sz="5400" spc="-5" dirty="0">
                <a:solidFill>
                  <a:srgbClr val="FF0066"/>
                </a:solidFill>
              </a:rPr>
              <a:t>and  Overview</a:t>
            </a:r>
            <a:endParaRPr sz="5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592836" y="573023"/>
            <a:ext cx="4712208" cy="509015"/>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1371600" y="1142998"/>
            <a:ext cx="5410200" cy="5714999"/>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50594" y="2315083"/>
            <a:ext cx="7256145" cy="3502660"/>
          </a:xfrm>
          <a:prstGeom prst="rect">
            <a:avLst/>
          </a:prstGeom>
        </p:spPr>
        <p:txBody>
          <a:bodyPr vert="horz" wrap="square" lIns="0" tIns="58419" rIns="0" bIns="0" rtlCol="0">
            <a:spAutoFit/>
          </a:bodyPr>
          <a:lstStyle/>
          <a:p>
            <a:pPr marL="445134" marR="236854" indent="-445134">
              <a:lnSpc>
                <a:spcPts val="2920"/>
              </a:lnSpc>
              <a:spcBef>
                <a:spcPts val="459"/>
              </a:spcBef>
              <a:buAutoNum type="arabicPeriod" startAt="3"/>
              <a:tabLst>
                <a:tab pos="445134" algn="l"/>
              </a:tabLst>
            </a:pPr>
            <a:r>
              <a:rPr sz="2700" b="1" spc="30" dirty="0">
                <a:latin typeface="Arial"/>
                <a:cs typeface="Arial"/>
              </a:rPr>
              <a:t>The </a:t>
            </a:r>
            <a:r>
              <a:rPr sz="2700" b="1" spc="-30" dirty="0">
                <a:latin typeface="Arial"/>
                <a:cs typeface="Arial"/>
              </a:rPr>
              <a:t>discussion </a:t>
            </a:r>
            <a:r>
              <a:rPr sz="2700" b="1" spc="-20" dirty="0">
                <a:latin typeface="Arial"/>
                <a:cs typeface="Arial"/>
              </a:rPr>
              <a:t>goes </a:t>
            </a:r>
            <a:r>
              <a:rPr sz="2700" b="1" spc="20" dirty="0">
                <a:latin typeface="Arial"/>
                <a:cs typeface="Arial"/>
              </a:rPr>
              <a:t>on </a:t>
            </a:r>
            <a:r>
              <a:rPr sz="2700" b="1" spc="60" dirty="0">
                <a:latin typeface="Arial"/>
                <a:cs typeface="Arial"/>
              </a:rPr>
              <a:t>to </a:t>
            </a:r>
            <a:r>
              <a:rPr sz="2700" b="1" spc="45" dirty="0">
                <a:latin typeface="Arial"/>
                <a:cs typeface="Arial"/>
              </a:rPr>
              <a:t>examine  </a:t>
            </a:r>
            <a:r>
              <a:rPr sz="2700" b="1" spc="30" dirty="0">
                <a:latin typeface="Arial"/>
                <a:cs typeface="Arial"/>
              </a:rPr>
              <a:t>bilateral </a:t>
            </a:r>
            <a:r>
              <a:rPr sz="2700" b="1" spc="45" dirty="0">
                <a:latin typeface="Arial"/>
                <a:cs typeface="Arial"/>
              </a:rPr>
              <a:t>aid, </a:t>
            </a:r>
            <a:r>
              <a:rPr sz="2700" b="1" spc="40" dirty="0">
                <a:latin typeface="Arial"/>
                <a:cs typeface="Arial"/>
              </a:rPr>
              <a:t>multilateral </a:t>
            </a:r>
            <a:r>
              <a:rPr sz="2700" b="1" spc="25" dirty="0">
                <a:latin typeface="Arial"/>
                <a:cs typeface="Arial"/>
              </a:rPr>
              <a:t>organizations  and </a:t>
            </a:r>
            <a:r>
              <a:rPr sz="2700" b="1" spc="50" dirty="0">
                <a:latin typeface="Arial"/>
                <a:cs typeface="Arial"/>
              </a:rPr>
              <a:t>the </a:t>
            </a:r>
            <a:r>
              <a:rPr sz="2700" b="1" spc="25" dirty="0">
                <a:latin typeface="Arial"/>
                <a:cs typeface="Arial"/>
              </a:rPr>
              <a:t>role </a:t>
            </a:r>
            <a:r>
              <a:rPr sz="2700" b="1" spc="50" dirty="0">
                <a:latin typeface="Arial"/>
                <a:cs typeface="Arial"/>
              </a:rPr>
              <a:t>of</a:t>
            </a:r>
            <a:r>
              <a:rPr sz="2700" b="1" spc="185" dirty="0">
                <a:latin typeface="Arial"/>
                <a:cs typeface="Arial"/>
              </a:rPr>
              <a:t> </a:t>
            </a:r>
            <a:r>
              <a:rPr sz="2700" b="1" spc="-25" dirty="0">
                <a:latin typeface="Arial"/>
                <a:cs typeface="Arial"/>
              </a:rPr>
              <a:t>NGOs.</a:t>
            </a:r>
            <a:endParaRPr sz="2700">
              <a:latin typeface="Arial"/>
              <a:cs typeface="Arial"/>
            </a:endParaRPr>
          </a:p>
          <a:p>
            <a:pPr marL="445134" marR="5080" indent="-445134">
              <a:lnSpc>
                <a:spcPct val="90000"/>
              </a:lnSpc>
              <a:spcBef>
                <a:spcPts val="3670"/>
              </a:spcBef>
              <a:buAutoNum type="arabicPeriod" startAt="3"/>
              <a:tabLst>
                <a:tab pos="445134" algn="l"/>
              </a:tabLst>
            </a:pPr>
            <a:r>
              <a:rPr sz="2700" b="1" spc="-10" dirty="0">
                <a:latin typeface="Arial"/>
                <a:cs typeface="Arial"/>
              </a:rPr>
              <a:t>Finally, we </a:t>
            </a:r>
            <a:r>
              <a:rPr sz="2700" b="1" spc="20" dirty="0">
                <a:latin typeface="Arial"/>
                <a:cs typeface="Arial"/>
              </a:rPr>
              <a:t>will </a:t>
            </a:r>
            <a:r>
              <a:rPr sz="2700" b="1" spc="50" dirty="0">
                <a:latin typeface="Arial"/>
                <a:cs typeface="Arial"/>
              </a:rPr>
              <a:t>examine the </a:t>
            </a:r>
            <a:r>
              <a:rPr sz="2700" b="1" spc="75" dirty="0">
                <a:latin typeface="Arial"/>
                <a:cs typeface="Arial"/>
              </a:rPr>
              <a:t>counter-role  </a:t>
            </a:r>
            <a:r>
              <a:rPr sz="2700" b="1" spc="5" dirty="0">
                <a:latin typeface="Arial"/>
                <a:cs typeface="Arial"/>
              </a:rPr>
              <a:t>relationships </a:t>
            </a:r>
            <a:r>
              <a:rPr sz="2700" b="1" spc="25" dirty="0">
                <a:latin typeface="Arial"/>
                <a:cs typeface="Arial"/>
              </a:rPr>
              <a:t>between </a:t>
            </a:r>
            <a:r>
              <a:rPr sz="2700" b="1" spc="5" dirty="0">
                <a:latin typeface="Arial"/>
                <a:cs typeface="Arial"/>
              </a:rPr>
              <a:t>donors </a:t>
            </a:r>
            <a:r>
              <a:rPr sz="2700" b="1" spc="25" dirty="0">
                <a:latin typeface="Arial"/>
                <a:cs typeface="Arial"/>
              </a:rPr>
              <a:t>and </a:t>
            </a:r>
            <a:r>
              <a:rPr sz="2700" b="1" spc="-65" dirty="0">
                <a:latin typeface="Arial"/>
                <a:cs typeface="Arial"/>
              </a:rPr>
              <a:t>LDC  </a:t>
            </a:r>
            <a:r>
              <a:rPr sz="2700" b="1" spc="45" dirty="0">
                <a:latin typeface="Arial"/>
                <a:cs typeface="Arial"/>
              </a:rPr>
              <a:t>program </a:t>
            </a:r>
            <a:r>
              <a:rPr sz="2700" b="1" spc="10" dirty="0">
                <a:latin typeface="Arial"/>
                <a:cs typeface="Arial"/>
              </a:rPr>
              <a:t>managers </a:t>
            </a:r>
            <a:r>
              <a:rPr sz="2700" b="1" spc="25" dirty="0">
                <a:latin typeface="Arial"/>
                <a:cs typeface="Arial"/>
              </a:rPr>
              <a:t>and </a:t>
            </a:r>
            <a:r>
              <a:rPr sz="2700" b="1" spc="-10" dirty="0">
                <a:latin typeface="Arial"/>
                <a:cs typeface="Arial"/>
              </a:rPr>
              <a:t>conclude </a:t>
            </a:r>
            <a:r>
              <a:rPr sz="2700" b="1" spc="40" dirty="0">
                <a:latin typeface="Arial"/>
                <a:cs typeface="Arial"/>
              </a:rPr>
              <a:t>with </a:t>
            </a:r>
            <a:r>
              <a:rPr sz="2700" b="1" spc="-15" dirty="0">
                <a:latin typeface="Arial"/>
                <a:cs typeface="Arial"/>
              </a:rPr>
              <a:t>a  </a:t>
            </a:r>
            <a:r>
              <a:rPr sz="2700" b="1" spc="-35" dirty="0">
                <a:latin typeface="Arial"/>
                <a:cs typeface="Arial"/>
              </a:rPr>
              <a:t>discussion </a:t>
            </a:r>
            <a:r>
              <a:rPr sz="2700" b="1" spc="50" dirty="0">
                <a:latin typeface="Arial"/>
                <a:cs typeface="Arial"/>
              </a:rPr>
              <a:t>of the </a:t>
            </a:r>
            <a:r>
              <a:rPr sz="2700" b="1" spc="40" dirty="0">
                <a:latin typeface="Arial"/>
                <a:cs typeface="Arial"/>
              </a:rPr>
              <a:t>moral </a:t>
            </a:r>
            <a:r>
              <a:rPr sz="2700" b="1" spc="25" dirty="0">
                <a:latin typeface="Arial"/>
                <a:cs typeface="Arial"/>
              </a:rPr>
              <a:t>ambiguities </a:t>
            </a:r>
            <a:r>
              <a:rPr sz="2700" b="1" spc="50" dirty="0">
                <a:latin typeface="Arial"/>
                <a:cs typeface="Arial"/>
              </a:rPr>
              <a:t>of  </a:t>
            </a:r>
            <a:r>
              <a:rPr sz="2700" b="1" spc="35" dirty="0">
                <a:latin typeface="Arial"/>
                <a:cs typeface="Arial"/>
              </a:rPr>
              <a:t>foreign</a:t>
            </a:r>
            <a:r>
              <a:rPr sz="2700" b="1" spc="60" dirty="0">
                <a:latin typeface="Arial"/>
                <a:cs typeface="Arial"/>
              </a:rPr>
              <a:t> </a:t>
            </a:r>
            <a:r>
              <a:rPr sz="2700" b="1" spc="45" dirty="0">
                <a:latin typeface="Arial"/>
                <a:cs typeface="Arial"/>
              </a:rPr>
              <a:t>aid.</a:t>
            </a:r>
            <a:endParaRPr sz="2700">
              <a:latin typeface="Arial"/>
              <a:cs typeface="Arial"/>
            </a:endParaRPr>
          </a:p>
        </p:txBody>
      </p:sp>
      <p:sp>
        <p:nvSpPr>
          <p:cNvPr id="3" name="object 3"/>
          <p:cNvSpPr/>
          <p:nvPr/>
        </p:nvSpPr>
        <p:spPr>
          <a:xfrm>
            <a:off x="213359" y="370331"/>
            <a:ext cx="287274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2153538"/>
            <a:ext cx="7383145" cy="3616325"/>
          </a:xfrm>
          <a:prstGeom prst="rect">
            <a:avLst/>
          </a:prstGeom>
        </p:spPr>
        <p:txBody>
          <a:bodyPr vert="horz" wrap="square" lIns="0" tIns="78740" rIns="0" bIns="0" rtlCol="0">
            <a:spAutoFit/>
          </a:bodyPr>
          <a:lstStyle/>
          <a:p>
            <a:pPr marL="268605" marR="5080" indent="-256540">
              <a:lnSpc>
                <a:spcPct val="80000"/>
              </a:lnSpc>
              <a:spcBef>
                <a:spcPts val="620"/>
              </a:spcBef>
              <a:tabLst>
                <a:tab pos="268605" algn="l"/>
              </a:tabLst>
            </a:pPr>
            <a:r>
              <a:rPr sz="1500" spc="-445" dirty="0">
                <a:solidFill>
                  <a:srgbClr val="2CA1BE"/>
                </a:solidFill>
                <a:latin typeface="Arial"/>
                <a:cs typeface="Arial"/>
              </a:rPr>
              <a:t>	</a:t>
            </a:r>
            <a:r>
              <a:rPr sz="2200" b="1" spc="-15" dirty="0">
                <a:latin typeface="Arial"/>
                <a:cs typeface="Arial"/>
              </a:rPr>
              <a:t>Better </a:t>
            </a:r>
            <a:r>
              <a:rPr sz="2200" b="1" spc="5" dirty="0">
                <a:latin typeface="Arial"/>
                <a:cs typeface="Arial"/>
              </a:rPr>
              <a:t>Understand </a:t>
            </a:r>
            <a:r>
              <a:rPr sz="2200" b="1" spc="35" dirty="0">
                <a:latin typeface="Arial"/>
                <a:cs typeface="Arial"/>
              </a:rPr>
              <a:t>the </a:t>
            </a:r>
            <a:r>
              <a:rPr sz="2200" b="1" spc="30" dirty="0">
                <a:latin typeface="Arial"/>
                <a:cs typeface="Arial"/>
              </a:rPr>
              <a:t>Debate </a:t>
            </a:r>
            <a:r>
              <a:rPr sz="2200" b="1" spc="20" dirty="0">
                <a:latin typeface="Arial"/>
                <a:cs typeface="Arial"/>
              </a:rPr>
              <a:t>between </a:t>
            </a:r>
            <a:r>
              <a:rPr sz="2200" b="1" spc="10" dirty="0">
                <a:latin typeface="Arial"/>
                <a:cs typeface="Arial"/>
              </a:rPr>
              <a:t>Unilateralism  </a:t>
            </a:r>
            <a:r>
              <a:rPr sz="2200" b="1" spc="20" dirty="0">
                <a:latin typeface="Arial"/>
                <a:cs typeface="Arial"/>
              </a:rPr>
              <a:t>and</a:t>
            </a:r>
            <a:r>
              <a:rPr sz="2200" b="1" spc="60" dirty="0">
                <a:latin typeface="Arial"/>
                <a:cs typeface="Arial"/>
              </a:rPr>
              <a:t> </a:t>
            </a:r>
            <a:r>
              <a:rPr sz="2200" b="1" spc="20" dirty="0">
                <a:latin typeface="Arial"/>
                <a:cs typeface="Arial"/>
              </a:rPr>
              <a:t>Multilateralism</a:t>
            </a:r>
            <a:endParaRPr sz="2200">
              <a:latin typeface="Arial"/>
              <a:cs typeface="Arial"/>
            </a:endParaRPr>
          </a:p>
          <a:p>
            <a:pPr>
              <a:lnSpc>
                <a:spcPct val="100000"/>
              </a:lnSpc>
              <a:spcBef>
                <a:spcPts val="25"/>
              </a:spcBef>
            </a:pPr>
            <a:endParaRPr sz="2600">
              <a:latin typeface="Times New Roman"/>
              <a:cs typeface="Times New Roman"/>
            </a:endParaRPr>
          </a:p>
          <a:p>
            <a:pPr marL="268605" marR="485775" indent="-256540">
              <a:lnSpc>
                <a:spcPct val="80000"/>
              </a:lnSpc>
              <a:tabLst>
                <a:tab pos="268605" algn="l"/>
              </a:tabLst>
            </a:pPr>
            <a:r>
              <a:rPr sz="1500" spc="-445" dirty="0">
                <a:solidFill>
                  <a:srgbClr val="2CA1BE"/>
                </a:solidFill>
                <a:latin typeface="Arial"/>
                <a:cs typeface="Arial"/>
              </a:rPr>
              <a:t>	</a:t>
            </a:r>
            <a:r>
              <a:rPr sz="2200" b="1" spc="-45" dirty="0">
                <a:latin typeface="Arial"/>
                <a:cs typeface="Arial"/>
              </a:rPr>
              <a:t>Discuss </a:t>
            </a:r>
            <a:r>
              <a:rPr sz="2200" b="1" spc="35" dirty="0">
                <a:latin typeface="Arial"/>
                <a:cs typeface="Arial"/>
              </a:rPr>
              <a:t>the </a:t>
            </a:r>
            <a:r>
              <a:rPr sz="2200" b="1" spc="-5" dirty="0">
                <a:latin typeface="Arial"/>
                <a:cs typeface="Arial"/>
              </a:rPr>
              <a:t>assumptions </a:t>
            </a:r>
            <a:r>
              <a:rPr sz="2200" b="1" spc="35" dirty="0">
                <a:latin typeface="Arial"/>
                <a:cs typeface="Arial"/>
              </a:rPr>
              <a:t>of the </a:t>
            </a:r>
            <a:r>
              <a:rPr sz="2200" b="1" spc="50" dirty="0">
                <a:latin typeface="Arial"/>
                <a:cs typeface="Arial"/>
              </a:rPr>
              <a:t>so-called </a:t>
            </a:r>
            <a:r>
              <a:rPr sz="2200" b="1" spc="20" dirty="0">
                <a:latin typeface="Arial"/>
                <a:cs typeface="Arial"/>
              </a:rPr>
              <a:t>“Three  </a:t>
            </a:r>
            <a:r>
              <a:rPr sz="2200" b="1" spc="125" dirty="0">
                <a:latin typeface="Arial"/>
                <a:cs typeface="Arial"/>
              </a:rPr>
              <a:t>Ds”- </a:t>
            </a:r>
            <a:r>
              <a:rPr sz="2200" b="1" spc="15" dirty="0">
                <a:latin typeface="Arial"/>
                <a:cs typeface="Arial"/>
              </a:rPr>
              <a:t>Defense, </a:t>
            </a:r>
            <a:r>
              <a:rPr sz="2200" b="1" spc="5" dirty="0">
                <a:latin typeface="Arial"/>
                <a:cs typeface="Arial"/>
              </a:rPr>
              <a:t>Diplomacy </a:t>
            </a:r>
            <a:r>
              <a:rPr sz="2200" b="1" spc="20" dirty="0">
                <a:latin typeface="Arial"/>
                <a:cs typeface="Arial"/>
              </a:rPr>
              <a:t>and</a:t>
            </a:r>
            <a:r>
              <a:rPr sz="2200" b="1" spc="125" dirty="0">
                <a:latin typeface="Arial"/>
                <a:cs typeface="Arial"/>
              </a:rPr>
              <a:t> </a:t>
            </a:r>
            <a:r>
              <a:rPr sz="2200" b="1" spc="20" dirty="0">
                <a:latin typeface="Arial"/>
                <a:cs typeface="Arial"/>
              </a:rPr>
              <a:t>Development</a:t>
            </a:r>
            <a:endParaRPr sz="2200">
              <a:latin typeface="Arial"/>
              <a:cs typeface="Arial"/>
            </a:endParaRPr>
          </a:p>
          <a:p>
            <a:pPr marL="12700">
              <a:lnSpc>
                <a:spcPts val="2425"/>
              </a:lnSpc>
              <a:spcBef>
                <a:spcPts val="2280"/>
              </a:spcBef>
              <a:tabLst>
                <a:tab pos="268605" algn="l"/>
              </a:tabLst>
            </a:pPr>
            <a:r>
              <a:rPr sz="1500" spc="-445" dirty="0">
                <a:solidFill>
                  <a:srgbClr val="2CA1BE"/>
                </a:solidFill>
                <a:latin typeface="Arial"/>
                <a:cs typeface="Arial"/>
              </a:rPr>
              <a:t>	</a:t>
            </a:r>
            <a:r>
              <a:rPr sz="2200" b="1" spc="5" dirty="0">
                <a:latin typeface="Arial"/>
                <a:cs typeface="Arial"/>
              </a:rPr>
              <a:t>Understand </a:t>
            </a:r>
            <a:r>
              <a:rPr sz="2200" b="1" spc="40" dirty="0">
                <a:latin typeface="Arial"/>
                <a:cs typeface="Arial"/>
              </a:rPr>
              <a:t>the </a:t>
            </a:r>
            <a:r>
              <a:rPr sz="2200" b="1" spc="30" dirty="0">
                <a:latin typeface="Arial"/>
                <a:cs typeface="Arial"/>
              </a:rPr>
              <a:t>organizational </a:t>
            </a:r>
            <a:r>
              <a:rPr sz="2200" b="1" spc="25" dirty="0">
                <a:latin typeface="Arial"/>
                <a:cs typeface="Arial"/>
              </a:rPr>
              <a:t>limitations </a:t>
            </a:r>
            <a:r>
              <a:rPr sz="2200" b="1" spc="35" dirty="0">
                <a:latin typeface="Arial"/>
                <a:cs typeface="Arial"/>
              </a:rPr>
              <a:t>of</a:t>
            </a:r>
            <a:r>
              <a:rPr sz="2200" b="1" spc="190" dirty="0">
                <a:latin typeface="Arial"/>
                <a:cs typeface="Arial"/>
              </a:rPr>
              <a:t> </a:t>
            </a:r>
            <a:r>
              <a:rPr sz="2200" b="1" spc="40" dirty="0">
                <a:latin typeface="Arial"/>
                <a:cs typeface="Arial"/>
              </a:rPr>
              <a:t>the</a:t>
            </a:r>
            <a:endParaRPr sz="2200">
              <a:latin typeface="Arial"/>
              <a:cs typeface="Arial"/>
            </a:endParaRPr>
          </a:p>
          <a:p>
            <a:pPr marL="268605">
              <a:lnSpc>
                <a:spcPts val="2425"/>
              </a:lnSpc>
            </a:pPr>
            <a:r>
              <a:rPr sz="2200" b="1" spc="-25" dirty="0">
                <a:latin typeface="Arial"/>
                <a:cs typeface="Arial"/>
              </a:rPr>
              <a:t>“Whole </a:t>
            </a:r>
            <a:r>
              <a:rPr sz="2200" b="1" spc="35" dirty="0">
                <a:latin typeface="Arial"/>
                <a:cs typeface="Arial"/>
              </a:rPr>
              <a:t>of </a:t>
            </a:r>
            <a:r>
              <a:rPr sz="2200" b="1" spc="5" dirty="0">
                <a:latin typeface="Arial"/>
                <a:cs typeface="Arial"/>
              </a:rPr>
              <a:t>Government”</a:t>
            </a:r>
            <a:r>
              <a:rPr sz="2200" b="1" spc="190" dirty="0">
                <a:latin typeface="Arial"/>
                <a:cs typeface="Arial"/>
              </a:rPr>
              <a:t> </a:t>
            </a:r>
            <a:r>
              <a:rPr sz="2200" b="1" spc="-5" dirty="0">
                <a:latin typeface="Arial"/>
                <a:cs typeface="Arial"/>
              </a:rPr>
              <a:t>approach:</a:t>
            </a:r>
            <a:endParaRPr sz="2200">
              <a:latin typeface="Arial"/>
              <a:cs typeface="Arial"/>
            </a:endParaRPr>
          </a:p>
          <a:p>
            <a:pPr marL="268605" marR="26034" indent="-256540">
              <a:lnSpc>
                <a:spcPct val="78200"/>
              </a:lnSpc>
              <a:spcBef>
                <a:spcPts val="2965"/>
              </a:spcBef>
              <a:tabLst>
                <a:tab pos="268605" algn="l"/>
              </a:tabLst>
            </a:pPr>
            <a:r>
              <a:rPr sz="1500" spc="-445" dirty="0">
                <a:solidFill>
                  <a:srgbClr val="2CA1BE"/>
                </a:solidFill>
                <a:latin typeface="Arial"/>
                <a:cs typeface="Arial"/>
              </a:rPr>
              <a:t>	</a:t>
            </a:r>
            <a:r>
              <a:rPr sz="2200" b="1" spc="5" dirty="0">
                <a:latin typeface="Arial"/>
                <a:cs typeface="Arial"/>
              </a:rPr>
              <a:t>Understand </a:t>
            </a:r>
            <a:r>
              <a:rPr sz="2200" b="1" spc="35" dirty="0">
                <a:latin typeface="Arial"/>
                <a:cs typeface="Arial"/>
              </a:rPr>
              <a:t>the </a:t>
            </a:r>
            <a:r>
              <a:rPr sz="2200" b="1" dirty="0">
                <a:latin typeface="Arial"/>
                <a:cs typeface="Arial"/>
              </a:rPr>
              <a:t>bureaucratic </a:t>
            </a:r>
            <a:r>
              <a:rPr sz="2200" b="1" spc="-20" dirty="0">
                <a:latin typeface="Arial"/>
                <a:cs typeface="Arial"/>
              </a:rPr>
              <a:t>concepts </a:t>
            </a:r>
            <a:r>
              <a:rPr sz="2200" b="1" spc="35" dirty="0">
                <a:latin typeface="Arial"/>
                <a:cs typeface="Arial"/>
              </a:rPr>
              <a:t>of </a:t>
            </a:r>
            <a:r>
              <a:rPr sz="2200" b="1" spc="-25" dirty="0">
                <a:latin typeface="Arial"/>
                <a:cs typeface="Arial"/>
              </a:rPr>
              <a:t>“Staying </a:t>
            </a:r>
            <a:r>
              <a:rPr sz="2200" b="1" spc="25" dirty="0">
                <a:latin typeface="Arial"/>
                <a:cs typeface="Arial"/>
              </a:rPr>
              <a:t>in  </a:t>
            </a:r>
            <a:r>
              <a:rPr sz="2200" b="1" dirty="0">
                <a:latin typeface="Arial"/>
                <a:cs typeface="Arial"/>
              </a:rPr>
              <a:t>your </a:t>
            </a:r>
            <a:r>
              <a:rPr sz="2200" b="1" spc="-10" dirty="0">
                <a:latin typeface="Arial"/>
                <a:cs typeface="Arial"/>
              </a:rPr>
              <a:t>Lane,” </a:t>
            </a:r>
            <a:r>
              <a:rPr sz="2200" b="1" spc="20" dirty="0">
                <a:latin typeface="Arial"/>
                <a:cs typeface="Arial"/>
              </a:rPr>
              <a:t>and </a:t>
            </a:r>
            <a:r>
              <a:rPr sz="2200" b="1" spc="65" dirty="0">
                <a:latin typeface="Arial"/>
                <a:cs typeface="Arial"/>
              </a:rPr>
              <a:t>“Stove-piping”- </a:t>
            </a:r>
            <a:r>
              <a:rPr sz="2200" b="1" spc="30" dirty="0">
                <a:latin typeface="Arial"/>
                <a:cs typeface="Arial"/>
              </a:rPr>
              <a:t>Defending </a:t>
            </a:r>
            <a:r>
              <a:rPr sz="2200" b="1" spc="45" dirty="0">
                <a:latin typeface="Arial"/>
                <a:cs typeface="Arial"/>
              </a:rPr>
              <a:t>Turf  </a:t>
            </a:r>
            <a:r>
              <a:rPr sz="2200" b="1" spc="30" dirty="0">
                <a:latin typeface="Arial"/>
                <a:cs typeface="Arial"/>
              </a:rPr>
              <a:t>through</a:t>
            </a:r>
            <a:r>
              <a:rPr sz="2200" b="1" spc="60" dirty="0">
                <a:latin typeface="Arial"/>
                <a:cs typeface="Arial"/>
              </a:rPr>
              <a:t> </a:t>
            </a:r>
            <a:r>
              <a:rPr sz="2200" b="1" spc="30" dirty="0">
                <a:latin typeface="Arial"/>
                <a:cs typeface="Arial"/>
              </a:rPr>
              <a:t>Departmentalism</a:t>
            </a:r>
            <a:endParaRPr sz="2200">
              <a:latin typeface="Arial"/>
              <a:cs typeface="Arial"/>
            </a:endParaRPr>
          </a:p>
        </p:txBody>
      </p:sp>
      <p:sp>
        <p:nvSpPr>
          <p:cNvPr id="3" name="object 3"/>
          <p:cNvSpPr/>
          <p:nvPr/>
        </p:nvSpPr>
        <p:spPr>
          <a:xfrm>
            <a:off x="213359" y="370331"/>
            <a:ext cx="287274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1857883"/>
            <a:ext cx="6949440" cy="4344035"/>
          </a:xfrm>
          <a:prstGeom prst="rect">
            <a:avLst/>
          </a:prstGeom>
        </p:spPr>
        <p:txBody>
          <a:bodyPr vert="horz" wrap="square" lIns="0" tIns="58419" rIns="0" bIns="0" rtlCol="0">
            <a:spAutoFit/>
          </a:bodyPr>
          <a:lstStyle/>
          <a:p>
            <a:pPr marL="268605" marR="119380" indent="-256540">
              <a:lnSpc>
                <a:spcPts val="2920"/>
              </a:lnSpc>
              <a:spcBef>
                <a:spcPts val="459"/>
              </a:spcBef>
              <a:tabLst>
                <a:tab pos="268605" algn="l"/>
              </a:tabLst>
            </a:pPr>
            <a:r>
              <a:rPr sz="1800" spc="-505" dirty="0">
                <a:solidFill>
                  <a:srgbClr val="2CA1BE"/>
                </a:solidFill>
                <a:latin typeface="Arial"/>
                <a:cs typeface="Arial"/>
              </a:rPr>
              <a:t>	</a:t>
            </a:r>
            <a:r>
              <a:rPr sz="2700" b="1" spc="30" dirty="0">
                <a:latin typeface="Arial"/>
                <a:cs typeface="Arial"/>
              </a:rPr>
              <a:t>The </a:t>
            </a:r>
            <a:r>
              <a:rPr sz="2700" b="1" spc="-40" dirty="0">
                <a:latin typeface="Arial"/>
                <a:cs typeface="Arial"/>
              </a:rPr>
              <a:t>issue </a:t>
            </a:r>
            <a:r>
              <a:rPr sz="2700" b="1" spc="50" dirty="0">
                <a:latin typeface="Arial"/>
                <a:cs typeface="Arial"/>
              </a:rPr>
              <a:t>of </a:t>
            </a:r>
            <a:r>
              <a:rPr sz="2700" b="1" dirty="0">
                <a:latin typeface="Arial"/>
                <a:cs typeface="Arial"/>
              </a:rPr>
              <a:t>sustainable </a:t>
            </a:r>
            <a:r>
              <a:rPr sz="2700" b="1" spc="25" dirty="0">
                <a:latin typeface="Arial"/>
                <a:cs typeface="Arial"/>
              </a:rPr>
              <a:t>development  </a:t>
            </a:r>
            <a:r>
              <a:rPr sz="2700" b="1" spc="5" dirty="0">
                <a:latin typeface="Arial"/>
                <a:cs typeface="Arial"/>
              </a:rPr>
              <a:t>should </a:t>
            </a:r>
            <a:r>
              <a:rPr sz="2700" b="1" spc="30" dirty="0">
                <a:latin typeface="Arial"/>
                <a:cs typeface="Arial"/>
              </a:rPr>
              <a:t>be </a:t>
            </a:r>
            <a:r>
              <a:rPr sz="2700" b="1" spc="45" dirty="0">
                <a:latin typeface="Arial"/>
                <a:cs typeface="Arial"/>
              </a:rPr>
              <a:t>examined </a:t>
            </a:r>
            <a:r>
              <a:rPr sz="2700" b="1" spc="70" dirty="0">
                <a:latin typeface="Arial"/>
                <a:cs typeface="Arial"/>
              </a:rPr>
              <a:t>from </a:t>
            </a:r>
            <a:r>
              <a:rPr sz="2700" b="1" spc="55" dirty="0">
                <a:latin typeface="Arial"/>
                <a:cs typeface="Arial"/>
              </a:rPr>
              <a:t>both </a:t>
            </a:r>
            <a:r>
              <a:rPr sz="2700" b="1" u="heavy" spc="-15" dirty="0">
                <a:uFill>
                  <a:solidFill>
                    <a:srgbClr val="000000"/>
                  </a:solidFill>
                </a:uFill>
                <a:latin typeface="Arial"/>
                <a:cs typeface="Arial"/>
              </a:rPr>
              <a:t>a </a:t>
            </a:r>
            <a:r>
              <a:rPr sz="2700" b="1" u="heavy" spc="-10" dirty="0">
                <a:uFill>
                  <a:solidFill>
                    <a:srgbClr val="000000"/>
                  </a:solidFill>
                </a:uFill>
                <a:latin typeface="Arial"/>
                <a:cs typeface="Arial"/>
              </a:rPr>
              <a:t>policy </a:t>
            </a:r>
            <a:r>
              <a:rPr sz="2700" b="1" spc="-10" dirty="0">
                <a:latin typeface="Arial"/>
                <a:cs typeface="Arial"/>
              </a:rPr>
              <a:t> </a:t>
            </a:r>
            <a:r>
              <a:rPr sz="2700" b="1" u="heavy" spc="25" dirty="0">
                <a:uFill>
                  <a:solidFill>
                    <a:srgbClr val="000000"/>
                  </a:solidFill>
                </a:uFill>
                <a:latin typeface="Arial"/>
                <a:cs typeface="Arial"/>
              </a:rPr>
              <a:t>and </a:t>
            </a:r>
            <a:r>
              <a:rPr sz="2700" b="1" u="heavy" spc="10" dirty="0">
                <a:uFill>
                  <a:solidFill>
                    <a:srgbClr val="000000"/>
                  </a:solidFill>
                </a:uFill>
                <a:latin typeface="Arial"/>
                <a:cs typeface="Arial"/>
              </a:rPr>
              <a:t>an ethical</a:t>
            </a:r>
            <a:r>
              <a:rPr sz="2700" b="1" u="heavy" spc="160" dirty="0">
                <a:uFill>
                  <a:solidFill>
                    <a:srgbClr val="000000"/>
                  </a:solidFill>
                </a:uFill>
                <a:latin typeface="Arial"/>
                <a:cs typeface="Arial"/>
              </a:rPr>
              <a:t> </a:t>
            </a:r>
            <a:r>
              <a:rPr sz="2700" b="1" u="heavy" spc="30" dirty="0">
                <a:uFill>
                  <a:solidFill>
                    <a:srgbClr val="000000"/>
                  </a:solidFill>
                </a:uFill>
                <a:latin typeface="Arial"/>
                <a:cs typeface="Arial"/>
              </a:rPr>
              <a:t>dimension</a:t>
            </a:r>
            <a:r>
              <a:rPr sz="2700" b="1" spc="30" dirty="0">
                <a:latin typeface="Arial"/>
                <a:cs typeface="Arial"/>
              </a:rPr>
              <a:t>.</a:t>
            </a:r>
            <a:endParaRPr sz="2700">
              <a:latin typeface="Arial"/>
              <a:cs typeface="Arial"/>
            </a:endParaRPr>
          </a:p>
          <a:p>
            <a:pPr>
              <a:lnSpc>
                <a:spcPct val="100000"/>
              </a:lnSpc>
              <a:spcBef>
                <a:spcPts val="20"/>
              </a:spcBef>
            </a:pPr>
            <a:endParaRPr sz="3200">
              <a:latin typeface="Times New Roman"/>
              <a:cs typeface="Times New Roman"/>
            </a:endParaRPr>
          </a:p>
          <a:p>
            <a:pPr marL="268605" marR="296545" indent="-256540">
              <a:lnSpc>
                <a:spcPts val="2920"/>
              </a:lnSpc>
              <a:tabLst>
                <a:tab pos="268605" algn="l"/>
              </a:tabLst>
            </a:pPr>
            <a:r>
              <a:rPr sz="1800" spc="-505" dirty="0">
                <a:solidFill>
                  <a:srgbClr val="2CA1BE"/>
                </a:solidFill>
                <a:latin typeface="Arial"/>
                <a:cs typeface="Arial"/>
              </a:rPr>
              <a:t>	</a:t>
            </a:r>
            <a:r>
              <a:rPr sz="2700" b="1" spc="-25" dirty="0">
                <a:latin typeface="Arial"/>
                <a:cs typeface="Arial"/>
              </a:rPr>
              <a:t>What </a:t>
            </a:r>
            <a:r>
              <a:rPr sz="2700" b="1" spc="-45" dirty="0">
                <a:latin typeface="Arial"/>
                <a:cs typeface="Arial"/>
              </a:rPr>
              <a:t>is </a:t>
            </a:r>
            <a:r>
              <a:rPr sz="2700" b="1" spc="50" dirty="0">
                <a:latin typeface="Arial"/>
                <a:cs typeface="Arial"/>
              </a:rPr>
              <a:t>the </a:t>
            </a:r>
            <a:r>
              <a:rPr sz="2700" b="1" spc="25" dirty="0">
                <a:latin typeface="Arial"/>
                <a:cs typeface="Arial"/>
              </a:rPr>
              <a:t>role </a:t>
            </a:r>
            <a:r>
              <a:rPr sz="2700" b="1" spc="50" dirty="0">
                <a:latin typeface="Arial"/>
                <a:cs typeface="Arial"/>
              </a:rPr>
              <a:t>of </a:t>
            </a:r>
            <a:r>
              <a:rPr sz="2700" b="1" spc="-15" dirty="0">
                <a:latin typeface="Arial"/>
                <a:cs typeface="Arial"/>
              </a:rPr>
              <a:t>ethics </a:t>
            </a:r>
            <a:r>
              <a:rPr sz="2700" b="1" spc="30" dirty="0">
                <a:latin typeface="Arial"/>
                <a:cs typeface="Arial"/>
              </a:rPr>
              <a:t>in </a:t>
            </a:r>
            <a:r>
              <a:rPr sz="2700" b="1" spc="35" dirty="0">
                <a:latin typeface="Arial"/>
                <a:cs typeface="Arial"/>
              </a:rPr>
              <a:t>group </a:t>
            </a:r>
            <a:r>
              <a:rPr sz="2700" b="1" spc="25" dirty="0">
                <a:latin typeface="Arial"/>
                <a:cs typeface="Arial"/>
              </a:rPr>
              <a:t>and  </a:t>
            </a:r>
            <a:r>
              <a:rPr sz="2700" b="1" spc="15" dirty="0">
                <a:latin typeface="Arial"/>
                <a:cs typeface="Arial"/>
              </a:rPr>
              <a:t>individual</a:t>
            </a:r>
            <a:r>
              <a:rPr sz="2700" b="1" spc="60" dirty="0">
                <a:latin typeface="Arial"/>
                <a:cs typeface="Arial"/>
              </a:rPr>
              <a:t> </a:t>
            </a:r>
            <a:r>
              <a:rPr sz="2700" b="1" spc="5" dirty="0">
                <a:latin typeface="Arial"/>
                <a:cs typeface="Arial"/>
              </a:rPr>
              <a:t>behavior</a:t>
            </a:r>
            <a:endParaRPr sz="2700">
              <a:latin typeface="Arial"/>
              <a:cs typeface="Arial"/>
            </a:endParaRPr>
          </a:p>
          <a:p>
            <a:pPr marL="268605" marR="5080" indent="-256540">
              <a:lnSpc>
                <a:spcPct val="90000"/>
              </a:lnSpc>
              <a:spcBef>
                <a:spcPts val="3675"/>
              </a:spcBef>
              <a:tabLst>
                <a:tab pos="268605" algn="l"/>
              </a:tabLst>
            </a:pPr>
            <a:r>
              <a:rPr sz="1800" spc="-505" dirty="0">
                <a:solidFill>
                  <a:srgbClr val="2CA1BE"/>
                </a:solidFill>
                <a:latin typeface="Arial"/>
                <a:cs typeface="Arial"/>
              </a:rPr>
              <a:t>	</a:t>
            </a:r>
            <a:r>
              <a:rPr sz="2700" b="1" dirty="0">
                <a:latin typeface="Arial"/>
                <a:cs typeface="Arial"/>
              </a:rPr>
              <a:t>This </a:t>
            </a:r>
            <a:r>
              <a:rPr sz="2700" b="1" spc="-25" dirty="0">
                <a:latin typeface="Arial"/>
                <a:cs typeface="Arial"/>
              </a:rPr>
              <a:t>suggests </a:t>
            </a:r>
            <a:r>
              <a:rPr sz="2700" b="1" spc="60" dirty="0">
                <a:latin typeface="Arial"/>
                <a:cs typeface="Arial"/>
              </a:rPr>
              <a:t>that </a:t>
            </a:r>
            <a:r>
              <a:rPr sz="2700" b="1" spc="35" dirty="0">
                <a:latin typeface="Arial"/>
                <a:cs typeface="Arial"/>
              </a:rPr>
              <a:t>ultimately </a:t>
            </a:r>
            <a:r>
              <a:rPr sz="2700" b="1" spc="40" dirty="0">
                <a:latin typeface="Arial"/>
                <a:cs typeface="Arial"/>
              </a:rPr>
              <a:t>there </a:t>
            </a:r>
            <a:r>
              <a:rPr sz="2700" b="1" spc="-20" dirty="0">
                <a:latin typeface="Arial"/>
                <a:cs typeface="Arial"/>
              </a:rPr>
              <a:t>have  </a:t>
            </a:r>
            <a:r>
              <a:rPr sz="2700" b="1" spc="55" dirty="0">
                <a:latin typeface="Arial"/>
                <a:cs typeface="Arial"/>
              </a:rPr>
              <a:t>both </a:t>
            </a:r>
            <a:r>
              <a:rPr sz="2700" b="1" spc="20" dirty="0">
                <a:latin typeface="Arial"/>
                <a:cs typeface="Arial"/>
              </a:rPr>
              <a:t>been </a:t>
            </a:r>
            <a:r>
              <a:rPr sz="2700" b="1" spc="-10" dirty="0">
                <a:latin typeface="Arial"/>
                <a:cs typeface="Arial"/>
              </a:rPr>
              <a:t>policy </a:t>
            </a:r>
            <a:r>
              <a:rPr sz="2700" b="1" spc="25" dirty="0">
                <a:latin typeface="Arial"/>
                <a:cs typeface="Arial"/>
              </a:rPr>
              <a:t>problems and </a:t>
            </a:r>
            <a:r>
              <a:rPr sz="2700" b="1" spc="40" dirty="0">
                <a:latin typeface="Arial"/>
                <a:cs typeface="Arial"/>
              </a:rPr>
              <a:t>moral  </a:t>
            </a:r>
            <a:r>
              <a:rPr sz="2700" b="1" spc="30" dirty="0">
                <a:latin typeface="Arial"/>
                <a:cs typeface="Arial"/>
              </a:rPr>
              <a:t>ambiguities </a:t>
            </a:r>
            <a:r>
              <a:rPr sz="2700" b="1" spc="60" dirty="0">
                <a:latin typeface="Arial"/>
                <a:cs typeface="Arial"/>
              </a:rPr>
              <a:t>that </a:t>
            </a:r>
            <a:r>
              <a:rPr sz="2700" b="1" spc="-20" dirty="0">
                <a:latin typeface="Arial"/>
                <a:cs typeface="Arial"/>
              </a:rPr>
              <a:t>have </a:t>
            </a:r>
            <a:r>
              <a:rPr sz="2700" b="1" spc="25" dirty="0">
                <a:latin typeface="Arial"/>
                <a:cs typeface="Arial"/>
              </a:rPr>
              <a:t>plagued </a:t>
            </a:r>
            <a:r>
              <a:rPr sz="2700" b="1" spc="-5" dirty="0">
                <a:latin typeface="Arial"/>
                <a:cs typeface="Arial"/>
              </a:rPr>
              <a:t>technical  </a:t>
            </a:r>
            <a:r>
              <a:rPr sz="2700" b="1" spc="-35" dirty="0">
                <a:latin typeface="Arial"/>
                <a:cs typeface="Arial"/>
              </a:rPr>
              <a:t>assistance </a:t>
            </a:r>
            <a:r>
              <a:rPr sz="2700" b="1" spc="25" dirty="0">
                <a:latin typeface="Arial"/>
                <a:cs typeface="Arial"/>
              </a:rPr>
              <a:t>and </a:t>
            </a:r>
            <a:r>
              <a:rPr sz="2700" b="1" spc="35" dirty="0">
                <a:latin typeface="Arial"/>
                <a:cs typeface="Arial"/>
              </a:rPr>
              <a:t>foreign</a:t>
            </a:r>
            <a:r>
              <a:rPr sz="2700" b="1" spc="195" dirty="0">
                <a:latin typeface="Arial"/>
                <a:cs typeface="Arial"/>
              </a:rPr>
              <a:t> </a:t>
            </a:r>
            <a:r>
              <a:rPr sz="2700" b="1" spc="45" dirty="0">
                <a:latin typeface="Arial"/>
                <a:cs typeface="Arial"/>
              </a:rPr>
              <a:t>aid.</a:t>
            </a:r>
            <a:endParaRPr sz="2700">
              <a:latin typeface="Arial"/>
              <a:cs typeface="Arial"/>
            </a:endParaRPr>
          </a:p>
        </p:txBody>
      </p:sp>
      <p:sp>
        <p:nvSpPr>
          <p:cNvPr id="3" name="object 3"/>
          <p:cNvSpPr/>
          <p:nvPr/>
        </p:nvSpPr>
        <p:spPr>
          <a:xfrm>
            <a:off x="518159" y="477012"/>
            <a:ext cx="3246119"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1464309"/>
            <a:ext cx="7331709" cy="4585335"/>
          </a:xfrm>
          <a:prstGeom prst="rect">
            <a:avLst/>
          </a:prstGeom>
        </p:spPr>
        <p:txBody>
          <a:bodyPr vert="horz" wrap="square" lIns="0" tIns="48895" rIns="0" bIns="0" rtlCol="0">
            <a:spAutoFit/>
          </a:bodyPr>
          <a:lstStyle/>
          <a:p>
            <a:pPr marL="268605" marR="29845" indent="-256540">
              <a:lnSpc>
                <a:spcPct val="90100"/>
              </a:lnSpc>
              <a:spcBef>
                <a:spcPts val="385"/>
              </a:spcBef>
              <a:tabLst>
                <a:tab pos="268605" algn="l"/>
              </a:tabLst>
            </a:pPr>
            <a:r>
              <a:rPr sz="1600" spc="-450" dirty="0">
                <a:solidFill>
                  <a:srgbClr val="2CA1BE"/>
                </a:solidFill>
                <a:latin typeface="Arial"/>
                <a:cs typeface="Arial"/>
              </a:rPr>
              <a:t>	</a:t>
            </a:r>
            <a:r>
              <a:rPr sz="2400" b="1" spc="-5" dirty="0">
                <a:latin typeface="Arial"/>
                <a:cs typeface="Arial"/>
              </a:rPr>
              <a:t>Foreign </a:t>
            </a:r>
            <a:r>
              <a:rPr sz="2400" b="1" spc="20" dirty="0">
                <a:latin typeface="Arial"/>
                <a:cs typeface="Arial"/>
              </a:rPr>
              <a:t>aid problems </a:t>
            </a:r>
            <a:r>
              <a:rPr sz="2400" b="1" spc="15" dirty="0">
                <a:latin typeface="Arial"/>
                <a:cs typeface="Arial"/>
              </a:rPr>
              <a:t>are </a:t>
            </a:r>
            <a:r>
              <a:rPr sz="2400" b="1" spc="40" dirty="0">
                <a:latin typeface="Arial"/>
                <a:cs typeface="Arial"/>
              </a:rPr>
              <a:t>rooted </a:t>
            </a:r>
            <a:r>
              <a:rPr sz="2400" b="1" spc="50" dirty="0">
                <a:latin typeface="Arial"/>
                <a:cs typeface="Arial"/>
              </a:rPr>
              <a:t>both </a:t>
            </a:r>
            <a:r>
              <a:rPr sz="2400" b="1" spc="30" dirty="0">
                <a:latin typeface="Arial"/>
                <a:cs typeface="Arial"/>
              </a:rPr>
              <a:t>in </a:t>
            </a:r>
            <a:r>
              <a:rPr sz="2400" b="1" spc="45" dirty="0">
                <a:latin typeface="Arial"/>
                <a:cs typeface="Arial"/>
              </a:rPr>
              <a:t>the  </a:t>
            </a:r>
            <a:r>
              <a:rPr sz="2400" b="1" spc="15" dirty="0">
                <a:latin typeface="Arial"/>
                <a:cs typeface="Arial"/>
              </a:rPr>
              <a:t>evolution </a:t>
            </a:r>
            <a:r>
              <a:rPr sz="2400" b="1" spc="50" dirty="0">
                <a:latin typeface="Arial"/>
                <a:cs typeface="Arial"/>
              </a:rPr>
              <a:t>of </a:t>
            </a:r>
            <a:r>
              <a:rPr sz="2400" b="1" spc="35" dirty="0">
                <a:latin typeface="Arial"/>
                <a:cs typeface="Arial"/>
              </a:rPr>
              <a:t>foreign </a:t>
            </a:r>
            <a:r>
              <a:rPr sz="2400" b="1" spc="20" dirty="0">
                <a:latin typeface="Arial"/>
                <a:cs typeface="Arial"/>
              </a:rPr>
              <a:t>aid </a:t>
            </a:r>
            <a:r>
              <a:rPr sz="2400" b="1" spc="-10" dirty="0">
                <a:latin typeface="Arial"/>
                <a:cs typeface="Arial"/>
              </a:rPr>
              <a:t>policy </a:t>
            </a:r>
            <a:r>
              <a:rPr sz="2400" b="1" spc="-5" dirty="0">
                <a:latin typeface="Arial"/>
                <a:cs typeface="Arial"/>
              </a:rPr>
              <a:t>over </a:t>
            </a:r>
            <a:r>
              <a:rPr sz="2400" b="1" spc="45" dirty="0">
                <a:latin typeface="Arial"/>
                <a:cs typeface="Arial"/>
              </a:rPr>
              <a:t>the </a:t>
            </a:r>
            <a:r>
              <a:rPr sz="2400" b="1" spc="5" dirty="0">
                <a:latin typeface="Arial"/>
                <a:cs typeface="Arial"/>
              </a:rPr>
              <a:t>last </a:t>
            </a:r>
            <a:r>
              <a:rPr sz="2400" b="1" spc="30" dirty="0">
                <a:latin typeface="Arial"/>
                <a:cs typeface="Arial"/>
              </a:rPr>
              <a:t>half  </a:t>
            </a:r>
            <a:r>
              <a:rPr sz="2400" b="1" spc="175" dirty="0">
                <a:latin typeface="Arial"/>
                <a:cs typeface="Arial"/>
              </a:rPr>
              <a:t>century---</a:t>
            </a:r>
            <a:endParaRPr sz="2400">
              <a:latin typeface="Arial"/>
              <a:cs typeface="Arial"/>
            </a:endParaRPr>
          </a:p>
          <a:p>
            <a:pPr>
              <a:lnSpc>
                <a:spcPct val="100000"/>
              </a:lnSpc>
              <a:spcBef>
                <a:spcPts val="30"/>
              </a:spcBef>
            </a:pPr>
            <a:endParaRPr sz="2950">
              <a:latin typeface="Times New Roman"/>
              <a:cs typeface="Times New Roman"/>
            </a:endParaRPr>
          </a:p>
          <a:p>
            <a:pPr marL="268605" marR="5080" indent="-256540">
              <a:lnSpc>
                <a:spcPts val="2590"/>
              </a:lnSpc>
              <a:tabLst>
                <a:tab pos="268605" algn="l"/>
              </a:tabLst>
            </a:pPr>
            <a:r>
              <a:rPr sz="1600" spc="-450" dirty="0">
                <a:solidFill>
                  <a:srgbClr val="2CA1BE"/>
                </a:solidFill>
                <a:latin typeface="Arial"/>
                <a:cs typeface="Arial"/>
              </a:rPr>
              <a:t>	</a:t>
            </a:r>
            <a:r>
              <a:rPr sz="2400" b="1" spc="60" dirty="0">
                <a:latin typeface="Arial"/>
                <a:cs typeface="Arial"/>
              </a:rPr>
              <a:t>but </a:t>
            </a:r>
            <a:r>
              <a:rPr sz="2400" b="1" spc="-20" dirty="0">
                <a:latin typeface="Arial"/>
                <a:cs typeface="Arial"/>
              </a:rPr>
              <a:t>also </a:t>
            </a:r>
            <a:r>
              <a:rPr sz="2400" b="1" spc="30" dirty="0">
                <a:latin typeface="Arial"/>
                <a:cs typeface="Arial"/>
              </a:rPr>
              <a:t>in </a:t>
            </a:r>
            <a:r>
              <a:rPr sz="2400" b="1" spc="45" dirty="0">
                <a:latin typeface="Arial"/>
                <a:cs typeface="Arial"/>
              </a:rPr>
              <a:t>the </a:t>
            </a:r>
            <a:r>
              <a:rPr sz="2400" b="1" u="heavy" spc="10" dirty="0">
                <a:uFill>
                  <a:solidFill>
                    <a:srgbClr val="000000"/>
                  </a:solidFill>
                </a:uFill>
                <a:latin typeface="Arial"/>
                <a:cs typeface="Arial"/>
              </a:rPr>
              <a:t>ethical </a:t>
            </a:r>
            <a:r>
              <a:rPr sz="2400" b="1" u="heavy" spc="20" dirty="0">
                <a:uFill>
                  <a:solidFill>
                    <a:srgbClr val="000000"/>
                  </a:solidFill>
                </a:uFill>
                <a:latin typeface="Arial"/>
                <a:cs typeface="Arial"/>
              </a:rPr>
              <a:t>and </a:t>
            </a:r>
            <a:r>
              <a:rPr sz="2400" b="1" u="heavy" spc="15" dirty="0">
                <a:uFill>
                  <a:solidFill>
                    <a:srgbClr val="000000"/>
                  </a:solidFill>
                </a:uFill>
                <a:latin typeface="Arial"/>
                <a:cs typeface="Arial"/>
              </a:rPr>
              <a:t>cultural </a:t>
            </a:r>
            <a:r>
              <a:rPr sz="2400" b="1" u="heavy" dirty="0">
                <a:uFill>
                  <a:solidFill>
                    <a:srgbClr val="000000"/>
                  </a:solidFill>
                </a:uFill>
                <a:latin typeface="Arial"/>
                <a:cs typeface="Arial"/>
              </a:rPr>
              <a:t>assumptions </a:t>
            </a:r>
            <a:r>
              <a:rPr sz="2400" b="1" dirty="0">
                <a:latin typeface="Arial"/>
                <a:cs typeface="Arial"/>
              </a:rPr>
              <a:t> </a:t>
            </a:r>
            <a:r>
              <a:rPr sz="2400" b="1" spc="55" dirty="0">
                <a:latin typeface="Arial"/>
                <a:cs typeface="Arial"/>
              </a:rPr>
              <a:t>that </a:t>
            </a:r>
            <a:r>
              <a:rPr sz="2400" b="1" spc="10" dirty="0">
                <a:latin typeface="Arial"/>
                <a:cs typeface="Arial"/>
              </a:rPr>
              <a:t>were </a:t>
            </a:r>
            <a:r>
              <a:rPr sz="2400" b="1" spc="45" dirty="0">
                <a:latin typeface="Arial"/>
                <a:cs typeface="Arial"/>
              </a:rPr>
              <a:t>the </a:t>
            </a:r>
            <a:r>
              <a:rPr sz="2400" b="1" spc="5" dirty="0">
                <a:latin typeface="Arial"/>
                <a:cs typeface="Arial"/>
              </a:rPr>
              <a:t>antecedents </a:t>
            </a:r>
            <a:r>
              <a:rPr sz="2400" b="1" spc="50" dirty="0">
                <a:latin typeface="Arial"/>
                <a:cs typeface="Arial"/>
              </a:rPr>
              <a:t>of </a:t>
            </a:r>
            <a:r>
              <a:rPr sz="2400" b="1" spc="15" dirty="0">
                <a:latin typeface="Arial"/>
                <a:cs typeface="Arial"/>
              </a:rPr>
              <a:t>state </a:t>
            </a:r>
            <a:r>
              <a:rPr sz="2400" b="1" spc="55" dirty="0">
                <a:latin typeface="Arial"/>
                <a:cs typeface="Arial"/>
              </a:rPr>
              <a:t>to </a:t>
            </a:r>
            <a:r>
              <a:rPr sz="2400" b="1" spc="15" dirty="0">
                <a:latin typeface="Arial"/>
                <a:cs typeface="Arial"/>
              </a:rPr>
              <a:t>state  </a:t>
            </a:r>
            <a:r>
              <a:rPr sz="2400" b="1" spc="35" dirty="0">
                <a:latin typeface="Arial"/>
                <a:cs typeface="Arial"/>
              </a:rPr>
              <a:t>foreign </a:t>
            </a:r>
            <a:r>
              <a:rPr sz="2400" b="1" spc="20" dirty="0">
                <a:latin typeface="Arial"/>
                <a:cs typeface="Arial"/>
              </a:rPr>
              <a:t>aid </a:t>
            </a:r>
            <a:r>
              <a:rPr sz="2400" b="1" spc="-65" dirty="0">
                <a:latin typeface="Arial"/>
                <a:cs typeface="Arial"/>
              </a:rPr>
              <a:t>as </a:t>
            </a:r>
            <a:r>
              <a:rPr sz="2400" b="1" spc="65" dirty="0">
                <a:latin typeface="Arial"/>
                <a:cs typeface="Arial"/>
              </a:rPr>
              <a:t>it </a:t>
            </a:r>
            <a:r>
              <a:rPr sz="2400" b="1" spc="10" dirty="0">
                <a:latin typeface="Arial"/>
                <a:cs typeface="Arial"/>
              </a:rPr>
              <a:t>developed </a:t>
            </a:r>
            <a:r>
              <a:rPr sz="2400" b="1" spc="30" dirty="0">
                <a:latin typeface="Arial"/>
                <a:cs typeface="Arial"/>
              </a:rPr>
              <a:t>in </a:t>
            </a:r>
            <a:r>
              <a:rPr sz="2400" b="1" spc="45" dirty="0">
                <a:latin typeface="Arial"/>
                <a:cs typeface="Arial"/>
              </a:rPr>
              <a:t>the </a:t>
            </a:r>
            <a:r>
              <a:rPr sz="2400" b="1" spc="10" dirty="0">
                <a:latin typeface="Arial"/>
                <a:cs typeface="Arial"/>
              </a:rPr>
              <a:t>wake </a:t>
            </a:r>
            <a:r>
              <a:rPr sz="2400" b="1" spc="50" dirty="0">
                <a:latin typeface="Arial"/>
                <a:cs typeface="Arial"/>
              </a:rPr>
              <a:t>of </a:t>
            </a:r>
            <a:r>
              <a:rPr sz="2400" b="1" spc="45" dirty="0">
                <a:latin typeface="Arial"/>
                <a:cs typeface="Arial"/>
              </a:rPr>
              <a:t>the  </a:t>
            </a:r>
            <a:r>
              <a:rPr sz="2400" b="1" spc="-55" dirty="0">
                <a:latin typeface="Arial"/>
                <a:cs typeface="Arial"/>
              </a:rPr>
              <a:t>Second </a:t>
            </a:r>
            <a:r>
              <a:rPr sz="2400" b="1" spc="-10" dirty="0">
                <a:latin typeface="Arial"/>
                <a:cs typeface="Arial"/>
              </a:rPr>
              <a:t>World</a:t>
            </a:r>
            <a:r>
              <a:rPr sz="2400" b="1" spc="155" dirty="0">
                <a:latin typeface="Arial"/>
                <a:cs typeface="Arial"/>
              </a:rPr>
              <a:t> </a:t>
            </a:r>
            <a:r>
              <a:rPr sz="2400" b="1" spc="-20" dirty="0">
                <a:latin typeface="Arial"/>
                <a:cs typeface="Arial"/>
              </a:rPr>
              <a:t>War.</a:t>
            </a:r>
            <a:endParaRPr sz="2400">
              <a:latin typeface="Arial"/>
              <a:cs typeface="Arial"/>
            </a:endParaRPr>
          </a:p>
          <a:p>
            <a:pPr marL="268605" marR="90170" indent="-256540">
              <a:lnSpc>
                <a:spcPct val="93600"/>
              </a:lnSpc>
              <a:spcBef>
                <a:spcPts val="3265"/>
              </a:spcBef>
              <a:tabLst>
                <a:tab pos="268605" algn="l"/>
              </a:tabLst>
            </a:pPr>
            <a:r>
              <a:rPr sz="1600" spc="-450" dirty="0">
                <a:solidFill>
                  <a:srgbClr val="2CA1BE"/>
                </a:solidFill>
                <a:latin typeface="Arial"/>
                <a:cs typeface="Arial"/>
              </a:rPr>
              <a:t>	</a:t>
            </a:r>
            <a:r>
              <a:rPr sz="2400" b="1" spc="25" dirty="0">
                <a:latin typeface="Arial"/>
                <a:cs typeface="Arial"/>
              </a:rPr>
              <a:t>The </a:t>
            </a:r>
            <a:r>
              <a:rPr sz="2400" b="1" spc="30" dirty="0">
                <a:latin typeface="Arial"/>
                <a:cs typeface="Arial"/>
              </a:rPr>
              <a:t>debate </a:t>
            </a:r>
            <a:r>
              <a:rPr sz="2400" b="1" spc="35" dirty="0">
                <a:latin typeface="Arial"/>
                <a:cs typeface="Arial"/>
              </a:rPr>
              <a:t>about foreign </a:t>
            </a:r>
            <a:r>
              <a:rPr sz="2400" b="1" spc="20" dirty="0">
                <a:latin typeface="Arial"/>
                <a:cs typeface="Arial"/>
              </a:rPr>
              <a:t>aid and development  </a:t>
            </a:r>
            <a:r>
              <a:rPr sz="2400" b="1" spc="-30" dirty="0">
                <a:latin typeface="Arial"/>
                <a:cs typeface="Arial"/>
              </a:rPr>
              <a:t>revolves </a:t>
            </a:r>
            <a:r>
              <a:rPr sz="2400" b="1" spc="25" dirty="0">
                <a:latin typeface="Arial"/>
                <a:cs typeface="Arial"/>
              </a:rPr>
              <a:t>around </a:t>
            </a:r>
            <a:r>
              <a:rPr sz="2400" b="1" spc="30" dirty="0">
                <a:latin typeface="Arial"/>
                <a:cs typeface="Arial"/>
              </a:rPr>
              <a:t>two </a:t>
            </a:r>
            <a:r>
              <a:rPr sz="2400" b="1" spc="-45" dirty="0">
                <a:latin typeface="Arial"/>
                <a:cs typeface="Arial"/>
              </a:rPr>
              <a:t>issues: </a:t>
            </a:r>
            <a:r>
              <a:rPr sz="2400" b="1" u="heavy" spc="15" dirty="0">
                <a:uFill>
                  <a:solidFill>
                    <a:srgbClr val="000000"/>
                  </a:solidFill>
                </a:uFill>
                <a:latin typeface="Arial"/>
                <a:cs typeface="Arial"/>
              </a:rPr>
              <a:t>cultural </a:t>
            </a:r>
            <a:r>
              <a:rPr sz="2400" b="1" spc="15" dirty="0">
                <a:latin typeface="Arial"/>
                <a:cs typeface="Arial"/>
              </a:rPr>
              <a:t> </a:t>
            </a:r>
            <a:r>
              <a:rPr sz="2400" b="1" u="heavy" spc="30" dirty="0">
                <a:uFill>
                  <a:solidFill>
                    <a:srgbClr val="000000"/>
                  </a:solidFill>
                </a:uFill>
                <a:latin typeface="Arial"/>
                <a:cs typeface="Arial"/>
              </a:rPr>
              <a:t>transformation</a:t>
            </a:r>
            <a:r>
              <a:rPr sz="2400" b="1" spc="30" dirty="0">
                <a:latin typeface="Arial"/>
                <a:cs typeface="Arial"/>
              </a:rPr>
              <a:t> </a:t>
            </a:r>
            <a:r>
              <a:rPr sz="2400" b="1" spc="20" dirty="0">
                <a:latin typeface="Arial"/>
                <a:cs typeface="Arial"/>
              </a:rPr>
              <a:t>and </a:t>
            </a:r>
            <a:r>
              <a:rPr sz="2400" b="1" spc="25" dirty="0">
                <a:latin typeface="Arial"/>
                <a:cs typeface="Arial"/>
              </a:rPr>
              <a:t>what </a:t>
            </a:r>
            <a:r>
              <a:rPr sz="2400" b="1" spc="-10" dirty="0">
                <a:latin typeface="Arial"/>
                <a:cs typeface="Arial"/>
              </a:rPr>
              <a:t>used </a:t>
            </a:r>
            <a:r>
              <a:rPr sz="2400" b="1" spc="55" dirty="0">
                <a:latin typeface="Arial"/>
                <a:cs typeface="Arial"/>
              </a:rPr>
              <a:t>to </a:t>
            </a:r>
            <a:r>
              <a:rPr sz="2400" b="1" spc="25" dirty="0">
                <a:latin typeface="Arial"/>
                <a:cs typeface="Arial"/>
              </a:rPr>
              <a:t>be </a:t>
            </a:r>
            <a:r>
              <a:rPr sz="2400" b="1" dirty="0">
                <a:latin typeface="Arial"/>
                <a:cs typeface="Arial"/>
              </a:rPr>
              <a:t>called  </a:t>
            </a:r>
            <a:r>
              <a:rPr sz="2400" b="1" spc="45" dirty="0">
                <a:latin typeface="Arial"/>
                <a:cs typeface="Arial"/>
              </a:rPr>
              <a:t>modernization.</a:t>
            </a:r>
            <a:endParaRPr sz="2400">
              <a:latin typeface="Arial"/>
              <a:cs typeface="Arial"/>
            </a:endParaRPr>
          </a:p>
        </p:txBody>
      </p:sp>
      <p:sp>
        <p:nvSpPr>
          <p:cNvPr id="3" name="object 3"/>
          <p:cNvSpPr/>
          <p:nvPr/>
        </p:nvSpPr>
        <p:spPr>
          <a:xfrm>
            <a:off x="1295400" y="6012179"/>
            <a:ext cx="2164080" cy="0"/>
          </a:xfrm>
          <a:custGeom>
            <a:avLst/>
            <a:gdLst/>
            <a:ahLst/>
            <a:cxnLst/>
            <a:rect l="l" t="t" r="r" b="b"/>
            <a:pathLst>
              <a:path w="2164079">
                <a:moveTo>
                  <a:pt x="0" y="0"/>
                </a:moveTo>
                <a:lnTo>
                  <a:pt x="2164079" y="0"/>
                </a:lnTo>
              </a:path>
            </a:pathLst>
          </a:custGeom>
          <a:ln w="15240">
            <a:solidFill>
              <a:srgbClr val="000000"/>
            </a:solidFill>
          </a:ln>
        </p:spPr>
        <p:txBody>
          <a:bodyPr wrap="square" lIns="0" tIns="0" rIns="0" bIns="0" rtlCol="0"/>
          <a:lstStyle/>
          <a:p>
            <a:endParaRPr/>
          </a:p>
        </p:txBody>
      </p:sp>
      <p:sp>
        <p:nvSpPr>
          <p:cNvPr id="4" name="object 4"/>
          <p:cNvSpPr/>
          <p:nvPr/>
        </p:nvSpPr>
        <p:spPr>
          <a:xfrm>
            <a:off x="213359" y="370331"/>
            <a:ext cx="3878579"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834"/>
            <a:ext cx="7854950" cy="3932554"/>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505" dirty="0">
                <a:solidFill>
                  <a:srgbClr val="2CA1BE"/>
                </a:solidFill>
                <a:latin typeface="Arial"/>
                <a:cs typeface="Arial"/>
              </a:rPr>
              <a:t>	</a:t>
            </a:r>
            <a:r>
              <a:rPr sz="2700" b="1" spc="30" dirty="0">
                <a:latin typeface="Arial"/>
                <a:cs typeface="Arial"/>
              </a:rPr>
              <a:t>The </a:t>
            </a:r>
            <a:r>
              <a:rPr sz="2700" b="1" spc="-40" dirty="0">
                <a:latin typeface="Arial"/>
                <a:cs typeface="Arial"/>
              </a:rPr>
              <a:t>issue </a:t>
            </a:r>
            <a:r>
              <a:rPr sz="2700" b="1" spc="-45" dirty="0">
                <a:latin typeface="Arial"/>
                <a:cs typeface="Arial"/>
              </a:rPr>
              <a:t>occurs </a:t>
            </a:r>
            <a:r>
              <a:rPr sz="2700" b="1" spc="50" dirty="0">
                <a:latin typeface="Arial"/>
                <a:cs typeface="Arial"/>
              </a:rPr>
              <a:t>at </a:t>
            </a:r>
            <a:r>
              <a:rPr sz="2700" b="1" spc="35" dirty="0">
                <a:latin typeface="Arial"/>
                <a:cs typeface="Arial"/>
              </a:rPr>
              <a:t>two</a:t>
            </a:r>
            <a:r>
              <a:rPr sz="2700" b="1" spc="385" dirty="0">
                <a:latin typeface="Arial"/>
                <a:cs typeface="Arial"/>
              </a:rPr>
              <a:t> </a:t>
            </a:r>
            <a:r>
              <a:rPr sz="2700" b="1" spc="-10" dirty="0">
                <a:latin typeface="Arial"/>
                <a:cs typeface="Arial"/>
              </a:rPr>
              <a:t>levels.</a:t>
            </a:r>
            <a:endParaRPr sz="2700">
              <a:latin typeface="Arial"/>
              <a:cs typeface="Arial"/>
            </a:endParaRPr>
          </a:p>
          <a:p>
            <a:pPr>
              <a:lnSpc>
                <a:spcPct val="100000"/>
              </a:lnSpc>
              <a:spcBef>
                <a:spcPts val="10"/>
              </a:spcBef>
            </a:pPr>
            <a:endParaRPr sz="3500">
              <a:latin typeface="Times New Roman"/>
              <a:cs typeface="Times New Roman"/>
            </a:endParaRPr>
          </a:p>
          <a:p>
            <a:pPr marL="268605" marR="5080" indent="-256540">
              <a:lnSpc>
                <a:spcPct val="100000"/>
              </a:lnSpc>
              <a:tabLst>
                <a:tab pos="268605" algn="l"/>
              </a:tabLst>
            </a:pPr>
            <a:r>
              <a:rPr sz="1800" spc="-505" dirty="0">
                <a:solidFill>
                  <a:srgbClr val="2CA1BE"/>
                </a:solidFill>
                <a:latin typeface="Arial"/>
                <a:cs typeface="Arial"/>
              </a:rPr>
              <a:t>	</a:t>
            </a:r>
            <a:r>
              <a:rPr sz="2700" b="1" spc="-5" dirty="0">
                <a:latin typeface="Arial"/>
                <a:cs typeface="Arial"/>
              </a:rPr>
              <a:t>First, </a:t>
            </a:r>
            <a:r>
              <a:rPr sz="2700" b="1" spc="40" dirty="0">
                <a:latin typeface="Arial"/>
                <a:cs typeface="Arial"/>
              </a:rPr>
              <a:t>there </a:t>
            </a:r>
            <a:r>
              <a:rPr sz="2700" b="1" spc="-45" dirty="0">
                <a:latin typeface="Arial"/>
                <a:cs typeface="Arial"/>
              </a:rPr>
              <a:t>is </a:t>
            </a:r>
            <a:r>
              <a:rPr sz="2700" b="1" spc="50" dirty="0">
                <a:latin typeface="Arial"/>
                <a:cs typeface="Arial"/>
              </a:rPr>
              <a:t>the </a:t>
            </a:r>
            <a:r>
              <a:rPr sz="2700" b="1" spc="-5" dirty="0">
                <a:latin typeface="Arial"/>
                <a:cs typeface="Arial"/>
              </a:rPr>
              <a:t>concept </a:t>
            </a:r>
            <a:r>
              <a:rPr sz="2700" b="1" spc="50" dirty="0">
                <a:latin typeface="Arial"/>
                <a:cs typeface="Arial"/>
              </a:rPr>
              <a:t>of </a:t>
            </a:r>
            <a:r>
              <a:rPr sz="2700" b="1" spc="35" dirty="0">
                <a:latin typeface="Arial"/>
                <a:cs typeface="Arial"/>
              </a:rPr>
              <a:t>identity </a:t>
            </a:r>
            <a:r>
              <a:rPr sz="2700" b="1" spc="25" dirty="0">
                <a:latin typeface="Arial"/>
                <a:cs typeface="Arial"/>
              </a:rPr>
              <a:t>and </a:t>
            </a:r>
            <a:r>
              <a:rPr sz="2700" b="1" spc="10" dirty="0">
                <a:latin typeface="Arial"/>
                <a:cs typeface="Arial"/>
              </a:rPr>
              <a:t>how  </a:t>
            </a:r>
            <a:r>
              <a:rPr sz="2700" b="1" spc="15" dirty="0">
                <a:latin typeface="Arial"/>
                <a:cs typeface="Arial"/>
              </a:rPr>
              <a:t>one </a:t>
            </a:r>
            <a:r>
              <a:rPr sz="2700" b="1" spc="25" dirty="0">
                <a:latin typeface="Arial"/>
                <a:cs typeface="Arial"/>
              </a:rPr>
              <a:t>identifies </a:t>
            </a:r>
            <a:r>
              <a:rPr sz="2700" b="1" spc="5" dirty="0">
                <a:latin typeface="Arial"/>
                <a:cs typeface="Arial"/>
              </a:rPr>
              <a:t>oneself </a:t>
            </a:r>
            <a:r>
              <a:rPr sz="2700" b="1" spc="30" dirty="0">
                <a:latin typeface="Arial"/>
                <a:cs typeface="Arial"/>
              </a:rPr>
              <a:t>in </a:t>
            </a:r>
            <a:r>
              <a:rPr sz="2700" b="1" spc="15" dirty="0">
                <a:latin typeface="Arial"/>
                <a:cs typeface="Arial"/>
              </a:rPr>
              <a:t>relationship </a:t>
            </a:r>
            <a:r>
              <a:rPr sz="2700" b="1" spc="60" dirty="0">
                <a:latin typeface="Arial"/>
                <a:cs typeface="Arial"/>
              </a:rPr>
              <a:t>to  </a:t>
            </a:r>
            <a:r>
              <a:rPr sz="2700" b="1" spc="40" dirty="0">
                <a:latin typeface="Arial"/>
                <a:cs typeface="Arial"/>
              </a:rPr>
              <a:t>family, </a:t>
            </a:r>
            <a:r>
              <a:rPr sz="2700" b="1" spc="15" dirty="0">
                <a:latin typeface="Arial"/>
                <a:cs typeface="Arial"/>
              </a:rPr>
              <a:t>language </a:t>
            </a:r>
            <a:r>
              <a:rPr sz="2700" b="1" spc="25" dirty="0">
                <a:latin typeface="Arial"/>
                <a:cs typeface="Arial"/>
              </a:rPr>
              <a:t>and</a:t>
            </a:r>
            <a:r>
              <a:rPr sz="2700" b="1" spc="110" dirty="0">
                <a:latin typeface="Arial"/>
                <a:cs typeface="Arial"/>
              </a:rPr>
              <a:t> </a:t>
            </a:r>
            <a:r>
              <a:rPr sz="2700" b="1" spc="30" dirty="0">
                <a:latin typeface="Arial"/>
                <a:cs typeface="Arial"/>
              </a:rPr>
              <a:t>culture.</a:t>
            </a:r>
            <a:endParaRPr sz="2700">
              <a:latin typeface="Arial"/>
              <a:cs typeface="Arial"/>
            </a:endParaRPr>
          </a:p>
          <a:p>
            <a:pPr>
              <a:lnSpc>
                <a:spcPct val="100000"/>
              </a:lnSpc>
              <a:spcBef>
                <a:spcPts val="20"/>
              </a:spcBef>
            </a:pPr>
            <a:endParaRPr sz="3500">
              <a:latin typeface="Times New Roman"/>
              <a:cs typeface="Times New Roman"/>
            </a:endParaRPr>
          </a:p>
          <a:p>
            <a:pPr marL="268605" marR="638175" indent="-256540">
              <a:lnSpc>
                <a:spcPct val="100000"/>
              </a:lnSpc>
              <a:tabLst>
                <a:tab pos="268605" algn="l"/>
              </a:tabLst>
            </a:pPr>
            <a:r>
              <a:rPr sz="1800" spc="-505" dirty="0">
                <a:solidFill>
                  <a:srgbClr val="2CA1BE"/>
                </a:solidFill>
                <a:latin typeface="Arial"/>
                <a:cs typeface="Arial"/>
              </a:rPr>
              <a:t>	</a:t>
            </a:r>
            <a:r>
              <a:rPr sz="2700" b="1" spc="-40" dirty="0">
                <a:latin typeface="Arial"/>
                <a:cs typeface="Arial"/>
              </a:rPr>
              <a:t>Second, </a:t>
            </a:r>
            <a:r>
              <a:rPr sz="2700" b="1" spc="40" dirty="0">
                <a:latin typeface="Arial"/>
                <a:cs typeface="Arial"/>
              </a:rPr>
              <a:t>there </a:t>
            </a:r>
            <a:r>
              <a:rPr sz="2700" b="1" spc="-45" dirty="0">
                <a:latin typeface="Arial"/>
                <a:cs typeface="Arial"/>
              </a:rPr>
              <a:t>is </a:t>
            </a:r>
            <a:r>
              <a:rPr sz="2700" b="1" spc="50" dirty="0">
                <a:latin typeface="Arial"/>
                <a:cs typeface="Arial"/>
              </a:rPr>
              <a:t>the </a:t>
            </a:r>
            <a:r>
              <a:rPr sz="2700" b="1" spc="-35" dirty="0">
                <a:latin typeface="Arial"/>
                <a:cs typeface="Arial"/>
              </a:rPr>
              <a:t>issue </a:t>
            </a:r>
            <a:r>
              <a:rPr sz="2700" b="1" spc="50" dirty="0">
                <a:latin typeface="Arial"/>
                <a:cs typeface="Arial"/>
              </a:rPr>
              <a:t>of </a:t>
            </a:r>
            <a:r>
              <a:rPr sz="2700" b="1" spc="30" dirty="0">
                <a:latin typeface="Arial"/>
                <a:cs typeface="Arial"/>
              </a:rPr>
              <a:t>morality </a:t>
            </a:r>
            <a:r>
              <a:rPr sz="2700" b="1" spc="60" dirty="0">
                <a:latin typeface="Arial"/>
                <a:cs typeface="Arial"/>
              </a:rPr>
              <a:t>that  </a:t>
            </a:r>
            <a:r>
              <a:rPr sz="2700" b="1" spc="35" dirty="0">
                <a:latin typeface="Arial"/>
                <a:cs typeface="Arial"/>
              </a:rPr>
              <a:t>ultimately </a:t>
            </a:r>
            <a:r>
              <a:rPr sz="2700" b="1" spc="-45" dirty="0">
                <a:latin typeface="Arial"/>
                <a:cs typeface="Arial"/>
              </a:rPr>
              <a:t>is </a:t>
            </a:r>
            <a:r>
              <a:rPr sz="2700" b="1" spc="45" dirty="0">
                <a:latin typeface="Arial"/>
                <a:cs typeface="Arial"/>
              </a:rPr>
              <a:t>defined, </a:t>
            </a:r>
            <a:r>
              <a:rPr sz="2700" b="1" spc="50" dirty="0">
                <a:latin typeface="Arial"/>
                <a:cs typeface="Arial"/>
              </a:rPr>
              <a:t>at </a:t>
            </a:r>
            <a:r>
              <a:rPr sz="2700" b="1" dirty="0">
                <a:latin typeface="Arial"/>
                <a:cs typeface="Arial"/>
              </a:rPr>
              <a:t>least </a:t>
            </a:r>
            <a:r>
              <a:rPr sz="2700" b="1" spc="30" dirty="0">
                <a:latin typeface="Arial"/>
                <a:cs typeface="Arial"/>
              </a:rPr>
              <a:t>in </a:t>
            </a:r>
            <a:r>
              <a:rPr sz="2700" b="1" spc="55" dirty="0">
                <a:latin typeface="Arial"/>
                <a:cs typeface="Arial"/>
              </a:rPr>
              <a:t>part </a:t>
            </a:r>
            <a:r>
              <a:rPr sz="2700" b="1" spc="-15" dirty="0">
                <a:latin typeface="Arial"/>
                <a:cs typeface="Arial"/>
              </a:rPr>
              <a:t>by  </a:t>
            </a:r>
            <a:r>
              <a:rPr sz="2700" b="1" spc="25" dirty="0">
                <a:latin typeface="Arial"/>
                <a:cs typeface="Arial"/>
              </a:rPr>
              <a:t>national</a:t>
            </a:r>
            <a:r>
              <a:rPr sz="2700" b="1" spc="50" dirty="0">
                <a:latin typeface="Arial"/>
                <a:cs typeface="Arial"/>
              </a:rPr>
              <a:t> </a:t>
            </a:r>
            <a:r>
              <a:rPr sz="2700" b="1" dirty="0">
                <a:latin typeface="Arial"/>
                <a:cs typeface="Arial"/>
              </a:rPr>
              <a:t>policy.</a:t>
            </a:r>
            <a:endParaRPr sz="2700">
              <a:latin typeface="Arial"/>
              <a:cs typeface="Arial"/>
            </a:endParaRPr>
          </a:p>
        </p:txBody>
      </p:sp>
      <p:sp>
        <p:nvSpPr>
          <p:cNvPr id="3" name="object 3"/>
          <p:cNvSpPr/>
          <p:nvPr/>
        </p:nvSpPr>
        <p:spPr>
          <a:xfrm>
            <a:off x="213359" y="370331"/>
            <a:ext cx="6920483"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0" y="5789674"/>
            <a:ext cx="3398520" cy="10683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784350"/>
            <a:ext cx="3371840" cy="107364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502152" y="2613660"/>
            <a:ext cx="5638800" cy="1331976"/>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6963918" y="3586098"/>
            <a:ext cx="1461770" cy="513715"/>
          </a:xfrm>
          <a:prstGeom prst="rect">
            <a:avLst/>
          </a:prstGeom>
        </p:spPr>
        <p:txBody>
          <a:bodyPr vert="horz" wrap="square" lIns="0" tIns="13335" rIns="0" bIns="0" rtlCol="0">
            <a:spAutoFit/>
          </a:bodyPr>
          <a:lstStyle/>
          <a:p>
            <a:pPr marL="12700">
              <a:lnSpc>
                <a:spcPct val="100000"/>
              </a:lnSpc>
              <a:spcBef>
                <a:spcPts val="105"/>
              </a:spcBef>
            </a:pPr>
            <a:r>
              <a:rPr sz="3200" spc="10" dirty="0">
                <a:solidFill>
                  <a:srgbClr val="464646"/>
                </a:solidFill>
              </a:rPr>
              <a:t>Origins</a:t>
            </a:r>
            <a:endParaRPr sz="3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1143063"/>
            <a:ext cx="5181600" cy="507834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855978"/>
            <a:ext cx="7550150" cy="3501390"/>
          </a:xfrm>
          <a:prstGeom prst="rect">
            <a:avLst/>
          </a:prstGeom>
        </p:spPr>
        <p:txBody>
          <a:bodyPr vert="horz" wrap="square" lIns="0" tIns="53975" rIns="0" bIns="0" rtlCol="0">
            <a:spAutoFit/>
          </a:bodyPr>
          <a:lstStyle/>
          <a:p>
            <a:pPr marL="268605" marR="114300" indent="-256540">
              <a:lnSpc>
                <a:spcPct val="90000"/>
              </a:lnSpc>
              <a:spcBef>
                <a:spcPts val="425"/>
              </a:spcBef>
              <a:tabLst>
                <a:tab pos="268605" algn="l"/>
              </a:tabLst>
            </a:pPr>
            <a:r>
              <a:rPr sz="1800" spc="-505" dirty="0">
                <a:solidFill>
                  <a:srgbClr val="2CA1BE"/>
                </a:solidFill>
                <a:latin typeface="Arial"/>
                <a:cs typeface="Arial"/>
              </a:rPr>
              <a:t>	</a:t>
            </a:r>
            <a:r>
              <a:rPr sz="2700" b="1" dirty="0">
                <a:latin typeface="Arial"/>
                <a:cs typeface="Arial"/>
              </a:rPr>
              <a:t>Thus </a:t>
            </a:r>
            <a:r>
              <a:rPr sz="2700" b="1" spc="10" dirty="0">
                <a:latin typeface="Arial"/>
                <a:cs typeface="Arial"/>
              </a:rPr>
              <a:t>an </a:t>
            </a:r>
            <a:r>
              <a:rPr sz="2700" b="1" spc="20" dirty="0">
                <a:latin typeface="Arial"/>
                <a:cs typeface="Arial"/>
              </a:rPr>
              <a:t>understanding </a:t>
            </a:r>
            <a:r>
              <a:rPr sz="2700" b="1" spc="50" dirty="0">
                <a:latin typeface="Arial"/>
                <a:cs typeface="Arial"/>
              </a:rPr>
              <a:t>of </a:t>
            </a:r>
            <a:r>
              <a:rPr sz="2700" b="1" spc="25" dirty="0">
                <a:latin typeface="Arial"/>
                <a:cs typeface="Arial"/>
              </a:rPr>
              <a:t>development  </a:t>
            </a:r>
            <a:r>
              <a:rPr sz="2700" b="1" spc="5" dirty="0">
                <a:latin typeface="Arial"/>
                <a:cs typeface="Arial"/>
              </a:rPr>
              <a:t>should </a:t>
            </a:r>
            <a:r>
              <a:rPr sz="2700" b="1" spc="-30" dirty="0">
                <a:latin typeface="Arial"/>
                <a:cs typeface="Arial"/>
              </a:rPr>
              <a:t>occur </a:t>
            </a:r>
            <a:r>
              <a:rPr sz="2700" b="1" spc="50" dirty="0">
                <a:latin typeface="Arial"/>
                <a:cs typeface="Arial"/>
              </a:rPr>
              <a:t>at </a:t>
            </a:r>
            <a:r>
              <a:rPr sz="2700" b="1" spc="35" dirty="0">
                <a:latin typeface="Arial"/>
                <a:cs typeface="Arial"/>
              </a:rPr>
              <a:t>two </a:t>
            </a:r>
            <a:r>
              <a:rPr sz="2700" b="1" spc="-10" dirty="0">
                <a:latin typeface="Arial"/>
                <a:cs typeface="Arial"/>
              </a:rPr>
              <a:t>levels, </a:t>
            </a:r>
            <a:r>
              <a:rPr sz="2700" b="1" spc="50" dirty="0">
                <a:latin typeface="Arial"/>
                <a:cs typeface="Arial"/>
              </a:rPr>
              <a:t>the </a:t>
            </a:r>
            <a:r>
              <a:rPr sz="2700" b="1" spc="20" dirty="0">
                <a:latin typeface="Arial"/>
                <a:cs typeface="Arial"/>
              </a:rPr>
              <a:t>relationship  </a:t>
            </a:r>
            <a:r>
              <a:rPr sz="2700" b="1" spc="25" dirty="0">
                <a:latin typeface="Arial"/>
                <a:cs typeface="Arial"/>
              </a:rPr>
              <a:t>between </a:t>
            </a:r>
            <a:r>
              <a:rPr sz="2700" b="1" spc="50" dirty="0">
                <a:latin typeface="Arial"/>
                <a:cs typeface="Arial"/>
              </a:rPr>
              <a:t>the </a:t>
            </a:r>
            <a:r>
              <a:rPr sz="2700" b="1" spc="25" dirty="0">
                <a:latin typeface="Arial"/>
                <a:cs typeface="Arial"/>
              </a:rPr>
              <a:t>individual, </a:t>
            </a:r>
            <a:r>
              <a:rPr sz="2700" b="1" spc="-15" dirty="0">
                <a:latin typeface="Arial"/>
                <a:cs typeface="Arial"/>
              </a:rPr>
              <a:t>a </a:t>
            </a:r>
            <a:r>
              <a:rPr sz="2700" b="1" u="heavy" spc="15" dirty="0">
                <a:uFill>
                  <a:solidFill>
                    <a:srgbClr val="000000"/>
                  </a:solidFill>
                </a:uFill>
                <a:latin typeface="Arial"/>
                <a:cs typeface="Arial"/>
              </a:rPr>
              <a:t>socialization </a:t>
            </a:r>
            <a:r>
              <a:rPr sz="2700" b="1" spc="15" dirty="0">
                <a:latin typeface="Arial"/>
                <a:cs typeface="Arial"/>
              </a:rPr>
              <a:t> </a:t>
            </a:r>
            <a:r>
              <a:rPr sz="2700" b="1" u="heavy" spc="-35" dirty="0">
                <a:uFill>
                  <a:solidFill>
                    <a:srgbClr val="000000"/>
                  </a:solidFill>
                </a:uFill>
                <a:latin typeface="Arial"/>
                <a:cs typeface="Arial"/>
              </a:rPr>
              <a:t>process</a:t>
            </a:r>
            <a:r>
              <a:rPr sz="2700" b="1" spc="-35" dirty="0">
                <a:latin typeface="Arial"/>
                <a:cs typeface="Arial"/>
              </a:rPr>
              <a:t> </a:t>
            </a:r>
            <a:r>
              <a:rPr sz="2700" b="1" spc="25" dirty="0">
                <a:latin typeface="Arial"/>
                <a:cs typeface="Arial"/>
              </a:rPr>
              <a:t>and </a:t>
            </a:r>
            <a:r>
              <a:rPr sz="2700" b="1" spc="50" dirty="0">
                <a:latin typeface="Arial"/>
                <a:cs typeface="Arial"/>
              </a:rPr>
              <a:t>the </a:t>
            </a:r>
            <a:r>
              <a:rPr sz="2700" b="1" spc="70" dirty="0">
                <a:latin typeface="Arial"/>
                <a:cs typeface="Arial"/>
              </a:rPr>
              <a:t>extent </a:t>
            </a:r>
            <a:r>
              <a:rPr sz="2700" b="1" spc="60" dirty="0">
                <a:latin typeface="Arial"/>
                <a:cs typeface="Arial"/>
              </a:rPr>
              <a:t>to </a:t>
            </a:r>
            <a:r>
              <a:rPr sz="2700" b="1" spc="-10" dirty="0">
                <a:latin typeface="Arial"/>
                <a:cs typeface="Arial"/>
              </a:rPr>
              <a:t>which </a:t>
            </a:r>
            <a:r>
              <a:rPr sz="2700" b="1" spc="25" dirty="0">
                <a:latin typeface="Arial"/>
                <a:cs typeface="Arial"/>
              </a:rPr>
              <a:t>national  </a:t>
            </a:r>
            <a:r>
              <a:rPr sz="2700" b="1" spc="10" dirty="0">
                <a:latin typeface="Arial"/>
                <a:cs typeface="Arial"/>
              </a:rPr>
              <a:t>ethical </a:t>
            </a:r>
            <a:r>
              <a:rPr sz="2700" b="1" spc="25" dirty="0">
                <a:latin typeface="Arial"/>
                <a:cs typeface="Arial"/>
              </a:rPr>
              <a:t>and </a:t>
            </a:r>
            <a:r>
              <a:rPr sz="2700" b="1" spc="40" dirty="0">
                <a:latin typeface="Arial"/>
                <a:cs typeface="Arial"/>
              </a:rPr>
              <a:t>moral </a:t>
            </a:r>
            <a:r>
              <a:rPr sz="2700" b="1" spc="-30" dirty="0">
                <a:latin typeface="Arial"/>
                <a:cs typeface="Arial"/>
              </a:rPr>
              <a:t>values </a:t>
            </a:r>
            <a:r>
              <a:rPr sz="2700" b="1" spc="35" dirty="0">
                <a:latin typeface="Arial"/>
                <a:cs typeface="Arial"/>
              </a:rPr>
              <a:t>impact upon </a:t>
            </a:r>
            <a:r>
              <a:rPr sz="2700" b="1" spc="50" dirty="0">
                <a:latin typeface="Arial"/>
                <a:cs typeface="Arial"/>
              </a:rPr>
              <a:t>the  </a:t>
            </a:r>
            <a:r>
              <a:rPr sz="2700" b="1" spc="20" dirty="0">
                <a:latin typeface="Arial"/>
                <a:cs typeface="Arial"/>
              </a:rPr>
              <a:t>individual.</a:t>
            </a:r>
            <a:endParaRPr sz="2700">
              <a:latin typeface="Arial"/>
              <a:cs typeface="Arial"/>
            </a:endParaRPr>
          </a:p>
          <a:p>
            <a:pPr>
              <a:lnSpc>
                <a:spcPct val="100000"/>
              </a:lnSpc>
              <a:spcBef>
                <a:spcPts val="5"/>
              </a:spcBef>
            </a:pPr>
            <a:endParaRPr sz="3250">
              <a:latin typeface="Times New Roman"/>
              <a:cs typeface="Times New Roman"/>
            </a:endParaRPr>
          </a:p>
          <a:p>
            <a:pPr marL="268605" marR="5080" indent="-256540">
              <a:lnSpc>
                <a:spcPts val="2920"/>
              </a:lnSpc>
              <a:spcBef>
                <a:spcPts val="5"/>
              </a:spcBef>
              <a:tabLst>
                <a:tab pos="268605" algn="l"/>
                <a:tab pos="5612765" algn="l"/>
              </a:tabLst>
            </a:pPr>
            <a:r>
              <a:rPr sz="1800" spc="-505" dirty="0">
                <a:solidFill>
                  <a:srgbClr val="2CA1BE"/>
                </a:solidFill>
                <a:latin typeface="Arial"/>
                <a:cs typeface="Arial"/>
              </a:rPr>
              <a:t>	</a:t>
            </a:r>
            <a:r>
              <a:rPr sz="2700" b="1" spc="30" dirty="0">
                <a:latin typeface="Arial"/>
                <a:cs typeface="Arial"/>
              </a:rPr>
              <a:t>The </a:t>
            </a:r>
            <a:r>
              <a:rPr sz="2700" b="1" spc="20" dirty="0">
                <a:latin typeface="Arial"/>
                <a:cs typeface="Arial"/>
              </a:rPr>
              <a:t>result </a:t>
            </a:r>
            <a:r>
              <a:rPr sz="2700" b="1" spc="50" dirty="0">
                <a:latin typeface="Arial"/>
                <a:cs typeface="Arial"/>
              </a:rPr>
              <a:t>of </a:t>
            </a:r>
            <a:r>
              <a:rPr sz="2700" b="1" spc="45" dirty="0">
                <a:latin typeface="Arial"/>
                <a:cs typeface="Arial"/>
              </a:rPr>
              <a:t>Modernization </a:t>
            </a:r>
            <a:r>
              <a:rPr sz="2700" b="1" spc="-45" dirty="0">
                <a:latin typeface="Arial"/>
                <a:cs typeface="Arial"/>
              </a:rPr>
              <a:t>is </a:t>
            </a:r>
            <a:r>
              <a:rPr sz="2700" b="1" spc="-10" dirty="0">
                <a:latin typeface="Arial"/>
                <a:cs typeface="Arial"/>
              </a:rPr>
              <a:t>said </a:t>
            </a:r>
            <a:r>
              <a:rPr sz="2700" b="1" spc="60" dirty="0">
                <a:latin typeface="Arial"/>
                <a:cs typeface="Arial"/>
              </a:rPr>
              <a:t>to </a:t>
            </a:r>
            <a:r>
              <a:rPr sz="2700" b="1" spc="30" dirty="0">
                <a:latin typeface="Arial"/>
                <a:cs typeface="Arial"/>
              </a:rPr>
              <a:t>be </a:t>
            </a:r>
            <a:r>
              <a:rPr sz="2700" b="1" spc="10" dirty="0">
                <a:latin typeface="Arial"/>
                <a:cs typeface="Arial"/>
              </a:rPr>
              <a:t>an  </a:t>
            </a:r>
            <a:r>
              <a:rPr sz="2700" b="1" u="heavy" spc="40" dirty="0">
                <a:uFill>
                  <a:solidFill>
                    <a:srgbClr val="000000"/>
                  </a:solidFill>
                </a:uFill>
                <a:latin typeface="Arial"/>
                <a:cs typeface="Arial"/>
              </a:rPr>
              <a:t>urban, </a:t>
            </a:r>
            <a:r>
              <a:rPr sz="2700" b="1" u="heavy" spc="45" dirty="0">
                <a:uFill>
                  <a:solidFill>
                    <a:srgbClr val="000000"/>
                  </a:solidFill>
                </a:uFill>
                <a:latin typeface="Arial"/>
                <a:cs typeface="Arial"/>
              </a:rPr>
              <a:t>modern</a:t>
            </a:r>
            <a:r>
              <a:rPr sz="2700" b="1" u="heavy" spc="90" dirty="0">
                <a:uFill>
                  <a:solidFill>
                    <a:srgbClr val="000000"/>
                  </a:solidFill>
                </a:uFill>
                <a:latin typeface="Arial"/>
                <a:cs typeface="Arial"/>
              </a:rPr>
              <a:t> </a:t>
            </a:r>
            <a:r>
              <a:rPr sz="2700" b="1" u="heavy" spc="-20" dirty="0">
                <a:uFill>
                  <a:solidFill>
                    <a:srgbClr val="000000"/>
                  </a:solidFill>
                </a:uFill>
                <a:latin typeface="Arial"/>
                <a:cs typeface="Arial"/>
              </a:rPr>
              <a:t>secular</a:t>
            </a:r>
            <a:r>
              <a:rPr sz="2700" b="1" spc="95" dirty="0">
                <a:latin typeface="Arial"/>
                <a:cs typeface="Arial"/>
              </a:rPr>
              <a:t> </a:t>
            </a:r>
            <a:r>
              <a:rPr sz="2700" b="1" spc="15" dirty="0">
                <a:latin typeface="Arial"/>
                <a:cs typeface="Arial"/>
              </a:rPr>
              <a:t>person.	</a:t>
            </a:r>
            <a:r>
              <a:rPr sz="2700" b="1" spc="-30" dirty="0">
                <a:latin typeface="Arial"/>
                <a:cs typeface="Arial"/>
              </a:rPr>
              <a:t>(Western)</a:t>
            </a:r>
            <a:endParaRPr sz="2700">
              <a:latin typeface="Arial"/>
              <a:cs typeface="Arial"/>
            </a:endParaRPr>
          </a:p>
        </p:txBody>
      </p:sp>
      <p:sp>
        <p:nvSpPr>
          <p:cNvPr id="3" name="object 3"/>
          <p:cNvSpPr/>
          <p:nvPr/>
        </p:nvSpPr>
        <p:spPr>
          <a:xfrm>
            <a:off x="284988" y="472439"/>
            <a:ext cx="8656319" cy="8930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1333245"/>
            <a:ext cx="7270115" cy="4474210"/>
          </a:xfrm>
          <a:prstGeom prst="rect">
            <a:avLst/>
          </a:prstGeom>
        </p:spPr>
        <p:txBody>
          <a:bodyPr vert="horz" wrap="square" lIns="0" tIns="13335" rIns="0" bIns="0" rtlCol="0">
            <a:spAutoFit/>
          </a:bodyPr>
          <a:lstStyle/>
          <a:p>
            <a:pPr marL="817244">
              <a:lnSpc>
                <a:spcPts val="2120"/>
              </a:lnSpc>
              <a:spcBef>
                <a:spcPts val="105"/>
              </a:spcBef>
            </a:pPr>
            <a:r>
              <a:rPr sz="2000" b="1" spc="-10" dirty="0">
                <a:latin typeface="Arial"/>
                <a:cs typeface="Arial"/>
              </a:rPr>
              <a:t>“Americans </a:t>
            </a:r>
            <a:r>
              <a:rPr sz="2000" b="1" spc="20" dirty="0">
                <a:latin typeface="Arial"/>
                <a:cs typeface="Arial"/>
              </a:rPr>
              <a:t>had </a:t>
            </a:r>
            <a:r>
              <a:rPr sz="2000" b="1" spc="15" dirty="0">
                <a:latin typeface="Arial"/>
                <a:cs typeface="Arial"/>
              </a:rPr>
              <a:t>been </a:t>
            </a:r>
            <a:r>
              <a:rPr sz="2000" b="1" spc="35" dirty="0">
                <a:latin typeface="Arial"/>
                <a:cs typeface="Arial"/>
              </a:rPr>
              <a:t>brought up </a:t>
            </a:r>
            <a:r>
              <a:rPr sz="2000" b="1" spc="25" dirty="0">
                <a:latin typeface="Arial"/>
                <a:cs typeface="Arial"/>
              </a:rPr>
              <a:t>in </a:t>
            </a:r>
            <a:r>
              <a:rPr sz="2000" b="1" spc="-10" dirty="0">
                <a:latin typeface="Arial"/>
                <a:cs typeface="Arial"/>
              </a:rPr>
              <a:t>a</a:t>
            </a:r>
            <a:r>
              <a:rPr sz="2000" b="1" spc="240" dirty="0">
                <a:latin typeface="Arial"/>
                <a:cs typeface="Arial"/>
              </a:rPr>
              <a:t> </a:t>
            </a:r>
            <a:r>
              <a:rPr sz="2000" b="1" spc="5" dirty="0">
                <a:latin typeface="Arial"/>
                <a:cs typeface="Arial"/>
              </a:rPr>
              <a:t>pluralistic</a:t>
            </a:r>
            <a:endParaRPr sz="2000">
              <a:latin typeface="Arial"/>
              <a:cs typeface="Arial"/>
            </a:endParaRPr>
          </a:p>
          <a:p>
            <a:pPr marL="817244">
              <a:lnSpc>
                <a:spcPts val="1880"/>
              </a:lnSpc>
              <a:tabLst>
                <a:tab pos="1731645" algn="l"/>
              </a:tabLst>
            </a:pPr>
            <a:r>
              <a:rPr sz="2000" b="1" spc="30" dirty="0">
                <a:latin typeface="Arial"/>
                <a:cs typeface="Arial"/>
              </a:rPr>
              <a:t>world,	</a:t>
            </a:r>
            <a:r>
              <a:rPr sz="2000" b="1" spc="15" dirty="0">
                <a:latin typeface="Arial"/>
                <a:cs typeface="Arial"/>
              </a:rPr>
              <a:t>where </a:t>
            </a:r>
            <a:r>
              <a:rPr sz="2000" b="1" spc="-10" dirty="0">
                <a:latin typeface="Arial"/>
                <a:cs typeface="Arial"/>
              </a:rPr>
              <a:t>even </a:t>
            </a:r>
            <a:r>
              <a:rPr sz="2000" b="1" spc="40" dirty="0">
                <a:latin typeface="Arial"/>
                <a:cs typeface="Arial"/>
              </a:rPr>
              <a:t>the </a:t>
            </a:r>
            <a:r>
              <a:rPr sz="2000" b="1" spc="15" dirty="0">
                <a:latin typeface="Arial"/>
                <a:cs typeface="Arial"/>
              </a:rPr>
              <a:t>affairs </a:t>
            </a:r>
            <a:r>
              <a:rPr sz="2000" b="1" spc="45" dirty="0">
                <a:latin typeface="Arial"/>
                <a:cs typeface="Arial"/>
              </a:rPr>
              <a:t>of </a:t>
            </a:r>
            <a:r>
              <a:rPr sz="2000" b="1" spc="40" dirty="0">
                <a:latin typeface="Arial"/>
                <a:cs typeface="Arial"/>
              </a:rPr>
              <a:t>the </a:t>
            </a:r>
            <a:r>
              <a:rPr sz="2000" b="1" spc="20" dirty="0">
                <a:latin typeface="Arial"/>
                <a:cs typeface="Arial"/>
              </a:rPr>
              <a:t>family</a:t>
            </a:r>
            <a:r>
              <a:rPr sz="2000" b="1" spc="180" dirty="0">
                <a:latin typeface="Arial"/>
                <a:cs typeface="Arial"/>
              </a:rPr>
              <a:t> </a:t>
            </a:r>
            <a:r>
              <a:rPr sz="2000" b="1" spc="15" dirty="0">
                <a:latin typeface="Arial"/>
                <a:cs typeface="Arial"/>
              </a:rPr>
              <a:t>are</a:t>
            </a:r>
            <a:endParaRPr sz="2000">
              <a:latin typeface="Arial"/>
              <a:cs typeface="Arial"/>
            </a:endParaRPr>
          </a:p>
          <a:p>
            <a:pPr marL="817244" marR="5080">
              <a:lnSpc>
                <a:spcPts val="1920"/>
              </a:lnSpc>
              <a:spcBef>
                <a:spcPts val="225"/>
              </a:spcBef>
              <a:tabLst>
                <a:tab pos="7024370" algn="l"/>
              </a:tabLst>
            </a:pPr>
            <a:r>
              <a:rPr sz="2000" b="1" spc="100" dirty="0">
                <a:latin typeface="Arial"/>
                <a:cs typeface="Arial"/>
              </a:rPr>
              <a:t>m</a:t>
            </a:r>
            <a:r>
              <a:rPr sz="2000" b="1" spc="5" dirty="0">
                <a:latin typeface="Arial"/>
                <a:cs typeface="Arial"/>
              </a:rPr>
              <a:t>anage</a:t>
            </a:r>
            <a:r>
              <a:rPr sz="2000" b="1" spc="10" dirty="0">
                <a:latin typeface="Arial"/>
                <a:cs typeface="Arial"/>
              </a:rPr>
              <a:t>d</a:t>
            </a:r>
            <a:r>
              <a:rPr sz="2000" b="1" spc="35" dirty="0">
                <a:latin typeface="Arial"/>
                <a:cs typeface="Arial"/>
              </a:rPr>
              <a:t> </a:t>
            </a:r>
            <a:r>
              <a:rPr sz="2000" b="1" spc="40" dirty="0">
                <a:latin typeface="Arial"/>
                <a:cs typeface="Arial"/>
              </a:rPr>
              <a:t>b</a:t>
            </a:r>
            <a:r>
              <a:rPr sz="2000" b="1" spc="-70" dirty="0">
                <a:latin typeface="Arial"/>
                <a:cs typeface="Arial"/>
              </a:rPr>
              <a:t>y</a:t>
            </a:r>
            <a:r>
              <a:rPr sz="2000" b="1" spc="70" dirty="0">
                <a:latin typeface="Arial"/>
                <a:cs typeface="Arial"/>
              </a:rPr>
              <a:t> </a:t>
            </a:r>
            <a:r>
              <a:rPr sz="2000" b="1" spc="-75" dirty="0">
                <a:latin typeface="Arial"/>
                <a:cs typeface="Arial"/>
              </a:rPr>
              <a:t>c</a:t>
            </a:r>
            <a:r>
              <a:rPr sz="2000" b="1" spc="35" dirty="0">
                <a:latin typeface="Arial"/>
                <a:cs typeface="Arial"/>
              </a:rPr>
              <a:t>o</a:t>
            </a:r>
            <a:r>
              <a:rPr sz="2000" b="1" spc="50" dirty="0">
                <a:latin typeface="Arial"/>
                <a:cs typeface="Arial"/>
              </a:rPr>
              <a:t>m</a:t>
            </a:r>
            <a:r>
              <a:rPr sz="2000" b="1" spc="40" dirty="0">
                <a:latin typeface="Arial"/>
                <a:cs typeface="Arial"/>
              </a:rPr>
              <a:t>p</a:t>
            </a:r>
            <a:r>
              <a:rPr sz="2000" b="1" spc="10" dirty="0">
                <a:latin typeface="Arial"/>
                <a:cs typeface="Arial"/>
              </a:rPr>
              <a:t>r</a:t>
            </a:r>
            <a:r>
              <a:rPr sz="2000" b="1" spc="15" dirty="0">
                <a:latin typeface="Arial"/>
                <a:cs typeface="Arial"/>
              </a:rPr>
              <a:t>o</a:t>
            </a:r>
            <a:r>
              <a:rPr sz="2000" b="1" spc="-15" dirty="0">
                <a:latin typeface="Arial"/>
                <a:cs typeface="Arial"/>
              </a:rPr>
              <a:t>mises</a:t>
            </a:r>
            <a:r>
              <a:rPr sz="2000" b="1" spc="35" dirty="0">
                <a:latin typeface="Arial"/>
                <a:cs typeface="Arial"/>
              </a:rPr>
              <a:t> </a:t>
            </a:r>
            <a:r>
              <a:rPr sz="2000" b="1" spc="40" dirty="0">
                <a:latin typeface="Arial"/>
                <a:cs typeface="Arial"/>
              </a:rPr>
              <a:t>b</a:t>
            </a:r>
            <a:r>
              <a:rPr sz="2000" b="1" spc="5" dirty="0">
                <a:latin typeface="Arial"/>
                <a:cs typeface="Arial"/>
              </a:rPr>
              <a:t>e</a:t>
            </a:r>
            <a:r>
              <a:rPr sz="2000" b="1" spc="80" dirty="0">
                <a:latin typeface="Arial"/>
                <a:cs typeface="Arial"/>
              </a:rPr>
              <a:t>t</a:t>
            </a:r>
            <a:r>
              <a:rPr sz="2000" b="1" spc="-5" dirty="0">
                <a:latin typeface="Arial"/>
                <a:cs typeface="Arial"/>
              </a:rPr>
              <a:t>we</a:t>
            </a:r>
            <a:r>
              <a:rPr sz="2000" b="1" spc="-15" dirty="0">
                <a:latin typeface="Arial"/>
                <a:cs typeface="Arial"/>
              </a:rPr>
              <a:t>e</a:t>
            </a:r>
            <a:r>
              <a:rPr sz="2000" b="1" spc="20" dirty="0">
                <a:latin typeface="Arial"/>
                <a:cs typeface="Arial"/>
              </a:rPr>
              <a:t>n</a:t>
            </a:r>
            <a:r>
              <a:rPr sz="2000" b="1" spc="35" dirty="0">
                <a:latin typeface="Arial"/>
                <a:cs typeface="Arial"/>
              </a:rPr>
              <a:t> </a:t>
            </a:r>
            <a:r>
              <a:rPr sz="2000" b="1" spc="25" dirty="0">
                <a:latin typeface="Arial"/>
                <a:cs typeface="Arial"/>
              </a:rPr>
              <a:t>i</a:t>
            </a:r>
            <a:r>
              <a:rPr sz="2000" b="1" spc="80" dirty="0">
                <a:latin typeface="Arial"/>
                <a:cs typeface="Arial"/>
              </a:rPr>
              <a:t>t</a:t>
            </a:r>
            <a:r>
              <a:rPr sz="2000" b="1" spc="-95" dirty="0">
                <a:latin typeface="Arial"/>
                <a:cs typeface="Arial"/>
              </a:rPr>
              <a:t>s</a:t>
            </a:r>
            <a:r>
              <a:rPr sz="2000" b="1" spc="60" dirty="0">
                <a:latin typeface="Arial"/>
                <a:cs typeface="Arial"/>
              </a:rPr>
              <a:t> </a:t>
            </a:r>
            <a:r>
              <a:rPr sz="2000" b="1" spc="100" dirty="0">
                <a:latin typeface="Arial"/>
                <a:cs typeface="Arial"/>
              </a:rPr>
              <a:t>m</a:t>
            </a:r>
            <a:r>
              <a:rPr sz="2000" b="1" spc="5" dirty="0">
                <a:latin typeface="Arial"/>
                <a:cs typeface="Arial"/>
              </a:rPr>
              <a:t>e</a:t>
            </a:r>
            <a:r>
              <a:rPr sz="2000" b="1" spc="45" dirty="0">
                <a:latin typeface="Arial"/>
                <a:cs typeface="Arial"/>
              </a:rPr>
              <a:t>mb</a:t>
            </a:r>
            <a:r>
              <a:rPr sz="2000" b="1" spc="20" dirty="0">
                <a:latin typeface="Arial"/>
                <a:cs typeface="Arial"/>
              </a:rPr>
              <a:t>e</a:t>
            </a:r>
            <a:r>
              <a:rPr sz="2000" b="1" spc="45" dirty="0">
                <a:latin typeface="Arial"/>
                <a:cs typeface="Arial"/>
              </a:rPr>
              <a:t>r</a:t>
            </a:r>
            <a:r>
              <a:rPr sz="2000" b="1" spc="-90" dirty="0">
                <a:latin typeface="Arial"/>
                <a:cs typeface="Arial"/>
              </a:rPr>
              <a:t>s</a:t>
            </a:r>
            <a:r>
              <a:rPr sz="2000" b="1" spc="75" dirty="0">
                <a:latin typeface="Arial"/>
                <a:cs typeface="Arial"/>
              </a:rPr>
              <a:t>.</a:t>
            </a:r>
            <a:r>
              <a:rPr sz="2000" b="1" dirty="0">
                <a:latin typeface="Arial"/>
                <a:cs typeface="Arial"/>
              </a:rPr>
              <a:t>	</a:t>
            </a:r>
            <a:r>
              <a:rPr sz="2000" b="1" spc="25" dirty="0">
                <a:latin typeface="Arial"/>
                <a:cs typeface="Arial"/>
              </a:rPr>
              <a:t>I</a:t>
            </a:r>
            <a:r>
              <a:rPr sz="2000" b="1" spc="10" dirty="0">
                <a:latin typeface="Arial"/>
                <a:cs typeface="Arial"/>
              </a:rPr>
              <a:t>n  </a:t>
            </a:r>
            <a:r>
              <a:rPr sz="2000" b="1" spc="35" dirty="0">
                <a:latin typeface="Arial"/>
                <a:cs typeface="Arial"/>
              </a:rPr>
              <a:t>the </a:t>
            </a:r>
            <a:r>
              <a:rPr sz="2000" b="1" spc="25" dirty="0">
                <a:latin typeface="Arial"/>
                <a:cs typeface="Arial"/>
              </a:rPr>
              <a:t>traditional </a:t>
            </a:r>
            <a:r>
              <a:rPr sz="2000" b="1" spc="5" dirty="0">
                <a:latin typeface="Arial"/>
                <a:cs typeface="Arial"/>
              </a:rPr>
              <a:t>Vietnamese </a:t>
            </a:r>
            <a:r>
              <a:rPr sz="2000" b="1" spc="20" dirty="0">
                <a:latin typeface="Arial"/>
                <a:cs typeface="Arial"/>
              </a:rPr>
              <a:t>family </a:t>
            </a:r>
            <a:r>
              <a:rPr sz="2000" b="1" spc="10" dirty="0">
                <a:latin typeface="Arial"/>
                <a:cs typeface="Arial"/>
              </a:rPr>
              <a:t>(and </a:t>
            </a:r>
            <a:r>
              <a:rPr sz="2000" b="1" spc="25" dirty="0">
                <a:latin typeface="Arial"/>
                <a:cs typeface="Arial"/>
              </a:rPr>
              <a:t>in </a:t>
            </a:r>
            <a:r>
              <a:rPr sz="2000" b="1" spc="35" dirty="0">
                <a:latin typeface="Arial"/>
                <a:cs typeface="Arial"/>
              </a:rPr>
              <a:t>other  </a:t>
            </a:r>
            <a:r>
              <a:rPr sz="2000" b="1" spc="25" dirty="0">
                <a:latin typeface="Arial"/>
                <a:cs typeface="Arial"/>
              </a:rPr>
              <a:t>traditional </a:t>
            </a:r>
            <a:r>
              <a:rPr sz="2000" b="1" spc="10" dirty="0">
                <a:latin typeface="Arial"/>
                <a:cs typeface="Arial"/>
              </a:rPr>
              <a:t>families </a:t>
            </a:r>
            <a:r>
              <a:rPr sz="2000" b="1" spc="30" dirty="0">
                <a:latin typeface="Arial"/>
                <a:cs typeface="Arial"/>
              </a:rPr>
              <a:t>throughout </a:t>
            </a:r>
            <a:r>
              <a:rPr sz="2000" b="1" spc="35" dirty="0">
                <a:latin typeface="Arial"/>
                <a:cs typeface="Arial"/>
              </a:rPr>
              <a:t>the Third </a:t>
            </a:r>
            <a:r>
              <a:rPr sz="2000" b="1" spc="65" dirty="0">
                <a:latin typeface="Arial"/>
                <a:cs typeface="Arial"/>
              </a:rPr>
              <a:t>World)- </a:t>
            </a:r>
            <a:r>
              <a:rPr sz="2000" b="1" spc="-10" dirty="0">
                <a:latin typeface="Arial"/>
                <a:cs typeface="Arial"/>
              </a:rPr>
              <a:t>a  </a:t>
            </a:r>
            <a:r>
              <a:rPr sz="2000" b="1" spc="20" dirty="0">
                <a:latin typeface="Arial"/>
                <a:cs typeface="Arial"/>
              </a:rPr>
              <a:t>family </a:t>
            </a:r>
            <a:r>
              <a:rPr sz="2000" b="1" spc="-15" dirty="0">
                <a:latin typeface="Arial"/>
                <a:cs typeface="Arial"/>
              </a:rPr>
              <a:t>whose </a:t>
            </a:r>
            <a:r>
              <a:rPr sz="2000" b="1" spc="-10" dirty="0">
                <a:latin typeface="Arial"/>
                <a:cs typeface="Arial"/>
              </a:rPr>
              <a:t>customs </a:t>
            </a:r>
            <a:r>
              <a:rPr sz="2000" b="1" spc="-15" dirty="0">
                <a:latin typeface="Arial"/>
                <a:cs typeface="Arial"/>
              </a:rPr>
              <a:t>survived </a:t>
            </a:r>
            <a:r>
              <a:rPr sz="2000" b="1" spc="-10" dirty="0">
                <a:latin typeface="Arial"/>
                <a:cs typeface="Arial"/>
              </a:rPr>
              <a:t>even </a:t>
            </a:r>
            <a:r>
              <a:rPr sz="2000" b="1" spc="35" dirty="0">
                <a:latin typeface="Arial"/>
                <a:cs typeface="Arial"/>
              </a:rPr>
              <a:t>into</a:t>
            </a:r>
            <a:r>
              <a:rPr sz="2000" b="1" spc="295" dirty="0">
                <a:latin typeface="Arial"/>
                <a:cs typeface="Arial"/>
              </a:rPr>
              <a:t> </a:t>
            </a:r>
            <a:r>
              <a:rPr sz="2000" b="1" spc="35" dirty="0">
                <a:latin typeface="Arial"/>
                <a:cs typeface="Arial"/>
              </a:rPr>
              <a:t>the</a:t>
            </a:r>
            <a:endParaRPr sz="2000">
              <a:latin typeface="Arial"/>
              <a:cs typeface="Arial"/>
            </a:endParaRPr>
          </a:p>
          <a:p>
            <a:pPr marL="817244">
              <a:lnSpc>
                <a:spcPts val="1700"/>
              </a:lnSpc>
            </a:pPr>
            <a:r>
              <a:rPr sz="2000" b="1" spc="30" dirty="0">
                <a:latin typeface="Arial"/>
                <a:cs typeface="Arial"/>
              </a:rPr>
              <a:t>twentieth </a:t>
            </a:r>
            <a:r>
              <a:rPr sz="2000" b="1" spc="65" dirty="0">
                <a:latin typeface="Arial"/>
                <a:cs typeface="Arial"/>
              </a:rPr>
              <a:t>century- </a:t>
            </a:r>
            <a:r>
              <a:rPr sz="2100" b="1" i="1" u="sng" spc="-10" dirty="0">
                <a:uFill>
                  <a:solidFill>
                    <a:srgbClr val="000000"/>
                  </a:solidFill>
                </a:uFill>
                <a:latin typeface="Arial"/>
                <a:cs typeface="Arial"/>
              </a:rPr>
              <a:t>the father </a:t>
            </a:r>
            <a:r>
              <a:rPr sz="2100" b="1" i="1" u="sng" spc="-30" dirty="0">
                <a:uFill>
                  <a:solidFill>
                    <a:srgbClr val="000000"/>
                  </a:solidFill>
                </a:uFill>
                <a:latin typeface="Arial"/>
                <a:cs typeface="Arial"/>
              </a:rPr>
              <a:t>held</a:t>
            </a:r>
            <a:r>
              <a:rPr sz="2100" b="1" i="1" u="sng" spc="55" dirty="0">
                <a:uFill>
                  <a:solidFill>
                    <a:srgbClr val="000000"/>
                  </a:solidFill>
                </a:uFill>
                <a:latin typeface="Arial"/>
                <a:cs typeface="Arial"/>
              </a:rPr>
              <a:t> </a:t>
            </a:r>
            <a:r>
              <a:rPr sz="2100" b="1" i="1" u="sng" spc="-45" dirty="0">
                <a:uFill>
                  <a:solidFill>
                    <a:srgbClr val="000000"/>
                  </a:solidFill>
                </a:uFill>
                <a:latin typeface="Arial"/>
                <a:cs typeface="Arial"/>
              </a:rPr>
              <a:t>absolute</a:t>
            </a:r>
            <a:endParaRPr sz="2100">
              <a:latin typeface="Arial"/>
              <a:cs typeface="Arial"/>
            </a:endParaRPr>
          </a:p>
          <a:p>
            <a:pPr marL="817244">
              <a:lnSpc>
                <a:spcPts val="2265"/>
              </a:lnSpc>
              <a:tabLst>
                <a:tab pos="2091689" algn="l"/>
              </a:tabLst>
            </a:pPr>
            <a:r>
              <a:rPr sz="2100" b="1" i="1" u="sng" spc="-30" dirty="0">
                <a:uFill>
                  <a:solidFill>
                    <a:srgbClr val="000000"/>
                  </a:solidFill>
                </a:uFill>
                <a:latin typeface="Arial"/>
                <a:cs typeface="Arial"/>
              </a:rPr>
              <a:t>authority</a:t>
            </a:r>
            <a:r>
              <a:rPr sz="2100" b="1" i="1" spc="-30" dirty="0">
                <a:latin typeface="Arial"/>
                <a:cs typeface="Arial"/>
              </a:rPr>
              <a:t>	</a:t>
            </a:r>
            <a:r>
              <a:rPr sz="2000" b="1" spc="-5" dirty="0">
                <a:latin typeface="Arial"/>
                <a:cs typeface="Arial"/>
              </a:rPr>
              <a:t>over </a:t>
            </a:r>
            <a:r>
              <a:rPr sz="2000" b="1" spc="-10" dirty="0">
                <a:latin typeface="Arial"/>
                <a:cs typeface="Arial"/>
              </a:rPr>
              <a:t>his </a:t>
            </a:r>
            <a:r>
              <a:rPr sz="2000" b="1" spc="25" dirty="0">
                <a:latin typeface="Arial"/>
                <a:cs typeface="Arial"/>
              </a:rPr>
              <a:t>wife </a:t>
            </a:r>
            <a:r>
              <a:rPr sz="2000" b="1" spc="15" dirty="0">
                <a:latin typeface="Arial"/>
                <a:cs typeface="Arial"/>
              </a:rPr>
              <a:t>(or </a:t>
            </a:r>
            <a:r>
              <a:rPr sz="2000" b="1" spc="-30" dirty="0">
                <a:latin typeface="Arial"/>
                <a:cs typeface="Arial"/>
              </a:rPr>
              <a:t>wives) </a:t>
            </a:r>
            <a:r>
              <a:rPr sz="2000" b="1" spc="20" dirty="0">
                <a:latin typeface="Arial"/>
                <a:cs typeface="Arial"/>
              </a:rPr>
              <a:t>and</a:t>
            </a:r>
            <a:r>
              <a:rPr sz="2000" b="1" spc="280" dirty="0">
                <a:latin typeface="Arial"/>
                <a:cs typeface="Arial"/>
              </a:rPr>
              <a:t> </a:t>
            </a:r>
            <a:r>
              <a:rPr sz="2000" b="1" spc="20" dirty="0">
                <a:latin typeface="Arial"/>
                <a:cs typeface="Arial"/>
              </a:rPr>
              <a:t>children.”</a:t>
            </a:r>
            <a:endParaRPr sz="2000">
              <a:latin typeface="Arial"/>
              <a:cs typeface="Arial"/>
            </a:endParaRPr>
          </a:p>
          <a:p>
            <a:pPr marL="12700" marR="412115" algn="ctr">
              <a:lnSpc>
                <a:spcPct val="80000"/>
              </a:lnSpc>
              <a:spcBef>
                <a:spcPts val="2580"/>
              </a:spcBef>
              <a:tabLst>
                <a:tab pos="268605" algn="l"/>
              </a:tabLst>
            </a:pPr>
            <a:r>
              <a:rPr sz="1600" spc="-450" dirty="0">
                <a:solidFill>
                  <a:srgbClr val="2CA1BE"/>
                </a:solidFill>
                <a:latin typeface="Arial"/>
                <a:cs typeface="Arial"/>
              </a:rPr>
              <a:t>	</a:t>
            </a:r>
            <a:r>
              <a:rPr sz="2400" b="1" spc="25" dirty="0">
                <a:latin typeface="Arial"/>
                <a:cs typeface="Arial"/>
              </a:rPr>
              <a:t>The </a:t>
            </a:r>
            <a:r>
              <a:rPr sz="2400" b="1" spc="40" dirty="0">
                <a:latin typeface="Arial"/>
                <a:cs typeface="Arial"/>
              </a:rPr>
              <a:t>argument </a:t>
            </a:r>
            <a:r>
              <a:rPr sz="2400" b="1" spc="-40" dirty="0">
                <a:latin typeface="Arial"/>
                <a:cs typeface="Arial"/>
              </a:rPr>
              <a:t>is </a:t>
            </a:r>
            <a:r>
              <a:rPr sz="2400" b="1" spc="55" dirty="0">
                <a:latin typeface="Arial"/>
                <a:cs typeface="Arial"/>
              </a:rPr>
              <a:t>that </a:t>
            </a:r>
            <a:r>
              <a:rPr sz="2400" b="1" spc="45" dirty="0">
                <a:latin typeface="Arial"/>
                <a:cs typeface="Arial"/>
              </a:rPr>
              <a:t>the </a:t>
            </a:r>
            <a:r>
              <a:rPr sz="2400" b="1" spc="5" dirty="0">
                <a:latin typeface="Arial"/>
                <a:cs typeface="Arial"/>
              </a:rPr>
              <a:t>western </a:t>
            </a:r>
            <a:r>
              <a:rPr sz="2400" b="1" spc="-10" dirty="0">
                <a:latin typeface="Arial"/>
                <a:cs typeface="Arial"/>
              </a:rPr>
              <a:t>concept </a:t>
            </a:r>
            <a:r>
              <a:rPr sz="2400" b="1" spc="50" dirty="0">
                <a:latin typeface="Arial"/>
                <a:cs typeface="Arial"/>
              </a:rPr>
              <a:t>of  decision-making </a:t>
            </a:r>
            <a:r>
              <a:rPr sz="2400" b="1" spc="-40" dirty="0">
                <a:latin typeface="Arial"/>
                <a:cs typeface="Arial"/>
              </a:rPr>
              <a:t>is </a:t>
            </a:r>
            <a:r>
              <a:rPr sz="2400" b="1" spc="-5" dirty="0">
                <a:latin typeface="Arial"/>
                <a:cs typeface="Arial"/>
              </a:rPr>
              <a:t>based </a:t>
            </a:r>
            <a:r>
              <a:rPr sz="2400" b="1" spc="15" dirty="0">
                <a:latin typeface="Arial"/>
                <a:cs typeface="Arial"/>
              </a:rPr>
              <a:t>on</a:t>
            </a:r>
            <a:r>
              <a:rPr sz="2400" b="1" spc="240" dirty="0">
                <a:latin typeface="Arial"/>
                <a:cs typeface="Arial"/>
              </a:rPr>
              <a:t> </a:t>
            </a:r>
            <a:r>
              <a:rPr sz="2400" b="1" spc="20" dirty="0">
                <a:latin typeface="Arial"/>
                <a:cs typeface="Arial"/>
              </a:rPr>
              <a:t>compromise.</a:t>
            </a:r>
            <a:endParaRPr sz="2400">
              <a:latin typeface="Arial"/>
              <a:cs typeface="Arial"/>
            </a:endParaRPr>
          </a:p>
          <a:p>
            <a:pPr marL="268605" marR="960755">
              <a:lnSpc>
                <a:spcPct val="80000"/>
              </a:lnSpc>
            </a:pPr>
            <a:r>
              <a:rPr sz="2400" b="1" spc="25" dirty="0">
                <a:latin typeface="Arial"/>
                <a:cs typeface="Arial"/>
              </a:rPr>
              <a:t>Compromise, </a:t>
            </a:r>
            <a:r>
              <a:rPr sz="2400" b="1" spc="5" dirty="0">
                <a:latin typeface="Arial"/>
                <a:cs typeface="Arial"/>
              </a:rPr>
              <a:t>however, </a:t>
            </a:r>
            <a:r>
              <a:rPr sz="2400" b="1" spc="-40" dirty="0">
                <a:latin typeface="Arial"/>
                <a:cs typeface="Arial"/>
              </a:rPr>
              <a:t>is </a:t>
            </a:r>
            <a:r>
              <a:rPr sz="2400" b="1" spc="45" dirty="0">
                <a:latin typeface="Arial"/>
                <a:cs typeface="Arial"/>
              </a:rPr>
              <a:t>not </a:t>
            </a:r>
            <a:r>
              <a:rPr sz="2400" b="1" spc="-10" dirty="0">
                <a:latin typeface="Arial"/>
                <a:cs typeface="Arial"/>
              </a:rPr>
              <a:t>a </a:t>
            </a:r>
            <a:r>
              <a:rPr sz="2400" b="1" spc="-5" dirty="0">
                <a:latin typeface="Arial"/>
                <a:cs typeface="Arial"/>
              </a:rPr>
              <a:t>universal  </a:t>
            </a:r>
            <a:r>
              <a:rPr sz="2400" b="1" spc="5" dirty="0">
                <a:latin typeface="Arial"/>
                <a:cs typeface="Arial"/>
              </a:rPr>
              <a:t>concept.</a:t>
            </a:r>
            <a:endParaRPr sz="2400">
              <a:latin typeface="Arial"/>
              <a:cs typeface="Arial"/>
            </a:endParaRPr>
          </a:p>
          <a:p>
            <a:pPr marL="268605" marR="34925">
              <a:lnSpc>
                <a:spcPct val="80000"/>
              </a:lnSpc>
              <a:spcBef>
                <a:spcPts val="2175"/>
              </a:spcBef>
            </a:pPr>
            <a:r>
              <a:rPr sz="1800" b="1" spc="20" dirty="0">
                <a:latin typeface="Arial"/>
                <a:cs typeface="Arial"/>
              </a:rPr>
              <a:t>Quote </a:t>
            </a:r>
            <a:r>
              <a:rPr sz="1800" b="1" spc="45" dirty="0">
                <a:latin typeface="Arial"/>
                <a:cs typeface="Arial"/>
              </a:rPr>
              <a:t>from </a:t>
            </a:r>
            <a:r>
              <a:rPr sz="1800" b="1" spc="-35" dirty="0">
                <a:latin typeface="Arial"/>
                <a:cs typeface="Arial"/>
              </a:rPr>
              <a:t>Frances </a:t>
            </a:r>
            <a:r>
              <a:rPr sz="1800" b="1" spc="15" dirty="0">
                <a:latin typeface="Arial"/>
                <a:cs typeface="Arial"/>
              </a:rPr>
              <a:t>FitzGerald, </a:t>
            </a:r>
            <a:r>
              <a:rPr sz="1800" b="1" u="sng" spc="-20" dirty="0">
                <a:uFill>
                  <a:solidFill>
                    <a:srgbClr val="000000"/>
                  </a:solidFill>
                </a:uFill>
                <a:latin typeface="Arial"/>
                <a:cs typeface="Arial"/>
              </a:rPr>
              <a:t>Fire </a:t>
            </a:r>
            <a:r>
              <a:rPr sz="1800" b="1" u="sng" spc="20" dirty="0">
                <a:uFill>
                  <a:solidFill>
                    <a:srgbClr val="000000"/>
                  </a:solidFill>
                </a:uFill>
                <a:latin typeface="Arial"/>
                <a:cs typeface="Arial"/>
              </a:rPr>
              <a:t>in </a:t>
            </a:r>
            <a:r>
              <a:rPr sz="1800" b="1" u="sng" spc="30" dirty="0">
                <a:uFill>
                  <a:solidFill>
                    <a:srgbClr val="000000"/>
                  </a:solidFill>
                </a:uFill>
                <a:latin typeface="Arial"/>
                <a:cs typeface="Arial"/>
              </a:rPr>
              <a:t>the </a:t>
            </a:r>
            <a:r>
              <a:rPr sz="1800" b="1" u="sng" spc="-20" dirty="0">
                <a:uFill>
                  <a:solidFill>
                    <a:srgbClr val="000000"/>
                  </a:solidFill>
                </a:uFill>
                <a:latin typeface="Arial"/>
                <a:cs typeface="Arial"/>
              </a:rPr>
              <a:t>Lake: </a:t>
            </a:r>
            <a:r>
              <a:rPr sz="1800" b="1" u="sng" spc="20" dirty="0">
                <a:uFill>
                  <a:solidFill>
                    <a:srgbClr val="000000"/>
                  </a:solidFill>
                </a:uFill>
                <a:latin typeface="Arial"/>
                <a:cs typeface="Arial"/>
              </a:rPr>
              <a:t>The </a:t>
            </a:r>
            <a:r>
              <a:rPr sz="1800" b="1" spc="20" dirty="0">
                <a:latin typeface="Arial"/>
                <a:cs typeface="Arial"/>
              </a:rPr>
              <a:t> </a:t>
            </a:r>
            <a:r>
              <a:rPr sz="1800" b="1" u="sng" spc="5" dirty="0">
                <a:uFill>
                  <a:solidFill>
                    <a:srgbClr val="000000"/>
                  </a:solidFill>
                </a:uFill>
                <a:latin typeface="Arial"/>
                <a:cs typeface="Arial"/>
              </a:rPr>
              <a:t>Vietnamese </a:t>
            </a:r>
            <a:r>
              <a:rPr sz="1800" b="1" u="sng" spc="20" dirty="0">
                <a:uFill>
                  <a:solidFill>
                    <a:srgbClr val="000000"/>
                  </a:solidFill>
                </a:uFill>
                <a:latin typeface="Arial"/>
                <a:cs typeface="Arial"/>
              </a:rPr>
              <a:t>and </a:t>
            </a:r>
            <a:r>
              <a:rPr sz="1800" b="1" u="sng" spc="35" dirty="0">
                <a:uFill>
                  <a:solidFill>
                    <a:srgbClr val="000000"/>
                  </a:solidFill>
                </a:uFill>
                <a:latin typeface="Arial"/>
                <a:cs typeface="Arial"/>
              </a:rPr>
              <a:t>the </a:t>
            </a:r>
            <a:r>
              <a:rPr sz="1800" b="1" u="sng" spc="-10" dirty="0">
                <a:uFill>
                  <a:solidFill>
                    <a:srgbClr val="000000"/>
                  </a:solidFill>
                </a:uFill>
                <a:latin typeface="Arial"/>
                <a:cs typeface="Arial"/>
              </a:rPr>
              <a:t>Americans </a:t>
            </a:r>
            <a:r>
              <a:rPr sz="1800" b="1" u="sng" spc="20" dirty="0">
                <a:uFill>
                  <a:solidFill>
                    <a:srgbClr val="000000"/>
                  </a:solidFill>
                </a:uFill>
                <a:latin typeface="Arial"/>
                <a:cs typeface="Arial"/>
              </a:rPr>
              <a:t>in </a:t>
            </a:r>
            <a:r>
              <a:rPr sz="1800" b="1" u="sng" spc="25" dirty="0">
                <a:uFill>
                  <a:solidFill>
                    <a:srgbClr val="000000"/>
                  </a:solidFill>
                </a:uFill>
                <a:latin typeface="Arial"/>
                <a:cs typeface="Arial"/>
              </a:rPr>
              <a:t>Vietnam</a:t>
            </a:r>
            <a:r>
              <a:rPr sz="1800" b="1" spc="25" dirty="0">
                <a:latin typeface="Arial"/>
                <a:cs typeface="Arial"/>
              </a:rPr>
              <a:t> </a:t>
            </a:r>
            <a:r>
              <a:rPr sz="1800" b="1" spc="5" dirty="0">
                <a:latin typeface="Arial"/>
                <a:cs typeface="Arial"/>
              </a:rPr>
              <a:t>(New </a:t>
            </a:r>
            <a:r>
              <a:rPr sz="1800" b="1" dirty="0">
                <a:latin typeface="Arial"/>
                <a:cs typeface="Arial"/>
              </a:rPr>
              <a:t>York: </a:t>
            </a:r>
            <a:r>
              <a:rPr sz="1800" b="1" spc="25" dirty="0">
                <a:latin typeface="Arial"/>
                <a:cs typeface="Arial"/>
              </a:rPr>
              <a:t>Vintage,  </a:t>
            </a:r>
            <a:r>
              <a:rPr sz="1800" b="1" spc="100" dirty="0">
                <a:latin typeface="Arial"/>
                <a:cs typeface="Arial"/>
              </a:rPr>
              <a:t>1972), </a:t>
            </a:r>
            <a:r>
              <a:rPr sz="1800" b="1" spc="50" dirty="0">
                <a:latin typeface="Arial"/>
                <a:cs typeface="Arial"/>
              </a:rPr>
              <a:t>p.</a:t>
            </a:r>
            <a:r>
              <a:rPr sz="1800" b="1" spc="10" dirty="0">
                <a:latin typeface="Arial"/>
                <a:cs typeface="Arial"/>
              </a:rPr>
              <a:t> </a:t>
            </a:r>
            <a:r>
              <a:rPr sz="1800" b="1" spc="120" dirty="0">
                <a:latin typeface="Arial"/>
                <a:cs typeface="Arial"/>
              </a:rPr>
              <a:t>19.</a:t>
            </a:r>
            <a:endParaRPr sz="1800">
              <a:latin typeface="Arial"/>
              <a:cs typeface="Arial"/>
            </a:endParaRPr>
          </a:p>
        </p:txBody>
      </p:sp>
      <p:sp>
        <p:nvSpPr>
          <p:cNvPr id="3" name="object 3"/>
          <p:cNvSpPr/>
          <p:nvPr/>
        </p:nvSpPr>
        <p:spPr>
          <a:xfrm>
            <a:off x="213359" y="370331"/>
            <a:ext cx="86883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7576" y="4953000"/>
            <a:ext cx="7456805" cy="487680"/>
          </a:xfrm>
          <a:custGeom>
            <a:avLst/>
            <a:gdLst/>
            <a:ahLst/>
            <a:cxnLst/>
            <a:rect l="l" t="t" r="r" b="b"/>
            <a:pathLst>
              <a:path w="7456805" h="487679">
                <a:moveTo>
                  <a:pt x="7456424" y="0"/>
                </a:moveTo>
                <a:lnTo>
                  <a:pt x="0" y="289433"/>
                </a:lnTo>
                <a:lnTo>
                  <a:pt x="7456424" y="487425"/>
                </a:lnTo>
                <a:lnTo>
                  <a:pt x="7456424"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112408" y="5237226"/>
            <a:ext cx="9031605" cy="789305"/>
          </a:xfrm>
          <a:custGeom>
            <a:avLst/>
            <a:gdLst/>
            <a:ahLst/>
            <a:cxnLst/>
            <a:rect l="l" t="t" r="r" b="b"/>
            <a:pathLst>
              <a:path w="9031605" h="789304">
                <a:moveTo>
                  <a:pt x="9031591" y="0"/>
                </a:moveTo>
                <a:lnTo>
                  <a:pt x="0" y="0"/>
                </a:lnTo>
                <a:lnTo>
                  <a:pt x="9031591" y="788924"/>
                </a:lnTo>
                <a:lnTo>
                  <a:pt x="9031591" y="0"/>
                </a:lnTo>
                <a:close/>
              </a:path>
            </a:pathLst>
          </a:custGeom>
          <a:solidFill>
            <a:srgbClr val="000000"/>
          </a:solidFill>
        </p:spPr>
        <p:txBody>
          <a:bodyPr wrap="square" lIns="0" tIns="0" rIns="0" bIns="0" rtlCol="0"/>
          <a:lstStyle/>
          <a:p>
            <a:endParaRPr/>
          </a:p>
        </p:txBody>
      </p:sp>
      <p:sp>
        <p:nvSpPr>
          <p:cNvPr id="4" name="object 4"/>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991837"/>
            <a:ext cx="9143999" cy="8018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10540" y="2613660"/>
            <a:ext cx="8441436" cy="1331976"/>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759968" y="3586098"/>
            <a:ext cx="7666355" cy="1002030"/>
          </a:xfrm>
          <a:prstGeom prst="rect">
            <a:avLst/>
          </a:prstGeom>
        </p:spPr>
        <p:txBody>
          <a:bodyPr vert="horz" wrap="square" lIns="0" tIns="13335" rIns="0" bIns="0" rtlCol="0">
            <a:spAutoFit/>
          </a:bodyPr>
          <a:lstStyle/>
          <a:p>
            <a:pPr marR="5080" algn="r">
              <a:lnSpc>
                <a:spcPct val="100000"/>
              </a:lnSpc>
              <a:spcBef>
                <a:spcPts val="105"/>
              </a:spcBef>
            </a:pPr>
            <a:r>
              <a:rPr sz="3200" b="1" spc="-75" dirty="0">
                <a:solidFill>
                  <a:srgbClr val="464646"/>
                </a:solidFill>
                <a:latin typeface="Arial"/>
                <a:cs typeface="Arial"/>
              </a:rPr>
              <a:t>Please </a:t>
            </a:r>
            <a:r>
              <a:rPr sz="3200" b="1" spc="-20" dirty="0">
                <a:solidFill>
                  <a:srgbClr val="464646"/>
                </a:solidFill>
                <a:latin typeface="Arial"/>
                <a:cs typeface="Arial"/>
              </a:rPr>
              <a:t>ask </a:t>
            </a:r>
            <a:r>
              <a:rPr sz="3200" b="1" dirty="0">
                <a:solidFill>
                  <a:srgbClr val="464646"/>
                </a:solidFill>
                <a:latin typeface="Arial"/>
                <a:cs typeface="Arial"/>
              </a:rPr>
              <a:t>questions </a:t>
            </a:r>
            <a:r>
              <a:rPr sz="3200" b="1" spc="30" dirty="0">
                <a:solidFill>
                  <a:srgbClr val="464646"/>
                </a:solidFill>
                <a:latin typeface="Arial"/>
                <a:cs typeface="Arial"/>
              </a:rPr>
              <a:t>and </a:t>
            </a:r>
            <a:r>
              <a:rPr sz="3200" b="1" spc="40" dirty="0">
                <a:solidFill>
                  <a:srgbClr val="464646"/>
                </a:solidFill>
                <a:latin typeface="Arial"/>
                <a:cs typeface="Arial"/>
              </a:rPr>
              <a:t>contribute</a:t>
            </a:r>
            <a:r>
              <a:rPr sz="3200" b="1" spc="520" dirty="0">
                <a:solidFill>
                  <a:srgbClr val="464646"/>
                </a:solidFill>
                <a:latin typeface="Arial"/>
                <a:cs typeface="Arial"/>
              </a:rPr>
              <a:t> </a:t>
            </a:r>
            <a:r>
              <a:rPr sz="3200" b="1" spc="75" dirty="0">
                <a:solidFill>
                  <a:srgbClr val="464646"/>
                </a:solidFill>
                <a:latin typeface="Arial"/>
                <a:cs typeface="Arial"/>
              </a:rPr>
              <a:t>to</a:t>
            </a:r>
            <a:endParaRPr sz="3200">
              <a:latin typeface="Arial"/>
              <a:cs typeface="Arial"/>
            </a:endParaRPr>
          </a:p>
          <a:p>
            <a:pPr marR="5080" algn="r">
              <a:lnSpc>
                <a:spcPct val="100000"/>
              </a:lnSpc>
            </a:pPr>
            <a:r>
              <a:rPr sz="3200" b="1" spc="65" dirty="0">
                <a:solidFill>
                  <a:srgbClr val="464646"/>
                </a:solidFill>
                <a:latin typeface="Arial"/>
                <a:cs typeface="Arial"/>
              </a:rPr>
              <a:t>d</a:t>
            </a:r>
            <a:r>
              <a:rPr sz="3200" b="1" spc="-45" dirty="0">
                <a:solidFill>
                  <a:srgbClr val="464646"/>
                </a:solidFill>
                <a:latin typeface="Arial"/>
                <a:cs typeface="Arial"/>
              </a:rPr>
              <a:t>i</a:t>
            </a:r>
            <a:r>
              <a:rPr sz="3200" b="1" spc="-60" dirty="0">
                <a:solidFill>
                  <a:srgbClr val="464646"/>
                </a:solidFill>
                <a:latin typeface="Arial"/>
                <a:cs typeface="Arial"/>
              </a:rPr>
              <a:t>s</a:t>
            </a:r>
            <a:r>
              <a:rPr sz="3200" b="1" spc="-50" dirty="0">
                <a:solidFill>
                  <a:srgbClr val="464646"/>
                </a:solidFill>
                <a:latin typeface="Arial"/>
                <a:cs typeface="Arial"/>
              </a:rPr>
              <a:t>cussion</a:t>
            </a:r>
            <a:endParaRPr sz="32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493" y="373379"/>
            <a:ext cx="7437120" cy="8442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90725" y="1376299"/>
            <a:ext cx="6162675" cy="410527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2389454"/>
            <a:ext cx="7449820"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505" dirty="0">
                <a:solidFill>
                  <a:srgbClr val="2CA1BE"/>
                </a:solidFill>
                <a:latin typeface="Arial"/>
                <a:cs typeface="Arial"/>
              </a:rPr>
              <a:t>	</a:t>
            </a:r>
            <a:r>
              <a:rPr sz="2700" spc="25" dirty="0"/>
              <a:t>Groupthink and </a:t>
            </a:r>
            <a:r>
              <a:rPr sz="2700" spc="50" dirty="0"/>
              <a:t>the </a:t>
            </a:r>
            <a:r>
              <a:rPr sz="2700" spc="5" dirty="0"/>
              <a:t>March </a:t>
            </a:r>
            <a:r>
              <a:rPr sz="2700" spc="50" dirty="0"/>
              <a:t>of </a:t>
            </a:r>
            <a:r>
              <a:rPr sz="2700" spc="-40" dirty="0"/>
              <a:t>Folly</a:t>
            </a:r>
            <a:r>
              <a:rPr sz="2700" spc="210" dirty="0"/>
              <a:t> </a:t>
            </a:r>
            <a:r>
              <a:rPr sz="2700" spc="-5" dirty="0"/>
              <a:t>Problem</a:t>
            </a:r>
            <a:endParaRPr sz="2700">
              <a:latin typeface="Arial"/>
              <a:cs typeface="Arial"/>
            </a:endParaRPr>
          </a:p>
        </p:txBody>
      </p:sp>
      <p:sp>
        <p:nvSpPr>
          <p:cNvPr id="3" name="object 3"/>
          <p:cNvSpPr txBox="1"/>
          <p:nvPr/>
        </p:nvSpPr>
        <p:spPr>
          <a:xfrm>
            <a:off x="645668" y="3314827"/>
            <a:ext cx="7686040" cy="848994"/>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latin typeface="Arial"/>
                <a:cs typeface="Arial"/>
              </a:rPr>
              <a:t>	</a:t>
            </a:r>
            <a:r>
              <a:rPr sz="2700" b="1" spc="20" dirty="0">
                <a:latin typeface="Arial"/>
                <a:cs typeface="Arial"/>
              </a:rPr>
              <a:t>Groupthink </a:t>
            </a:r>
            <a:r>
              <a:rPr sz="2700" b="1" spc="5" dirty="0">
                <a:latin typeface="Arial"/>
                <a:cs typeface="Arial"/>
              </a:rPr>
              <a:t>(Irving </a:t>
            </a:r>
            <a:r>
              <a:rPr sz="2700" b="1" spc="-10" dirty="0">
                <a:latin typeface="Arial"/>
                <a:cs typeface="Arial"/>
              </a:rPr>
              <a:t>Janis)- </a:t>
            </a:r>
            <a:r>
              <a:rPr sz="2700" b="1" spc="-15" dirty="0">
                <a:latin typeface="Arial"/>
                <a:cs typeface="Arial"/>
              </a:rPr>
              <a:t>Leadership </a:t>
            </a:r>
            <a:r>
              <a:rPr sz="2700" b="1" spc="10" dirty="0">
                <a:latin typeface="Arial"/>
                <a:cs typeface="Arial"/>
              </a:rPr>
              <a:t>cannot  </a:t>
            </a:r>
            <a:r>
              <a:rPr sz="2700" b="1" spc="30" dirty="0">
                <a:latin typeface="Arial"/>
                <a:cs typeface="Arial"/>
              </a:rPr>
              <a:t>be</a:t>
            </a:r>
            <a:r>
              <a:rPr sz="2700" b="1" spc="65" dirty="0">
                <a:latin typeface="Arial"/>
                <a:cs typeface="Arial"/>
              </a:rPr>
              <a:t> </a:t>
            </a:r>
            <a:r>
              <a:rPr sz="2700" b="1" spc="35" dirty="0">
                <a:latin typeface="Arial"/>
                <a:cs typeface="Arial"/>
              </a:rPr>
              <a:t>criticized.</a:t>
            </a:r>
            <a:endParaRPr sz="2700">
              <a:latin typeface="Arial"/>
              <a:cs typeface="Arial"/>
            </a:endParaRPr>
          </a:p>
        </p:txBody>
      </p:sp>
      <p:sp>
        <p:nvSpPr>
          <p:cNvPr id="4" name="object 4"/>
          <p:cNvSpPr/>
          <p:nvPr/>
        </p:nvSpPr>
        <p:spPr>
          <a:xfrm>
            <a:off x="213359" y="370331"/>
            <a:ext cx="85359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8025" y="0"/>
            <a:ext cx="5775325" cy="6400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6972" y="1406397"/>
            <a:ext cx="6998970" cy="29972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200" b="0" spc="-340" dirty="0">
                <a:solidFill>
                  <a:srgbClr val="2CA1BE"/>
                </a:solidFill>
                <a:latin typeface="Arial"/>
                <a:cs typeface="Arial"/>
              </a:rPr>
              <a:t>	</a:t>
            </a:r>
            <a:r>
              <a:rPr sz="1800" spc="-25" dirty="0"/>
              <a:t>Given </a:t>
            </a:r>
            <a:r>
              <a:rPr sz="1800" spc="30" dirty="0"/>
              <a:t>the </a:t>
            </a:r>
            <a:r>
              <a:rPr sz="1800" spc="25" dirty="0"/>
              <a:t>nature </a:t>
            </a:r>
            <a:r>
              <a:rPr sz="1800" spc="35" dirty="0"/>
              <a:t>of </a:t>
            </a:r>
            <a:r>
              <a:rPr sz="1800" spc="20" dirty="0"/>
              <a:t>government in </a:t>
            </a:r>
            <a:r>
              <a:rPr sz="1800" spc="30" dirty="0"/>
              <a:t>the twentieth </a:t>
            </a:r>
            <a:r>
              <a:rPr sz="1800" spc="10" dirty="0"/>
              <a:t>century,</a:t>
            </a:r>
            <a:r>
              <a:rPr sz="1800" spc="225" dirty="0"/>
              <a:t> </a:t>
            </a:r>
            <a:r>
              <a:rPr sz="1800" spc="35" dirty="0"/>
              <a:t>for</a:t>
            </a:r>
            <a:endParaRPr sz="1800">
              <a:latin typeface="Arial"/>
              <a:cs typeface="Arial"/>
            </a:endParaRPr>
          </a:p>
        </p:txBody>
      </p:sp>
      <p:sp>
        <p:nvSpPr>
          <p:cNvPr id="3" name="object 3"/>
          <p:cNvSpPr txBox="1"/>
          <p:nvPr/>
        </p:nvSpPr>
        <p:spPr>
          <a:xfrm>
            <a:off x="1026972" y="1625930"/>
            <a:ext cx="7142480" cy="3239135"/>
          </a:xfrm>
          <a:prstGeom prst="rect">
            <a:avLst/>
          </a:prstGeom>
        </p:spPr>
        <p:txBody>
          <a:bodyPr vert="horz" wrap="square" lIns="0" tIns="67945" rIns="0" bIns="0" rtlCol="0">
            <a:spAutoFit/>
          </a:bodyPr>
          <a:lstStyle/>
          <a:p>
            <a:pPr marL="268605" marR="5080" algn="just">
              <a:lnSpc>
                <a:spcPct val="80000"/>
              </a:lnSpc>
              <a:spcBef>
                <a:spcPts val="535"/>
              </a:spcBef>
            </a:pPr>
            <a:r>
              <a:rPr sz="1800" b="1" spc="25" dirty="0">
                <a:latin typeface="Arial"/>
                <a:cs typeface="Arial"/>
              </a:rPr>
              <a:t>foreign </a:t>
            </a:r>
            <a:r>
              <a:rPr sz="1800" b="1" spc="20" dirty="0">
                <a:latin typeface="Arial"/>
                <a:cs typeface="Arial"/>
              </a:rPr>
              <a:t>aid </a:t>
            </a:r>
            <a:r>
              <a:rPr sz="1800" b="1" spc="40" dirty="0">
                <a:latin typeface="Arial"/>
                <a:cs typeface="Arial"/>
              </a:rPr>
              <a:t>to </a:t>
            </a:r>
            <a:r>
              <a:rPr sz="1800" b="1" spc="-30" dirty="0">
                <a:latin typeface="Arial"/>
                <a:cs typeface="Arial"/>
              </a:rPr>
              <a:t>succeed </a:t>
            </a:r>
            <a:r>
              <a:rPr sz="1800" b="1" spc="50" dirty="0">
                <a:latin typeface="Arial"/>
                <a:cs typeface="Arial"/>
              </a:rPr>
              <a:t>it </a:t>
            </a:r>
            <a:r>
              <a:rPr sz="1800" b="1" spc="15" dirty="0">
                <a:latin typeface="Arial"/>
                <a:cs typeface="Arial"/>
              </a:rPr>
              <a:t>would </a:t>
            </a:r>
            <a:r>
              <a:rPr sz="1800" b="1" spc="-10" dirty="0">
                <a:latin typeface="Arial"/>
                <a:cs typeface="Arial"/>
              </a:rPr>
              <a:t>have </a:t>
            </a:r>
            <a:r>
              <a:rPr sz="1800" b="1" spc="-5" dirty="0">
                <a:latin typeface="Arial"/>
                <a:cs typeface="Arial"/>
              </a:rPr>
              <a:t>perceived </a:t>
            </a:r>
            <a:r>
              <a:rPr sz="1800" b="1" spc="-40" dirty="0">
                <a:latin typeface="Arial"/>
                <a:cs typeface="Arial"/>
              </a:rPr>
              <a:t>as </a:t>
            </a:r>
            <a:r>
              <a:rPr sz="1800" b="1" spc="20" dirty="0">
                <a:latin typeface="Arial"/>
                <a:cs typeface="Arial"/>
              </a:rPr>
              <a:t>in </a:t>
            </a:r>
            <a:r>
              <a:rPr sz="1800" b="1" spc="35" dirty="0">
                <a:latin typeface="Arial"/>
                <a:cs typeface="Arial"/>
              </a:rPr>
              <a:t>the </a:t>
            </a:r>
            <a:r>
              <a:rPr sz="1800" b="1" u="sng" spc="90" dirty="0">
                <a:uFill>
                  <a:solidFill>
                    <a:srgbClr val="000000"/>
                  </a:solidFill>
                </a:uFill>
                <a:latin typeface="Arial"/>
                <a:cs typeface="Arial"/>
              </a:rPr>
              <a:t>self- </a:t>
            </a:r>
            <a:r>
              <a:rPr sz="1800" b="1" spc="90" dirty="0">
                <a:latin typeface="Arial"/>
                <a:cs typeface="Arial"/>
              </a:rPr>
              <a:t> </a:t>
            </a:r>
            <a:r>
              <a:rPr sz="1800" b="1" u="sng" spc="15" dirty="0">
                <a:uFill>
                  <a:solidFill>
                    <a:srgbClr val="000000"/>
                  </a:solidFill>
                </a:uFill>
                <a:latin typeface="Arial"/>
                <a:cs typeface="Arial"/>
              </a:rPr>
              <a:t>interest</a:t>
            </a:r>
            <a:r>
              <a:rPr sz="1800" b="1" spc="15" dirty="0">
                <a:latin typeface="Arial"/>
                <a:cs typeface="Arial"/>
              </a:rPr>
              <a:t> </a:t>
            </a:r>
            <a:r>
              <a:rPr sz="1800" b="1" spc="35" dirty="0">
                <a:latin typeface="Arial"/>
                <a:cs typeface="Arial"/>
              </a:rPr>
              <a:t>of </a:t>
            </a:r>
            <a:r>
              <a:rPr sz="1800" b="1" spc="-10" dirty="0">
                <a:latin typeface="Arial"/>
                <a:cs typeface="Arial"/>
              </a:rPr>
              <a:t>a </a:t>
            </a:r>
            <a:r>
              <a:rPr sz="1800" b="1" spc="35" dirty="0">
                <a:latin typeface="Arial"/>
                <a:cs typeface="Arial"/>
              </a:rPr>
              <a:t>country’s </a:t>
            </a:r>
            <a:r>
              <a:rPr sz="1800" b="1" spc="5" dirty="0">
                <a:latin typeface="Arial"/>
                <a:cs typeface="Arial"/>
              </a:rPr>
              <a:t>leadership </a:t>
            </a:r>
            <a:r>
              <a:rPr sz="1800" b="1" spc="35" dirty="0">
                <a:latin typeface="Arial"/>
                <a:cs typeface="Arial"/>
              </a:rPr>
              <a:t>of both </a:t>
            </a:r>
            <a:r>
              <a:rPr sz="1800" b="1" spc="20" dirty="0">
                <a:latin typeface="Arial"/>
                <a:cs typeface="Arial"/>
              </a:rPr>
              <a:t>donor </a:t>
            </a:r>
            <a:r>
              <a:rPr sz="1800" b="1" spc="15" dirty="0">
                <a:latin typeface="Arial"/>
                <a:cs typeface="Arial"/>
              </a:rPr>
              <a:t>and </a:t>
            </a:r>
            <a:r>
              <a:rPr sz="1800" b="1" spc="10" dirty="0">
                <a:latin typeface="Arial"/>
                <a:cs typeface="Arial"/>
              </a:rPr>
              <a:t>recipient  nations.</a:t>
            </a:r>
            <a:endParaRPr sz="1800">
              <a:latin typeface="Arial"/>
              <a:cs typeface="Arial"/>
            </a:endParaRPr>
          </a:p>
          <a:p>
            <a:pPr>
              <a:lnSpc>
                <a:spcPct val="100000"/>
              </a:lnSpc>
              <a:spcBef>
                <a:spcPts val="25"/>
              </a:spcBef>
            </a:pPr>
            <a:endParaRPr sz="2250">
              <a:latin typeface="Times New Roman"/>
              <a:cs typeface="Times New Roman"/>
            </a:endParaRPr>
          </a:p>
          <a:p>
            <a:pPr marL="268605" marR="26034" indent="-256540">
              <a:lnSpc>
                <a:spcPct val="80000"/>
              </a:lnSpc>
              <a:tabLst>
                <a:tab pos="268605" algn="l"/>
              </a:tabLst>
            </a:pPr>
            <a:r>
              <a:rPr sz="1200" spc="-340" dirty="0">
                <a:solidFill>
                  <a:srgbClr val="2CA1BE"/>
                </a:solidFill>
                <a:latin typeface="Arial"/>
                <a:cs typeface="Arial"/>
              </a:rPr>
              <a:t>	</a:t>
            </a:r>
            <a:r>
              <a:rPr sz="1800" b="1" spc="10" dirty="0">
                <a:latin typeface="Arial"/>
                <a:cs typeface="Arial"/>
              </a:rPr>
              <a:t>However, </a:t>
            </a:r>
            <a:r>
              <a:rPr sz="1800" b="1" spc="-45" dirty="0">
                <a:latin typeface="Arial"/>
                <a:cs typeface="Arial"/>
              </a:rPr>
              <a:t>as </a:t>
            </a:r>
            <a:r>
              <a:rPr sz="1800" b="1" spc="-25" dirty="0">
                <a:latin typeface="Arial"/>
                <a:cs typeface="Arial"/>
              </a:rPr>
              <a:t>Barbara </a:t>
            </a:r>
            <a:r>
              <a:rPr sz="1800" b="1" spc="15" dirty="0">
                <a:latin typeface="Arial"/>
                <a:cs typeface="Arial"/>
              </a:rPr>
              <a:t>Tuchman </a:t>
            </a:r>
            <a:r>
              <a:rPr sz="1800" b="1" spc="10" dirty="0">
                <a:latin typeface="Arial"/>
                <a:cs typeface="Arial"/>
              </a:rPr>
              <a:t>points </a:t>
            </a:r>
            <a:r>
              <a:rPr sz="1800" b="1" spc="45" dirty="0">
                <a:latin typeface="Arial"/>
                <a:cs typeface="Arial"/>
              </a:rPr>
              <a:t>out, </a:t>
            </a:r>
            <a:r>
              <a:rPr sz="1800" b="1" spc="-5" dirty="0">
                <a:latin typeface="Arial"/>
                <a:cs typeface="Arial"/>
              </a:rPr>
              <a:t>“[a] </a:t>
            </a:r>
            <a:r>
              <a:rPr sz="1800" b="1" spc="20" dirty="0">
                <a:latin typeface="Arial"/>
                <a:cs typeface="Arial"/>
              </a:rPr>
              <a:t>phenomenon  </a:t>
            </a:r>
            <a:r>
              <a:rPr sz="1800" b="1" spc="10" dirty="0">
                <a:latin typeface="Arial"/>
                <a:cs typeface="Arial"/>
              </a:rPr>
              <a:t>noticeable </a:t>
            </a:r>
            <a:r>
              <a:rPr sz="1800" b="1" spc="30" dirty="0">
                <a:latin typeface="Arial"/>
                <a:cs typeface="Arial"/>
              </a:rPr>
              <a:t>throughout </a:t>
            </a:r>
            <a:r>
              <a:rPr sz="1800" b="1" dirty="0">
                <a:latin typeface="Arial"/>
                <a:cs typeface="Arial"/>
              </a:rPr>
              <a:t>history </a:t>
            </a:r>
            <a:r>
              <a:rPr sz="1800" b="1" spc="-5" dirty="0">
                <a:latin typeface="Arial"/>
                <a:cs typeface="Arial"/>
              </a:rPr>
              <a:t>regardless </a:t>
            </a:r>
            <a:r>
              <a:rPr sz="1800" b="1" spc="35" dirty="0">
                <a:latin typeface="Arial"/>
                <a:cs typeface="Arial"/>
              </a:rPr>
              <a:t>of </a:t>
            </a:r>
            <a:r>
              <a:rPr sz="1800" b="1" dirty="0">
                <a:latin typeface="Arial"/>
                <a:cs typeface="Arial"/>
              </a:rPr>
              <a:t>place </a:t>
            </a:r>
            <a:r>
              <a:rPr sz="1800" b="1" spc="20" dirty="0">
                <a:latin typeface="Arial"/>
                <a:cs typeface="Arial"/>
              </a:rPr>
              <a:t>or </a:t>
            </a:r>
            <a:r>
              <a:rPr sz="1800" b="1" spc="25" dirty="0">
                <a:latin typeface="Arial"/>
                <a:cs typeface="Arial"/>
              </a:rPr>
              <a:t>period </a:t>
            </a:r>
            <a:r>
              <a:rPr sz="1800" b="1" spc="-30" dirty="0">
                <a:latin typeface="Arial"/>
                <a:cs typeface="Arial"/>
              </a:rPr>
              <a:t>is  </a:t>
            </a:r>
            <a:r>
              <a:rPr sz="1800" b="1" spc="30" dirty="0">
                <a:latin typeface="Arial"/>
                <a:cs typeface="Arial"/>
              </a:rPr>
              <a:t>the </a:t>
            </a:r>
            <a:r>
              <a:rPr sz="1800" b="1" spc="15" dirty="0">
                <a:latin typeface="Arial"/>
                <a:cs typeface="Arial"/>
              </a:rPr>
              <a:t>pursuit </a:t>
            </a:r>
            <a:r>
              <a:rPr sz="1800" b="1" spc="-15" dirty="0">
                <a:latin typeface="Arial"/>
                <a:cs typeface="Arial"/>
              </a:rPr>
              <a:t>by </a:t>
            </a:r>
            <a:r>
              <a:rPr sz="1800" b="1" spc="10" dirty="0">
                <a:latin typeface="Arial"/>
                <a:cs typeface="Arial"/>
              </a:rPr>
              <a:t>governments </a:t>
            </a:r>
            <a:r>
              <a:rPr sz="1800" b="1" spc="35" dirty="0">
                <a:latin typeface="Arial"/>
                <a:cs typeface="Arial"/>
              </a:rPr>
              <a:t>of </a:t>
            </a:r>
            <a:r>
              <a:rPr sz="1800" b="1" spc="-5" dirty="0">
                <a:latin typeface="Arial"/>
                <a:cs typeface="Arial"/>
              </a:rPr>
              <a:t>policies </a:t>
            </a:r>
            <a:r>
              <a:rPr sz="1800" b="1" spc="5" dirty="0">
                <a:latin typeface="Arial"/>
                <a:cs typeface="Arial"/>
              </a:rPr>
              <a:t>contrary </a:t>
            </a:r>
            <a:r>
              <a:rPr sz="1800" b="1" spc="40" dirty="0">
                <a:latin typeface="Arial"/>
                <a:cs typeface="Arial"/>
              </a:rPr>
              <a:t>to </a:t>
            </a:r>
            <a:r>
              <a:rPr sz="1800" b="1" spc="30" dirty="0">
                <a:latin typeface="Arial"/>
                <a:cs typeface="Arial"/>
              </a:rPr>
              <a:t>their </a:t>
            </a:r>
            <a:r>
              <a:rPr sz="1800" b="1" spc="10" dirty="0">
                <a:latin typeface="Arial"/>
                <a:cs typeface="Arial"/>
              </a:rPr>
              <a:t>own  interests,”</a:t>
            </a:r>
            <a:endParaRPr sz="1800">
              <a:latin typeface="Arial"/>
              <a:cs typeface="Arial"/>
            </a:endParaRPr>
          </a:p>
          <a:p>
            <a:pPr marL="12700">
              <a:lnSpc>
                <a:spcPts val="1945"/>
              </a:lnSpc>
              <a:spcBef>
                <a:spcPts val="2020"/>
              </a:spcBef>
              <a:tabLst>
                <a:tab pos="268605" algn="l"/>
              </a:tabLst>
            </a:pPr>
            <a:r>
              <a:rPr sz="1200" spc="-340" dirty="0">
                <a:solidFill>
                  <a:srgbClr val="2CA1BE"/>
                </a:solidFill>
                <a:latin typeface="Arial"/>
                <a:cs typeface="Arial"/>
              </a:rPr>
              <a:t>	</a:t>
            </a:r>
            <a:r>
              <a:rPr sz="1800" b="1" spc="40" dirty="0">
                <a:latin typeface="Arial"/>
                <a:cs typeface="Arial"/>
              </a:rPr>
              <a:t>that </a:t>
            </a:r>
            <a:r>
              <a:rPr sz="1800" b="1" spc="-30" dirty="0">
                <a:latin typeface="Arial"/>
                <a:cs typeface="Arial"/>
              </a:rPr>
              <a:t>is </a:t>
            </a:r>
            <a:r>
              <a:rPr sz="1800" b="1" dirty="0">
                <a:latin typeface="Arial"/>
                <a:cs typeface="Arial"/>
              </a:rPr>
              <a:t>contrary </a:t>
            </a:r>
            <a:r>
              <a:rPr sz="1800" b="1" spc="40" dirty="0">
                <a:latin typeface="Arial"/>
                <a:cs typeface="Arial"/>
              </a:rPr>
              <a:t>to important </a:t>
            </a:r>
            <a:r>
              <a:rPr sz="1800" b="1" spc="-10" dirty="0">
                <a:latin typeface="Arial"/>
                <a:cs typeface="Arial"/>
              </a:rPr>
              <a:t>constituencies </a:t>
            </a:r>
            <a:r>
              <a:rPr sz="1800" b="1" spc="20" dirty="0">
                <a:latin typeface="Arial"/>
                <a:cs typeface="Arial"/>
              </a:rPr>
              <a:t>or </a:t>
            </a:r>
            <a:r>
              <a:rPr sz="1800" b="1" spc="30" dirty="0">
                <a:latin typeface="Arial"/>
                <a:cs typeface="Arial"/>
              </a:rPr>
              <a:t>the </a:t>
            </a:r>
            <a:r>
              <a:rPr sz="1800" b="1" spc="10" dirty="0">
                <a:latin typeface="Arial"/>
                <a:cs typeface="Arial"/>
              </a:rPr>
              <a:t>state </a:t>
            </a:r>
            <a:r>
              <a:rPr sz="1800" b="1" spc="-45" dirty="0">
                <a:latin typeface="Arial"/>
                <a:cs typeface="Arial"/>
              </a:rPr>
              <a:t>as</a:t>
            </a:r>
            <a:r>
              <a:rPr sz="1800" b="1" spc="390" dirty="0">
                <a:latin typeface="Arial"/>
                <a:cs typeface="Arial"/>
              </a:rPr>
              <a:t> </a:t>
            </a:r>
            <a:r>
              <a:rPr sz="1800" b="1" spc="-10" dirty="0">
                <a:latin typeface="Arial"/>
                <a:cs typeface="Arial"/>
              </a:rPr>
              <a:t>a</a:t>
            </a:r>
            <a:endParaRPr sz="1800">
              <a:latin typeface="Arial"/>
              <a:cs typeface="Arial"/>
            </a:endParaRPr>
          </a:p>
          <a:p>
            <a:pPr marL="268605" algn="just">
              <a:lnSpc>
                <a:spcPts val="1945"/>
              </a:lnSpc>
            </a:pPr>
            <a:r>
              <a:rPr sz="1800" b="1" spc="15" dirty="0">
                <a:latin typeface="Arial"/>
                <a:cs typeface="Arial"/>
              </a:rPr>
              <a:t>whole.</a:t>
            </a:r>
            <a:endParaRPr sz="1800">
              <a:latin typeface="Arial"/>
              <a:cs typeface="Arial"/>
            </a:endParaRPr>
          </a:p>
          <a:p>
            <a:pPr marL="12700">
              <a:lnSpc>
                <a:spcPct val="100000"/>
              </a:lnSpc>
              <a:spcBef>
                <a:spcPts val="2090"/>
              </a:spcBef>
              <a:tabLst>
                <a:tab pos="268605" algn="l"/>
              </a:tabLst>
            </a:pPr>
            <a:r>
              <a:rPr sz="1200" spc="-340" dirty="0">
                <a:solidFill>
                  <a:srgbClr val="2CA1BE"/>
                </a:solidFill>
                <a:latin typeface="Arial"/>
                <a:cs typeface="Arial"/>
              </a:rPr>
              <a:t>	</a:t>
            </a:r>
            <a:r>
              <a:rPr sz="1800" b="1" spc="10" dirty="0">
                <a:latin typeface="Arial"/>
                <a:cs typeface="Arial"/>
              </a:rPr>
              <a:t>One </a:t>
            </a:r>
            <a:r>
              <a:rPr sz="1800" b="1" spc="-5" dirty="0">
                <a:latin typeface="Arial"/>
                <a:cs typeface="Arial"/>
              </a:rPr>
              <a:t>Problem:</a:t>
            </a:r>
            <a:r>
              <a:rPr sz="1800" b="1" spc="55" dirty="0">
                <a:latin typeface="Arial"/>
                <a:cs typeface="Arial"/>
              </a:rPr>
              <a:t> </a:t>
            </a:r>
            <a:r>
              <a:rPr sz="1800" b="1" spc="-55" dirty="0">
                <a:latin typeface="Arial"/>
                <a:cs typeface="Arial"/>
              </a:rPr>
              <a:t>GROUPTHINK</a:t>
            </a:r>
            <a:endParaRPr sz="1800">
              <a:latin typeface="Arial"/>
              <a:cs typeface="Arial"/>
            </a:endParaRPr>
          </a:p>
        </p:txBody>
      </p:sp>
      <p:sp>
        <p:nvSpPr>
          <p:cNvPr id="4" name="object 4"/>
          <p:cNvSpPr txBox="1"/>
          <p:nvPr/>
        </p:nvSpPr>
        <p:spPr>
          <a:xfrm>
            <a:off x="1026972" y="5623052"/>
            <a:ext cx="7417434" cy="354965"/>
          </a:xfrm>
          <a:prstGeom prst="rect">
            <a:avLst/>
          </a:prstGeom>
        </p:spPr>
        <p:txBody>
          <a:bodyPr vert="horz" wrap="square" lIns="0" tIns="48895" rIns="0" bIns="0" rtlCol="0">
            <a:spAutoFit/>
          </a:bodyPr>
          <a:lstStyle/>
          <a:p>
            <a:pPr marL="268605" marR="5080" indent="-256540">
              <a:lnSpc>
                <a:spcPct val="80000"/>
              </a:lnSpc>
              <a:spcBef>
                <a:spcPts val="385"/>
              </a:spcBef>
              <a:tabLst>
                <a:tab pos="268605" algn="l"/>
              </a:tabLst>
            </a:pPr>
            <a:r>
              <a:rPr sz="800" spc="-225" dirty="0">
                <a:solidFill>
                  <a:srgbClr val="2CA1BE"/>
                </a:solidFill>
                <a:latin typeface="Arial"/>
                <a:cs typeface="Arial"/>
              </a:rPr>
              <a:t>	</a:t>
            </a:r>
            <a:r>
              <a:rPr sz="1200" b="1" spc="15" dirty="0">
                <a:latin typeface="Arial"/>
                <a:cs typeface="Arial"/>
              </a:rPr>
              <a:t>Quote </a:t>
            </a:r>
            <a:r>
              <a:rPr sz="1200" b="1" spc="35" dirty="0">
                <a:latin typeface="Arial"/>
                <a:cs typeface="Arial"/>
              </a:rPr>
              <a:t>from </a:t>
            </a:r>
            <a:r>
              <a:rPr sz="1200" b="1" spc="-20" dirty="0">
                <a:latin typeface="Arial"/>
                <a:cs typeface="Arial"/>
              </a:rPr>
              <a:t>Barbara </a:t>
            </a:r>
            <a:r>
              <a:rPr sz="1200" b="1" spc="-25" dirty="0">
                <a:latin typeface="Arial"/>
                <a:cs typeface="Arial"/>
              </a:rPr>
              <a:t>W. </a:t>
            </a:r>
            <a:r>
              <a:rPr sz="1200" b="1" spc="15" dirty="0">
                <a:latin typeface="Arial"/>
                <a:cs typeface="Arial"/>
              </a:rPr>
              <a:t>Tuchman, </a:t>
            </a:r>
            <a:r>
              <a:rPr sz="1200" b="1" u="sng" spc="15" dirty="0">
                <a:uFill>
                  <a:solidFill>
                    <a:srgbClr val="000000"/>
                  </a:solidFill>
                </a:uFill>
                <a:latin typeface="Arial"/>
                <a:cs typeface="Arial"/>
              </a:rPr>
              <a:t>The </a:t>
            </a:r>
            <a:r>
              <a:rPr sz="1200" b="1" u="sng" spc="5" dirty="0">
                <a:uFill>
                  <a:solidFill>
                    <a:srgbClr val="000000"/>
                  </a:solidFill>
                </a:uFill>
                <a:latin typeface="Arial"/>
                <a:cs typeface="Arial"/>
              </a:rPr>
              <a:t>March </a:t>
            </a:r>
            <a:r>
              <a:rPr sz="1200" b="1" u="sng" spc="25" dirty="0">
                <a:uFill>
                  <a:solidFill>
                    <a:srgbClr val="000000"/>
                  </a:solidFill>
                </a:uFill>
                <a:latin typeface="Arial"/>
                <a:cs typeface="Arial"/>
              </a:rPr>
              <a:t>of </a:t>
            </a:r>
            <a:r>
              <a:rPr sz="1200" b="1" u="sng" spc="-15" dirty="0">
                <a:uFill>
                  <a:solidFill>
                    <a:srgbClr val="000000"/>
                  </a:solidFill>
                </a:uFill>
                <a:latin typeface="Arial"/>
                <a:cs typeface="Arial"/>
              </a:rPr>
              <a:t>Folly: </a:t>
            </a:r>
            <a:r>
              <a:rPr sz="1200" b="1" u="sng" spc="5" dirty="0">
                <a:uFill>
                  <a:solidFill>
                    <a:srgbClr val="000000"/>
                  </a:solidFill>
                </a:uFill>
                <a:latin typeface="Arial"/>
                <a:cs typeface="Arial"/>
              </a:rPr>
              <a:t>From Troy </a:t>
            </a:r>
            <a:r>
              <a:rPr sz="1200" b="1" u="sng" spc="25" dirty="0">
                <a:uFill>
                  <a:solidFill>
                    <a:srgbClr val="000000"/>
                  </a:solidFill>
                </a:uFill>
                <a:latin typeface="Arial"/>
                <a:cs typeface="Arial"/>
              </a:rPr>
              <a:t>to </a:t>
            </a:r>
            <a:r>
              <a:rPr sz="1200" b="1" u="sng" spc="20" dirty="0">
                <a:uFill>
                  <a:solidFill>
                    <a:srgbClr val="000000"/>
                  </a:solidFill>
                </a:uFill>
                <a:latin typeface="Arial"/>
                <a:cs typeface="Arial"/>
              </a:rPr>
              <a:t>Vietnam</a:t>
            </a:r>
            <a:r>
              <a:rPr sz="1200" b="1" spc="20" dirty="0">
                <a:latin typeface="Arial"/>
                <a:cs typeface="Arial"/>
              </a:rPr>
              <a:t> </a:t>
            </a:r>
            <a:r>
              <a:rPr sz="1200" b="1" spc="5" dirty="0">
                <a:latin typeface="Arial"/>
                <a:cs typeface="Arial"/>
              </a:rPr>
              <a:t>(New </a:t>
            </a:r>
            <a:r>
              <a:rPr sz="1200" b="1" spc="-5" dirty="0">
                <a:latin typeface="Arial"/>
                <a:cs typeface="Arial"/>
              </a:rPr>
              <a:t>York: </a:t>
            </a:r>
            <a:r>
              <a:rPr sz="1200" b="1" spc="10" dirty="0">
                <a:latin typeface="Arial"/>
                <a:cs typeface="Arial"/>
              </a:rPr>
              <a:t>Alfred </a:t>
            </a:r>
            <a:r>
              <a:rPr sz="1200" b="1" spc="5" dirty="0">
                <a:latin typeface="Arial"/>
                <a:cs typeface="Arial"/>
              </a:rPr>
              <a:t>A.  </a:t>
            </a:r>
            <a:r>
              <a:rPr sz="1200" b="1" spc="10" dirty="0">
                <a:latin typeface="Arial"/>
                <a:cs typeface="Arial"/>
              </a:rPr>
              <a:t>Knopf, </a:t>
            </a:r>
            <a:r>
              <a:rPr sz="1200" b="1" spc="70" dirty="0">
                <a:latin typeface="Arial"/>
                <a:cs typeface="Arial"/>
              </a:rPr>
              <a:t>1984),</a:t>
            </a:r>
            <a:r>
              <a:rPr sz="1200" b="1" spc="-15" dirty="0">
                <a:latin typeface="Arial"/>
                <a:cs typeface="Arial"/>
              </a:rPr>
              <a:t> </a:t>
            </a:r>
            <a:r>
              <a:rPr sz="1200" b="1" spc="55" dirty="0">
                <a:latin typeface="Arial"/>
                <a:cs typeface="Arial"/>
              </a:rPr>
              <a:t>p.4.</a:t>
            </a:r>
            <a:endParaRPr sz="1200">
              <a:latin typeface="Arial"/>
              <a:cs typeface="Arial"/>
            </a:endParaRPr>
          </a:p>
        </p:txBody>
      </p:sp>
      <p:sp>
        <p:nvSpPr>
          <p:cNvPr id="5" name="object 5"/>
          <p:cNvSpPr/>
          <p:nvPr/>
        </p:nvSpPr>
        <p:spPr>
          <a:xfrm>
            <a:off x="284988" y="228600"/>
            <a:ext cx="6048756" cy="13807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229600" cy="6007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988" y="228600"/>
            <a:ext cx="8177783" cy="13807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460750" y="2157476"/>
            <a:ext cx="2222500" cy="3175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1497838"/>
            <a:ext cx="7387590" cy="1154430"/>
          </a:xfrm>
          <a:prstGeom prst="rect">
            <a:avLst/>
          </a:prstGeom>
        </p:spPr>
        <p:txBody>
          <a:bodyPr vert="horz" wrap="square" lIns="0" tIns="43180" rIns="0" bIns="0" rtlCol="0">
            <a:spAutoFit/>
          </a:bodyPr>
          <a:lstStyle/>
          <a:p>
            <a:pPr marL="268605" marR="5080" indent="-256540">
              <a:lnSpc>
                <a:spcPct val="90000"/>
              </a:lnSpc>
              <a:spcBef>
                <a:spcPts val="340"/>
              </a:spcBef>
              <a:tabLst>
                <a:tab pos="268605" algn="l"/>
              </a:tabLst>
            </a:pPr>
            <a:r>
              <a:rPr sz="1350" spc="-395" dirty="0">
                <a:solidFill>
                  <a:srgbClr val="2CA1BE"/>
                </a:solidFill>
                <a:latin typeface="Arial"/>
                <a:cs typeface="Arial"/>
              </a:rPr>
              <a:t>	</a:t>
            </a:r>
            <a:r>
              <a:rPr sz="2000" b="1" spc="-5" dirty="0">
                <a:latin typeface="Arial"/>
                <a:cs typeface="Arial"/>
              </a:rPr>
              <a:t>Foreign </a:t>
            </a:r>
            <a:r>
              <a:rPr sz="2000" b="1" spc="20" dirty="0">
                <a:latin typeface="Arial"/>
                <a:cs typeface="Arial"/>
              </a:rPr>
              <a:t>aid </a:t>
            </a:r>
            <a:r>
              <a:rPr sz="2000" b="1" spc="-35" dirty="0">
                <a:latin typeface="Arial"/>
                <a:cs typeface="Arial"/>
              </a:rPr>
              <a:t>was </a:t>
            </a:r>
            <a:r>
              <a:rPr sz="2000" b="1" spc="-5" dirty="0">
                <a:latin typeface="Arial"/>
                <a:cs typeface="Arial"/>
              </a:rPr>
              <a:t>said </a:t>
            </a:r>
            <a:r>
              <a:rPr sz="2000" b="1" spc="45" dirty="0">
                <a:latin typeface="Arial"/>
                <a:cs typeface="Arial"/>
              </a:rPr>
              <a:t>to </a:t>
            </a:r>
            <a:r>
              <a:rPr sz="2000" b="1" spc="20" dirty="0">
                <a:latin typeface="Arial"/>
                <a:cs typeface="Arial"/>
              </a:rPr>
              <a:t>hold </a:t>
            </a:r>
            <a:r>
              <a:rPr sz="2000" b="1" spc="35" dirty="0">
                <a:latin typeface="Arial"/>
                <a:cs typeface="Arial"/>
              </a:rPr>
              <a:t>the </a:t>
            </a:r>
            <a:r>
              <a:rPr sz="2000" b="1" spc="15" dirty="0">
                <a:latin typeface="Arial"/>
                <a:cs typeface="Arial"/>
              </a:rPr>
              <a:t>promise </a:t>
            </a:r>
            <a:r>
              <a:rPr sz="2000" b="1" spc="45" dirty="0">
                <a:latin typeface="Arial"/>
                <a:cs typeface="Arial"/>
              </a:rPr>
              <a:t>of </a:t>
            </a:r>
            <a:r>
              <a:rPr sz="2000" b="1" u="sng" spc="20" dirty="0">
                <a:uFill>
                  <a:solidFill>
                    <a:srgbClr val="000000"/>
                  </a:solidFill>
                </a:uFill>
                <a:latin typeface="Arial"/>
                <a:cs typeface="Arial"/>
              </a:rPr>
              <a:t>institutional </a:t>
            </a:r>
            <a:r>
              <a:rPr sz="2000" b="1" spc="20" dirty="0">
                <a:latin typeface="Arial"/>
                <a:cs typeface="Arial"/>
              </a:rPr>
              <a:t> </a:t>
            </a:r>
            <a:r>
              <a:rPr sz="2000" b="1" u="sng" spc="25" dirty="0">
                <a:uFill>
                  <a:solidFill>
                    <a:srgbClr val="000000"/>
                  </a:solidFill>
                </a:uFill>
                <a:latin typeface="Arial"/>
                <a:cs typeface="Arial"/>
              </a:rPr>
              <a:t>development</a:t>
            </a:r>
            <a:r>
              <a:rPr sz="2000" b="1" spc="25" dirty="0">
                <a:latin typeface="Arial"/>
                <a:cs typeface="Arial"/>
              </a:rPr>
              <a:t>, </a:t>
            </a:r>
            <a:r>
              <a:rPr sz="2000" b="1" spc="45" dirty="0">
                <a:latin typeface="Arial"/>
                <a:cs typeface="Arial"/>
              </a:rPr>
              <a:t>that </a:t>
            </a:r>
            <a:r>
              <a:rPr sz="2000" b="1" spc="-35" dirty="0">
                <a:latin typeface="Arial"/>
                <a:cs typeface="Arial"/>
              </a:rPr>
              <a:t>is </a:t>
            </a:r>
            <a:r>
              <a:rPr sz="2000" b="1" spc="35" dirty="0">
                <a:latin typeface="Arial"/>
                <a:cs typeface="Arial"/>
              </a:rPr>
              <a:t>the </a:t>
            </a:r>
            <a:r>
              <a:rPr sz="2000" b="1" spc="20" dirty="0">
                <a:latin typeface="Arial"/>
                <a:cs typeface="Arial"/>
              </a:rPr>
              <a:t>building </a:t>
            </a:r>
            <a:r>
              <a:rPr sz="2000" b="1" spc="45" dirty="0">
                <a:latin typeface="Arial"/>
                <a:cs typeface="Arial"/>
              </a:rPr>
              <a:t>of </a:t>
            </a:r>
            <a:r>
              <a:rPr sz="2000" b="1" dirty="0">
                <a:latin typeface="Arial"/>
                <a:cs typeface="Arial"/>
              </a:rPr>
              <a:t>structures capable </a:t>
            </a:r>
            <a:r>
              <a:rPr sz="2000" b="1" spc="45" dirty="0">
                <a:latin typeface="Arial"/>
                <a:cs typeface="Arial"/>
              </a:rPr>
              <a:t>of  </a:t>
            </a:r>
            <a:r>
              <a:rPr sz="2000" b="1" spc="15" dirty="0">
                <a:latin typeface="Arial"/>
                <a:cs typeface="Arial"/>
              </a:rPr>
              <a:t>introducing </a:t>
            </a:r>
            <a:r>
              <a:rPr sz="2000" b="1" spc="20" dirty="0">
                <a:latin typeface="Arial"/>
                <a:cs typeface="Arial"/>
              </a:rPr>
              <a:t>and </a:t>
            </a:r>
            <a:r>
              <a:rPr sz="2000" b="1" spc="15" dirty="0">
                <a:latin typeface="Arial"/>
                <a:cs typeface="Arial"/>
              </a:rPr>
              <a:t>supporting </a:t>
            </a:r>
            <a:r>
              <a:rPr sz="2000" b="1" spc="35" dirty="0">
                <a:latin typeface="Arial"/>
                <a:cs typeface="Arial"/>
              </a:rPr>
              <a:t>the </a:t>
            </a:r>
            <a:r>
              <a:rPr sz="2000" b="1" spc="-15" dirty="0">
                <a:latin typeface="Arial"/>
                <a:cs typeface="Arial"/>
              </a:rPr>
              <a:t>changes </a:t>
            </a:r>
            <a:r>
              <a:rPr sz="2000" b="1" spc="30" dirty="0">
                <a:latin typeface="Arial"/>
                <a:cs typeface="Arial"/>
              </a:rPr>
              <a:t>implied </a:t>
            </a:r>
            <a:r>
              <a:rPr sz="2000" b="1" spc="25" dirty="0">
                <a:latin typeface="Arial"/>
                <a:cs typeface="Arial"/>
              </a:rPr>
              <a:t>in </a:t>
            </a:r>
            <a:r>
              <a:rPr sz="2000" b="1" spc="35" dirty="0">
                <a:latin typeface="Arial"/>
                <a:cs typeface="Arial"/>
              </a:rPr>
              <a:t>the  </a:t>
            </a:r>
            <a:r>
              <a:rPr sz="2000" b="1" spc="55" dirty="0">
                <a:latin typeface="Arial"/>
                <a:cs typeface="Arial"/>
              </a:rPr>
              <a:t>term</a:t>
            </a:r>
            <a:r>
              <a:rPr sz="2000" b="1" spc="40" dirty="0">
                <a:latin typeface="Arial"/>
                <a:cs typeface="Arial"/>
              </a:rPr>
              <a:t> </a:t>
            </a:r>
            <a:r>
              <a:rPr sz="2000" b="1" spc="35" dirty="0">
                <a:latin typeface="Arial"/>
                <a:cs typeface="Arial"/>
              </a:rPr>
              <a:t>modernization.</a:t>
            </a:r>
            <a:endParaRPr sz="2000">
              <a:latin typeface="Arial"/>
              <a:cs typeface="Arial"/>
            </a:endParaRPr>
          </a:p>
        </p:txBody>
      </p:sp>
      <p:sp>
        <p:nvSpPr>
          <p:cNvPr id="3" name="object 3"/>
          <p:cNvSpPr txBox="1">
            <a:spLocks noGrp="1"/>
          </p:cNvSpPr>
          <p:nvPr>
            <p:ph type="title"/>
          </p:nvPr>
        </p:nvSpPr>
        <p:spPr>
          <a:xfrm>
            <a:off x="1026972" y="2970352"/>
            <a:ext cx="6928484" cy="331470"/>
          </a:xfrm>
          <a:prstGeom prst="rect">
            <a:avLst/>
          </a:prstGeom>
        </p:spPr>
        <p:txBody>
          <a:bodyPr vert="horz" wrap="square" lIns="0" tIns="13335" rIns="0" bIns="0" rtlCol="0">
            <a:spAutoFit/>
          </a:bodyPr>
          <a:lstStyle/>
          <a:p>
            <a:pPr marL="12700">
              <a:lnSpc>
                <a:spcPct val="100000"/>
              </a:lnSpc>
              <a:spcBef>
                <a:spcPts val="105"/>
              </a:spcBef>
              <a:tabLst>
                <a:tab pos="268605" algn="l"/>
              </a:tabLst>
            </a:pPr>
            <a:r>
              <a:rPr sz="1350" b="0" spc="-395" dirty="0">
                <a:solidFill>
                  <a:srgbClr val="2CA1BE"/>
                </a:solidFill>
                <a:latin typeface="Arial"/>
                <a:cs typeface="Arial"/>
              </a:rPr>
              <a:t>	</a:t>
            </a:r>
            <a:r>
              <a:rPr sz="2000" spc="-5" dirty="0"/>
              <a:t>Foreign </a:t>
            </a:r>
            <a:r>
              <a:rPr sz="2000" spc="35" dirty="0"/>
              <a:t>aid, </a:t>
            </a:r>
            <a:r>
              <a:rPr sz="2000" spc="45" dirty="0"/>
              <a:t>to </a:t>
            </a:r>
            <a:r>
              <a:rPr sz="2000" spc="5" dirty="0"/>
              <a:t>its </a:t>
            </a:r>
            <a:r>
              <a:rPr sz="2000" spc="-15" dirty="0"/>
              <a:t>critics </a:t>
            </a:r>
            <a:r>
              <a:rPr sz="2000" spc="5" dirty="0"/>
              <a:t>however, lacked </a:t>
            </a:r>
            <a:r>
              <a:rPr sz="2000" spc="10" dirty="0"/>
              <a:t>an</a:t>
            </a:r>
            <a:r>
              <a:rPr sz="2000" spc="370" dirty="0"/>
              <a:t> </a:t>
            </a:r>
            <a:r>
              <a:rPr sz="2000" spc="15" dirty="0"/>
              <a:t>adequate</a:t>
            </a:r>
            <a:endParaRPr sz="2000">
              <a:latin typeface="Arial"/>
              <a:cs typeface="Arial"/>
            </a:endParaRPr>
          </a:p>
        </p:txBody>
      </p:sp>
      <p:sp>
        <p:nvSpPr>
          <p:cNvPr id="4" name="object 4"/>
          <p:cNvSpPr txBox="1"/>
          <p:nvPr/>
        </p:nvSpPr>
        <p:spPr>
          <a:xfrm>
            <a:off x="1026972" y="3231212"/>
            <a:ext cx="7409815" cy="2093595"/>
          </a:xfrm>
          <a:prstGeom prst="rect">
            <a:avLst/>
          </a:prstGeom>
        </p:spPr>
        <p:txBody>
          <a:bodyPr vert="horz" wrap="square" lIns="0" tIns="61594" rIns="0" bIns="0" rtlCol="0">
            <a:spAutoFit/>
          </a:bodyPr>
          <a:lstStyle/>
          <a:p>
            <a:pPr marL="268605" marR="172720">
              <a:lnSpc>
                <a:spcPts val="2160"/>
              </a:lnSpc>
              <a:spcBef>
                <a:spcPts val="484"/>
              </a:spcBef>
            </a:pPr>
            <a:r>
              <a:rPr sz="2000" b="1" dirty="0">
                <a:latin typeface="Arial"/>
                <a:cs typeface="Arial"/>
              </a:rPr>
              <a:t>conceptual </a:t>
            </a:r>
            <a:r>
              <a:rPr sz="2000" b="1" spc="-5" dirty="0">
                <a:latin typeface="Arial"/>
                <a:cs typeface="Arial"/>
              </a:rPr>
              <a:t>basis. </a:t>
            </a:r>
            <a:r>
              <a:rPr sz="2000" b="1" spc="-25" dirty="0">
                <a:latin typeface="Arial"/>
                <a:cs typeface="Arial"/>
              </a:rPr>
              <a:t>Result: </a:t>
            </a:r>
            <a:r>
              <a:rPr sz="2100" b="1" i="1" u="sng" spc="-55" dirty="0">
                <a:uFill>
                  <a:solidFill>
                    <a:srgbClr val="000000"/>
                  </a:solidFill>
                </a:uFill>
                <a:latin typeface="Arial"/>
                <a:cs typeface="Arial"/>
              </a:rPr>
              <a:t>Bureaucratized </a:t>
            </a:r>
            <a:r>
              <a:rPr sz="2100" b="1" i="1" u="sng" spc="-40" dirty="0">
                <a:uFill>
                  <a:solidFill>
                    <a:srgbClr val="000000"/>
                  </a:solidFill>
                </a:uFill>
                <a:latin typeface="Arial"/>
                <a:cs typeface="Arial"/>
              </a:rPr>
              <a:t>and </a:t>
            </a:r>
            <a:r>
              <a:rPr sz="2100" b="1" i="1" u="sng" spc="-45" dirty="0">
                <a:uFill>
                  <a:solidFill>
                    <a:srgbClr val="000000"/>
                  </a:solidFill>
                </a:uFill>
                <a:latin typeface="Arial"/>
                <a:cs typeface="Arial"/>
              </a:rPr>
              <a:t>Projectized </a:t>
            </a:r>
            <a:r>
              <a:rPr sz="2100" b="1" i="1" spc="-45" dirty="0">
                <a:latin typeface="Arial"/>
                <a:cs typeface="Arial"/>
              </a:rPr>
              <a:t> </a:t>
            </a:r>
            <a:r>
              <a:rPr sz="2100" b="1" i="1" u="sng" spc="-114" dirty="0">
                <a:uFill>
                  <a:solidFill>
                    <a:srgbClr val="000000"/>
                  </a:solidFill>
                </a:uFill>
                <a:latin typeface="Arial"/>
                <a:cs typeface="Arial"/>
              </a:rPr>
              <a:t>Processes</a:t>
            </a:r>
            <a:endParaRPr sz="2100">
              <a:latin typeface="Arial"/>
              <a:cs typeface="Arial"/>
            </a:endParaRPr>
          </a:p>
          <a:p>
            <a:pPr>
              <a:lnSpc>
                <a:spcPct val="100000"/>
              </a:lnSpc>
              <a:spcBef>
                <a:spcPts val="30"/>
              </a:spcBef>
            </a:pPr>
            <a:endParaRPr sz="2550">
              <a:latin typeface="Times New Roman"/>
              <a:cs typeface="Times New Roman"/>
            </a:endParaRPr>
          </a:p>
          <a:p>
            <a:pPr marL="268605" marR="5080" indent="-256540">
              <a:lnSpc>
                <a:spcPts val="2160"/>
              </a:lnSpc>
              <a:spcBef>
                <a:spcPts val="5"/>
              </a:spcBef>
              <a:tabLst>
                <a:tab pos="268605" algn="l"/>
                <a:tab pos="3734435" algn="l"/>
              </a:tabLst>
            </a:pPr>
            <a:r>
              <a:rPr sz="1350" spc="-395" dirty="0">
                <a:solidFill>
                  <a:srgbClr val="2CA1BE"/>
                </a:solidFill>
                <a:latin typeface="Arial"/>
                <a:cs typeface="Arial"/>
              </a:rPr>
              <a:t>	</a:t>
            </a:r>
            <a:r>
              <a:rPr sz="2000" b="1" u="sng" spc="-5" dirty="0">
                <a:uFill>
                  <a:solidFill>
                    <a:srgbClr val="000000"/>
                  </a:solidFill>
                </a:uFill>
                <a:latin typeface="Arial"/>
                <a:cs typeface="Arial"/>
              </a:rPr>
              <a:t>Foreign </a:t>
            </a:r>
            <a:r>
              <a:rPr sz="2000" b="1" u="sng" spc="20" dirty="0">
                <a:uFill>
                  <a:solidFill>
                    <a:srgbClr val="000000"/>
                  </a:solidFill>
                </a:uFill>
                <a:latin typeface="Arial"/>
                <a:cs typeface="Arial"/>
              </a:rPr>
              <a:t>aid </a:t>
            </a:r>
            <a:r>
              <a:rPr sz="2000" b="1" u="sng" spc="-10" dirty="0">
                <a:uFill>
                  <a:solidFill>
                    <a:srgbClr val="000000"/>
                  </a:solidFill>
                </a:uFill>
                <a:latin typeface="Arial"/>
                <a:cs typeface="Arial"/>
              </a:rPr>
              <a:t>policy </a:t>
            </a:r>
            <a:r>
              <a:rPr sz="2000" b="1" u="sng" spc="25" dirty="0">
                <a:uFill>
                  <a:solidFill>
                    <a:srgbClr val="000000"/>
                  </a:solidFill>
                </a:uFill>
                <a:latin typeface="Arial"/>
                <a:cs typeface="Arial"/>
              </a:rPr>
              <a:t>like </a:t>
            </a:r>
            <a:r>
              <a:rPr sz="2000" b="1" u="sng" spc="35" dirty="0">
                <a:uFill>
                  <a:solidFill>
                    <a:srgbClr val="000000"/>
                  </a:solidFill>
                </a:uFill>
                <a:latin typeface="Arial"/>
                <a:cs typeface="Arial"/>
              </a:rPr>
              <a:t>other </a:t>
            </a:r>
            <a:r>
              <a:rPr sz="2000" b="1" u="sng" spc="25" dirty="0">
                <a:uFill>
                  <a:solidFill>
                    <a:srgbClr val="000000"/>
                  </a:solidFill>
                </a:uFill>
                <a:latin typeface="Arial"/>
                <a:cs typeface="Arial"/>
              </a:rPr>
              <a:t>foreign </a:t>
            </a:r>
            <a:r>
              <a:rPr sz="2000" b="1" u="sng" spc="-10" dirty="0">
                <a:uFill>
                  <a:solidFill>
                    <a:srgbClr val="000000"/>
                  </a:solidFill>
                </a:uFill>
                <a:latin typeface="Arial"/>
                <a:cs typeface="Arial"/>
              </a:rPr>
              <a:t>policies </a:t>
            </a:r>
            <a:r>
              <a:rPr sz="2000" b="1" u="sng" spc="20" dirty="0">
                <a:uFill>
                  <a:solidFill>
                    <a:srgbClr val="000000"/>
                  </a:solidFill>
                </a:uFill>
                <a:latin typeface="Arial"/>
                <a:cs typeface="Arial"/>
              </a:rPr>
              <a:t>suffered </a:t>
            </a:r>
            <a:r>
              <a:rPr sz="2000" b="1" spc="20" dirty="0">
                <a:latin typeface="Arial"/>
                <a:cs typeface="Arial"/>
              </a:rPr>
              <a:t> </a:t>
            </a:r>
            <a:r>
              <a:rPr sz="2000" b="1" u="sng" spc="50" dirty="0">
                <a:uFill>
                  <a:solidFill>
                    <a:srgbClr val="000000"/>
                  </a:solidFill>
                </a:uFill>
                <a:latin typeface="Arial"/>
                <a:cs typeface="Arial"/>
              </a:rPr>
              <a:t>from </a:t>
            </a:r>
            <a:r>
              <a:rPr sz="2000" b="1" u="sng" spc="10" dirty="0">
                <a:uFill>
                  <a:solidFill>
                    <a:srgbClr val="000000"/>
                  </a:solidFill>
                </a:uFill>
                <a:latin typeface="Arial"/>
                <a:cs typeface="Arial"/>
              </a:rPr>
              <a:t>an </a:t>
            </a:r>
            <a:r>
              <a:rPr sz="2000" b="1" u="sng" spc="-20" dirty="0">
                <a:uFill>
                  <a:solidFill>
                    <a:srgbClr val="000000"/>
                  </a:solidFill>
                </a:uFill>
                <a:latin typeface="Arial"/>
                <a:cs typeface="Arial"/>
              </a:rPr>
              <a:t>absence</a:t>
            </a:r>
            <a:r>
              <a:rPr sz="2000" b="1" u="sng" spc="125" dirty="0">
                <a:uFill>
                  <a:solidFill>
                    <a:srgbClr val="000000"/>
                  </a:solidFill>
                </a:uFill>
                <a:latin typeface="Arial"/>
                <a:cs typeface="Arial"/>
              </a:rPr>
              <a:t> </a:t>
            </a:r>
            <a:r>
              <a:rPr sz="2000" b="1" u="sng" spc="45" dirty="0">
                <a:uFill>
                  <a:solidFill>
                    <a:srgbClr val="000000"/>
                  </a:solidFill>
                </a:uFill>
                <a:latin typeface="Arial"/>
                <a:cs typeface="Arial"/>
              </a:rPr>
              <a:t>of</a:t>
            </a:r>
            <a:r>
              <a:rPr sz="2000" b="1" u="sng" spc="70" dirty="0">
                <a:uFill>
                  <a:solidFill>
                    <a:srgbClr val="000000"/>
                  </a:solidFill>
                </a:uFill>
                <a:latin typeface="Arial"/>
                <a:cs typeface="Arial"/>
              </a:rPr>
              <a:t> </a:t>
            </a:r>
            <a:r>
              <a:rPr sz="2000" b="1" u="sng" spc="25" dirty="0">
                <a:uFill>
                  <a:solidFill>
                    <a:srgbClr val="000000"/>
                  </a:solidFill>
                </a:uFill>
                <a:latin typeface="Arial"/>
                <a:cs typeface="Arial"/>
              </a:rPr>
              <a:t>reality</a:t>
            </a:r>
            <a:r>
              <a:rPr sz="2000" b="1" spc="25" dirty="0">
                <a:latin typeface="Arial"/>
                <a:cs typeface="Arial"/>
              </a:rPr>
              <a:t>.	</a:t>
            </a:r>
            <a:r>
              <a:rPr sz="2000" b="1" spc="-20" dirty="0">
                <a:latin typeface="Arial"/>
                <a:cs typeface="Arial"/>
              </a:rPr>
              <a:t>Where </a:t>
            </a:r>
            <a:r>
              <a:rPr sz="2000" b="1" spc="15" dirty="0">
                <a:latin typeface="Arial"/>
                <a:cs typeface="Arial"/>
              </a:rPr>
              <a:t>problems </a:t>
            </a:r>
            <a:r>
              <a:rPr sz="2000" b="1" spc="20" dirty="0">
                <a:latin typeface="Arial"/>
                <a:cs typeface="Arial"/>
              </a:rPr>
              <a:t>and </a:t>
            </a:r>
            <a:r>
              <a:rPr sz="2000" b="1" spc="-10" dirty="0">
                <a:latin typeface="Arial"/>
                <a:cs typeface="Arial"/>
              </a:rPr>
              <a:t>conflicts  </a:t>
            </a:r>
            <a:r>
              <a:rPr sz="2000" b="1" spc="30" dirty="0">
                <a:latin typeface="Arial"/>
                <a:cs typeface="Arial"/>
              </a:rPr>
              <a:t>exist among </a:t>
            </a:r>
            <a:r>
              <a:rPr sz="2000" b="1" dirty="0">
                <a:latin typeface="Arial"/>
                <a:cs typeface="Arial"/>
              </a:rPr>
              <a:t>peoples </a:t>
            </a:r>
            <a:r>
              <a:rPr sz="2000" b="1" spc="10" dirty="0">
                <a:latin typeface="Arial"/>
                <a:cs typeface="Arial"/>
              </a:rPr>
              <a:t>they </a:t>
            </a:r>
            <a:r>
              <a:rPr sz="2000" b="1" spc="15" dirty="0">
                <a:latin typeface="Arial"/>
                <a:cs typeface="Arial"/>
              </a:rPr>
              <a:t>are </a:t>
            </a:r>
            <a:r>
              <a:rPr sz="2000" b="1" spc="35" dirty="0">
                <a:latin typeface="Arial"/>
                <a:cs typeface="Arial"/>
              </a:rPr>
              <a:t>not </a:t>
            </a:r>
            <a:r>
              <a:rPr sz="2000" b="1" spc="-30" dirty="0">
                <a:latin typeface="Arial"/>
                <a:cs typeface="Arial"/>
              </a:rPr>
              <a:t>always </a:t>
            </a:r>
            <a:r>
              <a:rPr sz="2000" b="1" spc="-10" dirty="0">
                <a:latin typeface="Arial"/>
                <a:cs typeface="Arial"/>
              </a:rPr>
              <a:t>solvable </a:t>
            </a:r>
            <a:r>
              <a:rPr sz="2000" b="1" spc="-15" dirty="0">
                <a:latin typeface="Arial"/>
                <a:cs typeface="Arial"/>
              </a:rPr>
              <a:t>by  </a:t>
            </a:r>
            <a:r>
              <a:rPr sz="2000" b="1" spc="25" dirty="0">
                <a:latin typeface="Arial"/>
                <a:cs typeface="Arial"/>
              </a:rPr>
              <a:t>foreign </a:t>
            </a:r>
            <a:r>
              <a:rPr sz="2000" b="1" spc="-10" dirty="0">
                <a:latin typeface="Arial"/>
                <a:cs typeface="Arial"/>
              </a:rPr>
              <a:t>forces </a:t>
            </a:r>
            <a:r>
              <a:rPr sz="2000" b="1" spc="30" dirty="0">
                <a:latin typeface="Arial"/>
                <a:cs typeface="Arial"/>
              </a:rPr>
              <a:t>or </a:t>
            </a:r>
            <a:r>
              <a:rPr sz="2000" b="1" spc="35" dirty="0">
                <a:latin typeface="Arial"/>
                <a:cs typeface="Arial"/>
              </a:rPr>
              <a:t>modernization</a:t>
            </a:r>
            <a:r>
              <a:rPr sz="2000" b="1" spc="120" dirty="0">
                <a:latin typeface="Arial"/>
                <a:cs typeface="Arial"/>
              </a:rPr>
              <a:t> </a:t>
            </a:r>
            <a:r>
              <a:rPr sz="2000" b="1" spc="5" dirty="0">
                <a:latin typeface="Arial"/>
                <a:cs typeface="Arial"/>
              </a:rPr>
              <a:t>technologies.</a:t>
            </a:r>
            <a:endParaRPr sz="2000">
              <a:latin typeface="Arial"/>
              <a:cs typeface="Arial"/>
            </a:endParaRPr>
          </a:p>
        </p:txBody>
      </p:sp>
      <p:sp>
        <p:nvSpPr>
          <p:cNvPr id="5" name="object 5"/>
          <p:cNvSpPr/>
          <p:nvPr/>
        </p:nvSpPr>
        <p:spPr>
          <a:xfrm>
            <a:off x="213359" y="370331"/>
            <a:ext cx="50307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573023"/>
            <a:ext cx="7136892" cy="5151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09600" y="1257298"/>
            <a:ext cx="7467600" cy="56006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2348306"/>
            <a:ext cx="7845425" cy="2469515"/>
          </a:xfrm>
          <a:prstGeom prst="rect">
            <a:avLst/>
          </a:prstGeom>
        </p:spPr>
        <p:txBody>
          <a:bodyPr vert="horz" wrap="square" lIns="0" tIns="83820" rIns="0" bIns="0" rtlCol="0">
            <a:spAutoFit/>
          </a:bodyPr>
          <a:lstStyle/>
          <a:p>
            <a:pPr marL="268605" marR="5080" indent="-256540">
              <a:lnSpc>
                <a:spcPts val="2300"/>
              </a:lnSpc>
              <a:spcBef>
                <a:spcPts val="660"/>
              </a:spcBef>
              <a:tabLst>
                <a:tab pos="268605" algn="l"/>
              </a:tabLst>
            </a:pPr>
            <a:r>
              <a:rPr sz="1600" spc="-450" dirty="0">
                <a:solidFill>
                  <a:srgbClr val="2CA1BE"/>
                </a:solidFill>
                <a:latin typeface="Arial"/>
                <a:cs typeface="Arial"/>
              </a:rPr>
              <a:t>	</a:t>
            </a:r>
            <a:r>
              <a:rPr sz="2400" b="1" spc="30" dirty="0">
                <a:latin typeface="Arial"/>
                <a:cs typeface="Arial"/>
              </a:rPr>
              <a:t>In </a:t>
            </a:r>
            <a:r>
              <a:rPr sz="2400" b="1" spc="35" dirty="0">
                <a:latin typeface="Arial"/>
                <a:cs typeface="Arial"/>
              </a:rPr>
              <a:t>foreign </a:t>
            </a:r>
            <a:r>
              <a:rPr sz="2400" b="1" spc="40" dirty="0">
                <a:latin typeface="Arial"/>
                <a:cs typeface="Arial"/>
              </a:rPr>
              <a:t>aid, </a:t>
            </a:r>
            <a:r>
              <a:rPr sz="2400" b="1" spc="30" dirty="0">
                <a:latin typeface="Arial"/>
                <a:cs typeface="Arial"/>
              </a:rPr>
              <a:t>nation building </a:t>
            </a:r>
            <a:r>
              <a:rPr sz="2400" b="1" spc="-35" dirty="0">
                <a:latin typeface="Arial"/>
                <a:cs typeface="Arial"/>
              </a:rPr>
              <a:t>has </a:t>
            </a:r>
            <a:r>
              <a:rPr sz="2400" b="1" spc="20" dirty="0">
                <a:latin typeface="Arial"/>
                <a:cs typeface="Arial"/>
              </a:rPr>
              <a:t>been </a:t>
            </a:r>
            <a:r>
              <a:rPr sz="2400" b="1" spc="45" dirty="0">
                <a:latin typeface="Arial"/>
                <a:cs typeface="Arial"/>
              </a:rPr>
              <a:t>the </a:t>
            </a:r>
            <a:r>
              <a:rPr sz="2400" b="1" spc="30" dirty="0">
                <a:latin typeface="Arial"/>
                <a:cs typeface="Arial"/>
              </a:rPr>
              <a:t>most  </a:t>
            </a:r>
            <a:r>
              <a:rPr sz="2400" b="1" spc="15" dirty="0">
                <a:latin typeface="Arial"/>
                <a:cs typeface="Arial"/>
              </a:rPr>
              <a:t>presumptuous </a:t>
            </a:r>
            <a:r>
              <a:rPr sz="2400" b="1" spc="50" dirty="0">
                <a:latin typeface="Arial"/>
                <a:cs typeface="Arial"/>
              </a:rPr>
              <a:t>of </a:t>
            </a:r>
            <a:r>
              <a:rPr sz="2400" b="1" spc="-40" dirty="0">
                <a:latin typeface="Arial"/>
                <a:cs typeface="Arial"/>
              </a:rPr>
              <a:t>such </a:t>
            </a:r>
            <a:r>
              <a:rPr sz="2400" b="1" spc="5" dirty="0">
                <a:latin typeface="Arial"/>
                <a:cs typeface="Arial"/>
              </a:rPr>
              <a:t>illusions. </a:t>
            </a:r>
            <a:r>
              <a:rPr sz="2400" b="1" spc="25" dirty="0">
                <a:latin typeface="Arial"/>
                <a:cs typeface="Arial"/>
              </a:rPr>
              <a:t>The importance </a:t>
            </a:r>
            <a:r>
              <a:rPr sz="2400" b="1" spc="50" dirty="0">
                <a:latin typeface="Arial"/>
                <a:cs typeface="Arial"/>
              </a:rPr>
              <a:t>of  </a:t>
            </a:r>
            <a:r>
              <a:rPr sz="2400" b="1" spc="-5" dirty="0">
                <a:latin typeface="Arial"/>
                <a:cs typeface="Arial"/>
              </a:rPr>
              <a:t>reason </a:t>
            </a:r>
            <a:r>
              <a:rPr sz="2400" b="1" spc="30" dirty="0">
                <a:latin typeface="Arial"/>
                <a:cs typeface="Arial"/>
              </a:rPr>
              <a:t>in </a:t>
            </a:r>
            <a:r>
              <a:rPr sz="2400" b="1" spc="50" dirty="0">
                <a:latin typeface="Arial"/>
                <a:cs typeface="Arial"/>
              </a:rPr>
              <a:t>decision-making </a:t>
            </a:r>
            <a:r>
              <a:rPr sz="2400" b="1" spc="5" dirty="0">
                <a:latin typeface="Arial"/>
                <a:cs typeface="Arial"/>
              </a:rPr>
              <a:t>follows </a:t>
            </a:r>
            <a:r>
              <a:rPr sz="2400" b="1" spc="70" dirty="0">
                <a:latin typeface="Arial"/>
                <a:cs typeface="Arial"/>
              </a:rPr>
              <a:t>from</a:t>
            </a:r>
            <a:r>
              <a:rPr sz="2400" b="1" spc="235" dirty="0">
                <a:latin typeface="Arial"/>
                <a:cs typeface="Arial"/>
              </a:rPr>
              <a:t> </a:t>
            </a:r>
            <a:r>
              <a:rPr sz="2400" b="1" spc="30" dirty="0">
                <a:latin typeface="Arial"/>
                <a:cs typeface="Arial"/>
              </a:rPr>
              <a:t>this.</a:t>
            </a:r>
            <a:endParaRPr sz="2400">
              <a:latin typeface="Arial"/>
              <a:cs typeface="Arial"/>
            </a:endParaRPr>
          </a:p>
          <a:p>
            <a:pPr marL="268605" marR="330835" indent="-256540">
              <a:lnSpc>
                <a:spcPct val="80000"/>
              </a:lnSpc>
              <a:spcBef>
                <a:spcPts val="2565"/>
              </a:spcBef>
              <a:tabLst>
                <a:tab pos="268605" algn="l"/>
              </a:tabLst>
            </a:pPr>
            <a:r>
              <a:rPr sz="1600" spc="-450" dirty="0">
                <a:solidFill>
                  <a:srgbClr val="2CA1BE"/>
                </a:solidFill>
                <a:latin typeface="Arial"/>
                <a:cs typeface="Arial"/>
              </a:rPr>
              <a:t>	</a:t>
            </a:r>
            <a:r>
              <a:rPr sz="2400" b="1" u="heavy" spc="45" dirty="0">
                <a:uFill>
                  <a:solidFill>
                    <a:srgbClr val="000000"/>
                  </a:solidFill>
                </a:uFill>
                <a:latin typeface="Arial"/>
                <a:cs typeface="Arial"/>
              </a:rPr>
              <a:t>Counter-productive </a:t>
            </a:r>
            <a:r>
              <a:rPr sz="2400" b="1" u="heavy" spc="-10" dirty="0">
                <a:uFill>
                  <a:solidFill>
                    <a:srgbClr val="000000"/>
                  </a:solidFill>
                </a:uFill>
                <a:latin typeface="Arial"/>
                <a:cs typeface="Arial"/>
              </a:rPr>
              <a:t>policies</a:t>
            </a:r>
            <a:r>
              <a:rPr sz="2400" b="1" spc="-10" dirty="0">
                <a:latin typeface="Arial"/>
                <a:cs typeface="Arial"/>
              </a:rPr>
              <a:t> </a:t>
            </a:r>
            <a:r>
              <a:rPr sz="2400" b="1" spc="-30" dirty="0">
                <a:latin typeface="Arial"/>
                <a:cs typeface="Arial"/>
              </a:rPr>
              <a:t>can </a:t>
            </a:r>
            <a:r>
              <a:rPr sz="2400" b="1" spc="25" dirty="0">
                <a:latin typeface="Arial"/>
                <a:cs typeface="Arial"/>
              </a:rPr>
              <a:t>be </a:t>
            </a:r>
            <a:r>
              <a:rPr sz="2400" b="1" spc="35" dirty="0">
                <a:latin typeface="Arial"/>
                <a:cs typeface="Arial"/>
              </a:rPr>
              <a:t>identified </a:t>
            </a:r>
            <a:r>
              <a:rPr sz="2400" b="1" spc="60" dirty="0">
                <a:latin typeface="Arial"/>
                <a:cs typeface="Arial"/>
              </a:rPr>
              <a:t>if  </a:t>
            </a:r>
            <a:r>
              <a:rPr sz="2400" b="1" spc="35" dirty="0">
                <a:latin typeface="Arial"/>
                <a:cs typeface="Arial"/>
              </a:rPr>
              <a:t>there </a:t>
            </a:r>
            <a:r>
              <a:rPr sz="2400" b="1" spc="-40" dirty="0">
                <a:latin typeface="Arial"/>
                <a:cs typeface="Arial"/>
              </a:rPr>
              <a:t>is </a:t>
            </a:r>
            <a:r>
              <a:rPr sz="2400" b="1" spc="-10" dirty="0">
                <a:latin typeface="Arial"/>
                <a:cs typeface="Arial"/>
              </a:rPr>
              <a:t>a </a:t>
            </a:r>
            <a:r>
              <a:rPr sz="2400" b="1" spc="15" dirty="0">
                <a:latin typeface="Arial"/>
                <a:cs typeface="Arial"/>
              </a:rPr>
              <a:t>real </a:t>
            </a:r>
            <a:r>
              <a:rPr sz="2400" b="1" spc="60" dirty="0">
                <a:latin typeface="Arial"/>
                <a:cs typeface="Arial"/>
              </a:rPr>
              <a:t>time </a:t>
            </a:r>
            <a:r>
              <a:rPr sz="2400" b="1" spc="20" dirty="0">
                <a:latin typeface="Arial"/>
                <a:cs typeface="Arial"/>
              </a:rPr>
              <a:t>alternative </a:t>
            </a:r>
            <a:r>
              <a:rPr sz="2400" b="1" spc="-25" dirty="0">
                <a:latin typeface="Arial"/>
                <a:cs typeface="Arial"/>
              </a:rPr>
              <a:t>course </a:t>
            </a:r>
            <a:r>
              <a:rPr sz="2400" b="1" spc="50" dirty="0">
                <a:latin typeface="Arial"/>
                <a:cs typeface="Arial"/>
              </a:rPr>
              <a:t>of </a:t>
            </a:r>
            <a:r>
              <a:rPr sz="2400" b="1" spc="5" dirty="0">
                <a:latin typeface="Arial"/>
                <a:cs typeface="Arial"/>
              </a:rPr>
              <a:t>action  </a:t>
            </a:r>
            <a:r>
              <a:rPr sz="2400" b="1" dirty="0">
                <a:latin typeface="Arial"/>
                <a:cs typeface="Arial"/>
              </a:rPr>
              <a:t>available </a:t>
            </a:r>
            <a:r>
              <a:rPr sz="2400" b="1" spc="55" dirty="0">
                <a:latin typeface="Arial"/>
                <a:cs typeface="Arial"/>
              </a:rPr>
              <a:t>that </a:t>
            </a:r>
            <a:r>
              <a:rPr sz="2400" b="1" spc="-30" dirty="0">
                <a:latin typeface="Arial"/>
                <a:cs typeface="Arial"/>
              </a:rPr>
              <a:t>can </a:t>
            </a:r>
            <a:r>
              <a:rPr sz="2400" b="1" spc="25" dirty="0">
                <a:latin typeface="Arial"/>
                <a:cs typeface="Arial"/>
              </a:rPr>
              <a:t>be </a:t>
            </a:r>
            <a:r>
              <a:rPr sz="2400" b="1" spc="5" dirty="0">
                <a:latin typeface="Arial"/>
                <a:cs typeface="Arial"/>
              </a:rPr>
              <a:t>subject </a:t>
            </a:r>
            <a:r>
              <a:rPr sz="2400" b="1" spc="55" dirty="0">
                <a:latin typeface="Arial"/>
                <a:cs typeface="Arial"/>
              </a:rPr>
              <a:t>to </a:t>
            </a:r>
            <a:r>
              <a:rPr sz="2400" b="1" spc="35" dirty="0">
                <a:latin typeface="Arial"/>
                <a:cs typeface="Arial"/>
              </a:rPr>
              <a:t>group </a:t>
            </a:r>
            <a:r>
              <a:rPr sz="2400" b="1" spc="-30" dirty="0">
                <a:latin typeface="Arial"/>
                <a:cs typeface="Arial"/>
              </a:rPr>
              <a:t>discussion  </a:t>
            </a:r>
            <a:r>
              <a:rPr sz="2400" b="1" spc="20" dirty="0">
                <a:latin typeface="Arial"/>
                <a:cs typeface="Arial"/>
              </a:rPr>
              <a:t>and </a:t>
            </a:r>
            <a:r>
              <a:rPr sz="2400" b="1" spc="10" dirty="0">
                <a:latin typeface="Arial"/>
                <a:cs typeface="Arial"/>
              </a:rPr>
              <a:t>eventual</a:t>
            </a:r>
            <a:r>
              <a:rPr sz="2400" b="1" spc="114" dirty="0">
                <a:latin typeface="Arial"/>
                <a:cs typeface="Arial"/>
              </a:rPr>
              <a:t> </a:t>
            </a:r>
            <a:r>
              <a:rPr sz="2400" b="1" spc="-10" dirty="0">
                <a:latin typeface="Arial"/>
                <a:cs typeface="Arial"/>
              </a:rPr>
              <a:t>choice.</a:t>
            </a:r>
            <a:endParaRPr sz="2400">
              <a:latin typeface="Arial"/>
              <a:cs typeface="Arial"/>
            </a:endParaRPr>
          </a:p>
        </p:txBody>
      </p:sp>
      <p:sp>
        <p:nvSpPr>
          <p:cNvPr id="3" name="object 3"/>
          <p:cNvSpPr/>
          <p:nvPr/>
        </p:nvSpPr>
        <p:spPr>
          <a:xfrm>
            <a:off x="213359" y="370331"/>
            <a:ext cx="50307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35049"/>
            <a:ext cx="9144000" cy="37877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7684" y="2965704"/>
            <a:ext cx="320039" cy="3627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37026" y="3005201"/>
            <a:ext cx="182499" cy="228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37026" y="3005201"/>
            <a:ext cx="182880" cy="228600"/>
          </a:xfrm>
          <a:custGeom>
            <a:avLst/>
            <a:gdLst/>
            <a:ahLst/>
            <a:cxnLst/>
            <a:rect l="l" t="t" r="r" b="b"/>
            <a:pathLst>
              <a:path w="182879" h="228600">
                <a:moveTo>
                  <a:pt x="0" y="0"/>
                </a:moveTo>
                <a:lnTo>
                  <a:pt x="91186" y="0"/>
                </a:lnTo>
                <a:lnTo>
                  <a:pt x="182499" y="114300"/>
                </a:lnTo>
                <a:lnTo>
                  <a:pt x="91186" y="228600"/>
                </a:lnTo>
                <a:lnTo>
                  <a:pt x="0" y="228600"/>
                </a:lnTo>
                <a:lnTo>
                  <a:pt x="91186" y="114300"/>
                </a:lnTo>
                <a:lnTo>
                  <a:pt x="0" y="0"/>
                </a:lnTo>
                <a:close/>
              </a:path>
            </a:pathLst>
          </a:custGeom>
          <a:ln w="3175">
            <a:solidFill>
              <a:srgbClr val="1E768B"/>
            </a:solidFill>
          </a:ln>
        </p:spPr>
        <p:txBody>
          <a:bodyPr wrap="square" lIns="0" tIns="0" rIns="0" bIns="0" rtlCol="0"/>
          <a:lstStyle/>
          <a:p>
            <a:endParaRPr/>
          </a:p>
        </p:txBody>
      </p:sp>
      <p:sp>
        <p:nvSpPr>
          <p:cNvPr id="5" name="object 5"/>
          <p:cNvSpPr/>
          <p:nvPr/>
        </p:nvSpPr>
        <p:spPr>
          <a:xfrm>
            <a:off x="3380232" y="2965704"/>
            <a:ext cx="321563" cy="3627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49701" y="3005201"/>
            <a:ext cx="184150" cy="2286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49701" y="3005201"/>
            <a:ext cx="184150" cy="228600"/>
          </a:xfrm>
          <a:custGeom>
            <a:avLst/>
            <a:gdLst/>
            <a:ahLst/>
            <a:cxnLst/>
            <a:rect l="l" t="t" r="r" b="b"/>
            <a:pathLst>
              <a:path w="184150" h="228600">
                <a:moveTo>
                  <a:pt x="0" y="0"/>
                </a:moveTo>
                <a:lnTo>
                  <a:pt x="92075" y="0"/>
                </a:lnTo>
                <a:lnTo>
                  <a:pt x="184150" y="114300"/>
                </a:lnTo>
                <a:lnTo>
                  <a:pt x="92075" y="228600"/>
                </a:lnTo>
                <a:lnTo>
                  <a:pt x="0" y="228600"/>
                </a:lnTo>
                <a:lnTo>
                  <a:pt x="92075" y="114300"/>
                </a:lnTo>
                <a:lnTo>
                  <a:pt x="0" y="0"/>
                </a:lnTo>
                <a:close/>
              </a:path>
            </a:pathLst>
          </a:custGeom>
          <a:ln w="3175">
            <a:solidFill>
              <a:srgbClr val="1E768B"/>
            </a:solidFill>
          </a:ln>
        </p:spPr>
        <p:txBody>
          <a:bodyPr wrap="square" lIns="0" tIns="0" rIns="0" bIns="0" rtlCol="0"/>
          <a:lstStyle/>
          <a:p>
            <a:endParaRPr/>
          </a:p>
        </p:txBody>
      </p:sp>
      <p:sp>
        <p:nvSpPr>
          <p:cNvPr id="8" name="object 8"/>
          <p:cNvSpPr/>
          <p:nvPr/>
        </p:nvSpPr>
        <p:spPr>
          <a:xfrm>
            <a:off x="659891" y="1805939"/>
            <a:ext cx="8398764" cy="1495043"/>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002151" y="2923158"/>
            <a:ext cx="4081779" cy="376555"/>
          </a:xfrm>
          <a:prstGeom prst="rect">
            <a:avLst/>
          </a:prstGeom>
        </p:spPr>
        <p:txBody>
          <a:bodyPr vert="horz" wrap="square" lIns="0" tIns="13335" rIns="0" bIns="0" rtlCol="0">
            <a:spAutoFit/>
          </a:bodyPr>
          <a:lstStyle/>
          <a:p>
            <a:pPr marL="12700">
              <a:lnSpc>
                <a:spcPct val="100000"/>
              </a:lnSpc>
              <a:spcBef>
                <a:spcPts val="105"/>
              </a:spcBef>
            </a:pPr>
            <a:r>
              <a:rPr sz="2300" b="0" spc="85" dirty="0">
                <a:solidFill>
                  <a:srgbClr val="FFFFFF"/>
                </a:solidFill>
                <a:latin typeface="Arial"/>
                <a:cs typeface="Arial"/>
              </a:rPr>
              <a:t>Foreign </a:t>
            </a:r>
            <a:r>
              <a:rPr sz="2300" b="0" spc="100" dirty="0">
                <a:solidFill>
                  <a:srgbClr val="FFFFFF"/>
                </a:solidFill>
                <a:latin typeface="Arial"/>
                <a:cs typeface="Arial"/>
              </a:rPr>
              <a:t>aid </a:t>
            </a:r>
            <a:r>
              <a:rPr sz="2300" b="0" spc="5" dirty="0">
                <a:solidFill>
                  <a:srgbClr val="FFFFFF"/>
                </a:solidFill>
                <a:latin typeface="Arial"/>
                <a:cs typeface="Arial"/>
              </a:rPr>
              <a:t>as </a:t>
            </a:r>
            <a:r>
              <a:rPr sz="2300" b="0" spc="85" dirty="0">
                <a:solidFill>
                  <a:srgbClr val="FFFFFF"/>
                </a:solidFill>
                <a:latin typeface="Arial"/>
                <a:cs typeface="Arial"/>
              </a:rPr>
              <a:t>Foreign</a:t>
            </a:r>
            <a:r>
              <a:rPr sz="2300" b="0" spc="35" dirty="0">
                <a:solidFill>
                  <a:srgbClr val="FFFFFF"/>
                </a:solidFill>
                <a:latin typeface="Arial"/>
                <a:cs typeface="Arial"/>
              </a:rPr>
              <a:t> </a:t>
            </a:r>
            <a:r>
              <a:rPr sz="2300" b="0" spc="40" dirty="0">
                <a:solidFill>
                  <a:srgbClr val="FFFFFF"/>
                </a:solidFill>
                <a:latin typeface="Arial"/>
                <a:cs typeface="Arial"/>
              </a:rPr>
              <a:t>Policy</a:t>
            </a:r>
            <a:endParaRPr sz="23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877313"/>
            <a:ext cx="7089140" cy="330835"/>
          </a:xfrm>
          <a:prstGeom prst="rect">
            <a:avLst/>
          </a:prstGeom>
        </p:spPr>
        <p:txBody>
          <a:bodyPr vert="horz" wrap="square" lIns="0" tIns="13335" rIns="0" bIns="0" rtlCol="0">
            <a:spAutoFit/>
          </a:bodyPr>
          <a:lstStyle/>
          <a:p>
            <a:pPr marL="12700">
              <a:lnSpc>
                <a:spcPct val="100000"/>
              </a:lnSpc>
              <a:spcBef>
                <a:spcPts val="105"/>
              </a:spcBef>
            </a:pPr>
            <a:r>
              <a:rPr sz="2000" spc="-15" dirty="0"/>
              <a:t>Using </a:t>
            </a:r>
            <a:r>
              <a:rPr sz="2000" spc="10" dirty="0"/>
              <a:t>this </a:t>
            </a:r>
            <a:r>
              <a:rPr sz="2000" spc="30" dirty="0"/>
              <a:t>definition, </a:t>
            </a:r>
            <a:r>
              <a:rPr sz="2000" spc="25" dirty="0"/>
              <a:t>foreign </a:t>
            </a:r>
            <a:r>
              <a:rPr sz="2000" spc="20" dirty="0"/>
              <a:t>aid </a:t>
            </a:r>
            <a:r>
              <a:rPr sz="2000" spc="-10" dirty="0"/>
              <a:t>policies </a:t>
            </a:r>
            <a:r>
              <a:rPr sz="2000" spc="-15" dirty="0"/>
              <a:t>have </a:t>
            </a:r>
            <a:r>
              <a:rPr sz="2000" spc="35" dirty="0"/>
              <a:t>often</a:t>
            </a:r>
            <a:r>
              <a:rPr sz="2000" spc="315" dirty="0"/>
              <a:t> </a:t>
            </a:r>
            <a:r>
              <a:rPr sz="2000" spc="15" dirty="0"/>
              <a:t>been</a:t>
            </a:r>
            <a:endParaRPr sz="2000"/>
          </a:p>
        </p:txBody>
      </p:sp>
      <p:sp>
        <p:nvSpPr>
          <p:cNvPr id="3" name="object 3"/>
          <p:cNvSpPr txBox="1"/>
          <p:nvPr/>
        </p:nvSpPr>
        <p:spPr>
          <a:xfrm>
            <a:off x="902004" y="2121154"/>
            <a:ext cx="7700009" cy="2495550"/>
          </a:xfrm>
          <a:prstGeom prst="rect">
            <a:avLst/>
          </a:prstGeom>
        </p:spPr>
        <p:txBody>
          <a:bodyPr vert="horz" wrap="square" lIns="0" tIns="13335" rIns="0" bIns="0" rtlCol="0">
            <a:spAutoFit/>
          </a:bodyPr>
          <a:lstStyle/>
          <a:p>
            <a:pPr marL="12700">
              <a:lnSpc>
                <a:spcPts val="2160"/>
              </a:lnSpc>
              <a:spcBef>
                <a:spcPts val="105"/>
              </a:spcBef>
            </a:pPr>
            <a:r>
              <a:rPr sz="2000" b="1" u="sng" spc="35" dirty="0">
                <a:uFill>
                  <a:solidFill>
                    <a:srgbClr val="000000"/>
                  </a:solidFill>
                </a:uFill>
                <a:latin typeface="Arial"/>
                <a:cs typeface="Arial"/>
              </a:rPr>
              <a:t>counter-productive</a:t>
            </a:r>
            <a:r>
              <a:rPr sz="2000" b="1" spc="35" dirty="0">
                <a:latin typeface="Arial"/>
                <a:cs typeface="Arial"/>
              </a:rPr>
              <a:t> </a:t>
            </a:r>
            <a:r>
              <a:rPr sz="2000" b="1" spc="-25" dirty="0">
                <a:latin typeface="Arial"/>
                <a:cs typeface="Arial"/>
              </a:rPr>
              <a:t>since </a:t>
            </a:r>
            <a:r>
              <a:rPr sz="2000" b="1" spc="5" dirty="0">
                <a:latin typeface="Arial"/>
                <a:cs typeface="Arial"/>
              </a:rPr>
              <a:t>productive </a:t>
            </a:r>
            <a:r>
              <a:rPr sz="2000" b="1" spc="-10" dirty="0">
                <a:latin typeface="Arial"/>
                <a:cs typeface="Arial"/>
              </a:rPr>
              <a:t>policies</a:t>
            </a:r>
            <a:r>
              <a:rPr sz="2000" b="1" spc="160" dirty="0">
                <a:latin typeface="Arial"/>
                <a:cs typeface="Arial"/>
              </a:rPr>
              <a:t> </a:t>
            </a:r>
            <a:r>
              <a:rPr sz="2000" b="1" spc="25" dirty="0">
                <a:latin typeface="Arial"/>
                <a:cs typeface="Arial"/>
              </a:rPr>
              <a:t>require</a:t>
            </a:r>
            <a:endParaRPr sz="2000">
              <a:latin typeface="Arial"/>
              <a:cs typeface="Arial"/>
            </a:endParaRPr>
          </a:p>
          <a:p>
            <a:pPr marL="12700">
              <a:lnSpc>
                <a:spcPts val="2160"/>
              </a:lnSpc>
            </a:pPr>
            <a:r>
              <a:rPr sz="2000" b="1" spc="35" dirty="0">
                <a:latin typeface="Arial"/>
                <a:cs typeface="Arial"/>
              </a:rPr>
              <a:t>thoughtful </a:t>
            </a:r>
            <a:r>
              <a:rPr sz="2000" b="1" spc="-15" dirty="0">
                <a:latin typeface="Arial"/>
                <a:cs typeface="Arial"/>
              </a:rPr>
              <a:t>analysis.</a:t>
            </a:r>
            <a:endParaRPr sz="2000">
              <a:latin typeface="Arial"/>
              <a:cs typeface="Arial"/>
            </a:endParaRPr>
          </a:p>
          <a:p>
            <a:pPr marL="12700" marR="153670">
              <a:lnSpc>
                <a:spcPct val="82000"/>
              </a:lnSpc>
              <a:spcBef>
                <a:spcPts val="2660"/>
              </a:spcBef>
            </a:pPr>
            <a:r>
              <a:rPr sz="2000" b="1" spc="20" dirty="0">
                <a:latin typeface="Arial"/>
                <a:cs typeface="Arial"/>
              </a:rPr>
              <a:t>Too </a:t>
            </a:r>
            <a:r>
              <a:rPr sz="2000" b="1" spc="40" dirty="0">
                <a:latin typeface="Arial"/>
                <a:cs typeface="Arial"/>
              </a:rPr>
              <a:t>often, </a:t>
            </a:r>
            <a:r>
              <a:rPr sz="2000" b="1" spc="25" dirty="0">
                <a:latin typeface="Arial"/>
                <a:cs typeface="Arial"/>
              </a:rPr>
              <a:t>foreign </a:t>
            </a:r>
            <a:r>
              <a:rPr sz="2000" b="1" spc="20" dirty="0">
                <a:latin typeface="Arial"/>
                <a:cs typeface="Arial"/>
              </a:rPr>
              <a:t>aid </a:t>
            </a:r>
            <a:r>
              <a:rPr sz="2000" b="1" spc="-10" dirty="0">
                <a:latin typeface="Arial"/>
                <a:cs typeface="Arial"/>
              </a:rPr>
              <a:t>policies </a:t>
            </a:r>
            <a:r>
              <a:rPr sz="2000" b="1" spc="15" dirty="0">
                <a:latin typeface="Arial"/>
                <a:cs typeface="Arial"/>
              </a:rPr>
              <a:t>are </a:t>
            </a:r>
            <a:r>
              <a:rPr sz="2000" b="1" spc="10" dirty="0">
                <a:latin typeface="Arial"/>
                <a:cs typeface="Arial"/>
              </a:rPr>
              <a:t>pursued </a:t>
            </a:r>
            <a:r>
              <a:rPr sz="2000" b="1" spc="15" dirty="0">
                <a:latin typeface="Arial"/>
                <a:cs typeface="Arial"/>
              </a:rPr>
              <a:t>almost </a:t>
            </a:r>
            <a:r>
              <a:rPr sz="2000" b="1" spc="-5" dirty="0">
                <a:latin typeface="Arial"/>
                <a:cs typeface="Arial"/>
              </a:rPr>
              <a:t>perversely  </a:t>
            </a:r>
            <a:r>
              <a:rPr sz="2000" b="1" spc="-10" dirty="0">
                <a:latin typeface="Arial"/>
                <a:cs typeface="Arial"/>
              </a:rPr>
              <a:t>even </a:t>
            </a:r>
            <a:r>
              <a:rPr sz="2000" b="1" spc="10" dirty="0">
                <a:latin typeface="Arial"/>
                <a:cs typeface="Arial"/>
              </a:rPr>
              <a:t>when </a:t>
            </a:r>
            <a:r>
              <a:rPr sz="2000" b="1" spc="15" dirty="0">
                <a:latin typeface="Arial"/>
                <a:cs typeface="Arial"/>
              </a:rPr>
              <a:t>“demonstrably unworkable </a:t>
            </a:r>
            <a:r>
              <a:rPr sz="2000" b="1" spc="30" dirty="0">
                <a:latin typeface="Arial"/>
                <a:cs typeface="Arial"/>
              </a:rPr>
              <a:t>or </a:t>
            </a:r>
            <a:r>
              <a:rPr sz="2000" b="1" spc="70" dirty="0">
                <a:latin typeface="Arial"/>
                <a:cs typeface="Arial"/>
              </a:rPr>
              <a:t>counter-  </a:t>
            </a:r>
            <a:r>
              <a:rPr sz="2000" b="1" spc="10" dirty="0">
                <a:latin typeface="Arial"/>
                <a:cs typeface="Arial"/>
              </a:rPr>
              <a:t>productive.”</a:t>
            </a:r>
            <a:endParaRPr sz="2000">
              <a:latin typeface="Arial"/>
              <a:cs typeface="Arial"/>
            </a:endParaRPr>
          </a:p>
          <a:p>
            <a:pPr marL="12700" marR="5080">
              <a:lnSpc>
                <a:spcPct val="80000"/>
              </a:lnSpc>
              <a:spcBef>
                <a:spcPts val="2715"/>
              </a:spcBef>
            </a:pPr>
            <a:r>
              <a:rPr sz="2000" b="1" spc="10" dirty="0">
                <a:latin typeface="Arial"/>
                <a:cs typeface="Arial"/>
              </a:rPr>
              <a:t>Unworkable </a:t>
            </a:r>
            <a:r>
              <a:rPr sz="2000" b="1" dirty="0">
                <a:latin typeface="Arial"/>
                <a:cs typeface="Arial"/>
              </a:rPr>
              <a:t>policies, </a:t>
            </a:r>
            <a:r>
              <a:rPr sz="2000" b="1" spc="10" dirty="0">
                <a:latin typeface="Arial"/>
                <a:cs typeface="Arial"/>
              </a:rPr>
              <a:t>Tuchman points </a:t>
            </a:r>
            <a:r>
              <a:rPr sz="2000" b="1" spc="50" dirty="0">
                <a:latin typeface="Arial"/>
                <a:cs typeface="Arial"/>
              </a:rPr>
              <a:t>out, </a:t>
            </a:r>
            <a:r>
              <a:rPr sz="2000" b="1" spc="15" dirty="0">
                <a:latin typeface="Arial"/>
                <a:cs typeface="Arial"/>
              </a:rPr>
              <a:t>are </a:t>
            </a:r>
            <a:r>
              <a:rPr sz="2000" b="1" spc="10" dirty="0">
                <a:latin typeface="Arial"/>
                <a:cs typeface="Arial"/>
              </a:rPr>
              <a:t>“pursued </a:t>
            </a:r>
            <a:r>
              <a:rPr sz="2000" b="1" spc="40" dirty="0">
                <a:latin typeface="Arial"/>
                <a:cs typeface="Arial"/>
              </a:rPr>
              <a:t>at </a:t>
            </a:r>
            <a:r>
              <a:rPr sz="2000" b="1" spc="35" dirty="0">
                <a:latin typeface="Arial"/>
                <a:cs typeface="Arial"/>
              </a:rPr>
              <a:t>the  </a:t>
            </a:r>
            <a:r>
              <a:rPr sz="2000" b="1" spc="-15" dirty="0">
                <a:latin typeface="Arial"/>
                <a:cs typeface="Arial"/>
              </a:rPr>
              <a:t>sacrifice </a:t>
            </a:r>
            <a:r>
              <a:rPr sz="2000" b="1" spc="45" dirty="0">
                <a:latin typeface="Arial"/>
                <a:cs typeface="Arial"/>
              </a:rPr>
              <a:t>of </a:t>
            </a:r>
            <a:r>
              <a:rPr sz="2000" b="1" spc="35" dirty="0">
                <a:latin typeface="Arial"/>
                <a:cs typeface="Arial"/>
              </a:rPr>
              <a:t>the</a:t>
            </a:r>
            <a:r>
              <a:rPr sz="2000" b="1" spc="95" dirty="0">
                <a:latin typeface="Arial"/>
                <a:cs typeface="Arial"/>
              </a:rPr>
              <a:t> </a:t>
            </a:r>
            <a:r>
              <a:rPr sz="2000" b="1" spc="5" dirty="0">
                <a:latin typeface="Arial"/>
                <a:cs typeface="Arial"/>
              </a:rPr>
              <a:t>possible.”</a:t>
            </a:r>
            <a:endParaRPr sz="2000">
              <a:latin typeface="Arial"/>
              <a:cs typeface="Arial"/>
            </a:endParaRPr>
          </a:p>
        </p:txBody>
      </p:sp>
      <p:sp>
        <p:nvSpPr>
          <p:cNvPr id="4" name="object 4"/>
          <p:cNvSpPr txBox="1"/>
          <p:nvPr/>
        </p:nvSpPr>
        <p:spPr>
          <a:xfrm>
            <a:off x="902004" y="5284470"/>
            <a:ext cx="3689985"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Quotes </a:t>
            </a:r>
            <a:r>
              <a:rPr sz="1400" b="1" spc="40" dirty="0">
                <a:latin typeface="Arial"/>
                <a:cs typeface="Arial"/>
              </a:rPr>
              <a:t>from </a:t>
            </a:r>
            <a:r>
              <a:rPr sz="1400" b="1" spc="15" dirty="0">
                <a:latin typeface="Arial"/>
                <a:cs typeface="Arial"/>
              </a:rPr>
              <a:t>Tuchman, </a:t>
            </a:r>
            <a:r>
              <a:rPr sz="1400" b="1" spc="55" dirty="0">
                <a:latin typeface="Arial"/>
                <a:cs typeface="Arial"/>
              </a:rPr>
              <a:t>, </a:t>
            </a:r>
            <a:r>
              <a:rPr sz="1400" b="1" spc="45" dirty="0">
                <a:latin typeface="Arial"/>
                <a:cs typeface="Arial"/>
              </a:rPr>
              <a:t>p. </a:t>
            </a:r>
            <a:r>
              <a:rPr sz="1400" b="1" spc="110" dirty="0">
                <a:latin typeface="Arial"/>
                <a:cs typeface="Arial"/>
              </a:rPr>
              <a:t>33 </a:t>
            </a:r>
            <a:r>
              <a:rPr sz="1400" b="1" spc="20" dirty="0">
                <a:latin typeface="Arial"/>
                <a:cs typeface="Arial"/>
              </a:rPr>
              <a:t>and </a:t>
            </a:r>
            <a:r>
              <a:rPr sz="1400" b="1" spc="45" dirty="0">
                <a:latin typeface="Arial"/>
                <a:cs typeface="Arial"/>
              </a:rPr>
              <a:t>p.</a:t>
            </a:r>
            <a:r>
              <a:rPr sz="1400" b="1" spc="-135" dirty="0">
                <a:latin typeface="Arial"/>
                <a:cs typeface="Arial"/>
              </a:rPr>
              <a:t> </a:t>
            </a:r>
            <a:r>
              <a:rPr sz="1400" b="1" spc="95" dirty="0">
                <a:latin typeface="Arial"/>
                <a:cs typeface="Arial"/>
              </a:rPr>
              <a:t>128.</a:t>
            </a:r>
            <a:endParaRPr sz="1400">
              <a:latin typeface="Arial"/>
              <a:cs typeface="Arial"/>
            </a:endParaRPr>
          </a:p>
        </p:txBody>
      </p:sp>
      <p:sp>
        <p:nvSpPr>
          <p:cNvPr id="5" name="object 5"/>
          <p:cNvSpPr/>
          <p:nvPr/>
        </p:nvSpPr>
        <p:spPr>
          <a:xfrm>
            <a:off x="213359" y="370331"/>
            <a:ext cx="50307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1" y="566927"/>
            <a:ext cx="6553200" cy="4267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86000" y="1524000"/>
            <a:ext cx="4724400" cy="4724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589278"/>
            <a:ext cx="6985000" cy="391160"/>
          </a:xfrm>
          <a:prstGeom prst="rect">
            <a:avLst/>
          </a:prstGeom>
        </p:spPr>
        <p:txBody>
          <a:bodyPr vert="horz" wrap="square" lIns="0" tIns="12700" rIns="0" bIns="0" rtlCol="0">
            <a:spAutoFit/>
          </a:bodyPr>
          <a:lstStyle/>
          <a:p>
            <a:pPr marL="12700">
              <a:lnSpc>
                <a:spcPct val="100000"/>
              </a:lnSpc>
              <a:spcBef>
                <a:spcPts val="100"/>
              </a:spcBef>
            </a:pPr>
            <a:r>
              <a:rPr spc="25" dirty="0"/>
              <a:t>There </a:t>
            </a:r>
            <a:r>
              <a:rPr spc="15" dirty="0"/>
              <a:t>are </a:t>
            </a:r>
            <a:r>
              <a:rPr spc="30" dirty="0"/>
              <a:t>two </a:t>
            </a:r>
            <a:r>
              <a:rPr spc="20" dirty="0"/>
              <a:t>problems </a:t>
            </a:r>
            <a:r>
              <a:rPr spc="35" dirty="0"/>
              <a:t>with</a:t>
            </a:r>
            <a:r>
              <a:rPr spc="275" dirty="0"/>
              <a:t> </a:t>
            </a:r>
            <a:r>
              <a:rPr spc="45" dirty="0"/>
              <a:t>decision-making:</a:t>
            </a:r>
          </a:p>
        </p:txBody>
      </p:sp>
      <p:sp>
        <p:nvSpPr>
          <p:cNvPr id="3" name="object 3"/>
          <p:cNvSpPr txBox="1"/>
          <p:nvPr/>
        </p:nvSpPr>
        <p:spPr>
          <a:xfrm>
            <a:off x="645668" y="2619883"/>
            <a:ext cx="7903209" cy="1676400"/>
          </a:xfrm>
          <a:prstGeom prst="rect">
            <a:avLst/>
          </a:prstGeom>
        </p:spPr>
        <p:txBody>
          <a:bodyPr vert="horz" wrap="square" lIns="0" tIns="73660" rIns="0" bIns="0" rtlCol="0">
            <a:spAutoFit/>
          </a:bodyPr>
          <a:lstStyle/>
          <a:p>
            <a:pPr marL="268605" marR="51435" indent="-256540">
              <a:lnSpc>
                <a:spcPts val="2400"/>
              </a:lnSpc>
              <a:spcBef>
                <a:spcPts val="580"/>
              </a:spcBef>
              <a:tabLst>
                <a:tab pos="268605" algn="l"/>
              </a:tabLst>
            </a:pPr>
            <a:r>
              <a:rPr sz="1600" spc="-450" dirty="0">
                <a:solidFill>
                  <a:srgbClr val="2CA1BE"/>
                </a:solidFill>
                <a:latin typeface="Arial"/>
                <a:cs typeface="Arial"/>
              </a:rPr>
              <a:t>	</a:t>
            </a:r>
            <a:r>
              <a:rPr sz="2400" b="1" dirty="0">
                <a:latin typeface="Arial"/>
                <a:cs typeface="Arial"/>
              </a:rPr>
              <a:t>First, </a:t>
            </a:r>
            <a:r>
              <a:rPr sz="2400" b="1" spc="-20" dirty="0">
                <a:latin typeface="Arial"/>
                <a:cs typeface="Arial"/>
              </a:rPr>
              <a:t>decisions </a:t>
            </a:r>
            <a:r>
              <a:rPr sz="2400" b="1" spc="15" dirty="0">
                <a:latin typeface="Arial"/>
                <a:cs typeface="Arial"/>
              </a:rPr>
              <a:t>are </a:t>
            </a:r>
            <a:r>
              <a:rPr sz="2400" b="1" spc="45" dirty="0">
                <a:latin typeface="Arial"/>
                <a:cs typeface="Arial"/>
              </a:rPr>
              <a:t>often </a:t>
            </a:r>
            <a:r>
              <a:rPr sz="2400" b="1" spc="55" dirty="0">
                <a:latin typeface="Arial"/>
                <a:cs typeface="Arial"/>
              </a:rPr>
              <a:t>formed </a:t>
            </a:r>
            <a:r>
              <a:rPr sz="2400" b="1" spc="35" dirty="0">
                <a:latin typeface="Arial"/>
                <a:cs typeface="Arial"/>
              </a:rPr>
              <a:t>through </a:t>
            </a:r>
            <a:r>
              <a:rPr sz="2400" b="1" spc="20" dirty="0">
                <a:latin typeface="Arial"/>
                <a:cs typeface="Arial"/>
              </a:rPr>
              <a:t>prejudice  </a:t>
            </a:r>
            <a:r>
              <a:rPr sz="2400" b="1" spc="-10" dirty="0">
                <a:latin typeface="Arial"/>
                <a:cs typeface="Arial"/>
              </a:rPr>
              <a:t>which </a:t>
            </a:r>
            <a:r>
              <a:rPr sz="2400" b="1" spc="15" dirty="0">
                <a:latin typeface="Arial"/>
                <a:cs typeface="Arial"/>
              </a:rPr>
              <a:t>are “hazardous </a:t>
            </a:r>
            <a:r>
              <a:rPr sz="2400" b="1" spc="55" dirty="0">
                <a:latin typeface="Arial"/>
                <a:cs typeface="Arial"/>
              </a:rPr>
              <a:t>to</a:t>
            </a:r>
            <a:r>
              <a:rPr sz="2400" b="1" spc="260" dirty="0">
                <a:latin typeface="Arial"/>
                <a:cs typeface="Arial"/>
              </a:rPr>
              <a:t> </a:t>
            </a:r>
            <a:r>
              <a:rPr sz="2400" b="1" spc="30" dirty="0">
                <a:latin typeface="Arial"/>
                <a:cs typeface="Arial"/>
              </a:rPr>
              <a:t>government.”</a:t>
            </a:r>
            <a:endParaRPr sz="2400">
              <a:latin typeface="Arial"/>
              <a:cs typeface="Arial"/>
            </a:endParaRPr>
          </a:p>
          <a:p>
            <a:pPr marL="12700">
              <a:lnSpc>
                <a:spcPts val="2645"/>
              </a:lnSpc>
              <a:spcBef>
                <a:spcPts val="2425"/>
              </a:spcBef>
              <a:tabLst>
                <a:tab pos="268605" algn="l"/>
              </a:tabLst>
            </a:pPr>
            <a:r>
              <a:rPr sz="1600" spc="-450" dirty="0">
                <a:solidFill>
                  <a:srgbClr val="2CA1BE"/>
                </a:solidFill>
                <a:latin typeface="Arial"/>
                <a:cs typeface="Arial"/>
              </a:rPr>
              <a:t>	</a:t>
            </a:r>
            <a:r>
              <a:rPr sz="2400" b="1" spc="-35" dirty="0">
                <a:latin typeface="Arial"/>
                <a:cs typeface="Arial"/>
              </a:rPr>
              <a:t>Secondly, </a:t>
            </a:r>
            <a:r>
              <a:rPr sz="2400" b="1" spc="-20" dirty="0">
                <a:latin typeface="Arial"/>
                <a:cs typeface="Arial"/>
              </a:rPr>
              <a:t>decisions </a:t>
            </a:r>
            <a:r>
              <a:rPr sz="2400" b="1" spc="30" dirty="0">
                <a:latin typeface="Arial"/>
                <a:cs typeface="Arial"/>
              </a:rPr>
              <a:t>in </a:t>
            </a:r>
            <a:r>
              <a:rPr sz="2400" b="1" spc="55" dirty="0">
                <a:latin typeface="Arial"/>
                <a:cs typeface="Arial"/>
              </a:rPr>
              <a:t>turn </a:t>
            </a:r>
            <a:r>
              <a:rPr sz="2400" b="1" spc="15" dirty="0">
                <a:latin typeface="Arial"/>
                <a:cs typeface="Arial"/>
              </a:rPr>
              <a:t>are </a:t>
            </a:r>
            <a:r>
              <a:rPr sz="2400" b="1" spc="40" dirty="0">
                <a:latin typeface="Arial"/>
                <a:cs typeface="Arial"/>
              </a:rPr>
              <a:t>too </a:t>
            </a:r>
            <a:r>
              <a:rPr sz="2400" b="1" spc="45" dirty="0">
                <a:latin typeface="Arial"/>
                <a:cs typeface="Arial"/>
              </a:rPr>
              <a:t>often </a:t>
            </a:r>
            <a:r>
              <a:rPr sz="2400" b="1" spc="40" dirty="0">
                <a:latin typeface="Arial"/>
                <a:cs typeface="Arial"/>
              </a:rPr>
              <a:t>made</a:t>
            </a:r>
            <a:r>
              <a:rPr sz="2400" b="1" spc="370" dirty="0">
                <a:latin typeface="Arial"/>
                <a:cs typeface="Arial"/>
              </a:rPr>
              <a:t> </a:t>
            </a:r>
            <a:r>
              <a:rPr sz="2400" b="1" spc="40" dirty="0">
                <a:latin typeface="Arial"/>
                <a:cs typeface="Arial"/>
              </a:rPr>
              <a:t>with</a:t>
            </a:r>
            <a:endParaRPr sz="2400">
              <a:latin typeface="Arial"/>
              <a:cs typeface="Arial"/>
            </a:endParaRPr>
          </a:p>
          <a:p>
            <a:pPr marR="86360" algn="ctr">
              <a:lnSpc>
                <a:spcPts val="2645"/>
              </a:lnSpc>
            </a:pPr>
            <a:r>
              <a:rPr sz="2400" b="1" spc="45" dirty="0">
                <a:latin typeface="Arial"/>
                <a:cs typeface="Arial"/>
              </a:rPr>
              <a:t>the </a:t>
            </a:r>
            <a:r>
              <a:rPr sz="2400" b="1" spc="95" dirty="0">
                <a:latin typeface="Arial"/>
                <a:cs typeface="Arial"/>
              </a:rPr>
              <a:t>‘terrible </a:t>
            </a:r>
            <a:r>
              <a:rPr sz="2400" b="1" spc="45" dirty="0">
                <a:latin typeface="Arial"/>
                <a:cs typeface="Arial"/>
              </a:rPr>
              <a:t>encumbrance’ </a:t>
            </a:r>
            <a:r>
              <a:rPr sz="2400" b="1" spc="50" dirty="0">
                <a:latin typeface="Arial"/>
                <a:cs typeface="Arial"/>
              </a:rPr>
              <a:t>of </a:t>
            </a:r>
            <a:r>
              <a:rPr sz="2400" b="1" spc="25" dirty="0">
                <a:latin typeface="Arial"/>
                <a:cs typeface="Arial"/>
              </a:rPr>
              <a:t>dignity </a:t>
            </a:r>
            <a:r>
              <a:rPr sz="2400" b="1" spc="20" dirty="0">
                <a:latin typeface="Arial"/>
                <a:cs typeface="Arial"/>
              </a:rPr>
              <a:t>and</a:t>
            </a:r>
            <a:r>
              <a:rPr sz="2400" b="1" spc="170" dirty="0">
                <a:latin typeface="Arial"/>
                <a:cs typeface="Arial"/>
              </a:rPr>
              <a:t> </a:t>
            </a:r>
            <a:r>
              <a:rPr sz="2400" b="1" spc="30" dirty="0">
                <a:latin typeface="Arial"/>
                <a:cs typeface="Arial"/>
              </a:rPr>
              <a:t>honor.</a:t>
            </a:r>
            <a:endParaRPr sz="2400">
              <a:latin typeface="Arial"/>
              <a:cs typeface="Arial"/>
            </a:endParaRPr>
          </a:p>
        </p:txBody>
      </p:sp>
      <p:sp>
        <p:nvSpPr>
          <p:cNvPr id="4" name="object 4"/>
          <p:cNvSpPr txBox="1"/>
          <p:nvPr/>
        </p:nvSpPr>
        <p:spPr>
          <a:xfrm>
            <a:off x="645668" y="5357621"/>
            <a:ext cx="211010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Arial"/>
                <a:cs typeface="Arial"/>
              </a:rPr>
              <a:t>Both </a:t>
            </a:r>
            <a:r>
              <a:rPr sz="1200" b="1" spc="5" dirty="0">
                <a:latin typeface="Arial"/>
                <a:cs typeface="Arial"/>
              </a:rPr>
              <a:t>Quotes </a:t>
            </a:r>
            <a:r>
              <a:rPr sz="1200" b="1" spc="35" dirty="0">
                <a:latin typeface="Arial"/>
                <a:cs typeface="Arial"/>
              </a:rPr>
              <a:t>from</a:t>
            </a:r>
            <a:r>
              <a:rPr sz="1200" b="1" spc="10" dirty="0">
                <a:latin typeface="Arial"/>
                <a:cs typeface="Arial"/>
              </a:rPr>
              <a:t> </a:t>
            </a:r>
            <a:r>
              <a:rPr sz="1200" b="1" spc="15" dirty="0">
                <a:latin typeface="Arial"/>
                <a:cs typeface="Arial"/>
              </a:rPr>
              <a:t>Tuchman</a:t>
            </a:r>
            <a:r>
              <a:rPr sz="800" b="1" spc="15" dirty="0">
                <a:latin typeface="Arial"/>
                <a:cs typeface="Arial"/>
              </a:rPr>
              <a:t>.</a:t>
            </a:r>
            <a:endParaRPr sz="800">
              <a:latin typeface="Arial"/>
              <a:cs typeface="Arial"/>
            </a:endParaRPr>
          </a:p>
        </p:txBody>
      </p:sp>
      <p:sp>
        <p:nvSpPr>
          <p:cNvPr id="5" name="object 5"/>
          <p:cNvSpPr/>
          <p:nvPr/>
        </p:nvSpPr>
        <p:spPr>
          <a:xfrm>
            <a:off x="213359" y="370331"/>
            <a:ext cx="50307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566927"/>
            <a:ext cx="4940808" cy="4236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71600" y="1504950"/>
            <a:ext cx="6172200" cy="46291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432306"/>
            <a:ext cx="7703820" cy="330835"/>
          </a:xfrm>
          <a:prstGeom prst="rect">
            <a:avLst/>
          </a:prstGeom>
        </p:spPr>
        <p:txBody>
          <a:bodyPr vert="horz" wrap="square" lIns="0" tIns="13335" rIns="0" bIns="0" rtlCol="0">
            <a:spAutoFit/>
          </a:bodyPr>
          <a:lstStyle/>
          <a:p>
            <a:pPr marL="12700">
              <a:lnSpc>
                <a:spcPct val="100000"/>
              </a:lnSpc>
              <a:spcBef>
                <a:spcPts val="105"/>
              </a:spcBef>
            </a:pPr>
            <a:r>
              <a:rPr sz="2000" spc="20" dirty="0"/>
              <a:t>The </a:t>
            </a:r>
            <a:r>
              <a:rPr sz="2000" u="sng" spc="25" dirty="0">
                <a:uFill>
                  <a:solidFill>
                    <a:srgbClr val="000000"/>
                  </a:solidFill>
                </a:uFill>
              </a:rPr>
              <a:t>foreign </a:t>
            </a:r>
            <a:r>
              <a:rPr sz="2000" u="sng" spc="15" dirty="0">
                <a:uFill>
                  <a:solidFill>
                    <a:srgbClr val="000000"/>
                  </a:solidFill>
                </a:uFill>
              </a:rPr>
              <a:t>aid </a:t>
            </a:r>
            <a:r>
              <a:rPr sz="2000" u="sng" spc="-15" dirty="0">
                <a:uFill>
                  <a:solidFill>
                    <a:srgbClr val="000000"/>
                  </a:solidFill>
                </a:uFill>
              </a:rPr>
              <a:t>system</a:t>
            </a:r>
            <a:r>
              <a:rPr sz="2000" spc="-15" dirty="0"/>
              <a:t> </a:t>
            </a:r>
            <a:r>
              <a:rPr sz="2000" spc="-55" dirty="0"/>
              <a:t>as </a:t>
            </a:r>
            <a:r>
              <a:rPr sz="2000" spc="50" dirty="0"/>
              <a:t>it </a:t>
            </a:r>
            <a:r>
              <a:rPr sz="2000" spc="-25" dirty="0"/>
              <a:t>has </a:t>
            </a:r>
            <a:r>
              <a:rPr sz="2000" spc="-15" dirty="0"/>
              <a:t>evolved </a:t>
            </a:r>
            <a:r>
              <a:rPr sz="2000" spc="20" dirty="0"/>
              <a:t>in </a:t>
            </a:r>
            <a:r>
              <a:rPr sz="2000" spc="30" dirty="0"/>
              <a:t>the </a:t>
            </a:r>
            <a:r>
              <a:rPr sz="2000" spc="-40" dirty="0"/>
              <a:t>U.S. </a:t>
            </a:r>
            <a:r>
              <a:rPr sz="2000" spc="10" dirty="0"/>
              <a:t>and</a:t>
            </a:r>
            <a:r>
              <a:rPr sz="2000" spc="210" dirty="0"/>
              <a:t> </a:t>
            </a:r>
            <a:r>
              <a:rPr sz="2000" dirty="0"/>
              <a:t>in</a:t>
            </a:r>
            <a:endParaRPr sz="2000"/>
          </a:p>
        </p:txBody>
      </p:sp>
      <p:sp>
        <p:nvSpPr>
          <p:cNvPr id="3" name="object 3"/>
          <p:cNvSpPr txBox="1"/>
          <p:nvPr/>
        </p:nvSpPr>
        <p:spPr>
          <a:xfrm>
            <a:off x="902004" y="1676145"/>
            <a:ext cx="7708265" cy="2138680"/>
          </a:xfrm>
          <a:prstGeom prst="rect">
            <a:avLst/>
          </a:prstGeom>
        </p:spPr>
        <p:txBody>
          <a:bodyPr vert="horz" wrap="square" lIns="0" tIns="71755" rIns="0" bIns="0" rtlCol="0">
            <a:spAutoFit/>
          </a:bodyPr>
          <a:lstStyle/>
          <a:p>
            <a:pPr marL="12700" marR="5715" algn="just">
              <a:lnSpc>
                <a:spcPts val="1920"/>
              </a:lnSpc>
              <a:spcBef>
                <a:spcPts val="565"/>
              </a:spcBef>
            </a:pPr>
            <a:r>
              <a:rPr sz="2000" b="1" spc="25" dirty="0">
                <a:latin typeface="Arial"/>
                <a:cs typeface="Arial"/>
              </a:rPr>
              <a:t>other </a:t>
            </a:r>
            <a:r>
              <a:rPr sz="2000" b="1" spc="15" dirty="0">
                <a:latin typeface="Arial"/>
                <a:cs typeface="Arial"/>
              </a:rPr>
              <a:t>bilateral and </a:t>
            </a:r>
            <a:r>
              <a:rPr sz="2000" b="1" spc="25" dirty="0">
                <a:latin typeface="Arial"/>
                <a:cs typeface="Arial"/>
              </a:rPr>
              <a:t>multilateral </a:t>
            </a:r>
            <a:r>
              <a:rPr sz="2000" b="1" spc="15" dirty="0">
                <a:latin typeface="Arial"/>
                <a:cs typeface="Arial"/>
              </a:rPr>
              <a:t>organizations </a:t>
            </a:r>
            <a:r>
              <a:rPr sz="2000" b="1" spc="-10" dirty="0">
                <a:latin typeface="Arial"/>
                <a:cs typeface="Arial"/>
              </a:rPr>
              <a:t>over </a:t>
            </a:r>
            <a:r>
              <a:rPr sz="2000" b="1" spc="35" dirty="0">
                <a:latin typeface="Arial"/>
                <a:cs typeface="Arial"/>
              </a:rPr>
              <a:t>the </a:t>
            </a:r>
            <a:r>
              <a:rPr sz="2000" b="1" spc="-10" dirty="0">
                <a:latin typeface="Arial"/>
                <a:cs typeface="Arial"/>
              </a:rPr>
              <a:t>last  </a:t>
            </a:r>
            <a:r>
              <a:rPr sz="2000" b="1" spc="10" dirty="0">
                <a:latin typeface="Arial"/>
                <a:cs typeface="Arial"/>
              </a:rPr>
              <a:t>sixty </a:t>
            </a:r>
            <a:r>
              <a:rPr sz="2000" b="1" spc="-30" dirty="0">
                <a:latin typeface="Arial"/>
                <a:cs typeface="Arial"/>
              </a:rPr>
              <a:t>years </a:t>
            </a:r>
            <a:r>
              <a:rPr sz="2000" b="1" spc="-40" dirty="0">
                <a:latin typeface="Arial"/>
                <a:cs typeface="Arial"/>
              </a:rPr>
              <a:t>is </a:t>
            </a:r>
            <a:r>
              <a:rPr sz="2000" b="1" u="sng" dirty="0">
                <a:uFill>
                  <a:solidFill>
                    <a:srgbClr val="000000"/>
                  </a:solidFill>
                </a:uFill>
                <a:latin typeface="Arial"/>
                <a:cs typeface="Arial"/>
              </a:rPr>
              <a:t>bureaucratic </a:t>
            </a:r>
            <a:r>
              <a:rPr sz="2000" b="1" u="sng" spc="10" dirty="0">
                <a:uFill>
                  <a:solidFill>
                    <a:srgbClr val="000000"/>
                  </a:solidFill>
                </a:uFill>
                <a:latin typeface="Arial"/>
                <a:cs typeface="Arial"/>
              </a:rPr>
              <a:t>in </a:t>
            </a:r>
            <a:r>
              <a:rPr sz="2000" b="1" u="sng" spc="30" dirty="0">
                <a:uFill>
                  <a:solidFill>
                    <a:srgbClr val="000000"/>
                  </a:solidFill>
                </a:uFill>
                <a:latin typeface="Arial"/>
                <a:cs typeface="Arial"/>
              </a:rPr>
              <a:t>nature</a:t>
            </a:r>
            <a:r>
              <a:rPr sz="2000" b="1" spc="30" dirty="0">
                <a:latin typeface="Arial"/>
                <a:cs typeface="Arial"/>
              </a:rPr>
              <a:t>. </a:t>
            </a:r>
            <a:r>
              <a:rPr sz="2000" b="1" spc="-80" dirty="0">
                <a:latin typeface="Arial"/>
                <a:cs typeface="Arial"/>
              </a:rPr>
              <a:t>As </a:t>
            </a:r>
            <a:r>
              <a:rPr sz="2000" b="1" dirty="0">
                <a:latin typeface="Arial"/>
                <a:cs typeface="Arial"/>
              </a:rPr>
              <a:t>Henry </a:t>
            </a:r>
            <a:r>
              <a:rPr sz="2000" b="1" spc="-25" dirty="0">
                <a:latin typeface="Arial"/>
                <a:cs typeface="Arial"/>
              </a:rPr>
              <a:t>Kissinger  </a:t>
            </a:r>
            <a:r>
              <a:rPr sz="2000" b="1" spc="30" dirty="0">
                <a:latin typeface="Arial"/>
                <a:cs typeface="Arial"/>
              </a:rPr>
              <a:t>noted </a:t>
            </a:r>
            <a:r>
              <a:rPr sz="2000" b="1" spc="25" dirty="0">
                <a:latin typeface="Arial"/>
                <a:cs typeface="Arial"/>
              </a:rPr>
              <a:t>in </a:t>
            </a:r>
            <a:r>
              <a:rPr sz="2000" b="1" spc="35" dirty="0">
                <a:latin typeface="Arial"/>
                <a:cs typeface="Arial"/>
              </a:rPr>
              <a:t>the </a:t>
            </a:r>
            <a:r>
              <a:rPr sz="2000" b="1" spc="25" dirty="0">
                <a:latin typeface="Arial"/>
                <a:cs typeface="Arial"/>
              </a:rPr>
              <a:t>late </a:t>
            </a:r>
            <a:r>
              <a:rPr sz="2000" b="1" spc="100" dirty="0">
                <a:latin typeface="Arial"/>
                <a:cs typeface="Arial"/>
              </a:rPr>
              <a:t>1960s, </a:t>
            </a:r>
            <a:r>
              <a:rPr sz="2000" b="1" spc="30" dirty="0">
                <a:latin typeface="Arial"/>
                <a:cs typeface="Arial"/>
              </a:rPr>
              <a:t>there</a:t>
            </a:r>
            <a:r>
              <a:rPr sz="2000" b="1" spc="85" dirty="0">
                <a:latin typeface="Arial"/>
                <a:cs typeface="Arial"/>
              </a:rPr>
              <a:t> </a:t>
            </a:r>
            <a:r>
              <a:rPr sz="2000" b="1" spc="-35" dirty="0">
                <a:latin typeface="Arial"/>
                <a:cs typeface="Arial"/>
              </a:rPr>
              <a:t>was</a:t>
            </a:r>
            <a:endParaRPr sz="2000">
              <a:latin typeface="Arial"/>
              <a:cs typeface="Arial"/>
            </a:endParaRPr>
          </a:p>
          <a:p>
            <a:pPr marL="560705" marR="5080" algn="just">
              <a:lnSpc>
                <a:spcPts val="1920"/>
              </a:lnSpc>
              <a:spcBef>
                <a:spcPts val="2715"/>
              </a:spcBef>
            </a:pPr>
            <a:r>
              <a:rPr sz="2000" b="1" spc="-10" dirty="0">
                <a:latin typeface="Arial"/>
                <a:cs typeface="Arial"/>
              </a:rPr>
              <a:t>a </a:t>
            </a:r>
            <a:r>
              <a:rPr sz="2000" b="1" spc="10" dirty="0">
                <a:latin typeface="Arial"/>
                <a:cs typeface="Arial"/>
              </a:rPr>
              <a:t>sort </a:t>
            </a:r>
            <a:r>
              <a:rPr sz="2000" b="1" spc="40" dirty="0">
                <a:latin typeface="Arial"/>
                <a:cs typeface="Arial"/>
              </a:rPr>
              <a:t>of </a:t>
            </a:r>
            <a:r>
              <a:rPr sz="2000" b="1" u="sng" spc="-5" dirty="0">
                <a:uFill>
                  <a:solidFill>
                    <a:srgbClr val="000000"/>
                  </a:solidFill>
                </a:uFill>
                <a:latin typeface="Arial"/>
                <a:cs typeface="Arial"/>
              </a:rPr>
              <a:t>blindness</a:t>
            </a:r>
            <a:r>
              <a:rPr sz="2000" b="1" spc="-5" dirty="0">
                <a:latin typeface="Arial"/>
                <a:cs typeface="Arial"/>
              </a:rPr>
              <a:t> </a:t>
            </a:r>
            <a:r>
              <a:rPr sz="2000" b="1" spc="5" dirty="0">
                <a:latin typeface="Arial"/>
                <a:cs typeface="Arial"/>
              </a:rPr>
              <a:t>[in </a:t>
            </a:r>
            <a:r>
              <a:rPr sz="2000" b="1" spc="20" dirty="0">
                <a:latin typeface="Arial"/>
                <a:cs typeface="Arial"/>
              </a:rPr>
              <a:t>terms </a:t>
            </a:r>
            <a:r>
              <a:rPr sz="2000" b="1" spc="40" dirty="0">
                <a:latin typeface="Arial"/>
                <a:cs typeface="Arial"/>
              </a:rPr>
              <a:t>of </a:t>
            </a:r>
            <a:r>
              <a:rPr sz="2000" b="1" spc="25" dirty="0">
                <a:latin typeface="Arial"/>
                <a:cs typeface="Arial"/>
              </a:rPr>
              <a:t>foreign </a:t>
            </a:r>
            <a:r>
              <a:rPr sz="2000" b="1" spc="5" dirty="0">
                <a:latin typeface="Arial"/>
                <a:cs typeface="Arial"/>
              </a:rPr>
              <a:t>aid] </a:t>
            </a:r>
            <a:r>
              <a:rPr sz="2000" b="1" spc="20" dirty="0">
                <a:latin typeface="Arial"/>
                <a:cs typeface="Arial"/>
              </a:rPr>
              <a:t>in </a:t>
            </a:r>
            <a:r>
              <a:rPr sz="2000" b="1" spc="-15" dirty="0">
                <a:latin typeface="Arial"/>
                <a:cs typeface="Arial"/>
              </a:rPr>
              <a:t>which  bureaucracies </a:t>
            </a:r>
            <a:r>
              <a:rPr sz="2000" b="1" spc="20" dirty="0">
                <a:latin typeface="Arial"/>
                <a:cs typeface="Arial"/>
              </a:rPr>
              <a:t>run </a:t>
            </a:r>
            <a:r>
              <a:rPr sz="2000" b="1" spc="-10" dirty="0">
                <a:latin typeface="Arial"/>
                <a:cs typeface="Arial"/>
              </a:rPr>
              <a:t>a </a:t>
            </a:r>
            <a:r>
              <a:rPr sz="2000" b="1" spc="20" dirty="0">
                <a:latin typeface="Arial"/>
                <a:cs typeface="Arial"/>
              </a:rPr>
              <a:t>competition </a:t>
            </a:r>
            <a:r>
              <a:rPr sz="2000" b="1" spc="25" dirty="0">
                <a:latin typeface="Arial"/>
                <a:cs typeface="Arial"/>
              </a:rPr>
              <a:t>with </a:t>
            </a:r>
            <a:r>
              <a:rPr sz="2000" b="1" spc="35" dirty="0">
                <a:latin typeface="Arial"/>
                <a:cs typeface="Arial"/>
              </a:rPr>
              <a:t>their </a:t>
            </a:r>
            <a:r>
              <a:rPr sz="2000" b="1" spc="-5" dirty="0">
                <a:latin typeface="Arial"/>
                <a:cs typeface="Arial"/>
              </a:rPr>
              <a:t>own </a:t>
            </a:r>
            <a:r>
              <a:rPr sz="2000" b="1" spc="15" dirty="0">
                <a:latin typeface="Arial"/>
                <a:cs typeface="Arial"/>
              </a:rPr>
              <a:t>programs  and </a:t>
            </a:r>
            <a:r>
              <a:rPr sz="2000" b="1" dirty="0">
                <a:latin typeface="Arial"/>
                <a:cs typeface="Arial"/>
              </a:rPr>
              <a:t>measure </a:t>
            </a:r>
            <a:r>
              <a:rPr sz="2000" b="1" spc="-65" dirty="0">
                <a:latin typeface="Arial"/>
                <a:cs typeface="Arial"/>
              </a:rPr>
              <a:t>success </a:t>
            </a:r>
            <a:r>
              <a:rPr sz="2000" b="1" spc="-20" dirty="0">
                <a:latin typeface="Arial"/>
                <a:cs typeface="Arial"/>
              </a:rPr>
              <a:t>by </a:t>
            </a:r>
            <a:r>
              <a:rPr sz="2000" b="1" spc="35" dirty="0">
                <a:latin typeface="Arial"/>
                <a:cs typeface="Arial"/>
              </a:rPr>
              <a:t>the </a:t>
            </a:r>
            <a:r>
              <a:rPr sz="2000" b="1" spc="15" dirty="0">
                <a:latin typeface="Arial"/>
                <a:cs typeface="Arial"/>
              </a:rPr>
              <a:t>degree </a:t>
            </a:r>
            <a:r>
              <a:rPr sz="2000" b="1" spc="40" dirty="0">
                <a:latin typeface="Arial"/>
                <a:cs typeface="Arial"/>
              </a:rPr>
              <a:t>to </a:t>
            </a:r>
            <a:r>
              <a:rPr sz="2000" b="1" spc="-15" dirty="0">
                <a:latin typeface="Arial"/>
                <a:cs typeface="Arial"/>
              </a:rPr>
              <a:t>which </a:t>
            </a:r>
            <a:r>
              <a:rPr sz="2000" b="1" spc="10" dirty="0">
                <a:latin typeface="Arial"/>
                <a:cs typeface="Arial"/>
              </a:rPr>
              <a:t>they </a:t>
            </a:r>
            <a:r>
              <a:rPr sz="2000" b="1" spc="30" dirty="0">
                <a:latin typeface="Arial"/>
                <a:cs typeface="Arial"/>
              </a:rPr>
              <a:t>fulfill  </a:t>
            </a:r>
            <a:r>
              <a:rPr sz="2000" b="1" spc="35" dirty="0">
                <a:latin typeface="Arial"/>
                <a:cs typeface="Arial"/>
              </a:rPr>
              <a:t>their</a:t>
            </a:r>
            <a:r>
              <a:rPr sz="2000" b="1" spc="130" dirty="0">
                <a:latin typeface="Arial"/>
                <a:cs typeface="Arial"/>
              </a:rPr>
              <a:t> </a:t>
            </a:r>
            <a:r>
              <a:rPr sz="2000" b="1" spc="-5" dirty="0">
                <a:latin typeface="Arial"/>
                <a:cs typeface="Arial"/>
              </a:rPr>
              <a:t>own </a:t>
            </a:r>
            <a:r>
              <a:rPr sz="2000" b="1" spc="20" dirty="0">
                <a:latin typeface="Arial"/>
                <a:cs typeface="Arial"/>
              </a:rPr>
              <a:t>norms, </a:t>
            </a:r>
            <a:r>
              <a:rPr sz="2000" b="1" spc="25" dirty="0">
                <a:latin typeface="Arial"/>
                <a:cs typeface="Arial"/>
              </a:rPr>
              <a:t>without </a:t>
            </a:r>
            <a:r>
              <a:rPr sz="2000" b="1" spc="15" dirty="0">
                <a:latin typeface="Arial"/>
                <a:cs typeface="Arial"/>
              </a:rPr>
              <a:t>being </a:t>
            </a:r>
            <a:r>
              <a:rPr sz="2000" b="1" spc="20" dirty="0">
                <a:latin typeface="Arial"/>
                <a:cs typeface="Arial"/>
              </a:rPr>
              <a:t>in </a:t>
            </a:r>
            <a:r>
              <a:rPr sz="2000" b="1" spc="-10" dirty="0">
                <a:latin typeface="Arial"/>
                <a:cs typeface="Arial"/>
              </a:rPr>
              <a:t>a </a:t>
            </a:r>
            <a:r>
              <a:rPr sz="2000" b="1" spc="5" dirty="0">
                <a:latin typeface="Arial"/>
                <a:cs typeface="Arial"/>
              </a:rPr>
              <a:t>position </a:t>
            </a:r>
            <a:r>
              <a:rPr sz="2000" b="1" spc="40" dirty="0">
                <a:latin typeface="Arial"/>
                <a:cs typeface="Arial"/>
              </a:rPr>
              <a:t>to </a:t>
            </a:r>
            <a:r>
              <a:rPr sz="2000" b="1" spc="25" dirty="0">
                <a:latin typeface="Arial"/>
                <a:cs typeface="Arial"/>
              </a:rPr>
              <a:t>judge</a:t>
            </a:r>
            <a:endParaRPr sz="2000">
              <a:latin typeface="Arial"/>
              <a:cs typeface="Arial"/>
            </a:endParaRPr>
          </a:p>
        </p:txBody>
      </p:sp>
      <p:sp>
        <p:nvSpPr>
          <p:cNvPr id="4" name="object 4"/>
          <p:cNvSpPr txBox="1"/>
          <p:nvPr/>
        </p:nvSpPr>
        <p:spPr>
          <a:xfrm>
            <a:off x="1450594" y="3727780"/>
            <a:ext cx="1496060" cy="331470"/>
          </a:xfrm>
          <a:prstGeom prst="rect">
            <a:avLst/>
          </a:prstGeom>
        </p:spPr>
        <p:txBody>
          <a:bodyPr vert="horz" wrap="square" lIns="0" tIns="13335" rIns="0" bIns="0" rtlCol="0">
            <a:spAutoFit/>
          </a:bodyPr>
          <a:lstStyle/>
          <a:p>
            <a:pPr marL="12700">
              <a:lnSpc>
                <a:spcPct val="100000"/>
              </a:lnSpc>
              <a:spcBef>
                <a:spcPts val="105"/>
              </a:spcBef>
            </a:pPr>
            <a:r>
              <a:rPr sz="2000" b="1" spc="20" dirty="0">
                <a:latin typeface="Arial"/>
                <a:cs typeface="Arial"/>
              </a:rPr>
              <a:t>whether</a:t>
            </a:r>
            <a:r>
              <a:rPr sz="2000" b="1" spc="-10" dirty="0">
                <a:latin typeface="Arial"/>
                <a:cs typeface="Arial"/>
              </a:rPr>
              <a:t> </a:t>
            </a:r>
            <a:r>
              <a:rPr sz="2000" b="1" spc="40" dirty="0">
                <a:latin typeface="Arial"/>
                <a:cs typeface="Arial"/>
              </a:rPr>
              <a:t>the</a:t>
            </a:r>
            <a:endParaRPr sz="2000">
              <a:latin typeface="Arial"/>
              <a:cs typeface="Arial"/>
            </a:endParaRPr>
          </a:p>
        </p:txBody>
      </p:sp>
      <p:sp>
        <p:nvSpPr>
          <p:cNvPr id="5" name="object 5"/>
          <p:cNvSpPr txBox="1"/>
          <p:nvPr/>
        </p:nvSpPr>
        <p:spPr>
          <a:xfrm>
            <a:off x="3279775" y="3727780"/>
            <a:ext cx="4651375" cy="331470"/>
          </a:xfrm>
          <a:prstGeom prst="rect">
            <a:avLst/>
          </a:prstGeom>
        </p:spPr>
        <p:txBody>
          <a:bodyPr vert="horz" wrap="square" lIns="0" tIns="13335" rIns="0" bIns="0" rtlCol="0">
            <a:spAutoFit/>
          </a:bodyPr>
          <a:lstStyle/>
          <a:p>
            <a:pPr marL="12700">
              <a:lnSpc>
                <a:spcPct val="100000"/>
              </a:lnSpc>
              <a:spcBef>
                <a:spcPts val="105"/>
              </a:spcBef>
            </a:pPr>
            <a:r>
              <a:rPr sz="2000" b="1" spc="15" dirty="0">
                <a:latin typeface="Arial"/>
                <a:cs typeface="Arial"/>
              </a:rPr>
              <a:t>norms </a:t>
            </a:r>
            <a:r>
              <a:rPr sz="2000" b="1" spc="35" dirty="0">
                <a:latin typeface="Arial"/>
                <a:cs typeface="Arial"/>
              </a:rPr>
              <a:t>made </a:t>
            </a:r>
            <a:r>
              <a:rPr sz="2000" b="1" spc="-15" dirty="0">
                <a:latin typeface="Arial"/>
                <a:cs typeface="Arial"/>
              </a:rPr>
              <a:t>any </a:t>
            </a:r>
            <a:r>
              <a:rPr sz="2000" b="1" spc="-30" dirty="0">
                <a:latin typeface="Arial"/>
                <a:cs typeface="Arial"/>
              </a:rPr>
              <a:t>sense </a:t>
            </a:r>
            <a:r>
              <a:rPr sz="2000" b="1" spc="50" dirty="0">
                <a:latin typeface="Arial"/>
                <a:cs typeface="Arial"/>
              </a:rPr>
              <a:t>to </a:t>
            </a:r>
            <a:r>
              <a:rPr sz="2000" b="1" spc="25" dirty="0">
                <a:latin typeface="Arial"/>
                <a:cs typeface="Arial"/>
              </a:rPr>
              <a:t>begin</a:t>
            </a:r>
            <a:r>
              <a:rPr sz="2000" b="1" spc="210" dirty="0">
                <a:latin typeface="Arial"/>
                <a:cs typeface="Arial"/>
              </a:rPr>
              <a:t> </a:t>
            </a:r>
            <a:r>
              <a:rPr sz="2000" b="1" spc="35" dirty="0">
                <a:latin typeface="Arial"/>
                <a:cs typeface="Arial"/>
              </a:rPr>
              <a:t>with.</a:t>
            </a:r>
            <a:endParaRPr sz="2000">
              <a:latin typeface="Arial"/>
              <a:cs typeface="Arial"/>
            </a:endParaRPr>
          </a:p>
        </p:txBody>
      </p:sp>
      <p:sp>
        <p:nvSpPr>
          <p:cNvPr id="6" name="object 6"/>
          <p:cNvSpPr txBox="1"/>
          <p:nvPr/>
        </p:nvSpPr>
        <p:spPr>
          <a:xfrm>
            <a:off x="902004" y="4613528"/>
            <a:ext cx="7393940" cy="410209"/>
          </a:xfrm>
          <a:prstGeom prst="rect">
            <a:avLst/>
          </a:prstGeom>
        </p:spPr>
        <p:txBody>
          <a:bodyPr vert="horz" wrap="square" lIns="0" tIns="54610" rIns="0" bIns="0" rtlCol="0">
            <a:spAutoFit/>
          </a:bodyPr>
          <a:lstStyle/>
          <a:p>
            <a:pPr marL="12700" marR="5080">
              <a:lnSpc>
                <a:spcPts val="1340"/>
              </a:lnSpc>
              <a:spcBef>
                <a:spcPts val="430"/>
              </a:spcBef>
            </a:pPr>
            <a:r>
              <a:rPr sz="1400" b="1" spc="20" dirty="0">
                <a:latin typeface="Arial"/>
                <a:cs typeface="Arial"/>
              </a:rPr>
              <a:t>Quoted in </a:t>
            </a:r>
            <a:r>
              <a:rPr sz="1400" b="1" spc="-75" dirty="0">
                <a:latin typeface="Arial"/>
                <a:cs typeface="Arial"/>
              </a:rPr>
              <a:t>John </a:t>
            </a:r>
            <a:r>
              <a:rPr sz="1400" b="1" spc="5" dirty="0">
                <a:latin typeface="Arial"/>
                <a:cs typeface="Arial"/>
              </a:rPr>
              <a:t>Franklin </a:t>
            </a:r>
            <a:r>
              <a:rPr sz="1400" b="1" spc="15" dirty="0">
                <a:latin typeface="Arial"/>
                <a:cs typeface="Arial"/>
              </a:rPr>
              <a:t>Cambell, </a:t>
            </a:r>
            <a:r>
              <a:rPr sz="1400" b="1" u="sng" spc="20" dirty="0">
                <a:uFill>
                  <a:solidFill>
                    <a:srgbClr val="000000"/>
                  </a:solidFill>
                </a:uFill>
                <a:latin typeface="Arial"/>
                <a:cs typeface="Arial"/>
              </a:rPr>
              <a:t>The </a:t>
            </a:r>
            <a:r>
              <a:rPr sz="1400" b="1" u="sng" spc="-5" dirty="0">
                <a:uFill>
                  <a:solidFill>
                    <a:srgbClr val="000000"/>
                  </a:solidFill>
                </a:uFill>
                <a:latin typeface="Arial"/>
                <a:cs typeface="Arial"/>
              </a:rPr>
              <a:t>Foreign </a:t>
            </a:r>
            <a:r>
              <a:rPr sz="1400" b="1" u="sng" spc="5" dirty="0">
                <a:uFill>
                  <a:solidFill>
                    <a:srgbClr val="000000"/>
                  </a:solidFill>
                </a:uFill>
                <a:latin typeface="Arial"/>
                <a:cs typeface="Arial"/>
              </a:rPr>
              <a:t>Affairs </a:t>
            </a:r>
            <a:r>
              <a:rPr sz="1400" b="1" u="sng" spc="-5" dirty="0">
                <a:uFill>
                  <a:solidFill>
                    <a:srgbClr val="000000"/>
                  </a:solidFill>
                </a:uFill>
                <a:latin typeface="Arial"/>
                <a:cs typeface="Arial"/>
              </a:rPr>
              <a:t>Fudge </a:t>
            </a:r>
            <a:r>
              <a:rPr sz="1400" b="1" u="sng" spc="-20" dirty="0">
                <a:uFill>
                  <a:solidFill>
                    <a:srgbClr val="000000"/>
                  </a:solidFill>
                </a:uFill>
                <a:latin typeface="Arial"/>
                <a:cs typeface="Arial"/>
              </a:rPr>
              <a:t>Factory</a:t>
            </a:r>
            <a:r>
              <a:rPr sz="1400" b="1" spc="-20" dirty="0">
                <a:latin typeface="Arial"/>
                <a:cs typeface="Arial"/>
              </a:rPr>
              <a:t> </a:t>
            </a:r>
            <a:r>
              <a:rPr sz="1400" b="1" dirty="0">
                <a:latin typeface="Arial"/>
                <a:cs typeface="Arial"/>
              </a:rPr>
              <a:t>(New York: </a:t>
            </a:r>
            <a:r>
              <a:rPr sz="1400" b="1" spc="-65" dirty="0">
                <a:latin typeface="Arial"/>
                <a:cs typeface="Arial"/>
              </a:rPr>
              <a:t>Basic  </a:t>
            </a:r>
            <a:r>
              <a:rPr sz="1400" b="1" spc="-25" dirty="0">
                <a:latin typeface="Arial"/>
                <a:cs typeface="Arial"/>
              </a:rPr>
              <a:t>Books, </a:t>
            </a:r>
            <a:r>
              <a:rPr sz="1400" b="1" spc="80" dirty="0">
                <a:latin typeface="Arial"/>
                <a:cs typeface="Arial"/>
              </a:rPr>
              <a:t>1971), </a:t>
            </a:r>
            <a:r>
              <a:rPr sz="1400" b="1" spc="45" dirty="0">
                <a:latin typeface="Arial"/>
                <a:cs typeface="Arial"/>
              </a:rPr>
              <a:t>p.</a:t>
            </a:r>
            <a:r>
              <a:rPr sz="1400" b="1" spc="-25" dirty="0">
                <a:latin typeface="Arial"/>
                <a:cs typeface="Arial"/>
              </a:rPr>
              <a:t> </a:t>
            </a:r>
            <a:r>
              <a:rPr sz="1400" b="1" spc="70" dirty="0">
                <a:latin typeface="Arial"/>
                <a:cs typeface="Arial"/>
              </a:rPr>
              <a:t>8..</a:t>
            </a:r>
            <a:endParaRPr sz="1400">
              <a:latin typeface="Arial"/>
              <a:cs typeface="Arial"/>
            </a:endParaRPr>
          </a:p>
        </p:txBody>
      </p:sp>
      <p:sp>
        <p:nvSpPr>
          <p:cNvPr id="7" name="object 7"/>
          <p:cNvSpPr/>
          <p:nvPr/>
        </p:nvSpPr>
        <p:spPr>
          <a:xfrm>
            <a:off x="213359" y="370331"/>
            <a:ext cx="519226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588263"/>
            <a:ext cx="6124956" cy="4998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352800" y="1523998"/>
            <a:ext cx="3776599" cy="5334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32306"/>
            <a:ext cx="7862570" cy="330835"/>
          </a:xfrm>
          <a:prstGeom prst="rect">
            <a:avLst/>
          </a:prstGeom>
        </p:spPr>
        <p:txBody>
          <a:bodyPr vert="horz" wrap="square" lIns="0" tIns="13335" rIns="0" bIns="0" rtlCol="0">
            <a:spAutoFit/>
          </a:bodyPr>
          <a:lstStyle/>
          <a:p>
            <a:pPr marL="12700">
              <a:lnSpc>
                <a:spcPct val="100000"/>
              </a:lnSpc>
              <a:spcBef>
                <a:spcPts val="105"/>
              </a:spcBef>
              <a:tabLst>
                <a:tab pos="268605" algn="l"/>
              </a:tabLst>
            </a:pPr>
            <a:r>
              <a:rPr sz="1350" b="0" spc="-395" dirty="0">
                <a:solidFill>
                  <a:srgbClr val="2CA1BE"/>
                </a:solidFill>
                <a:latin typeface="Arial"/>
                <a:cs typeface="Arial"/>
              </a:rPr>
              <a:t>	</a:t>
            </a:r>
            <a:r>
              <a:rPr sz="2000" spc="20" dirty="0"/>
              <a:t>In </a:t>
            </a:r>
            <a:r>
              <a:rPr sz="2000" spc="25" dirty="0"/>
              <a:t>foreign </a:t>
            </a:r>
            <a:r>
              <a:rPr sz="2000" dirty="0"/>
              <a:t>policy, </a:t>
            </a:r>
            <a:r>
              <a:rPr sz="2000" spc="5" dirty="0"/>
              <a:t>(including </a:t>
            </a:r>
            <a:r>
              <a:rPr sz="2000" spc="25" dirty="0"/>
              <a:t>foreign </a:t>
            </a:r>
            <a:r>
              <a:rPr sz="2000" spc="20" dirty="0"/>
              <a:t>aid </a:t>
            </a:r>
            <a:r>
              <a:rPr sz="2000" spc="-5" dirty="0"/>
              <a:t>policy)</a:t>
            </a:r>
            <a:r>
              <a:rPr sz="2000" u="sng" spc="-5" dirty="0">
                <a:uFill>
                  <a:solidFill>
                    <a:srgbClr val="000000"/>
                  </a:solidFill>
                </a:uFill>
              </a:rPr>
              <a:t> </a:t>
            </a:r>
            <a:r>
              <a:rPr sz="2000" u="sng" spc="15" dirty="0">
                <a:uFill>
                  <a:solidFill>
                    <a:srgbClr val="000000"/>
                  </a:solidFill>
                </a:uFill>
              </a:rPr>
              <a:t>national</a:t>
            </a:r>
            <a:r>
              <a:rPr sz="2000" u="sng" spc="320" dirty="0">
                <a:uFill>
                  <a:solidFill>
                    <a:srgbClr val="000000"/>
                  </a:solidFill>
                </a:uFill>
              </a:rPr>
              <a:t> </a:t>
            </a:r>
            <a:r>
              <a:rPr sz="2000" u="sng" spc="15" dirty="0">
                <a:uFill>
                  <a:solidFill>
                    <a:srgbClr val="000000"/>
                  </a:solidFill>
                </a:uFill>
              </a:rPr>
              <a:t>honor</a:t>
            </a:r>
            <a:endParaRPr sz="2000">
              <a:latin typeface="Arial"/>
              <a:cs typeface="Arial"/>
            </a:endParaRPr>
          </a:p>
        </p:txBody>
      </p:sp>
      <p:sp>
        <p:nvSpPr>
          <p:cNvPr id="3" name="object 3"/>
          <p:cNvSpPr txBox="1">
            <a:spLocks noGrp="1"/>
          </p:cNvSpPr>
          <p:nvPr>
            <p:ph type="body" idx="1"/>
          </p:nvPr>
        </p:nvSpPr>
        <p:spPr>
          <a:prstGeom prst="rect">
            <a:avLst/>
          </a:prstGeom>
        </p:spPr>
        <p:txBody>
          <a:bodyPr vert="horz" wrap="square" lIns="0" tIns="71755" rIns="0" bIns="0" rtlCol="0">
            <a:spAutoFit/>
          </a:bodyPr>
          <a:lstStyle/>
          <a:p>
            <a:pPr marL="268605" marR="88265">
              <a:lnSpc>
                <a:spcPts val="1920"/>
              </a:lnSpc>
              <a:spcBef>
                <a:spcPts val="565"/>
              </a:spcBef>
            </a:pPr>
            <a:r>
              <a:rPr u="sng" spc="40" dirty="0">
                <a:uFill>
                  <a:solidFill>
                    <a:srgbClr val="000000"/>
                  </a:solidFill>
                </a:uFill>
              </a:rPr>
              <a:t>often </a:t>
            </a:r>
            <a:r>
              <a:rPr u="sng" spc="25" dirty="0">
                <a:uFill>
                  <a:solidFill>
                    <a:srgbClr val="000000"/>
                  </a:solidFill>
                </a:uFill>
              </a:rPr>
              <a:t>required </a:t>
            </a:r>
            <a:r>
              <a:rPr u="sng" spc="45" dirty="0">
                <a:uFill>
                  <a:solidFill>
                    <a:srgbClr val="000000"/>
                  </a:solidFill>
                </a:uFill>
              </a:rPr>
              <a:t>that </a:t>
            </a:r>
            <a:r>
              <a:rPr u="sng" spc="5" dirty="0">
                <a:uFill>
                  <a:solidFill>
                    <a:srgbClr val="000000"/>
                  </a:solidFill>
                </a:uFill>
              </a:rPr>
              <a:t>foolish </a:t>
            </a:r>
            <a:r>
              <a:rPr u="sng" spc="-10" dirty="0">
                <a:uFill>
                  <a:solidFill>
                    <a:srgbClr val="000000"/>
                  </a:solidFill>
                </a:uFill>
              </a:rPr>
              <a:t>policies</a:t>
            </a:r>
            <a:r>
              <a:rPr spc="-10" dirty="0"/>
              <a:t> </a:t>
            </a:r>
            <a:r>
              <a:rPr spc="10" dirty="0"/>
              <a:t>continued </a:t>
            </a:r>
            <a:r>
              <a:rPr spc="45" dirty="0"/>
              <a:t>to </a:t>
            </a:r>
            <a:r>
              <a:rPr spc="20" dirty="0"/>
              <a:t>be </a:t>
            </a:r>
            <a:r>
              <a:rPr spc="10" dirty="0"/>
              <a:t>pursued  despite overwhelming </a:t>
            </a:r>
            <a:r>
              <a:rPr spc="-10" dirty="0"/>
              <a:t>evidence </a:t>
            </a:r>
            <a:r>
              <a:rPr spc="45" dirty="0"/>
              <a:t>that </a:t>
            </a:r>
            <a:r>
              <a:rPr spc="35" dirty="0"/>
              <a:t>the </a:t>
            </a:r>
            <a:r>
              <a:rPr spc="15" dirty="0"/>
              <a:t>goal </a:t>
            </a:r>
            <a:r>
              <a:rPr spc="-35" dirty="0"/>
              <a:t>was  </a:t>
            </a:r>
            <a:r>
              <a:rPr spc="25" dirty="0"/>
              <a:t>unattainable.</a:t>
            </a:r>
          </a:p>
          <a:p>
            <a:pPr marL="268605" marR="81915" indent="-256540" algn="just">
              <a:lnSpc>
                <a:spcPts val="1920"/>
              </a:lnSpc>
              <a:spcBef>
                <a:spcPts val="2715"/>
              </a:spcBef>
            </a:pPr>
            <a:r>
              <a:rPr sz="1350" b="0" spc="-395" dirty="0">
                <a:solidFill>
                  <a:srgbClr val="2CA1BE"/>
                </a:solidFill>
                <a:latin typeface="Arial"/>
                <a:cs typeface="Arial"/>
              </a:rPr>
              <a:t></a:t>
            </a:r>
            <a:r>
              <a:rPr sz="1350" b="0" spc="915" dirty="0">
                <a:solidFill>
                  <a:srgbClr val="2CA1BE"/>
                </a:solidFill>
                <a:latin typeface="Arial"/>
                <a:cs typeface="Arial"/>
              </a:rPr>
              <a:t> </a:t>
            </a:r>
            <a:r>
              <a:rPr spc="25" dirty="0"/>
              <a:t>The </a:t>
            </a:r>
            <a:r>
              <a:rPr spc="-35" dirty="0"/>
              <a:t>U.S. </a:t>
            </a:r>
            <a:r>
              <a:rPr spc="5" dirty="0"/>
              <a:t>involvement </a:t>
            </a:r>
            <a:r>
              <a:rPr spc="25" dirty="0"/>
              <a:t>in </a:t>
            </a:r>
            <a:r>
              <a:rPr spc="30" dirty="0"/>
              <a:t>Vietnam </a:t>
            </a:r>
            <a:r>
              <a:rPr spc="10" dirty="0"/>
              <a:t>(and </a:t>
            </a:r>
            <a:r>
              <a:rPr spc="5" dirty="0"/>
              <a:t>some </a:t>
            </a:r>
            <a:r>
              <a:rPr spc="-55" dirty="0"/>
              <a:t>say </a:t>
            </a:r>
            <a:r>
              <a:rPr spc="20" dirty="0"/>
              <a:t>Iraq) </a:t>
            </a:r>
            <a:r>
              <a:rPr spc="-35" dirty="0"/>
              <a:t>is </a:t>
            </a:r>
            <a:r>
              <a:rPr spc="-5" dirty="0"/>
              <a:t>said  </a:t>
            </a:r>
            <a:r>
              <a:rPr spc="45" dirty="0"/>
              <a:t>to </a:t>
            </a:r>
            <a:r>
              <a:rPr spc="20" dirty="0"/>
              <a:t>be </a:t>
            </a:r>
            <a:r>
              <a:rPr spc="40" dirty="0"/>
              <a:t>part </a:t>
            </a:r>
            <a:r>
              <a:rPr spc="45" dirty="0"/>
              <a:t>of </a:t>
            </a:r>
            <a:r>
              <a:rPr spc="10" dirty="0"/>
              <a:t>this </a:t>
            </a:r>
            <a:r>
              <a:rPr spc="40" dirty="0"/>
              <a:t>pattern. </a:t>
            </a:r>
            <a:r>
              <a:rPr spc="-30" dirty="0"/>
              <a:t>Folly </a:t>
            </a:r>
            <a:r>
              <a:rPr spc="25" dirty="0"/>
              <a:t>in </a:t>
            </a:r>
            <a:r>
              <a:rPr spc="5" dirty="0"/>
              <a:t>public </a:t>
            </a:r>
            <a:r>
              <a:rPr spc="-10" dirty="0"/>
              <a:t>policy </a:t>
            </a:r>
            <a:r>
              <a:rPr spc="-30" dirty="0"/>
              <a:t>occurs </a:t>
            </a:r>
            <a:r>
              <a:rPr spc="10" dirty="0"/>
              <a:t>when  </a:t>
            </a:r>
            <a:r>
              <a:rPr spc="5" dirty="0"/>
              <a:t>groups </a:t>
            </a:r>
            <a:r>
              <a:rPr spc="20" dirty="0"/>
              <a:t>and organizations </a:t>
            </a:r>
            <a:r>
              <a:rPr spc="15" dirty="0"/>
              <a:t>are unable </a:t>
            </a:r>
            <a:r>
              <a:rPr spc="45" dirty="0"/>
              <a:t>to </a:t>
            </a:r>
            <a:r>
              <a:rPr spc="40" dirty="0"/>
              <a:t>make </a:t>
            </a:r>
            <a:r>
              <a:rPr spc="-20" dirty="0"/>
              <a:t>decisions </a:t>
            </a:r>
            <a:r>
              <a:rPr spc="20" dirty="0"/>
              <a:t>and  </a:t>
            </a:r>
            <a:r>
              <a:rPr spc="15" dirty="0"/>
              <a:t>draw </a:t>
            </a:r>
            <a:r>
              <a:rPr spc="-25" dirty="0"/>
              <a:t>conclusions </a:t>
            </a:r>
            <a:r>
              <a:rPr spc="55" dirty="0"/>
              <a:t>from </a:t>
            </a:r>
            <a:r>
              <a:rPr spc="35" dirty="0"/>
              <a:t>the </a:t>
            </a:r>
            <a:r>
              <a:rPr spc="-10" dirty="0"/>
              <a:t>evidence </a:t>
            </a:r>
            <a:r>
              <a:rPr spc="5" dirty="0"/>
              <a:t>available. </a:t>
            </a:r>
            <a:r>
              <a:rPr spc="-25" dirty="0"/>
              <a:t>Costs</a:t>
            </a:r>
            <a:r>
              <a:rPr spc="265" dirty="0"/>
              <a:t> </a:t>
            </a:r>
            <a:r>
              <a:rPr spc="30" dirty="0"/>
              <a:t>rather</a:t>
            </a:r>
            <a:endParaRPr sz="1350">
              <a:latin typeface="Arial"/>
              <a:cs typeface="Arial"/>
            </a:endParaRPr>
          </a:p>
          <a:p>
            <a:pPr marL="268605" marR="5080">
              <a:lnSpc>
                <a:spcPct val="80000"/>
              </a:lnSpc>
              <a:spcBef>
                <a:spcPts val="114"/>
              </a:spcBef>
            </a:pPr>
            <a:r>
              <a:rPr spc="30" dirty="0"/>
              <a:t>than </a:t>
            </a:r>
            <a:r>
              <a:rPr spc="20" dirty="0"/>
              <a:t>benefits </a:t>
            </a:r>
            <a:r>
              <a:rPr spc="55" dirty="0"/>
              <a:t>from </a:t>
            </a:r>
            <a:r>
              <a:rPr spc="-5" dirty="0"/>
              <a:t>a </a:t>
            </a:r>
            <a:r>
              <a:rPr spc="-10" dirty="0"/>
              <a:t>policy </a:t>
            </a:r>
            <a:r>
              <a:rPr spc="15" dirty="0"/>
              <a:t>result </a:t>
            </a:r>
            <a:r>
              <a:rPr spc="50" dirty="0"/>
              <a:t>if </a:t>
            </a:r>
            <a:r>
              <a:rPr spc="40" dirty="0"/>
              <a:t>the </a:t>
            </a:r>
            <a:r>
              <a:rPr spc="20" dirty="0"/>
              <a:t>donor </a:t>
            </a:r>
            <a:r>
              <a:rPr spc="15" dirty="0"/>
              <a:t>tries </a:t>
            </a:r>
            <a:r>
              <a:rPr spc="45" dirty="0"/>
              <a:t>to </a:t>
            </a:r>
            <a:r>
              <a:rPr dirty="0"/>
              <a:t>“avoid  </a:t>
            </a:r>
            <a:r>
              <a:rPr spc="15" dirty="0"/>
              <a:t>interference </a:t>
            </a:r>
            <a:r>
              <a:rPr spc="45" dirty="0"/>
              <a:t>that </a:t>
            </a:r>
            <a:r>
              <a:rPr spc="-35" dirty="0"/>
              <a:t>is </a:t>
            </a:r>
            <a:r>
              <a:rPr spc="-15" dirty="0"/>
              <a:t>needless </a:t>
            </a:r>
            <a:r>
              <a:rPr spc="30" dirty="0"/>
              <a:t>or </a:t>
            </a:r>
            <a:r>
              <a:rPr spc="15" dirty="0"/>
              <a:t>irrelevant </a:t>
            </a:r>
            <a:r>
              <a:rPr spc="45" dirty="0"/>
              <a:t>to </a:t>
            </a:r>
            <a:r>
              <a:rPr spc="35" dirty="0"/>
              <a:t>major </a:t>
            </a:r>
            <a:r>
              <a:rPr spc="25" dirty="0"/>
              <a:t>foreign  </a:t>
            </a:r>
            <a:r>
              <a:rPr spc="-10" dirty="0"/>
              <a:t>policy</a:t>
            </a:r>
            <a:r>
              <a:rPr spc="40" dirty="0"/>
              <a:t> </a:t>
            </a:r>
            <a:r>
              <a:rPr spc="5" dirty="0"/>
              <a:t>purposes.”</a:t>
            </a:r>
          </a:p>
          <a:p>
            <a:pPr marL="12700">
              <a:lnSpc>
                <a:spcPct val="100000"/>
              </a:lnSpc>
              <a:spcBef>
                <a:spcPts val="2150"/>
              </a:spcBef>
              <a:tabLst>
                <a:tab pos="268605" algn="l"/>
              </a:tabLst>
            </a:pPr>
            <a:r>
              <a:rPr sz="1350" b="0" spc="-395" dirty="0">
                <a:solidFill>
                  <a:srgbClr val="2CA1BE"/>
                </a:solidFill>
                <a:latin typeface="Arial"/>
                <a:cs typeface="Arial"/>
              </a:rPr>
              <a:t>	</a:t>
            </a:r>
            <a:r>
              <a:rPr spc="30" dirty="0"/>
              <a:t>Decision-makers </a:t>
            </a:r>
            <a:r>
              <a:rPr spc="20" dirty="0"/>
              <a:t>need </a:t>
            </a:r>
            <a:r>
              <a:rPr spc="45" dirty="0"/>
              <a:t>to </a:t>
            </a:r>
            <a:r>
              <a:rPr spc="-15" dirty="0"/>
              <a:t>focus </a:t>
            </a:r>
            <a:r>
              <a:rPr spc="20" dirty="0"/>
              <a:t>on</a:t>
            </a:r>
            <a:r>
              <a:rPr spc="160" dirty="0"/>
              <a:t> </a:t>
            </a:r>
            <a:r>
              <a:rPr spc="45" dirty="0"/>
              <a:t>both.</a:t>
            </a:r>
            <a:endParaRPr sz="1350">
              <a:latin typeface="Arial"/>
              <a:cs typeface="Arial"/>
            </a:endParaRPr>
          </a:p>
        </p:txBody>
      </p:sp>
      <p:sp>
        <p:nvSpPr>
          <p:cNvPr id="4" name="object 4"/>
          <p:cNvSpPr txBox="1"/>
          <p:nvPr/>
        </p:nvSpPr>
        <p:spPr>
          <a:xfrm>
            <a:off x="902004" y="5887923"/>
            <a:ext cx="7152640" cy="410209"/>
          </a:xfrm>
          <a:prstGeom prst="rect">
            <a:avLst/>
          </a:prstGeom>
        </p:spPr>
        <p:txBody>
          <a:bodyPr vert="horz" wrap="square" lIns="0" tIns="54610" rIns="0" bIns="0" rtlCol="0">
            <a:spAutoFit/>
          </a:bodyPr>
          <a:lstStyle/>
          <a:p>
            <a:pPr marL="12700" marR="5080">
              <a:lnSpc>
                <a:spcPts val="1340"/>
              </a:lnSpc>
              <a:spcBef>
                <a:spcPts val="430"/>
              </a:spcBef>
            </a:pPr>
            <a:r>
              <a:rPr sz="1400" b="1" spc="25" dirty="0">
                <a:latin typeface="Arial"/>
                <a:cs typeface="Arial"/>
              </a:rPr>
              <a:t>Noted </a:t>
            </a:r>
            <a:r>
              <a:rPr sz="1400" b="1" spc="-5" dirty="0">
                <a:latin typeface="Arial"/>
                <a:cs typeface="Arial"/>
              </a:rPr>
              <a:t>by </a:t>
            </a:r>
            <a:r>
              <a:rPr sz="1400" b="1" spc="-70" dirty="0">
                <a:latin typeface="Arial"/>
                <a:cs typeface="Arial"/>
              </a:rPr>
              <a:t>John </a:t>
            </a:r>
            <a:r>
              <a:rPr sz="1400" b="1" spc="55" dirty="0">
                <a:latin typeface="Arial"/>
                <a:cs typeface="Arial"/>
              </a:rPr>
              <a:t>D. </a:t>
            </a:r>
            <a:r>
              <a:rPr sz="1400" b="1" spc="20" dirty="0">
                <a:latin typeface="Arial"/>
                <a:cs typeface="Arial"/>
              </a:rPr>
              <a:t>Montgomery, </a:t>
            </a:r>
            <a:r>
              <a:rPr sz="1400" b="1" u="sng" spc="20" dirty="0">
                <a:uFill>
                  <a:solidFill>
                    <a:srgbClr val="000000"/>
                  </a:solidFill>
                </a:uFill>
                <a:latin typeface="Arial"/>
                <a:cs typeface="Arial"/>
              </a:rPr>
              <a:t>The </a:t>
            </a:r>
            <a:r>
              <a:rPr sz="1400" b="1" u="sng" spc="-25" dirty="0">
                <a:uFill>
                  <a:solidFill>
                    <a:srgbClr val="000000"/>
                  </a:solidFill>
                </a:uFill>
                <a:latin typeface="Arial"/>
                <a:cs typeface="Arial"/>
              </a:rPr>
              <a:t>Politics </a:t>
            </a:r>
            <a:r>
              <a:rPr sz="1400" b="1" u="sng" spc="30" dirty="0">
                <a:uFill>
                  <a:solidFill>
                    <a:srgbClr val="000000"/>
                  </a:solidFill>
                </a:uFill>
                <a:latin typeface="Arial"/>
                <a:cs typeface="Arial"/>
              </a:rPr>
              <a:t>of </a:t>
            </a:r>
            <a:r>
              <a:rPr sz="1400" b="1" u="sng" spc="-5" dirty="0">
                <a:uFill>
                  <a:solidFill>
                    <a:srgbClr val="000000"/>
                  </a:solidFill>
                </a:uFill>
                <a:latin typeface="Arial"/>
                <a:cs typeface="Arial"/>
              </a:rPr>
              <a:t>Foreign Aid: </a:t>
            </a:r>
            <a:r>
              <a:rPr sz="1400" b="1" u="sng" dirty="0">
                <a:uFill>
                  <a:solidFill>
                    <a:srgbClr val="000000"/>
                  </a:solidFill>
                </a:uFill>
                <a:latin typeface="Arial"/>
                <a:cs typeface="Arial"/>
              </a:rPr>
              <a:t>American </a:t>
            </a:r>
            <a:r>
              <a:rPr sz="1400" b="1" u="sng" spc="-10" dirty="0">
                <a:uFill>
                  <a:solidFill>
                    <a:srgbClr val="000000"/>
                  </a:solidFill>
                </a:uFill>
                <a:latin typeface="Arial"/>
                <a:cs typeface="Arial"/>
              </a:rPr>
              <a:t>Experience </a:t>
            </a:r>
            <a:r>
              <a:rPr sz="1400" b="1" u="sng" spc="20" dirty="0">
                <a:uFill>
                  <a:solidFill>
                    <a:srgbClr val="000000"/>
                  </a:solidFill>
                </a:uFill>
                <a:latin typeface="Arial"/>
                <a:cs typeface="Arial"/>
              </a:rPr>
              <a:t>in </a:t>
            </a:r>
            <a:r>
              <a:rPr sz="1400" b="1" spc="20" dirty="0">
                <a:latin typeface="Arial"/>
                <a:cs typeface="Arial"/>
              </a:rPr>
              <a:t> </a:t>
            </a:r>
            <a:r>
              <a:rPr sz="1400" b="1" u="sng" spc="-10" dirty="0">
                <a:uFill>
                  <a:solidFill>
                    <a:srgbClr val="000000"/>
                  </a:solidFill>
                </a:uFill>
                <a:latin typeface="Arial"/>
                <a:cs typeface="Arial"/>
              </a:rPr>
              <a:t>Southeast </a:t>
            </a:r>
            <a:r>
              <a:rPr sz="1400" b="1" u="sng" spc="-25" dirty="0">
                <a:uFill>
                  <a:solidFill>
                    <a:srgbClr val="000000"/>
                  </a:solidFill>
                </a:uFill>
                <a:latin typeface="Arial"/>
                <a:cs typeface="Arial"/>
              </a:rPr>
              <a:t>Asia</a:t>
            </a:r>
            <a:r>
              <a:rPr sz="1400" b="1" spc="-25" dirty="0">
                <a:latin typeface="Arial"/>
                <a:cs typeface="Arial"/>
              </a:rPr>
              <a:t> </a:t>
            </a:r>
            <a:r>
              <a:rPr sz="1400" b="1" dirty="0">
                <a:latin typeface="Arial"/>
                <a:cs typeface="Arial"/>
              </a:rPr>
              <a:t>(New York: </a:t>
            </a:r>
            <a:r>
              <a:rPr sz="1400" b="1" spc="-5" dirty="0">
                <a:latin typeface="Arial"/>
                <a:cs typeface="Arial"/>
              </a:rPr>
              <a:t>Praeger, </a:t>
            </a:r>
            <a:r>
              <a:rPr sz="1400" b="1" spc="80" dirty="0">
                <a:latin typeface="Arial"/>
                <a:cs typeface="Arial"/>
              </a:rPr>
              <a:t>1962), </a:t>
            </a:r>
            <a:r>
              <a:rPr sz="1400" b="1" spc="45" dirty="0">
                <a:latin typeface="Arial"/>
                <a:cs typeface="Arial"/>
              </a:rPr>
              <a:t>p. </a:t>
            </a:r>
            <a:r>
              <a:rPr sz="1400" b="1" spc="95" dirty="0">
                <a:latin typeface="Arial"/>
                <a:cs typeface="Arial"/>
              </a:rPr>
              <a:t>250.</a:t>
            </a:r>
            <a:endParaRPr sz="1400">
              <a:latin typeface="Arial"/>
              <a:cs typeface="Arial"/>
            </a:endParaRPr>
          </a:p>
        </p:txBody>
      </p:sp>
      <p:sp>
        <p:nvSpPr>
          <p:cNvPr id="5" name="object 5"/>
          <p:cNvSpPr/>
          <p:nvPr/>
        </p:nvSpPr>
        <p:spPr>
          <a:xfrm>
            <a:off x="213359" y="370331"/>
            <a:ext cx="519226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2919" y="598931"/>
            <a:ext cx="7676388" cy="4648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67000" y="1481200"/>
            <a:ext cx="4267200" cy="53767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1432306"/>
            <a:ext cx="7553959" cy="3152775"/>
          </a:xfrm>
          <a:prstGeom prst="rect">
            <a:avLst/>
          </a:prstGeom>
        </p:spPr>
        <p:txBody>
          <a:bodyPr vert="horz" wrap="square" lIns="0" tIns="74295" rIns="0" bIns="0" rtlCol="0">
            <a:spAutoFit/>
          </a:bodyPr>
          <a:lstStyle/>
          <a:p>
            <a:pPr marL="12700" marR="927735">
              <a:lnSpc>
                <a:spcPct val="80000"/>
              </a:lnSpc>
              <a:spcBef>
                <a:spcPts val="585"/>
              </a:spcBef>
            </a:pPr>
            <a:r>
              <a:rPr sz="2000" b="1" spc="-20" dirty="0">
                <a:latin typeface="Arial"/>
                <a:cs typeface="Arial"/>
              </a:rPr>
              <a:t>What </a:t>
            </a:r>
            <a:r>
              <a:rPr sz="2000" b="1" spc="-30" dirty="0">
                <a:latin typeface="Arial"/>
                <a:cs typeface="Arial"/>
              </a:rPr>
              <a:t>Emory </a:t>
            </a:r>
            <a:r>
              <a:rPr sz="2000" b="1" spc="-55" dirty="0">
                <a:latin typeface="Arial"/>
                <a:cs typeface="Arial"/>
              </a:rPr>
              <a:t>Roe </a:t>
            </a:r>
            <a:r>
              <a:rPr sz="2000" b="1" spc="-30" dirty="0">
                <a:latin typeface="Arial"/>
                <a:cs typeface="Arial"/>
              </a:rPr>
              <a:t>calls </a:t>
            </a:r>
            <a:r>
              <a:rPr sz="2000" b="1" spc="35" dirty="0">
                <a:latin typeface="Arial"/>
                <a:cs typeface="Arial"/>
              </a:rPr>
              <a:t>the </a:t>
            </a:r>
            <a:r>
              <a:rPr sz="2000" b="1" spc="20" dirty="0">
                <a:latin typeface="Arial"/>
                <a:cs typeface="Arial"/>
              </a:rPr>
              <a:t>development </a:t>
            </a:r>
            <a:r>
              <a:rPr sz="2000" b="1" spc="45" dirty="0">
                <a:latin typeface="Arial"/>
                <a:cs typeface="Arial"/>
              </a:rPr>
              <a:t>of </a:t>
            </a:r>
            <a:r>
              <a:rPr sz="2000" b="1" spc="35" dirty="0">
                <a:latin typeface="Arial"/>
                <a:cs typeface="Arial"/>
              </a:rPr>
              <a:t>the </a:t>
            </a:r>
            <a:r>
              <a:rPr sz="2000" b="1" u="sng" spc="10" dirty="0">
                <a:uFill>
                  <a:solidFill>
                    <a:srgbClr val="000000"/>
                  </a:solidFill>
                </a:uFill>
                <a:latin typeface="Arial"/>
                <a:cs typeface="Arial"/>
              </a:rPr>
              <a:t>counter </a:t>
            </a:r>
            <a:r>
              <a:rPr sz="2000" b="1" spc="10" dirty="0">
                <a:latin typeface="Arial"/>
                <a:cs typeface="Arial"/>
              </a:rPr>
              <a:t> </a:t>
            </a:r>
            <a:r>
              <a:rPr sz="2000" b="1" u="sng" spc="10" dirty="0">
                <a:uFill>
                  <a:solidFill>
                    <a:srgbClr val="000000"/>
                  </a:solidFill>
                </a:uFill>
                <a:latin typeface="Arial"/>
                <a:cs typeface="Arial"/>
              </a:rPr>
              <a:t>narrative</a:t>
            </a:r>
            <a:r>
              <a:rPr sz="2000" b="1" spc="45" dirty="0">
                <a:latin typeface="Arial"/>
                <a:cs typeface="Arial"/>
              </a:rPr>
              <a:t> </a:t>
            </a:r>
            <a:r>
              <a:rPr sz="2000" b="1" spc="-30" dirty="0">
                <a:latin typeface="Arial"/>
                <a:cs typeface="Arial"/>
              </a:rPr>
              <a:t>is</a:t>
            </a:r>
            <a:endParaRPr sz="2000">
              <a:latin typeface="Arial"/>
              <a:cs typeface="Arial"/>
            </a:endParaRPr>
          </a:p>
          <a:p>
            <a:pPr marL="268605">
              <a:lnSpc>
                <a:spcPts val="2160"/>
              </a:lnSpc>
              <a:spcBef>
                <a:spcPts val="2135"/>
              </a:spcBef>
            </a:pPr>
            <a:r>
              <a:rPr sz="2000" b="1" spc="45" dirty="0">
                <a:latin typeface="Arial"/>
                <a:cs typeface="Arial"/>
              </a:rPr>
              <a:t>to </a:t>
            </a:r>
            <a:r>
              <a:rPr sz="2000" b="1" spc="-30" dirty="0">
                <a:latin typeface="Arial"/>
                <a:cs typeface="Arial"/>
              </a:rPr>
              <a:t>conceive </a:t>
            </a:r>
            <a:r>
              <a:rPr sz="2000" b="1" spc="45" dirty="0">
                <a:latin typeface="Arial"/>
                <a:cs typeface="Arial"/>
              </a:rPr>
              <a:t>of </a:t>
            </a:r>
            <a:r>
              <a:rPr sz="2000" b="1" spc="-10" dirty="0">
                <a:latin typeface="Arial"/>
                <a:cs typeface="Arial"/>
              </a:rPr>
              <a:t>a </a:t>
            </a:r>
            <a:r>
              <a:rPr sz="2000" b="1" spc="5" dirty="0">
                <a:latin typeface="Arial"/>
                <a:cs typeface="Arial"/>
              </a:rPr>
              <a:t>rival </a:t>
            </a:r>
            <a:r>
              <a:rPr sz="2000" b="1" spc="-10" dirty="0">
                <a:latin typeface="Arial"/>
                <a:cs typeface="Arial"/>
              </a:rPr>
              <a:t>hypothesis </a:t>
            </a:r>
            <a:r>
              <a:rPr sz="2000" b="1" spc="30" dirty="0">
                <a:latin typeface="Arial"/>
                <a:cs typeface="Arial"/>
              </a:rPr>
              <a:t>or </a:t>
            </a:r>
            <a:r>
              <a:rPr sz="2000" b="1" dirty="0">
                <a:latin typeface="Arial"/>
                <a:cs typeface="Arial"/>
              </a:rPr>
              <a:t>set </a:t>
            </a:r>
            <a:r>
              <a:rPr sz="2000" b="1" spc="45" dirty="0">
                <a:latin typeface="Arial"/>
                <a:cs typeface="Arial"/>
              </a:rPr>
              <a:t>of </a:t>
            </a:r>
            <a:r>
              <a:rPr sz="2000" b="1" spc="-10" dirty="0">
                <a:latin typeface="Arial"/>
                <a:cs typeface="Arial"/>
              </a:rPr>
              <a:t>hypotheses</a:t>
            </a:r>
            <a:r>
              <a:rPr sz="2000" b="1" spc="420" dirty="0">
                <a:latin typeface="Arial"/>
                <a:cs typeface="Arial"/>
              </a:rPr>
              <a:t> </a:t>
            </a:r>
            <a:r>
              <a:rPr sz="2000" b="1" spc="45" dirty="0">
                <a:latin typeface="Arial"/>
                <a:cs typeface="Arial"/>
              </a:rPr>
              <a:t>that</a:t>
            </a:r>
            <a:endParaRPr sz="2000">
              <a:latin typeface="Arial"/>
              <a:cs typeface="Arial"/>
            </a:endParaRPr>
          </a:p>
          <a:p>
            <a:pPr marL="268605" marR="5080">
              <a:lnSpc>
                <a:spcPts val="1920"/>
              </a:lnSpc>
              <a:spcBef>
                <a:spcPts val="225"/>
              </a:spcBef>
            </a:pPr>
            <a:r>
              <a:rPr sz="2000" b="1" dirty="0">
                <a:latin typeface="Arial"/>
                <a:cs typeface="Arial"/>
              </a:rPr>
              <a:t>could </a:t>
            </a:r>
            <a:r>
              <a:rPr sz="2000" b="1" spc="-5" dirty="0">
                <a:latin typeface="Arial"/>
                <a:cs typeface="Arial"/>
              </a:rPr>
              <a:t>plausibly </a:t>
            </a:r>
            <a:r>
              <a:rPr sz="2000" b="1" spc="-10" dirty="0">
                <a:latin typeface="Arial"/>
                <a:cs typeface="Arial"/>
              </a:rPr>
              <a:t>reverse </a:t>
            </a:r>
            <a:r>
              <a:rPr sz="2000" b="1" spc="20" dirty="0">
                <a:latin typeface="Arial"/>
                <a:cs typeface="Arial"/>
              </a:rPr>
              <a:t>what </a:t>
            </a:r>
            <a:r>
              <a:rPr sz="2000" b="1" dirty="0">
                <a:latin typeface="Arial"/>
                <a:cs typeface="Arial"/>
              </a:rPr>
              <a:t>appears </a:t>
            </a:r>
            <a:r>
              <a:rPr sz="2000" b="1" spc="45" dirty="0">
                <a:latin typeface="Arial"/>
                <a:cs typeface="Arial"/>
              </a:rPr>
              <a:t>to </a:t>
            </a:r>
            <a:r>
              <a:rPr sz="2000" b="1" spc="25" dirty="0">
                <a:latin typeface="Arial"/>
                <a:cs typeface="Arial"/>
              </a:rPr>
              <a:t>be </a:t>
            </a:r>
            <a:r>
              <a:rPr sz="2000" b="1" spc="40" dirty="0">
                <a:latin typeface="Arial"/>
                <a:cs typeface="Arial"/>
              </a:rPr>
              <a:t>the </a:t>
            </a:r>
            <a:r>
              <a:rPr sz="2000" b="1" spc="-20" dirty="0">
                <a:latin typeface="Arial"/>
                <a:cs typeface="Arial"/>
              </a:rPr>
              <a:t>case, </a:t>
            </a:r>
            <a:r>
              <a:rPr sz="2000" b="1" spc="15" dirty="0">
                <a:latin typeface="Arial"/>
                <a:cs typeface="Arial"/>
              </a:rPr>
              <a:t>where  </a:t>
            </a:r>
            <a:r>
              <a:rPr sz="2000" b="1" spc="35" dirty="0">
                <a:latin typeface="Arial"/>
                <a:cs typeface="Arial"/>
              </a:rPr>
              <a:t>the </a:t>
            </a:r>
            <a:r>
              <a:rPr sz="2000" b="1" spc="-5" dirty="0">
                <a:latin typeface="Arial"/>
                <a:cs typeface="Arial"/>
              </a:rPr>
              <a:t>reversal </a:t>
            </a:r>
            <a:r>
              <a:rPr sz="2000" b="1" spc="25" dirty="0">
                <a:latin typeface="Arial"/>
                <a:cs typeface="Arial"/>
              </a:rPr>
              <a:t>in </a:t>
            </a:r>
            <a:r>
              <a:rPr sz="2000" b="1" spc="15" dirty="0">
                <a:latin typeface="Arial"/>
                <a:cs typeface="Arial"/>
              </a:rPr>
              <a:t>question, </a:t>
            </a:r>
            <a:r>
              <a:rPr sz="2000" b="1" spc="-10" dirty="0">
                <a:latin typeface="Arial"/>
                <a:cs typeface="Arial"/>
              </a:rPr>
              <a:t>even </a:t>
            </a:r>
            <a:r>
              <a:rPr sz="2000" b="1" spc="55" dirty="0">
                <a:latin typeface="Arial"/>
                <a:cs typeface="Arial"/>
              </a:rPr>
              <a:t>it </a:t>
            </a:r>
            <a:r>
              <a:rPr sz="2000" b="1" spc="-15" dirty="0">
                <a:latin typeface="Arial"/>
                <a:cs typeface="Arial"/>
              </a:rPr>
              <a:t>proves </a:t>
            </a:r>
            <a:r>
              <a:rPr sz="2000" b="1" dirty="0">
                <a:latin typeface="Arial"/>
                <a:cs typeface="Arial"/>
              </a:rPr>
              <a:t>factually </a:t>
            </a:r>
            <a:r>
              <a:rPr sz="2000" b="1" spc="35" dirty="0">
                <a:latin typeface="Arial"/>
                <a:cs typeface="Arial"/>
              </a:rPr>
              <a:t>not </a:t>
            </a:r>
            <a:r>
              <a:rPr sz="2000" b="1" spc="45" dirty="0">
                <a:latin typeface="Arial"/>
                <a:cs typeface="Arial"/>
              </a:rPr>
              <a:t>to </a:t>
            </a:r>
            <a:r>
              <a:rPr sz="2000" b="1" spc="20" dirty="0">
                <a:latin typeface="Arial"/>
                <a:cs typeface="Arial"/>
              </a:rPr>
              <a:t>be  </a:t>
            </a:r>
            <a:r>
              <a:rPr sz="2000" b="1" spc="35" dirty="0">
                <a:latin typeface="Arial"/>
                <a:cs typeface="Arial"/>
              </a:rPr>
              <a:t>the </a:t>
            </a:r>
            <a:r>
              <a:rPr sz="2000" b="1" spc="-20" dirty="0">
                <a:latin typeface="Arial"/>
                <a:cs typeface="Arial"/>
              </a:rPr>
              <a:t>case, </a:t>
            </a:r>
            <a:r>
              <a:rPr sz="2000" b="1" spc="-5" dirty="0">
                <a:latin typeface="Arial"/>
                <a:cs typeface="Arial"/>
              </a:rPr>
              <a:t>nonetheless provides </a:t>
            </a:r>
            <a:r>
              <a:rPr sz="2000" b="1" spc="-10" dirty="0">
                <a:latin typeface="Arial"/>
                <a:cs typeface="Arial"/>
              </a:rPr>
              <a:t>a </a:t>
            </a:r>
            <a:r>
              <a:rPr sz="2000" b="1" spc="-5" dirty="0">
                <a:latin typeface="Arial"/>
                <a:cs typeface="Arial"/>
              </a:rPr>
              <a:t>possible </a:t>
            </a:r>
            <a:r>
              <a:rPr sz="2000" b="1" spc="-10" dirty="0">
                <a:latin typeface="Arial"/>
                <a:cs typeface="Arial"/>
              </a:rPr>
              <a:t>policy </a:t>
            </a:r>
            <a:r>
              <a:rPr sz="2000" b="1" spc="30" dirty="0">
                <a:latin typeface="Arial"/>
                <a:cs typeface="Arial"/>
              </a:rPr>
              <a:t>option </a:t>
            </a:r>
            <a:r>
              <a:rPr sz="2000" b="1" spc="45" dirty="0">
                <a:latin typeface="Arial"/>
                <a:cs typeface="Arial"/>
              </a:rPr>
              <a:t>for  </a:t>
            </a:r>
            <a:r>
              <a:rPr sz="2000" b="1" spc="40" dirty="0">
                <a:latin typeface="Arial"/>
                <a:cs typeface="Arial"/>
              </a:rPr>
              <a:t>future </a:t>
            </a:r>
            <a:r>
              <a:rPr sz="2000" b="1" spc="30" dirty="0">
                <a:latin typeface="Arial"/>
                <a:cs typeface="Arial"/>
              </a:rPr>
              <a:t>attention </a:t>
            </a:r>
            <a:r>
              <a:rPr sz="2000" b="1" spc="-20" dirty="0">
                <a:latin typeface="Arial"/>
                <a:cs typeface="Arial"/>
              </a:rPr>
              <a:t>because </a:t>
            </a:r>
            <a:r>
              <a:rPr sz="2000" b="1" spc="45" dirty="0">
                <a:latin typeface="Arial"/>
                <a:cs typeface="Arial"/>
              </a:rPr>
              <a:t>of </a:t>
            </a:r>
            <a:r>
              <a:rPr sz="2000" b="1" spc="5" dirty="0">
                <a:latin typeface="Arial"/>
                <a:cs typeface="Arial"/>
              </a:rPr>
              <a:t>its </a:t>
            </a:r>
            <a:r>
              <a:rPr sz="2000" b="1" spc="-20" dirty="0">
                <a:latin typeface="Arial"/>
                <a:cs typeface="Arial"/>
              </a:rPr>
              <a:t>very</a:t>
            </a:r>
            <a:r>
              <a:rPr sz="2000" b="1" spc="195" dirty="0">
                <a:latin typeface="Arial"/>
                <a:cs typeface="Arial"/>
              </a:rPr>
              <a:t> </a:t>
            </a:r>
            <a:r>
              <a:rPr sz="2000" b="1" spc="10" dirty="0">
                <a:latin typeface="Arial"/>
                <a:cs typeface="Arial"/>
              </a:rPr>
              <a:t>plausibility.</a:t>
            </a:r>
            <a:endParaRPr sz="2000">
              <a:latin typeface="Arial"/>
              <a:cs typeface="Arial"/>
            </a:endParaRPr>
          </a:p>
          <a:p>
            <a:pPr marL="12700">
              <a:lnSpc>
                <a:spcPts val="2160"/>
              </a:lnSpc>
              <a:spcBef>
                <a:spcPts val="1855"/>
              </a:spcBef>
            </a:pPr>
            <a:r>
              <a:rPr sz="2000" b="1" spc="25" dirty="0">
                <a:latin typeface="Arial"/>
                <a:cs typeface="Arial"/>
              </a:rPr>
              <a:t>Quote </a:t>
            </a:r>
            <a:r>
              <a:rPr sz="2000" b="1" spc="50" dirty="0">
                <a:latin typeface="Arial"/>
                <a:cs typeface="Arial"/>
              </a:rPr>
              <a:t>from </a:t>
            </a:r>
            <a:r>
              <a:rPr sz="2000" b="1" spc="-30" dirty="0">
                <a:latin typeface="Arial"/>
                <a:cs typeface="Arial"/>
              </a:rPr>
              <a:t>Emery </a:t>
            </a:r>
            <a:r>
              <a:rPr sz="2000" b="1" spc="-25" dirty="0">
                <a:latin typeface="Arial"/>
                <a:cs typeface="Arial"/>
              </a:rPr>
              <a:t>Roe, </a:t>
            </a:r>
            <a:r>
              <a:rPr sz="2000" b="1" u="sng" spc="55" dirty="0">
                <a:uFill>
                  <a:solidFill>
                    <a:srgbClr val="000000"/>
                  </a:solidFill>
                </a:uFill>
                <a:latin typeface="Arial"/>
                <a:cs typeface="Arial"/>
              </a:rPr>
              <a:t>Except- </a:t>
            </a:r>
            <a:r>
              <a:rPr sz="2000" b="1" u="sng" spc="-10" dirty="0">
                <a:uFill>
                  <a:solidFill>
                    <a:srgbClr val="000000"/>
                  </a:solidFill>
                </a:uFill>
                <a:latin typeface="Arial"/>
                <a:cs typeface="Arial"/>
              </a:rPr>
              <a:t>Africa:</a:t>
            </a:r>
            <a:r>
              <a:rPr sz="2000" b="1" u="sng" spc="229" dirty="0">
                <a:uFill>
                  <a:solidFill>
                    <a:srgbClr val="000000"/>
                  </a:solidFill>
                </a:uFill>
                <a:latin typeface="Arial"/>
                <a:cs typeface="Arial"/>
              </a:rPr>
              <a:t> </a:t>
            </a:r>
            <a:r>
              <a:rPr sz="2000" b="1" u="sng" dirty="0">
                <a:uFill>
                  <a:solidFill>
                    <a:srgbClr val="000000"/>
                  </a:solidFill>
                </a:uFill>
                <a:latin typeface="Arial"/>
                <a:cs typeface="Arial"/>
              </a:rPr>
              <a:t>Remaking</a:t>
            </a:r>
            <a:endParaRPr sz="2000">
              <a:latin typeface="Arial"/>
              <a:cs typeface="Arial"/>
            </a:endParaRPr>
          </a:p>
          <a:p>
            <a:pPr marL="12700" marR="1083310">
              <a:lnSpc>
                <a:spcPts val="1920"/>
              </a:lnSpc>
              <a:spcBef>
                <a:spcPts val="220"/>
              </a:spcBef>
            </a:pPr>
            <a:r>
              <a:rPr sz="2000" b="1" u="sng" spc="25" dirty="0">
                <a:uFill>
                  <a:solidFill>
                    <a:srgbClr val="000000"/>
                  </a:solidFill>
                </a:uFill>
                <a:latin typeface="Arial"/>
                <a:cs typeface="Arial"/>
              </a:rPr>
              <a:t>Development, </a:t>
            </a:r>
            <a:r>
              <a:rPr sz="2000" b="1" u="sng" spc="5" dirty="0">
                <a:uFill>
                  <a:solidFill>
                    <a:srgbClr val="000000"/>
                  </a:solidFill>
                </a:uFill>
                <a:latin typeface="Arial"/>
                <a:cs typeface="Arial"/>
              </a:rPr>
              <a:t>Rethinking </a:t>
            </a:r>
            <a:r>
              <a:rPr sz="2000" b="1" u="sng" spc="-35" dirty="0">
                <a:uFill>
                  <a:solidFill>
                    <a:srgbClr val="000000"/>
                  </a:solidFill>
                </a:uFill>
                <a:latin typeface="Arial"/>
                <a:cs typeface="Arial"/>
              </a:rPr>
              <a:t>Power</a:t>
            </a:r>
            <a:r>
              <a:rPr sz="2000" b="1" spc="-35" dirty="0">
                <a:latin typeface="Arial"/>
                <a:cs typeface="Arial"/>
              </a:rPr>
              <a:t> </a:t>
            </a:r>
            <a:r>
              <a:rPr sz="2000" b="1" dirty="0">
                <a:latin typeface="Arial"/>
                <a:cs typeface="Arial"/>
              </a:rPr>
              <a:t>(New </a:t>
            </a:r>
            <a:r>
              <a:rPr sz="2000" b="1" spc="-25" dirty="0">
                <a:latin typeface="Arial"/>
                <a:cs typeface="Arial"/>
              </a:rPr>
              <a:t>Brunswick, </a:t>
            </a:r>
            <a:r>
              <a:rPr sz="2000" b="1" spc="-160" dirty="0">
                <a:latin typeface="Arial"/>
                <a:cs typeface="Arial"/>
              </a:rPr>
              <a:t>NJ:  </a:t>
            </a:r>
            <a:r>
              <a:rPr sz="2000" b="1" dirty="0">
                <a:latin typeface="Arial"/>
                <a:cs typeface="Arial"/>
              </a:rPr>
              <a:t>Transaction </a:t>
            </a:r>
            <a:r>
              <a:rPr sz="2000" b="1" spc="-15" dirty="0">
                <a:latin typeface="Arial"/>
                <a:cs typeface="Arial"/>
              </a:rPr>
              <a:t>Publishers, </a:t>
            </a:r>
            <a:r>
              <a:rPr sz="2000" b="1" spc="110" dirty="0">
                <a:latin typeface="Arial"/>
                <a:cs typeface="Arial"/>
              </a:rPr>
              <a:t>1999), </a:t>
            </a:r>
            <a:r>
              <a:rPr sz="2000" b="1" spc="60" dirty="0">
                <a:latin typeface="Arial"/>
                <a:cs typeface="Arial"/>
              </a:rPr>
              <a:t>p.</a:t>
            </a:r>
            <a:r>
              <a:rPr sz="2000" b="1" spc="100" dirty="0">
                <a:latin typeface="Arial"/>
                <a:cs typeface="Arial"/>
              </a:rPr>
              <a:t> </a:t>
            </a:r>
            <a:r>
              <a:rPr sz="2000" b="1" spc="120" dirty="0">
                <a:latin typeface="Arial"/>
                <a:cs typeface="Arial"/>
              </a:rPr>
              <a:t>9.</a:t>
            </a:r>
            <a:endParaRPr sz="2000">
              <a:latin typeface="Arial"/>
              <a:cs typeface="Arial"/>
            </a:endParaRPr>
          </a:p>
        </p:txBody>
      </p:sp>
      <p:sp>
        <p:nvSpPr>
          <p:cNvPr id="3" name="object 3"/>
          <p:cNvSpPr/>
          <p:nvPr/>
        </p:nvSpPr>
        <p:spPr>
          <a:xfrm>
            <a:off x="213359" y="370331"/>
            <a:ext cx="838504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81400" y="1219200"/>
            <a:ext cx="3183001" cy="46450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7684" y="2965704"/>
            <a:ext cx="320039" cy="3627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37026" y="3005201"/>
            <a:ext cx="182499" cy="228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37026" y="3005201"/>
            <a:ext cx="182880" cy="228600"/>
          </a:xfrm>
          <a:custGeom>
            <a:avLst/>
            <a:gdLst/>
            <a:ahLst/>
            <a:cxnLst/>
            <a:rect l="l" t="t" r="r" b="b"/>
            <a:pathLst>
              <a:path w="182879" h="228600">
                <a:moveTo>
                  <a:pt x="0" y="0"/>
                </a:moveTo>
                <a:lnTo>
                  <a:pt x="91186" y="0"/>
                </a:lnTo>
                <a:lnTo>
                  <a:pt x="182499" y="114300"/>
                </a:lnTo>
                <a:lnTo>
                  <a:pt x="91186" y="228600"/>
                </a:lnTo>
                <a:lnTo>
                  <a:pt x="0" y="228600"/>
                </a:lnTo>
                <a:lnTo>
                  <a:pt x="91186" y="114300"/>
                </a:lnTo>
                <a:lnTo>
                  <a:pt x="0" y="0"/>
                </a:lnTo>
                <a:close/>
              </a:path>
            </a:pathLst>
          </a:custGeom>
          <a:ln w="3175">
            <a:solidFill>
              <a:srgbClr val="1E768B"/>
            </a:solidFill>
          </a:ln>
        </p:spPr>
        <p:txBody>
          <a:bodyPr wrap="square" lIns="0" tIns="0" rIns="0" bIns="0" rtlCol="0"/>
          <a:lstStyle/>
          <a:p>
            <a:endParaRPr/>
          </a:p>
        </p:txBody>
      </p:sp>
      <p:sp>
        <p:nvSpPr>
          <p:cNvPr id="5" name="object 5"/>
          <p:cNvSpPr/>
          <p:nvPr/>
        </p:nvSpPr>
        <p:spPr>
          <a:xfrm>
            <a:off x="3380232" y="2965704"/>
            <a:ext cx="321563" cy="3627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49701" y="3005201"/>
            <a:ext cx="184150" cy="2286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49701" y="3005201"/>
            <a:ext cx="184150" cy="228600"/>
          </a:xfrm>
          <a:custGeom>
            <a:avLst/>
            <a:gdLst/>
            <a:ahLst/>
            <a:cxnLst/>
            <a:rect l="l" t="t" r="r" b="b"/>
            <a:pathLst>
              <a:path w="184150" h="228600">
                <a:moveTo>
                  <a:pt x="0" y="0"/>
                </a:moveTo>
                <a:lnTo>
                  <a:pt x="92075" y="0"/>
                </a:lnTo>
                <a:lnTo>
                  <a:pt x="184150" y="114300"/>
                </a:lnTo>
                <a:lnTo>
                  <a:pt x="92075" y="228600"/>
                </a:lnTo>
                <a:lnTo>
                  <a:pt x="0" y="228600"/>
                </a:lnTo>
                <a:lnTo>
                  <a:pt x="92075" y="114300"/>
                </a:lnTo>
                <a:lnTo>
                  <a:pt x="0" y="0"/>
                </a:lnTo>
                <a:close/>
              </a:path>
            </a:pathLst>
          </a:custGeom>
          <a:ln w="3175">
            <a:solidFill>
              <a:srgbClr val="1E768B"/>
            </a:solidFill>
          </a:ln>
        </p:spPr>
        <p:txBody>
          <a:bodyPr wrap="square" lIns="0" tIns="0" rIns="0" bIns="0" rtlCol="0"/>
          <a:lstStyle/>
          <a:p>
            <a:endParaRPr/>
          </a:p>
        </p:txBody>
      </p:sp>
      <p:sp>
        <p:nvSpPr>
          <p:cNvPr id="8" name="object 8"/>
          <p:cNvSpPr txBox="1">
            <a:spLocks noGrp="1"/>
          </p:cNvSpPr>
          <p:nvPr>
            <p:ph type="title"/>
          </p:nvPr>
        </p:nvSpPr>
        <p:spPr>
          <a:xfrm>
            <a:off x="188468" y="2351354"/>
            <a:ext cx="5115560" cy="757555"/>
          </a:xfrm>
          <a:prstGeom prst="rect">
            <a:avLst/>
          </a:prstGeom>
        </p:spPr>
        <p:txBody>
          <a:bodyPr vert="horz" wrap="square" lIns="0" tIns="12700" rIns="0" bIns="0" rtlCol="0">
            <a:spAutoFit/>
          </a:bodyPr>
          <a:lstStyle/>
          <a:p>
            <a:pPr marL="12700">
              <a:lnSpc>
                <a:spcPct val="100000"/>
              </a:lnSpc>
              <a:spcBef>
                <a:spcPts val="100"/>
              </a:spcBef>
            </a:pPr>
            <a:r>
              <a:rPr sz="3250" b="0" spc="-944" dirty="0">
                <a:solidFill>
                  <a:srgbClr val="2CA1BE"/>
                </a:solidFill>
                <a:latin typeface="Arial"/>
                <a:cs typeface="Arial"/>
              </a:rPr>
              <a:t></a:t>
            </a:r>
            <a:r>
              <a:rPr sz="3250" b="0" spc="-625" dirty="0">
                <a:solidFill>
                  <a:srgbClr val="2CA1BE"/>
                </a:solidFill>
                <a:latin typeface="Arial"/>
                <a:cs typeface="Arial"/>
              </a:rPr>
              <a:t> </a:t>
            </a:r>
            <a:r>
              <a:rPr sz="4800" spc="45" dirty="0">
                <a:solidFill>
                  <a:srgbClr val="FFFFFF"/>
                </a:solidFill>
              </a:rPr>
              <a:t>In </a:t>
            </a:r>
            <a:r>
              <a:rPr sz="4800" spc="85" dirty="0">
                <a:solidFill>
                  <a:srgbClr val="FFFFFF"/>
                </a:solidFill>
              </a:rPr>
              <a:t>the  </a:t>
            </a:r>
            <a:r>
              <a:rPr sz="4800" spc="-80" dirty="0">
                <a:solidFill>
                  <a:srgbClr val="FFFFFF"/>
                </a:solidFill>
              </a:rPr>
              <a:t>Beginning</a:t>
            </a:r>
            <a:endParaRPr sz="48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834"/>
            <a:ext cx="7816850" cy="3932554"/>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latin typeface="Arial"/>
                <a:cs typeface="Arial"/>
              </a:rPr>
              <a:t>	</a:t>
            </a:r>
            <a:r>
              <a:rPr sz="2700" b="1" spc="30" dirty="0">
                <a:latin typeface="Arial"/>
                <a:cs typeface="Arial"/>
              </a:rPr>
              <a:t>There </a:t>
            </a:r>
            <a:r>
              <a:rPr sz="2700" b="1" spc="-45" dirty="0">
                <a:latin typeface="Arial"/>
                <a:cs typeface="Arial"/>
              </a:rPr>
              <a:t>is </a:t>
            </a:r>
            <a:r>
              <a:rPr sz="2700" b="1" spc="50" dirty="0">
                <a:latin typeface="Arial"/>
                <a:cs typeface="Arial"/>
              </a:rPr>
              <a:t>often </a:t>
            </a:r>
            <a:r>
              <a:rPr sz="2700" b="1" spc="-35" dirty="0">
                <a:latin typeface="Arial"/>
                <a:cs typeface="Arial"/>
              </a:rPr>
              <a:t>very </a:t>
            </a:r>
            <a:r>
              <a:rPr sz="2700" b="1" spc="55" dirty="0">
                <a:latin typeface="Arial"/>
                <a:cs typeface="Arial"/>
              </a:rPr>
              <a:t>little </a:t>
            </a:r>
            <a:r>
              <a:rPr sz="2700" b="1" spc="15" dirty="0">
                <a:latin typeface="Arial"/>
                <a:cs typeface="Arial"/>
              </a:rPr>
              <a:t>public </a:t>
            </a:r>
            <a:r>
              <a:rPr sz="2700" b="1" spc="20" dirty="0">
                <a:latin typeface="Arial"/>
                <a:cs typeface="Arial"/>
              </a:rPr>
              <a:t>recognition </a:t>
            </a:r>
            <a:r>
              <a:rPr sz="2700" b="1" spc="60" dirty="0">
                <a:latin typeface="Arial"/>
                <a:cs typeface="Arial"/>
              </a:rPr>
              <a:t>to  </a:t>
            </a:r>
            <a:r>
              <a:rPr sz="2700" b="1" spc="50" dirty="0">
                <a:latin typeface="Arial"/>
                <a:cs typeface="Arial"/>
              </a:rPr>
              <a:t>the </a:t>
            </a:r>
            <a:r>
              <a:rPr sz="2700" b="1" spc="10" dirty="0">
                <a:latin typeface="Arial"/>
                <a:cs typeface="Arial"/>
              </a:rPr>
              <a:t>commercial </a:t>
            </a:r>
            <a:r>
              <a:rPr sz="2700" b="1" spc="-10" dirty="0">
                <a:latin typeface="Arial"/>
                <a:cs typeface="Arial"/>
              </a:rPr>
              <a:t>needs </a:t>
            </a:r>
            <a:r>
              <a:rPr sz="2700" b="1" spc="80" dirty="0">
                <a:latin typeface="Arial"/>
                <a:cs typeface="Arial"/>
              </a:rPr>
              <a:t>met </a:t>
            </a:r>
            <a:r>
              <a:rPr sz="2700" b="1" spc="-15" dirty="0">
                <a:latin typeface="Arial"/>
                <a:cs typeface="Arial"/>
              </a:rPr>
              <a:t>by </a:t>
            </a:r>
            <a:r>
              <a:rPr sz="2700" b="1" spc="35" dirty="0">
                <a:latin typeface="Arial"/>
                <a:cs typeface="Arial"/>
              </a:rPr>
              <a:t>foreign</a:t>
            </a:r>
            <a:r>
              <a:rPr sz="2700" b="1" spc="305" dirty="0">
                <a:latin typeface="Arial"/>
                <a:cs typeface="Arial"/>
              </a:rPr>
              <a:t> </a:t>
            </a:r>
            <a:r>
              <a:rPr sz="2700" b="1" spc="25" dirty="0">
                <a:latin typeface="Arial"/>
                <a:cs typeface="Arial"/>
              </a:rPr>
              <a:t>aid</a:t>
            </a:r>
            <a:endParaRPr sz="2700">
              <a:latin typeface="Arial"/>
              <a:cs typeface="Arial"/>
            </a:endParaRPr>
          </a:p>
          <a:p>
            <a:pPr>
              <a:lnSpc>
                <a:spcPct val="100000"/>
              </a:lnSpc>
              <a:spcBef>
                <a:spcPts val="10"/>
              </a:spcBef>
            </a:pPr>
            <a:endParaRPr sz="3500">
              <a:latin typeface="Times New Roman"/>
              <a:cs typeface="Times New Roman"/>
            </a:endParaRPr>
          </a:p>
          <a:p>
            <a:pPr marL="268605" marR="372110" indent="-256540">
              <a:lnSpc>
                <a:spcPct val="100000"/>
              </a:lnSpc>
              <a:tabLst>
                <a:tab pos="268605" algn="l"/>
              </a:tabLst>
            </a:pPr>
            <a:r>
              <a:rPr sz="1800" spc="-505" dirty="0">
                <a:solidFill>
                  <a:srgbClr val="2CA1BE"/>
                </a:solidFill>
                <a:latin typeface="Arial"/>
                <a:cs typeface="Arial"/>
              </a:rPr>
              <a:t>	</a:t>
            </a:r>
            <a:r>
              <a:rPr sz="2700" b="1" spc="30" dirty="0">
                <a:latin typeface="Arial"/>
                <a:cs typeface="Arial"/>
              </a:rPr>
              <a:t>Or </a:t>
            </a:r>
            <a:r>
              <a:rPr sz="2700" b="1" spc="50" dirty="0">
                <a:latin typeface="Arial"/>
                <a:cs typeface="Arial"/>
              </a:rPr>
              <a:t>the </a:t>
            </a:r>
            <a:r>
              <a:rPr sz="2700" b="1" spc="40" dirty="0">
                <a:latin typeface="Arial"/>
                <a:cs typeface="Arial"/>
              </a:rPr>
              <a:t>bridge </a:t>
            </a:r>
            <a:r>
              <a:rPr sz="2700" b="1" spc="25" dirty="0">
                <a:latin typeface="Arial"/>
                <a:cs typeface="Arial"/>
              </a:rPr>
              <a:t>between </a:t>
            </a:r>
            <a:r>
              <a:rPr sz="2700" b="1" spc="-15" dirty="0">
                <a:latin typeface="Arial"/>
                <a:cs typeface="Arial"/>
              </a:rPr>
              <a:t>security </a:t>
            </a:r>
            <a:r>
              <a:rPr sz="2700" b="1" spc="25" dirty="0">
                <a:latin typeface="Arial"/>
                <a:cs typeface="Arial"/>
              </a:rPr>
              <a:t>and </a:t>
            </a:r>
            <a:r>
              <a:rPr sz="2700" b="1" spc="35" dirty="0">
                <a:latin typeface="Arial"/>
                <a:cs typeface="Arial"/>
              </a:rPr>
              <a:t>foreign  </a:t>
            </a:r>
            <a:r>
              <a:rPr sz="2700" b="1" spc="45" dirty="0">
                <a:latin typeface="Arial"/>
                <a:cs typeface="Arial"/>
              </a:rPr>
              <a:t>aid,</a:t>
            </a:r>
            <a:endParaRPr sz="2700">
              <a:latin typeface="Arial"/>
              <a:cs typeface="Arial"/>
            </a:endParaRPr>
          </a:p>
          <a:p>
            <a:pPr>
              <a:lnSpc>
                <a:spcPct val="100000"/>
              </a:lnSpc>
              <a:spcBef>
                <a:spcPts val="20"/>
              </a:spcBef>
            </a:pPr>
            <a:endParaRPr sz="3500">
              <a:latin typeface="Times New Roman"/>
              <a:cs typeface="Times New Roman"/>
            </a:endParaRPr>
          </a:p>
          <a:p>
            <a:pPr marL="268605" marR="86995" indent="-256540">
              <a:lnSpc>
                <a:spcPct val="100000"/>
              </a:lnSpc>
              <a:tabLst>
                <a:tab pos="268605" algn="l"/>
              </a:tabLst>
            </a:pPr>
            <a:r>
              <a:rPr sz="1800" spc="-505" dirty="0">
                <a:solidFill>
                  <a:srgbClr val="2CA1BE"/>
                </a:solidFill>
                <a:latin typeface="Arial"/>
                <a:cs typeface="Arial"/>
              </a:rPr>
              <a:t>	</a:t>
            </a:r>
            <a:r>
              <a:rPr sz="2700" b="1" spc="30" dirty="0">
                <a:latin typeface="Arial"/>
                <a:cs typeface="Arial"/>
              </a:rPr>
              <a:t>There </a:t>
            </a:r>
            <a:r>
              <a:rPr sz="2700" b="1" spc="-50" dirty="0">
                <a:latin typeface="Arial"/>
                <a:cs typeface="Arial"/>
              </a:rPr>
              <a:t>was </a:t>
            </a:r>
            <a:r>
              <a:rPr sz="2700" b="1" spc="-15" dirty="0">
                <a:latin typeface="Arial"/>
                <a:cs typeface="Arial"/>
              </a:rPr>
              <a:t>a </a:t>
            </a:r>
            <a:r>
              <a:rPr sz="2700" b="1" u="heavy" spc="25" dirty="0">
                <a:uFill>
                  <a:solidFill>
                    <a:srgbClr val="000000"/>
                  </a:solidFill>
                </a:uFill>
                <a:latin typeface="Arial"/>
                <a:cs typeface="Arial"/>
              </a:rPr>
              <a:t>disproportion </a:t>
            </a:r>
            <a:r>
              <a:rPr sz="2700" b="1" u="heavy" spc="50" dirty="0">
                <a:uFill>
                  <a:solidFill>
                    <a:srgbClr val="000000"/>
                  </a:solidFill>
                </a:uFill>
                <a:latin typeface="Arial"/>
                <a:cs typeface="Arial"/>
              </a:rPr>
              <a:t>of </a:t>
            </a:r>
            <a:r>
              <a:rPr sz="2700" b="1" u="heavy" spc="25" dirty="0">
                <a:uFill>
                  <a:solidFill>
                    <a:srgbClr val="000000"/>
                  </a:solidFill>
                </a:uFill>
                <a:latin typeface="Arial"/>
                <a:cs typeface="Arial"/>
              </a:rPr>
              <a:t>power</a:t>
            </a:r>
            <a:r>
              <a:rPr sz="2700" b="1" spc="25" dirty="0">
                <a:latin typeface="Arial"/>
                <a:cs typeface="Arial"/>
              </a:rPr>
              <a:t> between  </a:t>
            </a:r>
            <a:r>
              <a:rPr sz="2700" b="1" spc="-65" dirty="0">
                <a:latin typeface="Arial"/>
                <a:cs typeface="Arial"/>
              </a:rPr>
              <a:t>LDC </a:t>
            </a:r>
            <a:r>
              <a:rPr sz="2700" b="1" spc="-5" dirty="0">
                <a:latin typeface="Arial"/>
                <a:cs typeface="Arial"/>
              </a:rPr>
              <a:t>states </a:t>
            </a:r>
            <a:r>
              <a:rPr sz="2700" b="1" spc="25" dirty="0">
                <a:latin typeface="Arial"/>
                <a:cs typeface="Arial"/>
              </a:rPr>
              <a:t>and </a:t>
            </a:r>
            <a:r>
              <a:rPr sz="2700" b="1" spc="-10" dirty="0">
                <a:latin typeface="Arial"/>
                <a:cs typeface="Arial"/>
              </a:rPr>
              <a:t>Western, </a:t>
            </a:r>
            <a:r>
              <a:rPr sz="2700" b="1" spc="25" dirty="0">
                <a:latin typeface="Arial"/>
                <a:cs typeface="Arial"/>
              </a:rPr>
              <a:t>and </a:t>
            </a:r>
            <a:r>
              <a:rPr sz="2700" b="1" spc="-25" dirty="0">
                <a:latin typeface="Arial"/>
                <a:cs typeface="Arial"/>
              </a:rPr>
              <a:t>especially  </a:t>
            </a:r>
            <a:r>
              <a:rPr sz="2700" b="1" dirty="0">
                <a:latin typeface="Arial"/>
                <a:cs typeface="Arial"/>
              </a:rPr>
              <a:t>American</a:t>
            </a:r>
            <a:r>
              <a:rPr sz="2700" b="1" spc="50" dirty="0">
                <a:latin typeface="Arial"/>
                <a:cs typeface="Arial"/>
              </a:rPr>
              <a:t> </a:t>
            </a:r>
            <a:r>
              <a:rPr sz="2700" b="1" spc="-50" dirty="0">
                <a:latin typeface="Arial"/>
                <a:cs typeface="Arial"/>
              </a:rPr>
              <a:t>Power</a:t>
            </a:r>
            <a:endParaRPr sz="2700">
              <a:latin typeface="Arial"/>
              <a:cs typeface="Arial"/>
            </a:endParaRPr>
          </a:p>
        </p:txBody>
      </p:sp>
      <p:sp>
        <p:nvSpPr>
          <p:cNvPr id="3" name="object 3"/>
          <p:cNvSpPr/>
          <p:nvPr/>
        </p:nvSpPr>
        <p:spPr>
          <a:xfrm>
            <a:off x="213359" y="370331"/>
            <a:ext cx="481888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1" y="573023"/>
            <a:ext cx="7755635" cy="5151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2000" y="1257299"/>
            <a:ext cx="7277100" cy="56006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58140" marR="5080" indent="-256540">
              <a:lnSpc>
                <a:spcPct val="100000"/>
              </a:lnSpc>
              <a:spcBef>
                <a:spcPts val="100"/>
              </a:spcBef>
              <a:tabLst>
                <a:tab pos="358775" algn="l"/>
              </a:tabLst>
            </a:pPr>
            <a:r>
              <a:rPr sz="1800" b="0" spc="-505" dirty="0">
                <a:solidFill>
                  <a:srgbClr val="2CA1BE"/>
                </a:solidFill>
                <a:latin typeface="Arial"/>
                <a:cs typeface="Arial"/>
              </a:rPr>
              <a:t>	</a:t>
            </a:r>
            <a:r>
              <a:rPr sz="2700" spc="25" dirty="0"/>
              <a:t>Ultimately </a:t>
            </a:r>
            <a:r>
              <a:rPr sz="2700" spc="35" dirty="0"/>
              <a:t>foreign </a:t>
            </a:r>
            <a:r>
              <a:rPr sz="2700" spc="25" dirty="0"/>
              <a:t>aid </a:t>
            </a:r>
            <a:r>
              <a:rPr sz="2700" spc="30" dirty="0"/>
              <a:t>organizations, </a:t>
            </a:r>
            <a:r>
              <a:rPr sz="2700" spc="35" dirty="0"/>
              <a:t>like </a:t>
            </a:r>
            <a:r>
              <a:rPr sz="2700" spc="45" dirty="0"/>
              <a:t>their  </a:t>
            </a:r>
            <a:r>
              <a:rPr sz="2700" spc="10" dirty="0"/>
              <a:t>counterparts </a:t>
            </a:r>
            <a:r>
              <a:rPr sz="2700" spc="30" dirty="0"/>
              <a:t>in </a:t>
            </a:r>
            <a:r>
              <a:rPr sz="2700" spc="40" dirty="0"/>
              <a:t>other </a:t>
            </a:r>
            <a:r>
              <a:rPr sz="2700" spc="-20" dirty="0"/>
              <a:t>areas </a:t>
            </a:r>
            <a:r>
              <a:rPr sz="2700" spc="50" dirty="0"/>
              <a:t>of </a:t>
            </a:r>
            <a:r>
              <a:rPr sz="2700" spc="20" dirty="0"/>
              <a:t>contracting,  </a:t>
            </a:r>
            <a:r>
              <a:rPr sz="2700" spc="15" dirty="0"/>
              <a:t>are </a:t>
            </a:r>
            <a:r>
              <a:rPr sz="2700" spc="30" dirty="0"/>
              <a:t>in </a:t>
            </a:r>
            <a:r>
              <a:rPr sz="2700" spc="-10" dirty="0"/>
              <a:t>a </a:t>
            </a:r>
            <a:r>
              <a:rPr sz="2700" spc="20" dirty="0"/>
              <a:t>struggle </a:t>
            </a:r>
            <a:r>
              <a:rPr sz="2700" spc="60" dirty="0"/>
              <a:t>to </a:t>
            </a:r>
            <a:r>
              <a:rPr sz="2700" spc="15" dirty="0"/>
              <a:t>capture </a:t>
            </a:r>
            <a:r>
              <a:rPr sz="2700" spc="25" dirty="0"/>
              <a:t>and </a:t>
            </a:r>
            <a:r>
              <a:rPr sz="2700" spc="35" dirty="0"/>
              <a:t>retain  </a:t>
            </a:r>
            <a:r>
              <a:rPr sz="2700" spc="-25" dirty="0"/>
              <a:t>resources</a:t>
            </a:r>
            <a:endParaRPr sz="2700">
              <a:latin typeface="Arial"/>
              <a:cs typeface="Arial"/>
            </a:endParaRPr>
          </a:p>
        </p:txBody>
      </p:sp>
      <p:sp>
        <p:nvSpPr>
          <p:cNvPr id="3" name="object 3"/>
          <p:cNvSpPr txBox="1"/>
          <p:nvPr/>
        </p:nvSpPr>
        <p:spPr>
          <a:xfrm>
            <a:off x="645668" y="3624148"/>
            <a:ext cx="7263130" cy="848994"/>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latin typeface="Arial"/>
                <a:cs typeface="Arial"/>
              </a:rPr>
              <a:t>	</a:t>
            </a:r>
            <a:r>
              <a:rPr sz="2700" b="1" u="heavy" spc="35" dirty="0">
                <a:uFill>
                  <a:solidFill>
                    <a:srgbClr val="000000"/>
                  </a:solidFill>
                </a:uFill>
                <a:latin typeface="Arial"/>
                <a:cs typeface="Arial"/>
              </a:rPr>
              <a:t>Donor </a:t>
            </a:r>
            <a:r>
              <a:rPr sz="2700" b="1" u="heavy" spc="-30" dirty="0">
                <a:uFill>
                  <a:solidFill>
                    <a:srgbClr val="000000"/>
                  </a:solidFill>
                </a:uFill>
                <a:latin typeface="Arial"/>
                <a:cs typeface="Arial"/>
              </a:rPr>
              <a:t>values </a:t>
            </a:r>
            <a:r>
              <a:rPr sz="2700" b="1" u="heavy" spc="25" dirty="0">
                <a:uFill>
                  <a:solidFill>
                    <a:srgbClr val="000000"/>
                  </a:solidFill>
                </a:uFill>
                <a:latin typeface="Arial"/>
                <a:cs typeface="Arial"/>
              </a:rPr>
              <a:t>and </a:t>
            </a:r>
            <a:r>
              <a:rPr sz="2700" b="1" u="heavy" spc="5" dirty="0">
                <a:uFill>
                  <a:solidFill>
                    <a:srgbClr val="000000"/>
                  </a:solidFill>
                </a:uFill>
                <a:latin typeface="Arial"/>
                <a:cs typeface="Arial"/>
              </a:rPr>
              <a:t>misperceptions</a:t>
            </a:r>
            <a:r>
              <a:rPr sz="2700" b="1" spc="5" dirty="0">
                <a:latin typeface="Arial"/>
                <a:cs typeface="Arial"/>
              </a:rPr>
              <a:t> </a:t>
            </a:r>
            <a:r>
              <a:rPr sz="2700" b="1" spc="15" dirty="0">
                <a:latin typeface="Arial"/>
                <a:cs typeface="Arial"/>
              </a:rPr>
              <a:t>are </a:t>
            </a:r>
            <a:r>
              <a:rPr sz="2700" b="1" spc="55" dirty="0">
                <a:latin typeface="Arial"/>
                <a:cs typeface="Arial"/>
              </a:rPr>
              <a:t>part  </a:t>
            </a:r>
            <a:r>
              <a:rPr sz="2700" b="1" spc="25" dirty="0">
                <a:latin typeface="Arial"/>
                <a:cs typeface="Arial"/>
              </a:rPr>
              <a:t>and </a:t>
            </a:r>
            <a:r>
              <a:rPr sz="2700" b="1" spc="35" dirty="0">
                <a:latin typeface="Arial"/>
                <a:cs typeface="Arial"/>
              </a:rPr>
              <a:t>partial </a:t>
            </a:r>
            <a:r>
              <a:rPr sz="2700" b="1" spc="50" dirty="0">
                <a:latin typeface="Arial"/>
                <a:cs typeface="Arial"/>
              </a:rPr>
              <a:t>of the </a:t>
            </a:r>
            <a:r>
              <a:rPr sz="2700" b="1" spc="25" dirty="0">
                <a:latin typeface="Arial"/>
                <a:cs typeface="Arial"/>
              </a:rPr>
              <a:t>picture </a:t>
            </a:r>
            <a:r>
              <a:rPr sz="2700" b="1" spc="50" dirty="0">
                <a:latin typeface="Arial"/>
                <a:cs typeface="Arial"/>
              </a:rPr>
              <a:t>of </a:t>
            </a:r>
            <a:r>
              <a:rPr sz="2700" b="1" spc="40" dirty="0">
                <a:latin typeface="Arial"/>
                <a:cs typeface="Arial"/>
              </a:rPr>
              <a:t>foreign</a:t>
            </a:r>
            <a:r>
              <a:rPr sz="2700" b="1" spc="260" dirty="0">
                <a:latin typeface="Arial"/>
                <a:cs typeface="Arial"/>
              </a:rPr>
              <a:t> </a:t>
            </a:r>
            <a:r>
              <a:rPr sz="2700" b="1" spc="45" dirty="0">
                <a:latin typeface="Arial"/>
                <a:cs typeface="Arial"/>
              </a:rPr>
              <a:t>aid.</a:t>
            </a:r>
            <a:endParaRPr sz="2700">
              <a:latin typeface="Arial"/>
              <a:cs typeface="Arial"/>
            </a:endParaRPr>
          </a:p>
        </p:txBody>
      </p:sp>
      <p:sp>
        <p:nvSpPr>
          <p:cNvPr id="4" name="object 4"/>
          <p:cNvSpPr/>
          <p:nvPr/>
        </p:nvSpPr>
        <p:spPr>
          <a:xfrm>
            <a:off x="213359" y="370331"/>
            <a:ext cx="545134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0" y="762063"/>
            <a:ext cx="5638800" cy="52720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7576" y="4953000"/>
            <a:ext cx="7456805" cy="487680"/>
          </a:xfrm>
          <a:custGeom>
            <a:avLst/>
            <a:gdLst/>
            <a:ahLst/>
            <a:cxnLst/>
            <a:rect l="l" t="t" r="r" b="b"/>
            <a:pathLst>
              <a:path w="7456805" h="487679">
                <a:moveTo>
                  <a:pt x="7456424" y="0"/>
                </a:moveTo>
                <a:lnTo>
                  <a:pt x="0" y="289433"/>
                </a:lnTo>
                <a:lnTo>
                  <a:pt x="7456424" y="487425"/>
                </a:lnTo>
                <a:lnTo>
                  <a:pt x="7456424"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112408" y="5237226"/>
            <a:ext cx="9031605" cy="789305"/>
          </a:xfrm>
          <a:custGeom>
            <a:avLst/>
            <a:gdLst/>
            <a:ahLst/>
            <a:cxnLst/>
            <a:rect l="l" t="t" r="r" b="b"/>
            <a:pathLst>
              <a:path w="9031605" h="789304">
                <a:moveTo>
                  <a:pt x="9031591" y="0"/>
                </a:moveTo>
                <a:lnTo>
                  <a:pt x="0" y="0"/>
                </a:lnTo>
                <a:lnTo>
                  <a:pt x="9031591" y="788924"/>
                </a:lnTo>
                <a:lnTo>
                  <a:pt x="9031591" y="0"/>
                </a:lnTo>
                <a:close/>
              </a:path>
            </a:pathLst>
          </a:custGeom>
          <a:solidFill>
            <a:srgbClr val="000000"/>
          </a:solidFill>
        </p:spPr>
        <p:txBody>
          <a:bodyPr wrap="square" lIns="0" tIns="0" rIns="0" bIns="0" rtlCol="0"/>
          <a:lstStyle/>
          <a:p>
            <a:endParaRPr/>
          </a:p>
        </p:txBody>
      </p:sp>
      <p:sp>
        <p:nvSpPr>
          <p:cNvPr id="4" name="object 4"/>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991837"/>
            <a:ext cx="9143999" cy="8018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478023" y="2613660"/>
            <a:ext cx="4383024" cy="1331976"/>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825876" y="3580003"/>
            <a:ext cx="3488054" cy="574040"/>
          </a:xfrm>
          <a:prstGeom prst="rect">
            <a:avLst/>
          </a:prstGeom>
        </p:spPr>
        <p:txBody>
          <a:bodyPr vert="horz" wrap="square" lIns="0" tIns="12700" rIns="0" bIns="0" rtlCol="0">
            <a:spAutoFit/>
          </a:bodyPr>
          <a:lstStyle/>
          <a:p>
            <a:pPr marL="12700">
              <a:lnSpc>
                <a:spcPct val="100000"/>
              </a:lnSpc>
              <a:spcBef>
                <a:spcPts val="100"/>
              </a:spcBef>
            </a:pPr>
            <a:r>
              <a:rPr sz="3600" spc="-110" dirty="0">
                <a:solidFill>
                  <a:srgbClr val="464646"/>
                </a:solidFill>
              </a:rPr>
              <a:t>USAID</a:t>
            </a:r>
            <a:r>
              <a:rPr sz="3600" spc="60" dirty="0">
                <a:solidFill>
                  <a:srgbClr val="464646"/>
                </a:solidFill>
              </a:rPr>
              <a:t> </a:t>
            </a:r>
            <a:r>
              <a:rPr sz="3600" spc="-20" dirty="0">
                <a:solidFill>
                  <a:srgbClr val="464646"/>
                </a:solidFill>
              </a:rPr>
              <a:t>Priorities</a:t>
            </a:r>
            <a:endParaRPr sz="3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37650" cy="6858000"/>
          </a:xfrm>
          <a:custGeom>
            <a:avLst/>
            <a:gdLst/>
            <a:ahLst/>
            <a:cxnLst/>
            <a:rect l="l" t="t" r="r" b="b"/>
            <a:pathLst>
              <a:path w="9137650" h="6858000">
                <a:moveTo>
                  <a:pt x="0" y="6857997"/>
                </a:moveTo>
                <a:lnTo>
                  <a:pt x="9137599" y="6857997"/>
                </a:lnTo>
                <a:lnTo>
                  <a:pt x="9137599" y="0"/>
                </a:lnTo>
                <a:lnTo>
                  <a:pt x="0" y="0"/>
                </a:lnTo>
                <a:lnTo>
                  <a:pt x="0" y="6857997"/>
                </a:lnTo>
                <a:close/>
              </a:path>
            </a:pathLst>
          </a:custGeom>
          <a:solidFill>
            <a:srgbClr val="FFFFFF"/>
          </a:solidFill>
        </p:spPr>
        <p:txBody>
          <a:bodyPr wrap="square" lIns="0" tIns="0" rIns="0" bIns="0" rtlCol="0"/>
          <a:lstStyle/>
          <a:p>
            <a:endParaRPr/>
          </a:p>
        </p:txBody>
      </p:sp>
      <p:sp>
        <p:nvSpPr>
          <p:cNvPr id="3" name="object 3"/>
          <p:cNvSpPr/>
          <p:nvPr/>
        </p:nvSpPr>
        <p:spPr>
          <a:xfrm>
            <a:off x="236480" y="130538"/>
            <a:ext cx="8774430" cy="367030"/>
          </a:xfrm>
          <a:custGeom>
            <a:avLst/>
            <a:gdLst/>
            <a:ahLst/>
            <a:cxnLst/>
            <a:rect l="l" t="t" r="r" b="b"/>
            <a:pathLst>
              <a:path w="8774430" h="367030">
                <a:moveTo>
                  <a:pt x="0" y="366607"/>
                </a:moveTo>
                <a:lnTo>
                  <a:pt x="8773903" y="366607"/>
                </a:lnTo>
                <a:lnTo>
                  <a:pt x="8773903" y="0"/>
                </a:lnTo>
                <a:lnTo>
                  <a:pt x="0" y="0"/>
                </a:lnTo>
                <a:lnTo>
                  <a:pt x="0" y="366607"/>
                </a:lnTo>
                <a:close/>
              </a:path>
            </a:pathLst>
          </a:custGeom>
          <a:solidFill>
            <a:srgbClr val="3366FF"/>
          </a:solidFill>
        </p:spPr>
        <p:txBody>
          <a:bodyPr wrap="square" lIns="0" tIns="0" rIns="0" bIns="0" rtlCol="0"/>
          <a:lstStyle/>
          <a:p>
            <a:endParaRPr/>
          </a:p>
        </p:txBody>
      </p:sp>
      <p:sp>
        <p:nvSpPr>
          <p:cNvPr id="4" name="object 4"/>
          <p:cNvSpPr txBox="1"/>
          <p:nvPr/>
        </p:nvSpPr>
        <p:spPr>
          <a:xfrm>
            <a:off x="3325746" y="178253"/>
            <a:ext cx="2603500" cy="245110"/>
          </a:xfrm>
          <a:prstGeom prst="rect">
            <a:avLst/>
          </a:prstGeom>
        </p:spPr>
        <p:txBody>
          <a:bodyPr vert="horz" wrap="square" lIns="0" tIns="17145" rIns="0" bIns="0" rtlCol="0">
            <a:spAutoFit/>
          </a:bodyPr>
          <a:lstStyle/>
          <a:p>
            <a:pPr marL="12700">
              <a:lnSpc>
                <a:spcPct val="100000"/>
              </a:lnSpc>
              <a:spcBef>
                <a:spcPts val="135"/>
              </a:spcBef>
            </a:pPr>
            <a:r>
              <a:rPr sz="1400" b="1" spc="-60" dirty="0">
                <a:latin typeface="Arial"/>
                <a:cs typeface="Arial"/>
              </a:rPr>
              <a:t>Where </a:t>
            </a:r>
            <a:r>
              <a:rPr sz="1400" b="1" spc="-55" dirty="0">
                <a:latin typeface="Arial"/>
                <a:cs typeface="Arial"/>
              </a:rPr>
              <a:t>does </a:t>
            </a:r>
            <a:r>
              <a:rPr sz="1400" b="1" spc="-60" dirty="0">
                <a:latin typeface="Arial"/>
                <a:cs typeface="Arial"/>
              </a:rPr>
              <a:t>USAID's Money</a:t>
            </a:r>
            <a:r>
              <a:rPr sz="1400" b="1" spc="-20" dirty="0">
                <a:latin typeface="Arial"/>
                <a:cs typeface="Arial"/>
              </a:rPr>
              <a:t> </a:t>
            </a:r>
            <a:r>
              <a:rPr sz="1400" b="1" spc="-65" dirty="0">
                <a:latin typeface="Arial"/>
                <a:cs typeface="Arial"/>
              </a:rPr>
              <a:t>Go?</a:t>
            </a:r>
            <a:endParaRPr sz="1400">
              <a:latin typeface="Arial"/>
              <a:cs typeface="Arial"/>
            </a:endParaRPr>
          </a:p>
        </p:txBody>
      </p:sp>
      <p:sp>
        <p:nvSpPr>
          <p:cNvPr id="5" name="object 5"/>
          <p:cNvSpPr txBox="1"/>
          <p:nvPr/>
        </p:nvSpPr>
        <p:spPr>
          <a:xfrm>
            <a:off x="4739496" y="6185688"/>
            <a:ext cx="4269740" cy="141605"/>
          </a:xfrm>
          <a:prstGeom prst="rect">
            <a:avLst/>
          </a:prstGeom>
          <a:solidFill>
            <a:srgbClr val="3366FF"/>
          </a:solidFill>
          <a:ln w="10092">
            <a:solidFill>
              <a:srgbClr val="000000"/>
            </a:solidFill>
          </a:ln>
        </p:spPr>
        <p:txBody>
          <a:bodyPr vert="horz" wrap="square" lIns="0" tIns="19685" rIns="0" bIns="0" rtlCol="0">
            <a:spAutoFit/>
          </a:bodyPr>
          <a:lstStyle/>
          <a:p>
            <a:pPr marL="17145">
              <a:lnSpc>
                <a:spcPct val="100000"/>
              </a:lnSpc>
              <a:spcBef>
                <a:spcPts val="155"/>
              </a:spcBef>
            </a:pPr>
            <a:r>
              <a:rPr sz="700" b="1" spc="-25" dirty="0">
                <a:latin typeface="Arial"/>
                <a:cs typeface="Arial"/>
              </a:rPr>
              <a:t>Source: M/CFO/FS </a:t>
            </a:r>
            <a:r>
              <a:rPr sz="700" b="1" spc="-30" dirty="0">
                <a:latin typeface="Arial"/>
                <a:cs typeface="Arial"/>
              </a:rPr>
              <a:t>as </a:t>
            </a:r>
            <a:r>
              <a:rPr sz="700" b="1" spc="-20" dirty="0">
                <a:latin typeface="Arial"/>
                <a:cs typeface="Arial"/>
              </a:rPr>
              <a:t>of </a:t>
            </a:r>
            <a:r>
              <a:rPr sz="700" b="1" spc="-30" dirty="0">
                <a:latin typeface="Arial"/>
                <a:cs typeface="Arial"/>
              </a:rPr>
              <a:t>December </a:t>
            </a:r>
            <a:r>
              <a:rPr sz="700" b="1" spc="-25" dirty="0">
                <a:latin typeface="Arial"/>
                <a:cs typeface="Arial"/>
              </a:rPr>
              <a:t>25,</a:t>
            </a:r>
            <a:r>
              <a:rPr sz="700" b="1" spc="80" dirty="0">
                <a:latin typeface="Arial"/>
                <a:cs typeface="Arial"/>
              </a:rPr>
              <a:t> </a:t>
            </a:r>
            <a:r>
              <a:rPr sz="700" b="1" spc="-30" dirty="0">
                <a:latin typeface="Arial"/>
                <a:cs typeface="Arial"/>
              </a:rPr>
              <a:t>2007</a:t>
            </a:r>
            <a:endParaRPr sz="700">
              <a:latin typeface="Arial"/>
              <a:cs typeface="Arial"/>
            </a:endParaRPr>
          </a:p>
        </p:txBody>
      </p:sp>
      <p:graphicFrame>
        <p:nvGraphicFramePr>
          <p:cNvPr id="6" name="object 6"/>
          <p:cNvGraphicFramePr>
            <a:graphicFrameLocks noGrp="1"/>
          </p:cNvGraphicFramePr>
          <p:nvPr/>
        </p:nvGraphicFramePr>
        <p:xfrm>
          <a:off x="4734450" y="620664"/>
          <a:ext cx="4269103" cy="640080"/>
        </p:xfrm>
        <a:graphic>
          <a:graphicData uri="http://schemas.openxmlformats.org/drawingml/2006/table">
            <a:tbl>
              <a:tblPr firstRow="1" bandRow="1">
                <a:tableStyleId>{2D5ABB26-0587-4C30-8999-92F81FD0307C}</a:tableStyleId>
              </a:tblPr>
              <a:tblGrid>
                <a:gridCol w="2274570">
                  <a:extLst>
                    <a:ext uri="{9D8B030D-6E8A-4147-A177-3AD203B41FA5}">
                      <a16:colId xmlns:a16="http://schemas.microsoft.com/office/drawing/2014/main" val="20000"/>
                    </a:ext>
                  </a:extLst>
                </a:gridCol>
                <a:gridCol w="807719">
                  <a:extLst>
                    <a:ext uri="{9D8B030D-6E8A-4147-A177-3AD203B41FA5}">
                      <a16:colId xmlns:a16="http://schemas.microsoft.com/office/drawing/2014/main" val="20001"/>
                    </a:ext>
                  </a:extLst>
                </a:gridCol>
                <a:gridCol w="1186814">
                  <a:extLst>
                    <a:ext uri="{9D8B030D-6E8A-4147-A177-3AD203B41FA5}">
                      <a16:colId xmlns:a16="http://schemas.microsoft.com/office/drawing/2014/main" val="20002"/>
                    </a:ext>
                  </a:extLst>
                </a:gridCol>
              </a:tblGrid>
              <a:tr h="143510">
                <a:tc gridSpan="3">
                  <a:txBody>
                    <a:bodyPr/>
                    <a:lstStyle/>
                    <a:p>
                      <a:pPr marL="582930">
                        <a:lnSpc>
                          <a:spcPts val="1015"/>
                        </a:lnSpc>
                      </a:pPr>
                      <a:r>
                        <a:rPr sz="900" b="1" spc="-45" dirty="0">
                          <a:latin typeface="Arial"/>
                          <a:cs typeface="Arial"/>
                        </a:rPr>
                        <a:t>Obligation Activity </a:t>
                      </a:r>
                      <a:r>
                        <a:rPr sz="900" b="1" spc="-50" dirty="0">
                          <a:latin typeface="Arial"/>
                          <a:cs typeface="Arial"/>
                        </a:rPr>
                        <a:t>Prossessed </a:t>
                      </a:r>
                      <a:r>
                        <a:rPr sz="900" b="1" spc="-40" dirty="0">
                          <a:latin typeface="Arial"/>
                          <a:cs typeface="Arial"/>
                        </a:rPr>
                        <a:t>via </a:t>
                      </a:r>
                      <a:r>
                        <a:rPr sz="900" b="1" spc="-60" dirty="0">
                          <a:latin typeface="Arial"/>
                          <a:cs typeface="Arial"/>
                        </a:rPr>
                        <a:t>NMS </a:t>
                      </a:r>
                      <a:r>
                        <a:rPr sz="900" b="1" spc="-40" dirty="0">
                          <a:latin typeface="Arial"/>
                          <a:cs typeface="Arial"/>
                        </a:rPr>
                        <a:t>vs. </a:t>
                      </a:r>
                      <a:r>
                        <a:rPr sz="900" b="1" spc="-75" dirty="0">
                          <a:latin typeface="Arial"/>
                          <a:cs typeface="Arial"/>
                        </a:rPr>
                        <a:t>GLAAS </a:t>
                      </a:r>
                      <a:r>
                        <a:rPr sz="900" b="1" spc="-40" dirty="0">
                          <a:latin typeface="Arial"/>
                          <a:cs typeface="Arial"/>
                        </a:rPr>
                        <a:t>vs.</a:t>
                      </a:r>
                      <a:r>
                        <a:rPr sz="900" b="1" spc="135" dirty="0">
                          <a:latin typeface="Arial"/>
                          <a:cs typeface="Arial"/>
                        </a:rPr>
                        <a:t> </a:t>
                      </a:r>
                      <a:r>
                        <a:rPr sz="900" b="1" spc="-50" dirty="0">
                          <a:latin typeface="Arial"/>
                          <a:cs typeface="Arial"/>
                        </a:rPr>
                        <a:t>Phoenix</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5110">
                <a:tc>
                  <a:txBody>
                    <a:bodyPr/>
                    <a:lstStyle/>
                    <a:p>
                      <a:pPr>
                        <a:lnSpc>
                          <a:spcPct val="100000"/>
                        </a:lnSpc>
                        <a:spcBef>
                          <a:spcPts val="30"/>
                        </a:spcBef>
                      </a:pPr>
                      <a:endParaRPr sz="850">
                        <a:latin typeface="Times New Roman"/>
                        <a:cs typeface="Times New Roman"/>
                      </a:endParaRPr>
                    </a:p>
                    <a:p>
                      <a:pPr marL="169545">
                        <a:lnSpc>
                          <a:spcPct val="100000"/>
                        </a:lnSpc>
                      </a:pPr>
                      <a:r>
                        <a:rPr sz="700" spc="-40" dirty="0">
                          <a:latin typeface="Arial"/>
                          <a:cs typeface="Arial"/>
                        </a:rPr>
                        <a:t>NMS </a:t>
                      </a:r>
                      <a:r>
                        <a:rPr sz="700" spc="-25" dirty="0">
                          <a:latin typeface="Arial"/>
                          <a:cs typeface="Arial"/>
                        </a:rPr>
                        <a:t>(Assistance </a:t>
                      </a:r>
                      <a:r>
                        <a:rPr sz="700" spc="-30" dirty="0">
                          <a:latin typeface="Arial"/>
                          <a:cs typeface="Arial"/>
                        </a:rPr>
                        <a:t>and</a:t>
                      </a:r>
                      <a:r>
                        <a:rPr sz="700" spc="20" dirty="0">
                          <a:latin typeface="Arial"/>
                          <a:cs typeface="Arial"/>
                        </a:rPr>
                        <a:t> </a:t>
                      </a:r>
                      <a:r>
                        <a:rPr sz="700" spc="-20" dirty="0">
                          <a:latin typeface="Arial"/>
                          <a:cs typeface="Arial"/>
                        </a:rPr>
                        <a:t>Acquistion)</a:t>
                      </a:r>
                      <a:endParaRPr sz="700">
                        <a:latin typeface="Arial"/>
                        <a:cs typeface="Arial"/>
                      </a:endParaRPr>
                    </a:p>
                  </a:txBody>
                  <a:tcPr marL="0" marR="0" marT="3810" marB="0">
                    <a:lnL w="12700">
                      <a:solidFill>
                        <a:srgbClr val="000000"/>
                      </a:solidFill>
                      <a:prstDash val="solid"/>
                    </a:lnL>
                    <a:lnT w="12700">
                      <a:solidFill>
                        <a:srgbClr val="000000"/>
                      </a:solidFill>
                      <a:prstDash val="solid"/>
                    </a:lnT>
                  </a:tcPr>
                </a:tc>
                <a:tc>
                  <a:txBody>
                    <a:bodyPr/>
                    <a:lstStyle/>
                    <a:p>
                      <a:pPr marL="106045" algn="ctr">
                        <a:lnSpc>
                          <a:spcPct val="100000"/>
                        </a:lnSpc>
                        <a:spcBef>
                          <a:spcPts val="25"/>
                        </a:spcBef>
                      </a:pPr>
                      <a:r>
                        <a:rPr sz="700" u="sng" spc="-20" dirty="0">
                          <a:uFill>
                            <a:solidFill>
                              <a:srgbClr val="000000"/>
                            </a:solidFill>
                          </a:uFill>
                          <a:latin typeface="Arial"/>
                          <a:cs typeface="Arial"/>
                        </a:rPr>
                        <a:t>Oblig. </a:t>
                      </a:r>
                      <a:r>
                        <a:rPr sz="700" u="sng" spc="-30" dirty="0">
                          <a:uFill>
                            <a:solidFill>
                              <a:srgbClr val="000000"/>
                            </a:solidFill>
                          </a:uFill>
                          <a:latin typeface="Arial"/>
                          <a:cs typeface="Arial"/>
                        </a:rPr>
                        <a:t>FY</a:t>
                      </a:r>
                      <a:r>
                        <a:rPr sz="700" u="sng" spc="-25"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p>
                      <a:pPr marL="137160" algn="ctr">
                        <a:lnSpc>
                          <a:spcPct val="100000"/>
                        </a:lnSpc>
                        <a:spcBef>
                          <a:spcPts val="140"/>
                        </a:spcBef>
                      </a:pPr>
                      <a:r>
                        <a:rPr sz="700" spc="-25" dirty="0">
                          <a:latin typeface="Arial"/>
                          <a:cs typeface="Arial"/>
                        </a:rPr>
                        <a:t>$3.2 </a:t>
                      </a:r>
                      <a:r>
                        <a:rPr sz="700" spc="-20" dirty="0">
                          <a:latin typeface="Arial"/>
                          <a:cs typeface="Arial"/>
                        </a:rPr>
                        <a:t>billion</a:t>
                      </a:r>
                      <a:endParaRPr sz="700">
                        <a:latin typeface="Arial"/>
                        <a:cs typeface="Arial"/>
                      </a:endParaRPr>
                    </a:p>
                  </a:txBody>
                  <a:tcPr marL="0" marR="0" marT="3175" marB="0">
                    <a:lnT w="12700">
                      <a:solidFill>
                        <a:srgbClr val="000000"/>
                      </a:solidFill>
                      <a:prstDash val="solid"/>
                    </a:lnT>
                  </a:tcPr>
                </a:tc>
                <a:tc>
                  <a:txBody>
                    <a:bodyPr/>
                    <a:lstStyle/>
                    <a:p>
                      <a:pPr marR="177165" algn="ctr">
                        <a:lnSpc>
                          <a:spcPts val="810"/>
                        </a:lnSpc>
                      </a:pPr>
                      <a:r>
                        <a:rPr sz="700" u="sng" spc="-20" dirty="0">
                          <a:uFill>
                            <a:solidFill>
                              <a:srgbClr val="000000"/>
                            </a:solidFill>
                          </a:uFill>
                          <a:latin typeface="Arial"/>
                          <a:cs typeface="Arial"/>
                        </a:rPr>
                        <a:t>Oblig.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5"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p>
                      <a:pPr marR="234950" algn="ctr">
                        <a:lnSpc>
                          <a:spcPct val="100000"/>
                        </a:lnSpc>
                        <a:spcBef>
                          <a:spcPts val="195"/>
                        </a:spcBef>
                      </a:pPr>
                      <a:r>
                        <a:rPr sz="700" spc="-25" dirty="0">
                          <a:latin typeface="Arial"/>
                          <a:cs typeface="Arial"/>
                        </a:rPr>
                        <a:t>$0.1</a:t>
                      </a:r>
                      <a:r>
                        <a:rPr sz="700" spc="-20" dirty="0">
                          <a:latin typeface="Arial"/>
                          <a:cs typeface="Arial"/>
                        </a:rPr>
                        <a:t> billion</a:t>
                      </a:r>
                      <a:endParaRPr sz="700">
                        <a:latin typeface="Arial"/>
                        <a:cs typeface="Arial"/>
                      </a:endParaRPr>
                    </a:p>
                  </a:txBody>
                  <a:tcPr marL="0" marR="0" marT="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L="169545">
                        <a:lnSpc>
                          <a:spcPct val="100000"/>
                        </a:lnSpc>
                        <a:spcBef>
                          <a:spcPts val="40"/>
                        </a:spcBef>
                      </a:pPr>
                      <a:r>
                        <a:rPr sz="700" spc="-30" dirty="0">
                          <a:latin typeface="Arial"/>
                          <a:cs typeface="Arial"/>
                        </a:rPr>
                        <a:t>GLAAS</a:t>
                      </a:r>
                      <a:r>
                        <a:rPr sz="700" spc="-15" dirty="0">
                          <a:latin typeface="Arial"/>
                          <a:cs typeface="Arial"/>
                        </a:rPr>
                        <a:t> </a:t>
                      </a:r>
                      <a:r>
                        <a:rPr sz="700" spc="-20" dirty="0">
                          <a:latin typeface="Arial"/>
                          <a:cs typeface="Arial"/>
                        </a:rPr>
                        <a:t>(Acquisition)</a:t>
                      </a:r>
                      <a:endParaRPr sz="700">
                        <a:latin typeface="Arial"/>
                        <a:cs typeface="Arial"/>
                      </a:endParaRPr>
                    </a:p>
                  </a:txBody>
                  <a:tcPr marL="0" marR="0" marT="5080" marB="0">
                    <a:lnL w="12700">
                      <a:solidFill>
                        <a:srgbClr val="000000"/>
                      </a:solidFill>
                      <a:prstDash val="solid"/>
                    </a:lnL>
                  </a:tcPr>
                </a:tc>
                <a:tc>
                  <a:txBody>
                    <a:bodyPr/>
                    <a:lstStyle/>
                    <a:p>
                      <a:pPr marR="127635" algn="r">
                        <a:lnSpc>
                          <a:spcPct val="100000"/>
                        </a:lnSpc>
                        <a:spcBef>
                          <a:spcPts val="40"/>
                        </a:spcBef>
                      </a:pPr>
                      <a:r>
                        <a:rPr sz="700" spc="-25" dirty="0">
                          <a:latin typeface="Arial"/>
                          <a:cs typeface="Arial"/>
                        </a:rPr>
                        <a:t>$1.1</a:t>
                      </a:r>
                      <a:r>
                        <a:rPr sz="700" spc="-85" dirty="0">
                          <a:latin typeface="Arial"/>
                          <a:cs typeface="Arial"/>
                        </a:rPr>
                        <a:t> </a:t>
                      </a:r>
                      <a:r>
                        <a:rPr sz="700" spc="-20" dirty="0">
                          <a:latin typeface="Arial"/>
                          <a:cs typeface="Arial"/>
                        </a:rPr>
                        <a:t>billion</a:t>
                      </a:r>
                      <a:endParaRPr sz="700">
                        <a:latin typeface="Arial"/>
                        <a:cs typeface="Arial"/>
                      </a:endParaRPr>
                    </a:p>
                  </a:txBody>
                  <a:tcPr marL="0" marR="0" marT="5080" marB="0"/>
                </a:tc>
                <a:tc>
                  <a:txBody>
                    <a:bodyPr/>
                    <a:lstStyle/>
                    <a:p>
                      <a:pPr marL="271780">
                        <a:lnSpc>
                          <a:spcPct val="100000"/>
                        </a:lnSpc>
                        <a:spcBef>
                          <a:spcPts val="40"/>
                        </a:spcBef>
                      </a:pPr>
                      <a:r>
                        <a:rPr sz="700" spc="-25" dirty="0">
                          <a:latin typeface="Arial"/>
                          <a:cs typeface="Arial"/>
                        </a:rPr>
                        <a:t>$0.1</a:t>
                      </a:r>
                      <a:r>
                        <a:rPr sz="700" spc="-15" dirty="0">
                          <a:latin typeface="Arial"/>
                          <a:cs typeface="Arial"/>
                        </a:rPr>
                        <a:t> </a:t>
                      </a:r>
                      <a:r>
                        <a:rPr sz="700" spc="-20" dirty="0">
                          <a:latin typeface="Arial"/>
                          <a:cs typeface="Arial"/>
                        </a:rPr>
                        <a:t>billion</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2"/>
                  </a:ext>
                </a:extLst>
              </a:tr>
              <a:tr h="127000">
                <a:tc>
                  <a:txBody>
                    <a:bodyPr/>
                    <a:lstStyle/>
                    <a:p>
                      <a:pPr marL="169545">
                        <a:lnSpc>
                          <a:spcPct val="100000"/>
                        </a:lnSpc>
                        <a:spcBef>
                          <a:spcPts val="40"/>
                        </a:spcBef>
                      </a:pPr>
                      <a:r>
                        <a:rPr sz="700" spc="-25" dirty="0">
                          <a:latin typeface="Arial"/>
                          <a:cs typeface="Arial"/>
                        </a:rPr>
                        <a:t>Phoenix </a:t>
                      </a:r>
                      <a:r>
                        <a:rPr sz="700" spc="-20" dirty="0">
                          <a:latin typeface="Arial"/>
                          <a:cs typeface="Arial"/>
                        </a:rPr>
                        <a:t>(Assistance, Acquistion, </a:t>
                      </a:r>
                      <a:r>
                        <a:rPr sz="700" spc="-25" dirty="0">
                          <a:latin typeface="Arial"/>
                          <a:cs typeface="Arial"/>
                        </a:rPr>
                        <a:t>Other</a:t>
                      </a:r>
                      <a:r>
                        <a:rPr sz="700" spc="5" dirty="0">
                          <a:latin typeface="Arial"/>
                          <a:cs typeface="Arial"/>
                        </a:rPr>
                        <a:t> </a:t>
                      </a:r>
                      <a:r>
                        <a:rPr sz="700" spc="-25" dirty="0">
                          <a:latin typeface="Arial"/>
                          <a:cs typeface="Arial"/>
                        </a:rPr>
                        <a:t>Instruments)</a:t>
                      </a:r>
                      <a:endParaRPr sz="700">
                        <a:latin typeface="Arial"/>
                        <a:cs typeface="Arial"/>
                      </a:endParaRPr>
                    </a:p>
                  </a:txBody>
                  <a:tcPr marL="0" marR="0" marT="5080" marB="0">
                    <a:lnL w="12700">
                      <a:solidFill>
                        <a:srgbClr val="000000"/>
                      </a:solidFill>
                      <a:prstDash val="solid"/>
                    </a:lnL>
                    <a:lnB w="12700">
                      <a:solidFill>
                        <a:srgbClr val="000000"/>
                      </a:solidFill>
                      <a:prstDash val="solid"/>
                    </a:lnB>
                  </a:tcPr>
                </a:tc>
                <a:tc>
                  <a:txBody>
                    <a:bodyPr/>
                    <a:lstStyle/>
                    <a:p>
                      <a:pPr marR="127635" algn="r">
                        <a:lnSpc>
                          <a:spcPct val="100000"/>
                        </a:lnSpc>
                        <a:spcBef>
                          <a:spcPts val="40"/>
                        </a:spcBef>
                      </a:pPr>
                      <a:r>
                        <a:rPr sz="700" spc="-25" dirty="0">
                          <a:latin typeface="Arial"/>
                          <a:cs typeface="Arial"/>
                        </a:rPr>
                        <a:t>$7.0</a:t>
                      </a:r>
                      <a:r>
                        <a:rPr sz="700" spc="-85" dirty="0">
                          <a:latin typeface="Arial"/>
                          <a:cs typeface="Arial"/>
                        </a:rPr>
                        <a:t> </a:t>
                      </a:r>
                      <a:r>
                        <a:rPr sz="700" spc="-20" dirty="0">
                          <a:latin typeface="Arial"/>
                          <a:cs typeface="Arial"/>
                        </a:rPr>
                        <a:t>billion</a:t>
                      </a:r>
                      <a:endParaRPr sz="700">
                        <a:latin typeface="Arial"/>
                        <a:cs typeface="Arial"/>
                      </a:endParaRPr>
                    </a:p>
                  </a:txBody>
                  <a:tcPr marL="0" marR="0" marT="5080" marB="0">
                    <a:lnB w="12700">
                      <a:solidFill>
                        <a:srgbClr val="000000"/>
                      </a:solidFill>
                      <a:prstDash val="solid"/>
                    </a:lnB>
                  </a:tcPr>
                </a:tc>
                <a:tc>
                  <a:txBody>
                    <a:bodyPr/>
                    <a:lstStyle/>
                    <a:p>
                      <a:pPr marL="247650">
                        <a:lnSpc>
                          <a:spcPct val="100000"/>
                        </a:lnSpc>
                        <a:spcBef>
                          <a:spcPts val="40"/>
                        </a:spcBef>
                      </a:pPr>
                      <a:r>
                        <a:rPr sz="700" spc="-25" dirty="0">
                          <a:latin typeface="Arial"/>
                          <a:cs typeface="Arial"/>
                        </a:rPr>
                        <a:t>$1.7</a:t>
                      </a:r>
                      <a:r>
                        <a:rPr sz="700" spc="-15" dirty="0">
                          <a:latin typeface="Arial"/>
                          <a:cs typeface="Arial"/>
                        </a:rPr>
                        <a:t> </a:t>
                      </a:r>
                      <a:r>
                        <a:rPr sz="700" spc="-20" dirty="0">
                          <a:latin typeface="Arial"/>
                          <a:cs typeface="Arial"/>
                        </a:rPr>
                        <a:t>billion</a:t>
                      </a:r>
                      <a:endParaRPr sz="700">
                        <a:latin typeface="Arial"/>
                        <a:cs typeface="Arial"/>
                      </a:endParaRPr>
                    </a:p>
                  </a:txBody>
                  <a:tcPr marL="0" marR="0" marT="508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3"/>
                  </a:ext>
                </a:extLst>
              </a:tr>
            </a:tbl>
          </a:graphicData>
        </a:graphic>
      </p:graphicFrame>
      <p:graphicFrame>
        <p:nvGraphicFramePr>
          <p:cNvPr id="7" name="object 7"/>
          <p:cNvGraphicFramePr>
            <a:graphicFrameLocks noGrp="1"/>
          </p:cNvGraphicFramePr>
          <p:nvPr/>
        </p:nvGraphicFramePr>
        <p:xfrm>
          <a:off x="231381" y="615114"/>
          <a:ext cx="4338320" cy="2772410"/>
        </p:xfrm>
        <a:graphic>
          <a:graphicData uri="http://schemas.openxmlformats.org/drawingml/2006/table">
            <a:tbl>
              <a:tblPr firstRow="1" bandRow="1">
                <a:tableStyleId>{2D5ABB26-0587-4C30-8999-92F81FD0307C}</a:tableStyleId>
              </a:tblPr>
              <a:tblGrid>
                <a:gridCol w="147320">
                  <a:extLst>
                    <a:ext uri="{9D8B030D-6E8A-4147-A177-3AD203B41FA5}">
                      <a16:colId xmlns:a16="http://schemas.microsoft.com/office/drawing/2014/main" val="20000"/>
                    </a:ext>
                  </a:extLst>
                </a:gridCol>
                <a:gridCol w="1374775">
                  <a:extLst>
                    <a:ext uri="{9D8B030D-6E8A-4147-A177-3AD203B41FA5}">
                      <a16:colId xmlns:a16="http://schemas.microsoft.com/office/drawing/2014/main" val="20001"/>
                    </a:ext>
                  </a:extLst>
                </a:gridCol>
                <a:gridCol w="1476375">
                  <a:extLst>
                    <a:ext uri="{9D8B030D-6E8A-4147-A177-3AD203B41FA5}">
                      <a16:colId xmlns:a16="http://schemas.microsoft.com/office/drawing/2014/main" val="20002"/>
                    </a:ext>
                  </a:extLst>
                </a:gridCol>
                <a:gridCol w="1339850">
                  <a:extLst>
                    <a:ext uri="{9D8B030D-6E8A-4147-A177-3AD203B41FA5}">
                      <a16:colId xmlns:a16="http://schemas.microsoft.com/office/drawing/2014/main" val="20003"/>
                    </a:ext>
                  </a:extLst>
                </a:gridCol>
              </a:tblGrid>
              <a:tr h="141605">
                <a:tc gridSpan="4">
                  <a:txBody>
                    <a:bodyPr/>
                    <a:lstStyle/>
                    <a:p>
                      <a:pPr marL="842644">
                        <a:lnSpc>
                          <a:spcPts val="1015"/>
                        </a:lnSpc>
                      </a:pPr>
                      <a:r>
                        <a:rPr sz="900" b="1" spc="-50" dirty="0">
                          <a:latin typeface="Arial"/>
                          <a:cs typeface="Arial"/>
                        </a:rPr>
                        <a:t>Top 20 </a:t>
                      </a:r>
                      <a:r>
                        <a:rPr sz="900" b="1" spc="-55" dirty="0">
                          <a:latin typeface="Arial"/>
                          <a:cs typeface="Arial"/>
                        </a:rPr>
                        <a:t>FY </a:t>
                      </a:r>
                      <a:r>
                        <a:rPr sz="900" b="1" spc="-50" dirty="0">
                          <a:latin typeface="Arial"/>
                          <a:cs typeface="Arial"/>
                        </a:rPr>
                        <a:t>2007 </a:t>
                      </a:r>
                      <a:r>
                        <a:rPr sz="900" b="1" spc="-45" dirty="0">
                          <a:latin typeface="Arial"/>
                          <a:cs typeface="Arial"/>
                        </a:rPr>
                        <a:t>Benefiting Countries </a:t>
                      </a:r>
                      <a:r>
                        <a:rPr sz="900" b="1" spc="-50" dirty="0">
                          <a:latin typeface="Arial"/>
                          <a:cs typeface="Arial"/>
                        </a:rPr>
                        <a:t>(Program</a:t>
                      </a:r>
                      <a:r>
                        <a:rPr sz="900" b="1" spc="114" dirty="0">
                          <a:latin typeface="Arial"/>
                          <a:cs typeface="Arial"/>
                        </a:rPr>
                        <a:t> </a:t>
                      </a:r>
                      <a:r>
                        <a:rPr sz="900" b="1" spc="-50" dirty="0">
                          <a:latin typeface="Arial"/>
                          <a:cs typeface="Arial"/>
                        </a:rPr>
                        <a:t>Funds)</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22555">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2225">
                        <a:lnSpc>
                          <a:spcPct val="100000"/>
                        </a:lnSpc>
                        <a:spcBef>
                          <a:spcPts val="25"/>
                        </a:spcBef>
                      </a:pPr>
                      <a:r>
                        <a:rPr sz="700" u="sng" spc="-25" dirty="0">
                          <a:uFill>
                            <a:solidFill>
                              <a:srgbClr val="000000"/>
                            </a:solidFill>
                          </a:uFill>
                          <a:latin typeface="Arial"/>
                          <a:cs typeface="Arial"/>
                        </a:rPr>
                        <a:t>Country</a:t>
                      </a:r>
                      <a:endParaRPr sz="700">
                        <a:latin typeface="Arial"/>
                        <a:cs typeface="Arial"/>
                      </a:endParaRPr>
                    </a:p>
                  </a:txBody>
                  <a:tcPr marL="0" marR="0" marT="3175" marB="0">
                    <a:lnT w="12700">
                      <a:solidFill>
                        <a:srgbClr val="000000"/>
                      </a:solidFill>
                      <a:prstDash val="solid"/>
                    </a:lnT>
                  </a:tcPr>
                </a:tc>
                <a:tc>
                  <a:txBody>
                    <a:bodyPr/>
                    <a:lstStyle/>
                    <a:p>
                      <a:pPr marR="212090" algn="r">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a:t>
                      </a:r>
                      <a:r>
                        <a:rPr sz="700" u="sng" spc="-50"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txBody>
                  <a:tcPr marL="0" marR="0" marT="3175" marB="0">
                    <a:lnT w="12700">
                      <a:solidFill>
                        <a:srgbClr val="000000"/>
                      </a:solidFill>
                      <a:prstDash val="solid"/>
                    </a:lnT>
                  </a:tcPr>
                </a:tc>
                <a:tc>
                  <a:txBody>
                    <a:bodyPr/>
                    <a:lstStyle/>
                    <a:p>
                      <a:pPr marL="231775">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20"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txBody>
                  <a:tcPr marL="0" marR="0" marT="317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R="3810" algn="r">
                        <a:lnSpc>
                          <a:spcPct val="100000"/>
                        </a:lnSpc>
                        <a:spcBef>
                          <a:spcPts val="40"/>
                        </a:spcBef>
                      </a:pPr>
                      <a:r>
                        <a:rPr sz="700" dirty="0">
                          <a:latin typeface="Arial"/>
                          <a:cs typeface="Arial"/>
                        </a:rPr>
                        <a:t>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Worldwide</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a:t>
                      </a:r>
                      <a:r>
                        <a:rPr sz="700" dirty="0">
                          <a:latin typeface="Arial"/>
                          <a:cs typeface="Arial"/>
                        </a:rPr>
                        <a:t>,</a:t>
                      </a:r>
                      <a:r>
                        <a:rPr sz="700" spc="-5" dirty="0">
                          <a:latin typeface="Arial"/>
                          <a:cs typeface="Arial"/>
                        </a:rPr>
                        <a:t>703</a:t>
                      </a:r>
                      <a:r>
                        <a:rPr sz="700" dirty="0">
                          <a:latin typeface="Arial"/>
                          <a:cs typeface="Arial"/>
                        </a:rPr>
                        <a:t>,</a:t>
                      </a:r>
                      <a:r>
                        <a:rPr sz="700" spc="-5" dirty="0">
                          <a:latin typeface="Arial"/>
                          <a:cs typeface="Arial"/>
                        </a:rPr>
                        <a:t>619</a:t>
                      </a:r>
                      <a:r>
                        <a:rPr sz="700" dirty="0">
                          <a:latin typeface="Arial"/>
                          <a:cs typeface="Arial"/>
                        </a:rPr>
                        <a:t>,</a:t>
                      </a:r>
                      <a:r>
                        <a:rPr sz="700" spc="-5" dirty="0">
                          <a:latin typeface="Arial"/>
                          <a:cs typeface="Arial"/>
                        </a:rPr>
                        <a:t>18</a:t>
                      </a:r>
                      <a:r>
                        <a:rPr sz="700" dirty="0">
                          <a:latin typeface="Arial"/>
                          <a:cs typeface="Arial"/>
                        </a:rPr>
                        <a:t>8</a:t>
                      </a:r>
                      <a:endParaRPr sz="700">
                        <a:latin typeface="Arial"/>
                        <a:cs typeface="Arial"/>
                      </a:endParaRPr>
                    </a:p>
                  </a:txBody>
                  <a:tcPr marL="0" marR="0" marT="5080" marB="0"/>
                </a:tc>
                <a:tc>
                  <a:txBody>
                    <a:bodyPr/>
                    <a:lstStyle/>
                    <a:p>
                      <a:pPr marL="528955">
                        <a:lnSpc>
                          <a:spcPct val="100000"/>
                        </a:lnSpc>
                        <a:spcBef>
                          <a:spcPts val="40"/>
                        </a:spcBef>
                      </a:pPr>
                      <a:r>
                        <a:rPr sz="700" spc="-25" dirty="0">
                          <a:latin typeface="Arial"/>
                          <a:cs typeface="Arial"/>
                        </a:rPr>
                        <a:t>101,893,138</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2"/>
                  </a:ext>
                </a:extLst>
              </a:tr>
              <a:tr h="124460">
                <a:tc>
                  <a:txBody>
                    <a:bodyPr/>
                    <a:lstStyle/>
                    <a:p>
                      <a:pPr marR="3810" algn="r">
                        <a:lnSpc>
                          <a:spcPct val="100000"/>
                        </a:lnSpc>
                        <a:spcBef>
                          <a:spcPts val="40"/>
                        </a:spcBef>
                      </a:pPr>
                      <a:r>
                        <a:rPr sz="700" dirty="0">
                          <a:latin typeface="Arial"/>
                          <a:cs typeface="Arial"/>
                        </a:rPr>
                        <a:t>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Afghanistan</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a:t>
                      </a:r>
                      <a:r>
                        <a:rPr sz="700" dirty="0">
                          <a:latin typeface="Arial"/>
                          <a:cs typeface="Arial"/>
                        </a:rPr>
                        <a:t>,</a:t>
                      </a:r>
                      <a:r>
                        <a:rPr sz="700" spc="-5" dirty="0">
                          <a:latin typeface="Arial"/>
                          <a:cs typeface="Arial"/>
                        </a:rPr>
                        <a:t>445</a:t>
                      </a:r>
                      <a:r>
                        <a:rPr sz="700" dirty="0">
                          <a:latin typeface="Arial"/>
                          <a:cs typeface="Arial"/>
                        </a:rPr>
                        <a:t>,</a:t>
                      </a:r>
                      <a:r>
                        <a:rPr sz="700" spc="-5" dirty="0">
                          <a:latin typeface="Arial"/>
                          <a:cs typeface="Arial"/>
                        </a:rPr>
                        <a:t>651</a:t>
                      </a:r>
                      <a:r>
                        <a:rPr sz="700" dirty="0">
                          <a:latin typeface="Arial"/>
                          <a:cs typeface="Arial"/>
                        </a:rPr>
                        <a:t>,</a:t>
                      </a:r>
                      <a:r>
                        <a:rPr sz="700" spc="-5" dirty="0">
                          <a:latin typeface="Arial"/>
                          <a:cs typeface="Arial"/>
                        </a:rPr>
                        <a:t>38</a:t>
                      </a:r>
                      <a:r>
                        <a:rPr sz="700" dirty="0">
                          <a:latin typeface="Arial"/>
                          <a:cs typeface="Arial"/>
                        </a:rPr>
                        <a:t>3</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511,400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3"/>
                  </a:ext>
                </a:extLst>
              </a:tr>
              <a:tr h="124460">
                <a:tc>
                  <a:txBody>
                    <a:bodyPr/>
                    <a:lstStyle/>
                    <a:p>
                      <a:pPr marR="3810" algn="r">
                        <a:lnSpc>
                          <a:spcPct val="100000"/>
                        </a:lnSpc>
                        <a:spcBef>
                          <a:spcPts val="40"/>
                        </a:spcBef>
                      </a:pPr>
                      <a:r>
                        <a:rPr sz="700" dirty="0">
                          <a:latin typeface="Arial"/>
                          <a:cs typeface="Arial"/>
                        </a:rPr>
                        <a:t>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Iraq</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a:t>
                      </a:r>
                      <a:r>
                        <a:rPr sz="700" dirty="0">
                          <a:latin typeface="Arial"/>
                          <a:cs typeface="Arial"/>
                        </a:rPr>
                        <a:t>,</a:t>
                      </a:r>
                      <a:r>
                        <a:rPr sz="700" spc="-5" dirty="0">
                          <a:latin typeface="Arial"/>
                          <a:cs typeface="Arial"/>
                        </a:rPr>
                        <a:t>243</a:t>
                      </a:r>
                      <a:r>
                        <a:rPr sz="700" dirty="0">
                          <a:latin typeface="Arial"/>
                          <a:cs typeface="Arial"/>
                        </a:rPr>
                        <a:t>,</a:t>
                      </a:r>
                      <a:r>
                        <a:rPr sz="700" spc="-5" dirty="0">
                          <a:latin typeface="Arial"/>
                          <a:cs typeface="Arial"/>
                        </a:rPr>
                        <a:t>080</a:t>
                      </a:r>
                      <a:r>
                        <a:rPr sz="700" dirty="0">
                          <a:latin typeface="Arial"/>
                          <a:cs typeface="Arial"/>
                        </a:rPr>
                        <a:t>,</a:t>
                      </a:r>
                      <a:r>
                        <a:rPr sz="700" spc="-5" dirty="0">
                          <a:latin typeface="Arial"/>
                          <a:cs typeface="Arial"/>
                        </a:rPr>
                        <a:t>34</a:t>
                      </a:r>
                      <a:r>
                        <a:rPr sz="700" dirty="0">
                          <a:latin typeface="Arial"/>
                          <a:cs typeface="Arial"/>
                        </a:rPr>
                        <a:t>3</a:t>
                      </a:r>
                      <a:endParaRPr sz="700">
                        <a:latin typeface="Arial"/>
                        <a:cs typeface="Arial"/>
                      </a:endParaRPr>
                    </a:p>
                  </a:txBody>
                  <a:tcPr marL="0" marR="0" marT="5080" marB="0"/>
                </a:tc>
                <a:tc>
                  <a:txBody>
                    <a:bodyPr/>
                    <a:lstStyle/>
                    <a:p>
                      <a:pPr marL="737870">
                        <a:lnSpc>
                          <a:spcPct val="100000"/>
                        </a:lnSpc>
                        <a:spcBef>
                          <a:spcPts val="40"/>
                        </a:spcBef>
                      </a:pPr>
                      <a:r>
                        <a:rPr sz="700" spc="-25" dirty="0">
                          <a:latin typeface="Arial"/>
                          <a:cs typeface="Arial"/>
                        </a:rPr>
                        <a:t>48,000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4"/>
                  </a:ext>
                </a:extLst>
              </a:tr>
              <a:tr h="124460">
                <a:tc>
                  <a:txBody>
                    <a:bodyPr/>
                    <a:lstStyle/>
                    <a:p>
                      <a:pPr marR="3810" algn="r">
                        <a:lnSpc>
                          <a:spcPct val="100000"/>
                        </a:lnSpc>
                        <a:spcBef>
                          <a:spcPts val="40"/>
                        </a:spcBef>
                      </a:pPr>
                      <a:r>
                        <a:rPr sz="700" dirty="0">
                          <a:latin typeface="Arial"/>
                          <a:cs typeface="Arial"/>
                        </a:rPr>
                        <a:t>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Egypt</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605</a:t>
                      </a:r>
                      <a:r>
                        <a:rPr sz="700" dirty="0">
                          <a:latin typeface="Arial"/>
                          <a:cs typeface="Arial"/>
                        </a:rPr>
                        <a:t>,</a:t>
                      </a:r>
                      <a:r>
                        <a:rPr sz="700" spc="-5" dirty="0">
                          <a:latin typeface="Arial"/>
                          <a:cs typeface="Arial"/>
                        </a:rPr>
                        <a:t>704</a:t>
                      </a:r>
                      <a:r>
                        <a:rPr sz="700" dirty="0">
                          <a:latin typeface="Arial"/>
                          <a:cs typeface="Arial"/>
                        </a:rPr>
                        <a:t>,</a:t>
                      </a:r>
                      <a:r>
                        <a:rPr sz="700" spc="-5" dirty="0">
                          <a:latin typeface="Arial"/>
                          <a:cs typeface="Arial"/>
                        </a:rPr>
                        <a:t>15</a:t>
                      </a:r>
                      <a:r>
                        <a:rPr sz="700" dirty="0">
                          <a:latin typeface="Arial"/>
                          <a:cs typeface="Arial"/>
                        </a:rPr>
                        <a:t>7</a:t>
                      </a:r>
                      <a:endParaRPr sz="700">
                        <a:latin typeface="Arial"/>
                        <a:cs typeface="Arial"/>
                      </a:endParaRPr>
                    </a:p>
                  </a:txBody>
                  <a:tcPr marL="0" marR="0" marT="5080" marB="0"/>
                </a:tc>
                <a:tc>
                  <a:txBody>
                    <a:bodyPr/>
                    <a:lstStyle/>
                    <a:p>
                      <a:pPr marL="621665">
                        <a:lnSpc>
                          <a:spcPct val="100000"/>
                        </a:lnSpc>
                        <a:spcBef>
                          <a:spcPts val="40"/>
                        </a:spcBef>
                      </a:pPr>
                      <a:r>
                        <a:rPr sz="700" spc="-25" dirty="0">
                          <a:latin typeface="Arial"/>
                          <a:cs typeface="Arial"/>
                        </a:rPr>
                        <a:t>4,274,678</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5"/>
                  </a:ext>
                </a:extLst>
              </a:tr>
              <a:tr h="132715">
                <a:tc>
                  <a:txBody>
                    <a:bodyPr/>
                    <a:lstStyle/>
                    <a:p>
                      <a:pPr marR="3810" algn="r">
                        <a:lnSpc>
                          <a:spcPct val="100000"/>
                        </a:lnSpc>
                        <a:spcBef>
                          <a:spcPts val="40"/>
                        </a:spcBef>
                      </a:pPr>
                      <a:r>
                        <a:rPr sz="700" dirty="0">
                          <a:latin typeface="Arial"/>
                          <a:cs typeface="Arial"/>
                        </a:rPr>
                        <a:t>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Pakistan</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457</a:t>
                      </a:r>
                      <a:r>
                        <a:rPr sz="700" dirty="0">
                          <a:latin typeface="Arial"/>
                          <a:cs typeface="Arial"/>
                        </a:rPr>
                        <a:t>,</a:t>
                      </a:r>
                      <a:r>
                        <a:rPr sz="700" spc="-5" dirty="0">
                          <a:latin typeface="Arial"/>
                          <a:cs typeface="Arial"/>
                        </a:rPr>
                        <a:t>985</a:t>
                      </a:r>
                      <a:r>
                        <a:rPr sz="700" dirty="0">
                          <a:latin typeface="Arial"/>
                          <a:cs typeface="Arial"/>
                        </a:rPr>
                        <a:t>,</a:t>
                      </a:r>
                      <a:r>
                        <a:rPr sz="700" spc="-5" dirty="0">
                          <a:latin typeface="Arial"/>
                          <a:cs typeface="Arial"/>
                        </a:rPr>
                        <a:t>58</a:t>
                      </a:r>
                      <a:r>
                        <a:rPr sz="700" dirty="0">
                          <a:latin typeface="Arial"/>
                          <a:cs typeface="Arial"/>
                        </a:rPr>
                        <a:t>5</a:t>
                      </a:r>
                      <a:endParaRPr sz="700">
                        <a:latin typeface="Arial"/>
                        <a:cs typeface="Arial"/>
                      </a:endParaRPr>
                    </a:p>
                  </a:txBody>
                  <a:tcPr marL="0" marR="0" marT="5080" marB="0"/>
                </a:tc>
                <a:tc>
                  <a:txBody>
                    <a:bodyPr/>
                    <a:lstStyle/>
                    <a:p>
                      <a:pPr marL="575310">
                        <a:lnSpc>
                          <a:spcPct val="100000"/>
                        </a:lnSpc>
                        <a:spcBef>
                          <a:spcPts val="40"/>
                        </a:spcBef>
                      </a:pPr>
                      <a:r>
                        <a:rPr sz="700" spc="-25" dirty="0">
                          <a:latin typeface="Arial"/>
                          <a:cs typeface="Arial"/>
                        </a:rPr>
                        <a:t>15,891,546</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6"/>
                  </a:ext>
                </a:extLst>
              </a:tr>
              <a:tr h="132715">
                <a:tc>
                  <a:txBody>
                    <a:bodyPr/>
                    <a:lstStyle/>
                    <a:p>
                      <a:pPr marR="3810" algn="r">
                        <a:lnSpc>
                          <a:spcPct val="100000"/>
                        </a:lnSpc>
                        <a:spcBef>
                          <a:spcPts val="105"/>
                        </a:spcBef>
                      </a:pPr>
                      <a:r>
                        <a:rPr sz="700" dirty="0">
                          <a:latin typeface="Arial"/>
                          <a:cs typeface="Arial"/>
                        </a:rPr>
                        <a:t>6</a:t>
                      </a:r>
                      <a:endParaRPr sz="700">
                        <a:latin typeface="Arial"/>
                        <a:cs typeface="Arial"/>
                      </a:endParaRPr>
                    </a:p>
                  </a:txBody>
                  <a:tcPr marL="0" marR="0" marT="13335" marB="0">
                    <a:lnL w="12700">
                      <a:solidFill>
                        <a:srgbClr val="000000"/>
                      </a:solidFill>
                      <a:prstDash val="solid"/>
                    </a:lnL>
                  </a:tcPr>
                </a:tc>
                <a:tc>
                  <a:txBody>
                    <a:bodyPr/>
                    <a:lstStyle/>
                    <a:p>
                      <a:pPr marL="22225">
                        <a:lnSpc>
                          <a:spcPct val="100000"/>
                        </a:lnSpc>
                        <a:spcBef>
                          <a:spcPts val="105"/>
                        </a:spcBef>
                      </a:pPr>
                      <a:r>
                        <a:rPr sz="700" spc="-30" dirty="0">
                          <a:latin typeface="Arial"/>
                          <a:cs typeface="Arial"/>
                        </a:rPr>
                        <a:t>Sudan</a:t>
                      </a:r>
                      <a:endParaRPr sz="700">
                        <a:latin typeface="Arial"/>
                        <a:cs typeface="Arial"/>
                      </a:endParaRPr>
                    </a:p>
                  </a:txBody>
                  <a:tcPr marL="0" marR="0" marT="13335" marB="0"/>
                </a:tc>
                <a:tc>
                  <a:txBody>
                    <a:bodyPr/>
                    <a:lstStyle/>
                    <a:p>
                      <a:pPr marR="287020" algn="r">
                        <a:lnSpc>
                          <a:spcPct val="100000"/>
                        </a:lnSpc>
                        <a:spcBef>
                          <a:spcPts val="105"/>
                        </a:spcBef>
                      </a:pPr>
                      <a:r>
                        <a:rPr sz="700" spc="-5" dirty="0">
                          <a:latin typeface="Arial"/>
                          <a:cs typeface="Arial"/>
                        </a:rPr>
                        <a:t>382</a:t>
                      </a:r>
                      <a:r>
                        <a:rPr sz="700" dirty="0">
                          <a:latin typeface="Arial"/>
                          <a:cs typeface="Arial"/>
                        </a:rPr>
                        <a:t>,</a:t>
                      </a:r>
                      <a:r>
                        <a:rPr sz="700" spc="-5" dirty="0">
                          <a:latin typeface="Arial"/>
                          <a:cs typeface="Arial"/>
                        </a:rPr>
                        <a:t>486</a:t>
                      </a:r>
                      <a:r>
                        <a:rPr sz="700" dirty="0">
                          <a:latin typeface="Arial"/>
                          <a:cs typeface="Arial"/>
                        </a:rPr>
                        <a:t>,</a:t>
                      </a:r>
                      <a:r>
                        <a:rPr sz="700" spc="-5" dirty="0">
                          <a:latin typeface="Arial"/>
                          <a:cs typeface="Arial"/>
                        </a:rPr>
                        <a:t>65</a:t>
                      </a:r>
                      <a:r>
                        <a:rPr sz="700" dirty="0">
                          <a:latin typeface="Arial"/>
                          <a:cs typeface="Arial"/>
                        </a:rPr>
                        <a:t>5</a:t>
                      </a:r>
                      <a:endParaRPr sz="700">
                        <a:latin typeface="Arial"/>
                        <a:cs typeface="Arial"/>
                      </a:endParaRPr>
                    </a:p>
                  </a:txBody>
                  <a:tcPr marL="0" marR="0" marT="13335" marB="0"/>
                </a:tc>
                <a:tc>
                  <a:txBody>
                    <a:bodyPr/>
                    <a:lstStyle/>
                    <a:p>
                      <a:pPr marL="621665">
                        <a:lnSpc>
                          <a:spcPct val="100000"/>
                        </a:lnSpc>
                        <a:spcBef>
                          <a:spcPts val="105"/>
                        </a:spcBef>
                      </a:pPr>
                      <a:r>
                        <a:rPr sz="700" spc="-25" dirty="0">
                          <a:latin typeface="Arial"/>
                          <a:cs typeface="Arial"/>
                        </a:rPr>
                        <a:t>1,615,033</a:t>
                      </a:r>
                      <a:endParaRPr sz="700">
                        <a:latin typeface="Arial"/>
                        <a:cs typeface="Arial"/>
                      </a:endParaRPr>
                    </a:p>
                  </a:txBody>
                  <a:tcPr marL="0" marR="0" marT="13335" marB="0">
                    <a:lnR w="12700">
                      <a:solidFill>
                        <a:srgbClr val="000000"/>
                      </a:solidFill>
                      <a:prstDash val="solid"/>
                    </a:lnR>
                  </a:tcPr>
                </a:tc>
                <a:extLst>
                  <a:ext uri="{0D108BD9-81ED-4DB2-BD59-A6C34878D82A}">
                    <a16:rowId xmlns:a16="http://schemas.microsoft.com/office/drawing/2014/main" val="10007"/>
                  </a:ext>
                </a:extLst>
              </a:tr>
              <a:tr h="124460">
                <a:tc>
                  <a:txBody>
                    <a:bodyPr/>
                    <a:lstStyle/>
                    <a:p>
                      <a:pPr marR="3810" algn="r">
                        <a:lnSpc>
                          <a:spcPct val="100000"/>
                        </a:lnSpc>
                        <a:spcBef>
                          <a:spcPts val="40"/>
                        </a:spcBef>
                      </a:pPr>
                      <a:r>
                        <a:rPr sz="700" dirty="0">
                          <a:latin typeface="Arial"/>
                          <a:cs typeface="Arial"/>
                        </a:rPr>
                        <a:t>7</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Kenya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289</a:t>
                      </a:r>
                      <a:r>
                        <a:rPr sz="700" dirty="0">
                          <a:latin typeface="Arial"/>
                          <a:cs typeface="Arial"/>
                        </a:rPr>
                        <a:t>,</a:t>
                      </a:r>
                      <a:r>
                        <a:rPr sz="700" spc="-5" dirty="0">
                          <a:latin typeface="Arial"/>
                          <a:cs typeface="Arial"/>
                        </a:rPr>
                        <a:t>410</a:t>
                      </a:r>
                      <a:r>
                        <a:rPr sz="700" dirty="0">
                          <a:latin typeface="Arial"/>
                          <a:cs typeface="Arial"/>
                        </a:rPr>
                        <a:t>,</a:t>
                      </a:r>
                      <a:r>
                        <a:rPr sz="700" spc="-5" dirty="0">
                          <a:latin typeface="Arial"/>
                          <a:cs typeface="Arial"/>
                        </a:rPr>
                        <a:t>43</a:t>
                      </a:r>
                      <a:r>
                        <a:rPr sz="700" dirty="0">
                          <a:latin typeface="Arial"/>
                          <a:cs typeface="Arial"/>
                        </a:rPr>
                        <a:t>9</a:t>
                      </a:r>
                      <a:endParaRPr sz="700">
                        <a:latin typeface="Arial"/>
                        <a:cs typeface="Arial"/>
                      </a:endParaRPr>
                    </a:p>
                  </a:txBody>
                  <a:tcPr marL="0" marR="0" marT="5080" marB="0"/>
                </a:tc>
                <a:tc>
                  <a:txBody>
                    <a:bodyPr/>
                    <a:lstStyle/>
                    <a:p>
                      <a:pPr marR="339090"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8"/>
                  </a:ext>
                </a:extLst>
              </a:tr>
              <a:tr h="124460">
                <a:tc>
                  <a:txBody>
                    <a:bodyPr/>
                    <a:lstStyle/>
                    <a:p>
                      <a:pPr marR="3810" algn="r">
                        <a:lnSpc>
                          <a:spcPct val="100000"/>
                        </a:lnSpc>
                        <a:spcBef>
                          <a:spcPts val="40"/>
                        </a:spcBef>
                      </a:pPr>
                      <a:r>
                        <a:rPr sz="700" dirty="0">
                          <a:latin typeface="Arial"/>
                          <a:cs typeface="Arial"/>
                        </a:rPr>
                        <a:t>8</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Jordan</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280</a:t>
                      </a:r>
                      <a:r>
                        <a:rPr sz="700" dirty="0">
                          <a:latin typeface="Arial"/>
                          <a:cs typeface="Arial"/>
                        </a:rPr>
                        <a:t>,</a:t>
                      </a:r>
                      <a:r>
                        <a:rPr sz="700" spc="-5" dirty="0">
                          <a:latin typeface="Arial"/>
                          <a:cs typeface="Arial"/>
                        </a:rPr>
                        <a:t>371</a:t>
                      </a:r>
                      <a:r>
                        <a:rPr sz="700" dirty="0">
                          <a:latin typeface="Arial"/>
                          <a:cs typeface="Arial"/>
                        </a:rPr>
                        <a:t>,</a:t>
                      </a:r>
                      <a:r>
                        <a:rPr sz="700" spc="-5" dirty="0">
                          <a:latin typeface="Arial"/>
                          <a:cs typeface="Arial"/>
                        </a:rPr>
                        <a:t>00</a:t>
                      </a:r>
                      <a:r>
                        <a:rPr sz="700" dirty="0">
                          <a:latin typeface="Arial"/>
                          <a:cs typeface="Arial"/>
                        </a:rPr>
                        <a:t>0</a:t>
                      </a:r>
                      <a:endParaRPr sz="700">
                        <a:latin typeface="Arial"/>
                        <a:cs typeface="Arial"/>
                      </a:endParaRPr>
                    </a:p>
                  </a:txBody>
                  <a:tcPr marL="0" marR="0" marT="5080" marB="0"/>
                </a:tc>
                <a:tc>
                  <a:txBody>
                    <a:bodyPr/>
                    <a:lstStyle/>
                    <a:p>
                      <a:pPr marR="339090"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9"/>
                  </a:ext>
                </a:extLst>
              </a:tr>
              <a:tr h="124460">
                <a:tc>
                  <a:txBody>
                    <a:bodyPr/>
                    <a:lstStyle/>
                    <a:p>
                      <a:pPr marR="3810" algn="r">
                        <a:lnSpc>
                          <a:spcPct val="100000"/>
                        </a:lnSpc>
                        <a:spcBef>
                          <a:spcPts val="40"/>
                        </a:spcBef>
                      </a:pPr>
                      <a:r>
                        <a:rPr sz="700" dirty="0">
                          <a:latin typeface="Arial"/>
                          <a:cs typeface="Arial"/>
                        </a:rPr>
                        <a:t>9</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South </a:t>
                      </a:r>
                      <a:r>
                        <a:rPr sz="700" spc="-20" dirty="0">
                          <a:latin typeface="Arial"/>
                          <a:cs typeface="Arial"/>
                        </a:rPr>
                        <a:t>Africa</a:t>
                      </a:r>
                      <a:r>
                        <a:rPr sz="700" spc="-10" dirty="0">
                          <a:latin typeface="Arial"/>
                          <a:cs typeface="Arial"/>
                        </a:rPr>
                        <a:t> </a:t>
                      </a:r>
                      <a:r>
                        <a:rPr sz="700" spc="-25" dirty="0">
                          <a:latin typeface="Arial"/>
                          <a:cs typeface="Arial"/>
                        </a:rPr>
                        <a:t>Republic</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250</a:t>
                      </a:r>
                      <a:r>
                        <a:rPr sz="700" dirty="0">
                          <a:latin typeface="Arial"/>
                          <a:cs typeface="Arial"/>
                        </a:rPr>
                        <a:t>,</a:t>
                      </a:r>
                      <a:r>
                        <a:rPr sz="700" spc="-5" dirty="0">
                          <a:latin typeface="Arial"/>
                          <a:cs typeface="Arial"/>
                        </a:rPr>
                        <a:t>096</a:t>
                      </a:r>
                      <a:r>
                        <a:rPr sz="700" dirty="0">
                          <a:latin typeface="Arial"/>
                          <a:cs typeface="Arial"/>
                        </a:rPr>
                        <a:t>,</a:t>
                      </a:r>
                      <a:r>
                        <a:rPr sz="700" spc="-5" dirty="0">
                          <a:latin typeface="Arial"/>
                          <a:cs typeface="Arial"/>
                        </a:rPr>
                        <a:t>14</a:t>
                      </a:r>
                      <a:r>
                        <a:rPr sz="700" dirty="0">
                          <a:latin typeface="Arial"/>
                          <a:cs typeface="Arial"/>
                        </a:rPr>
                        <a:t>5</a:t>
                      </a:r>
                      <a:endParaRPr sz="700">
                        <a:latin typeface="Arial"/>
                        <a:cs typeface="Arial"/>
                      </a:endParaRPr>
                    </a:p>
                  </a:txBody>
                  <a:tcPr marL="0" marR="0" marT="5080" marB="0"/>
                </a:tc>
                <a:tc>
                  <a:txBody>
                    <a:bodyPr/>
                    <a:lstStyle/>
                    <a:p>
                      <a:pPr marL="737870">
                        <a:lnSpc>
                          <a:spcPct val="100000"/>
                        </a:lnSpc>
                        <a:spcBef>
                          <a:spcPts val="40"/>
                        </a:spcBef>
                      </a:pPr>
                      <a:r>
                        <a:rPr sz="700" spc="-25" dirty="0">
                          <a:latin typeface="Arial"/>
                          <a:cs typeface="Arial"/>
                        </a:rPr>
                        <a:t>67,879</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0"/>
                  </a:ext>
                </a:extLst>
              </a:tr>
              <a:tr h="124460">
                <a:tc>
                  <a:txBody>
                    <a:bodyPr/>
                    <a:lstStyle/>
                    <a:p>
                      <a:pPr marR="4445" algn="r">
                        <a:lnSpc>
                          <a:spcPct val="100000"/>
                        </a:lnSpc>
                        <a:spcBef>
                          <a:spcPts val="40"/>
                        </a:spcBef>
                      </a:pPr>
                      <a:r>
                        <a:rPr sz="700" spc="-5" dirty="0">
                          <a:latin typeface="Arial"/>
                          <a:cs typeface="Arial"/>
                        </a:rPr>
                        <a:t>10</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Ethiopia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213</a:t>
                      </a:r>
                      <a:r>
                        <a:rPr sz="700" dirty="0">
                          <a:latin typeface="Arial"/>
                          <a:cs typeface="Arial"/>
                        </a:rPr>
                        <a:t>,</a:t>
                      </a:r>
                      <a:r>
                        <a:rPr sz="700" spc="-5" dirty="0">
                          <a:latin typeface="Arial"/>
                          <a:cs typeface="Arial"/>
                        </a:rPr>
                        <a:t>845</a:t>
                      </a:r>
                      <a:r>
                        <a:rPr sz="700" dirty="0">
                          <a:latin typeface="Arial"/>
                          <a:cs typeface="Arial"/>
                        </a:rPr>
                        <a:t>,</a:t>
                      </a:r>
                      <a:r>
                        <a:rPr sz="700" spc="-5" dirty="0">
                          <a:latin typeface="Arial"/>
                          <a:cs typeface="Arial"/>
                        </a:rPr>
                        <a:t>72</a:t>
                      </a:r>
                      <a:r>
                        <a:rPr sz="700" dirty="0">
                          <a:latin typeface="Arial"/>
                          <a:cs typeface="Arial"/>
                        </a:rPr>
                        <a:t>2</a:t>
                      </a:r>
                      <a:endParaRPr sz="700">
                        <a:latin typeface="Arial"/>
                        <a:cs typeface="Arial"/>
                      </a:endParaRPr>
                    </a:p>
                  </a:txBody>
                  <a:tcPr marL="0" marR="0" marT="5080" marB="0"/>
                </a:tc>
                <a:tc>
                  <a:txBody>
                    <a:bodyPr/>
                    <a:lstStyle/>
                    <a:p>
                      <a:pPr marL="575310">
                        <a:lnSpc>
                          <a:spcPct val="100000"/>
                        </a:lnSpc>
                        <a:spcBef>
                          <a:spcPts val="40"/>
                        </a:spcBef>
                      </a:pPr>
                      <a:r>
                        <a:rPr sz="700" spc="-25" dirty="0">
                          <a:latin typeface="Arial"/>
                          <a:cs typeface="Arial"/>
                        </a:rPr>
                        <a:t>22,204,543</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1"/>
                  </a:ext>
                </a:extLst>
              </a:tr>
              <a:tr h="124460">
                <a:tc>
                  <a:txBody>
                    <a:bodyPr/>
                    <a:lstStyle/>
                    <a:p>
                      <a:pPr marR="4445" algn="r">
                        <a:lnSpc>
                          <a:spcPct val="100000"/>
                        </a:lnSpc>
                        <a:spcBef>
                          <a:spcPts val="40"/>
                        </a:spcBef>
                      </a:pPr>
                      <a:r>
                        <a:rPr sz="700" spc="-5" dirty="0">
                          <a:latin typeface="Arial"/>
                          <a:cs typeface="Arial"/>
                        </a:rPr>
                        <a:t>11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Uganda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204</a:t>
                      </a:r>
                      <a:r>
                        <a:rPr sz="700" dirty="0">
                          <a:latin typeface="Arial"/>
                          <a:cs typeface="Arial"/>
                        </a:rPr>
                        <a:t>,</a:t>
                      </a:r>
                      <a:r>
                        <a:rPr sz="700" spc="-5" dirty="0">
                          <a:latin typeface="Arial"/>
                          <a:cs typeface="Arial"/>
                        </a:rPr>
                        <a:t>219</a:t>
                      </a:r>
                      <a:r>
                        <a:rPr sz="700" dirty="0">
                          <a:latin typeface="Arial"/>
                          <a:cs typeface="Arial"/>
                        </a:rPr>
                        <a:t>,</a:t>
                      </a:r>
                      <a:r>
                        <a:rPr sz="700" spc="-5" dirty="0">
                          <a:latin typeface="Arial"/>
                          <a:cs typeface="Arial"/>
                        </a:rPr>
                        <a:t>28</a:t>
                      </a:r>
                      <a:r>
                        <a:rPr sz="700" dirty="0">
                          <a:latin typeface="Arial"/>
                          <a:cs typeface="Arial"/>
                        </a:rPr>
                        <a:t>1</a:t>
                      </a:r>
                      <a:endParaRPr sz="700">
                        <a:latin typeface="Arial"/>
                        <a:cs typeface="Arial"/>
                      </a:endParaRPr>
                    </a:p>
                  </a:txBody>
                  <a:tcPr marL="0" marR="0" marT="5080" marB="0"/>
                </a:tc>
                <a:tc>
                  <a:txBody>
                    <a:bodyPr/>
                    <a:lstStyle/>
                    <a:p>
                      <a:pPr marL="621665">
                        <a:lnSpc>
                          <a:spcPct val="100000"/>
                        </a:lnSpc>
                        <a:spcBef>
                          <a:spcPts val="40"/>
                        </a:spcBef>
                      </a:pPr>
                      <a:r>
                        <a:rPr sz="700" spc="-25" dirty="0">
                          <a:latin typeface="Arial"/>
                          <a:cs typeface="Arial"/>
                        </a:rPr>
                        <a:t>2,773,870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2"/>
                  </a:ext>
                </a:extLst>
              </a:tr>
              <a:tr h="124460">
                <a:tc>
                  <a:txBody>
                    <a:bodyPr/>
                    <a:lstStyle/>
                    <a:p>
                      <a:pPr marR="4445" algn="r">
                        <a:lnSpc>
                          <a:spcPct val="100000"/>
                        </a:lnSpc>
                        <a:spcBef>
                          <a:spcPts val="40"/>
                        </a:spcBef>
                      </a:pPr>
                      <a:r>
                        <a:rPr sz="700" spc="-5" dirty="0">
                          <a:latin typeface="Arial"/>
                          <a:cs typeface="Arial"/>
                        </a:rPr>
                        <a:t>12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Indonesia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191</a:t>
                      </a:r>
                      <a:r>
                        <a:rPr sz="700" dirty="0">
                          <a:latin typeface="Arial"/>
                          <a:cs typeface="Arial"/>
                        </a:rPr>
                        <a:t>,</a:t>
                      </a:r>
                      <a:r>
                        <a:rPr sz="700" spc="-5" dirty="0">
                          <a:latin typeface="Arial"/>
                          <a:cs typeface="Arial"/>
                        </a:rPr>
                        <a:t>936</a:t>
                      </a:r>
                      <a:r>
                        <a:rPr sz="700" dirty="0">
                          <a:latin typeface="Arial"/>
                          <a:cs typeface="Arial"/>
                        </a:rPr>
                        <a:t>,</a:t>
                      </a:r>
                      <a:r>
                        <a:rPr sz="700" spc="-5" dirty="0">
                          <a:latin typeface="Arial"/>
                          <a:cs typeface="Arial"/>
                        </a:rPr>
                        <a:t>68</a:t>
                      </a:r>
                      <a:r>
                        <a:rPr sz="700" dirty="0">
                          <a:latin typeface="Arial"/>
                          <a:cs typeface="Arial"/>
                        </a:rPr>
                        <a:t>4</a:t>
                      </a:r>
                      <a:endParaRPr sz="700">
                        <a:latin typeface="Arial"/>
                        <a:cs typeface="Arial"/>
                      </a:endParaRPr>
                    </a:p>
                  </a:txBody>
                  <a:tcPr marL="0" marR="0" marT="5080" marB="0"/>
                </a:tc>
                <a:tc>
                  <a:txBody>
                    <a:bodyPr/>
                    <a:lstStyle/>
                    <a:p>
                      <a:pPr marL="783590">
                        <a:lnSpc>
                          <a:spcPct val="100000"/>
                        </a:lnSpc>
                        <a:spcBef>
                          <a:spcPts val="40"/>
                        </a:spcBef>
                      </a:pPr>
                      <a:r>
                        <a:rPr sz="700" spc="-25" dirty="0">
                          <a:latin typeface="Arial"/>
                          <a:cs typeface="Arial"/>
                        </a:rPr>
                        <a:t>3,457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3"/>
                  </a:ext>
                </a:extLst>
              </a:tr>
              <a:tr h="124460">
                <a:tc>
                  <a:txBody>
                    <a:bodyPr/>
                    <a:lstStyle/>
                    <a:p>
                      <a:pPr marR="4445" algn="r">
                        <a:lnSpc>
                          <a:spcPct val="100000"/>
                        </a:lnSpc>
                        <a:spcBef>
                          <a:spcPts val="40"/>
                        </a:spcBef>
                      </a:pPr>
                      <a:r>
                        <a:rPr sz="700" spc="-5" dirty="0">
                          <a:latin typeface="Arial"/>
                          <a:cs typeface="Arial"/>
                        </a:rPr>
                        <a:t>13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Nigeria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189</a:t>
                      </a:r>
                      <a:r>
                        <a:rPr sz="700" dirty="0">
                          <a:latin typeface="Arial"/>
                          <a:cs typeface="Arial"/>
                        </a:rPr>
                        <a:t>,</a:t>
                      </a:r>
                      <a:r>
                        <a:rPr sz="700" spc="-5" dirty="0">
                          <a:latin typeface="Arial"/>
                          <a:cs typeface="Arial"/>
                        </a:rPr>
                        <a:t>219</a:t>
                      </a:r>
                      <a:r>
                        <a:rPr sz="700" dirty="0">
                          <a:latin typeface="Arial"/>
                          <a:cs typeface="Arial"/>
                        </a:rPr>
                        <a:t>,</a:t>
                      </a:r>
                      <a:r>
                        <a:rPr sz="700" spc="-5" dirty="0">
                          <a:latin typeface="Arial"/>
                          <a:cs typeface="Arial"/>
                        </a:rPr>
                        <a:t>51</a:t>
                      </a:r>
                      <a:r>
                        <a:rPr sz="700" dirty="0">
                          <a:latin typeface="Arial"/>
                          <a:cs typeface="Arial"/>
                        </a:rPr>
                        <a:t>8</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164,714</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4"/>
                  </a:ext>
                </a:extLst>
              </a:tr>
              <a:tr h="124460">
                <a:tc>
                  <a:txBody>
                    <a:bodyPr/>
                    <a:lstStyle/>
                    <a:p>
                      <a:pPr marR="4445" algn="r">
                        <a:lnSpc>
                          <a:spcPct val="100000"/>
                        </a:lnSpc>
                        <a:spcBef>
                          <a:spcPts val="40"/>
                        </a:spcBef>
                      </a:pPr>
                      <a:r>
                        <a:rPr sz="700" spc="-5" dirty="0">
                          <a:latin typeface="Arial"/>
                          <a:cs typeface="Arial"/>
                        </a:rPr>
                        <a:t>14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Lebanon</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167</a:t>
                      </a:r>
                      <a:r>
                        <a:rPr sz="700" dirty="0">
                          <a:latin typeface="Arial"/>
                          <a:cs typeface="Arial"/>
                        </a:rPr>
                        <a:t>,</a:t>
                      </a:r>
                      <a:r>
                        <a:rPr sz="700" spc="-5" dirty="0">
                          <a:latin typeface="Arial"/>
                          <a:cs typeface="Arial"/>
                        </a:rPr>
                        <a:t>416</a:t>
                      </a:r>
                      <a:r>
                        <a:rPr sz="700" dirty="0">
                          <a:latin typeface="Arial"/>
                          <a:cs typeface="Arial"/>
                        </a:rPr>
                        <a:t>,</a:t>
                      </a:r>
                      <a:r>
                        <a:rPr sz="700" spc="-5" dirty="0">
                          <a:latin typeface="Arial"/>
                          <a:cs typeface="Arial"/>
                        </a:rPr>
                        <a:t>77</a:t>
                      </a:r>
                      <a:r>
                        <a:rPr sz="700" dirty="0">
                          <a:latin typeface="Arial"/>
                          <a:cs typeface="Arial"/>
                        </a:rPr>
                        <a:t>6</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218,432</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5"/>
                  </a:ext>
                </a:extLst>
              </a:tr>
              <a:tr h="124460">
                <a:tc>
                  <a:txBody>
                    <a:bodyPr/>
                    <a:lstStyle/>
                    <a:p>
                      <a:pPr marR="4445" algn="r">
                        <a:lnSpc>
                          <a:spcPct val="100000"/>
                        </a:lnSpc>
                        <a:spcBef>
                          <a:spcPts val="40"/>
                        </a:spcBef>
                      </a:pPr>
                      <a:r>
                        <a:rPr sz="700" spc="-5" dirty="0">
                          <a:latin typeface="Arial"/>
                          <a:cs typeface="Arial"/>
                        </a:rPr>
                        <a:t>15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Botswana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159</a:t>
                      </a:r>
                      <a:r>
                        <a:rPr sz="700" dirty="0">
                          <a:latin typeface="Arial"/>
                          <a:cs typeface="Arial"/>
                        </a:rPr>
                        <a:t>,</a:t>
                      </a:r>
                      <a:r>
                        <a:rPr sz="700" spc="-5" dirty="0">
                          <a:latin typeface="Arial"/>
                          <a:cs typeface="Arial"/>
                        </a:rPr>
                        <a:t>990</a:t>
                      </a:r>
                      <a:r>
                        <a:rPr sz="700" dirty="0">
                          <a:latin typeface="Arial"/>
                          <a:cs typeface="Arial"/>
                        </a:rPr>
                        <a:t>,</a:t>
                      </a:r>
                      <a:r>
                        <a:rPr sz="700" spc="-5" dirty="0">
                          <a:latin typeface="Arial"/>
                          <a:cs typeface="Arial"/>
                        </a:rPr>
                        <a:t>58</a:t>
                      </a:r>
                      <a:r>
                        <a:rPr sz="700" dirty="0">
                          <a:latin typeface="Arial"/>
                          <a:cs typeface="Arial"/>
                        </a:rPr>
                        <a:t>1</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100,000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6"/>
                  </a:ext>
                </a:extLst>
              </a:tr>
              <a:tr h="124460">
                <a:tc>
                  <a:txBody>
                    <a:bodyPr/>
                    <a:lstStyle/>
                    <a:p>
                      <a:pPr marR="4445" algn="r">
                        <a:lnSpc>
                          <a:spcPct val="100000"/>
                        </a:lnSpc>
                        <a:spcBef>
                          <a:spcPts val="40"/>
                        </a:spcBef>
                      </a:pPr>
                      <a:r>
                        <a:rPr sz="700" spc="-5" dirty="0">
                          <a:latin typeface="Arial"/>
                          <a:cs typeface="Arial"/>
                        </a:rPr>
                        <a:t>16</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Liberia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134</a:t>
                      </a:r>
                      <a:r>
                        <a:rPr sz="700" dirty="0">
                          <a:latin typeface="Arial"/>
                          <a:cs typeface="Arial"/>
                        </a:rPr>
                        <a:t>,</a:t>
                      </a:r>
                      <a:r>
                        <a:rPr sz="700" spc="-5" dirty="0">
                          <a:latin typeface="Arial"/>
                          <a:cs typeface="Arial"/>
                        </a:rPr>
                        <a:t>580</a:t>
                      </a:r>
                      <a:r>
                        <a:rPr sz="700" dirty="0">
                          <a:latin typeface="Arial"/>
                          <a:cs typeface="Arial"/>
                        </a:rPr>
                        <a:t>,</a:t>
                      </a:r>
                      <a:r>
                        <a:rPr sz="700" spc="-5" dirty="0">
                          <a:latin typeface="Arial"/>
                          <a:cs typeface="Arial"/>
                        </a:rPr>
                        <a:t>72</a:t>
                      </a:r>
                      <a:r>
                        <a:rPr sz="700" dirty="0">
                          <a:latin typeface="Arial"/>
                          <a:cs typeface="Arial"/>
                        </a:rPr>
                        <a:t>6</a:t>
                      </a:r>
                      <a:endParaRPr sz="700">
                        <a:latin typeface="Arial"/>
                        <a:cs typeface="Arial"/>
                      </a:endParaRPr>
                    </a:p>
                  </a:txBody>
                  <a:tcPr marL="0" marR="0" marT="5080" marB="0"/>
                </a:tc>
                <a:tc>
                  <a:txBody>
                    <a:bodyPr/>
                    <a:lstStyle/>
                    <a:p>
                      <a:pPr marL="621665">
                        <a:lnSpc>
                          <a:spcPct val="100000"/>
                        </a:lnSpc>
                        <a:spcBef>
                          <a:spcPts val="40"/>
                        </a:spcBef>
                      </a:pPr>
                      <a:r>
                        <a:rPr sz="700" spc="-25" dirty="0">
                          <a:latin typeface="Arial"/>
                          <a:cs typeface="Arial"/>
                        </a:rPr>
                        <a:t>1,859,155</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7"/>
                  </a:ext>
                </a:extLst>
              </a:tr>
              <a:tr h="124460">
                <a:tc>
                  <a:txBody>
                    <a:bodyPr/>
                    <a:lstStyle/>
                    <a:p>
                      <a:pPr marR="4445" algn="r">
                        <a:lnSpc>
                          <a:spcPct val="100000"/>
                        </a:lnSpc>
                        <a:spcBef>
                          <a:spcPts val="40"/>
                        </a:spcBef>
                      </a:pPr>
                      <a:r>
                        <a:rPr sz="700" spc="-5" dirty="0">
                          <a:latin typeface="Arial"/>
                          <a:cs typeface="Arial"/>
                        </a:rPr>
                        <a:t>17</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Haiti</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130</a:t>
                      </a:r>
                      <a:r>
                        <a:rPr sz="700" dirty="0">
                          <a:latin typeface="Arial"/>
                          <a:cs typeface="Arial"/>
                        </a:rPr>
                        <a:t>,</a:t>
                      </a:r>
                      <a:r>
                        <a:rPr sz="700" spc="-5" dirty="0">
                          <a:latin typeface="Arial"/>
                          <a:cs typeface="Arial"/>
                        </a:rPr>
                        <a:t>911</a:t>
                      </a:r>
                      <a:r>
                        <a:rPr sz="700" dirty="0">
                          <a:latin typeface="Arial"/>
                          <a:cs typeface="Arial"/>
                        </a:rPr>
                        <a:t>,</a:t>
                      </a:r>
                      <a:r>
                        <a:rPr sz="700" spc="-5" dirty="0">
                          <a:latin typeface="Arial"/>
                          <a:cs typeface="Arial"/>
                        </a:rPr>
                        <a:t>39</a:t>
                      </a:r>
                      <a:r>
                        <a:rPr sz="700" dirty="0">
                          <a:latin typeface="Arial"/>
                          <a:cs typeface="Arial"/>
                        </a:rPr>
                        <a:t>8</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100,000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8"/>
                  </a:ext>
                </a:extLst>
              </a:tr>
              <a:tr h="124460">
                <a:tc>
                  <a:txBody>
                    <a:bodyPr/>
                    <a:lstStyle/>
                    <a:p>
                      <a:pPr marR="4445" algn="r">
                        <a:lnSpc>
                          <a:spcPct val="100000"/>
                        </a:lnSpc>
                        <a:spcBef>
                          <a:spcPts val="40"/>
                        </a:spcBef>
                      </a:pPr>
                      <a:r>
                        <a:rPr sz="700" spc="-5" dirty="0">
                          <a:latin typeface="Arial"/>
                          <a:cs typeface="Arial"/>
                        </a:rPr>
                        <a:t>18</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Tanzania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130</a:t>
                      </a:r>
                      <a:r>
                        <a:rPr sz="700" dirty="0">
                          <a:latin typeface="Arial"/>
                          <a:cs typeface="Arial"/>
                        </a:rPr>
                        <a:t>,</a:t>
                      </a:r>
                      <a:r>
                        <a:rPr sz="700" spc="-5" dirty="0">
                          <a:latin typeface="Arial"/>
                          <a:cs typeface="Arial"/>
                        </a:rPr>
                        <a:t>252</a:t>
                      </a:r>
                      <a:r>
                        <a:rPr sz="700" dirty="0">
                          <a:latin typeface="Arial"/>
                          <a:cs typeface="Arial"/>
                        </a:rPr>
                        <a:t>,</a:t>
                      </a:r>
                      <a:r>
                        <a:rPr sz="700" spc="-5" dirty="0">
                          <a:latin typeface="Arial"/>
                          <a:cs typeface="Arial"/>
                        </a:rPr>
                        <a:t>42</a:t>
                      </a:r>
                      <a:r>
                        <a:rPr sz="700" dirty="0">
                          <a:latin typeface="Arial"/>
                          <a:cs typeface="Arial"/>
                        </a:rPr>
                        <a:t>5</a:t>
                      </a:r>
                      <a:endParaRPr sz="700">
                        <a:latin typeface="Arial"/>
                        <a:cs typeface="Arial"/>
                      </a:endParaRPr>
                    </a:p>
                  </a:txBody>
                  <a:tcPr marL="0" marR="0" marT="5080" marB="0"/>
                </a:tc>
                <a:tc>
                  <a:txBody>
                    <a:bodyPr/>
                    <a:lstStyle/>
                    <a:p>
                      <a:pPr marR="339090"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9"/>
                  </a:ext>
                </a:extLst>
              </a:tr>
              <a:tr h="124460">
                <a:tc>
                  <a:txBody>
                    <a:bodyPr/>
                    <a:lstStyle/>
                    <a:p>
                      <a:pPr marR="4445" algn="r">
                        <a:lnSpc>
                          <a:spcPct val="100000"/>
                        </a:lnSpc>
                        <a:spcBef>
                          <a:spcPts val="40"/>
                        </a:spcBef>
                      </a:pPr>
                      <a:r>
                        <a:rPr sz="700" spc="-5" dirty="0">
                          <a:latin typeface="Arial"/>
                          <a:cs typeface="Arial"/>
                        </a:rPr>
                        <a:t>19</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Zambia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127</a:t>
                      </a:r>
                      <a:r>
                        <a:rPr sz="700" dirty="0">
                          <a:latin typeface="Arial"/>
                          <a:cs typeface="Arial"/>
                        </a:rPr>
                        <a:t>,</a:t>
                      </a:r>
                      <a:r>
                        <a:rPr sz="700" spc="-5" dirty="0">
                          <a:latin typeface="Arial"/>
                          <a:cs typeface="Arial"/>
                        </a:rPr>
                        <a:t>021</a:t>
                      </a:r>
                      <a:r>
                        <a:rPr sz="700" dirty="0">
                          <a:latin typeface="Arial"/>
                          <a:cs typeface="Arial"/>
                        </a:rPr>
                        <a:t>,</a:t>
                      </a:r>
                      <a:r>
                        <a:rPr sz="700" spc="-5" dirty="0">
                          <a:latin typeface="Arial"/>
                          <a:cs typeface="Arial"/>
                        </a:rPr>
                        <a:t>38</a:t>
                      </a:r>
                      <a:r>
                        <a:rPr sz="700" dirty="0">
                          <a:latin typeface="Arial"/>
                          <a:cs typeface="Arial"/>
                        </a:rPr>
                        <a:t>8</a:t>
                      </a:r>
                      <a:endParaRPr sz="700">
                        <a:latin typeface="Arial"/>
                        <a:cs typeface="Arial"/>
                      </a:endParaRPr>
                    </a:p>
                  </a:txBody>
                  <a:tcPr marL="0" marR="0" marT="5080" marB="0"/>
                </a:tc>
                <a:tc>
                  <a:txBody>
                    <a:bodyPr/>
                    <a:lstStyle/>
                    <a:p>
                      <a:pPr marR="339090"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20"/>
                  </a:ext>
                </a:extLst>
              </a:tr>
              <a:tr h="127000">
                <a:tc>
                  <a:txBody>
                    <a:bodyPr/>
                    <a:lstStyle/>
                    <a:p>
                      <a:pPr marR="4445" algn="r">
                        <a:lnSpc>
                          <a:spcPct val="100000"/>
                        </a:lnSpc>
                        <a:spcBef>
                          <a:spcPts val="40"/>
                        </a:spcBef>
                      </a:pPr>
                      <a:r>
                        <a:rPr sz="700" spc="-5" dirty="0">
                          <a:latin typeface="Arial"/>
                          <a:cs typeface="Arial"/>
                        </a:rPr>
                        <a:t>20</a:t>
                      </a:r>
                      <a:endParaRPr sz="700">
                        <a:latin typeface="Arial"/>
                        <a:cs typeface="Arial"/>
                      </a:endParaRPr>
                    </a:p>
                  </a:txBody>
                  <a:tcPr marL="0" marR="0" marT="5080" marB="0">
                    <a:lnL w="12700">
                      <a:solidFill>
                        <a:srgbClr val="000000"/>
                      </a:solidFill>
                      <a:prstDash val="solid"/>
                    </a:lnL>
                    <a:lnB w="12700">
                      <a:solidFill>
                        <a:srgbClr val="000000"/>
                      </a:solidFill>
                      <a:prstDash val="solid"/>
                    </a:lnB>
                  </a:tcPr>
                </a:tc>
                <a:tc>
                  <a:txBody>
                    <a:bodyPr/>
                    <a:lstStyle/>
                    <a:p>
                      <a:pPr marL="22225">
                        <a:lnSpc>
                          <a:spcPct val="100000"/>
                        </a:lnSpc>
                        <a:spcBef>
                          <a:spcPts val="40"/>
                        </a:spcBef>
                      </a:pPr>
                      <a:r>
                        <a:rPr sz="700" spc="-30" dirty="0">
                          <a:latin typeface="Arial"/>
                          <a:cs typeface="Arial"/>
                        </a:rPr>
                        <a:t>Mozambique</a:t>
                      </a:r>
                      <a:endParaRPr sz="700">
                        <a:latin typeface="Arial"/>
                        <a:cs typeface="Arial"/>
                      </a:endParaRPr>
                    </a:p>
                  </a:txBody>
                  <a:tcPr marL="0" marR="0" marT="5080" marB="0">
                    <a:lnB w="12700">
                      <a:solidFill>
                        <a:srgbClr val="000000"/>
                      </a:solidFill>
                      <a:prstDash val="solid"/>
                    </a:lnB>
                  </a:tcPr>
                </a:tc>
                <a:tc>
                  <a:txBody>
                    <a:bodyPr/>
                    <a:lstStyle/>
                    <a:p>
                      <a:pPr marR="287020" algn="r">
                        <a:lnSpc>
                          <a:spcPct val="100000"/>
                        </a:lnSpc>
                        <a:spcBef>
                          <a:spcPts val="40"/>
                        </a:spcBef>
                      </a:pPr>
                      <a:r>
                        <a:rPr sz="700" spc="-5" dirty="0">
                          <a:latin typeface="Arial"/>
                          <a:cs typeface="Arial"/>
                        </a:rPr>
                        <a:t>125</a:t>
                      </a:r>
                      <a:r>
                        <a:rPr sz="700" dirty="0">
                          <a:latin typeface="Arial"/>
                          <a:cs typeface="Arial"/>
                        </a:rPr>
                        <a:t>,</a:t>
                      </a:r>
                      <a:r>
                        <a:rPr sz="700" spc="-5" dirty="0">
                          <a:latin typeface="Arial"/>
                          <a:cs typeface="Arial"/>
                        </a:rPr>
                        <a:t>918</a:t>
                      </a:r>
                      <a:r>
                        <a:rPr sz="700" dirty="0">
                          <a:latin typeface="Arial"/>
                          <a:cs typeface="Arial"/>
                        </a:rPr>
                        <a:t>,</a:t>
                      </a:r>
                      <a:r>
                        <a:rPr sz="700" spc="-5" dirty="0">
                          <a:latin typeface="Arial"/>
                          <a:cs typeface="Arial"/>
                        </a:rPr>
                        <a:t>15</a:t>
                      </a:r>
                      <a:r>
                        <a:rPr sz="700" dirty="0">
                          <a:latin typeface="Arial"/>
                          <a:cs typeface="Arial"/>
                        </a:rPr>
                        <a:t>5</a:t>
                      </a:r>
                      <a:endParaRPr sz="700">
                        <a:latin typeface="Arial"/>
                        <a:cs typeface="Arial"/>
                      </a:endParaRPr>
                    </a:p>
                  </a:txBody>
                  <a:tcPr marL="0" marR="0" marT="5080" marB="0">
                    <a:lnB w="12700">
                      <a:solidFill>
                        <a:srgbClr val="000000"/>
                      </a:solidFill>
                      <a:prstDash val="solid"/>
                    </a:lnB>
                  </a:tcPr>
                </a:tc>
                <a:tc>
                  <a:txBody>
                    <a:bodyPr/>
                    <a:lstStyle/>
                    <a:p>
                      <a:pPr marL="621665">
                        <a:lnSpc>
                          <a:spcPct val="100000"/>
                        </a:lnSpc>
                        <a:spcBef>
                          <a:spcPts val="40"/>
                        </a:spcBef>
                      </a:pPr>
                      <a:r>
                        <a:rPr sz="700" spc="-25" dirty="0">
                          <a:latin typeface="Arial"/>
                          <a:cs typeface="Arial"/>
                        </a:rPr>
                        <a:t>7,251,600</a:t>
                      </a:r>
                      <a:endParaRPr sz="700">
                        <a:latin typeface="Arial"/>
                        <a:cs typeface="Arial"/>
                      </a:endParaRPr>
                    </a:p>
                  </a:txBody>
                  <a:tcPr marL="0" marR="0" marT="508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21"/>
                  </a:ext>
                </a:extLst>
              </a:tr>
            </a:tbl>
          </a:graphicData>
        </a:graphic>
      </p:graphicFrame>
      <p:graphicFrame>
        <p:nvGraphicFramePr>
          <p:cNvPr id="8" name="object 8"/>
          <p:cNvGraphicFramePr>
            <a:graphicFrameLocks noGrp="1"/>
          </p:cNvGraphicFramePr>
          <p:nvPr/>
        </p:nvGraphicFramePr>
        <p:xfrm>
          <a:off x="231381" y="3522684"/>
          <a:ext cx="4338954" cy="2789555"/>
        </p:xfrm>
        <a:graphic>
          <a:graphicData uri="http://schemas.openxmlformats.org/drawingml/2006/table">
            <a:tbl>
              <a:tblPr firstRow="1" bandRow="1">
                <a:tableStyleId>{2D5ABB26-0587-4C30-8999-92F81FD0307C}</a:tableStyleId>
              </a:tblPr>
              <a:tblGrid>
                <a:gridCol w="147320">
                  <a:extLst>
                    <a:ext uri="{9D8B030D-6E8A-4147-A177-3AD203B41FA5}">
                      <a16:colId xmlns:a16="http://schemas.microsoft.com/office/drawing/2014/main" val="20000"/>
                    </a:ext>
                  </a:extLst>
                </a:gridCol>
                <a:gridCol w="1787525">
                  <a:extLst>
                    <a:ext uri="{9D8B030D-6E8A-4147-A177-3AD203B41FA5}">
                      <a16:colId xmlns:a16="http://schemas.microsoft.com/office/drawing/2014/main" val="20001"/>
                    </a:ext>
                  </a:extLst>
                </a:gridCol>
                <a:gridCol w="1064259">
                  <a:extLst>
                    <a:ext uri="{9D8B030D-6E8A-4147-A177-3AD203B41FA5}">
                      <a16:colId xmlns:a16="http://schemas.microsoft.com/office/drawing/2014/main" val="20002"/>
                    </a:ext>
                  </a:extLst>
                </a:gridCol>
                <a:gridCol w="1339850">
                  <a:extLst>
                    <a:ext uri="{9D8B030D-6E8A-4147-A177-3AD203B41FA5}">
                      <a16:colId xmlns:a16="http://schemas.microsoft.com/office/drawing/2014/main" val="20003"/>
                    </a:ext>
                  </a:extLst>
                </a:gridCol>
              </a:tblGrid>
              <a:tr h="140970">
                <a:tc gridSpan="4">
                  <a:txBody>
                    <a:bodyPr/>
                    <a:lstStyle/>
                    <a:p>
                      <a:pPr marR="1905" algn="ctr">
                        <a:lnSpc>
                          <a:spcPts val="1015"/>
                        </a:lnSpc>
                      </a:pPr>
                      <a:r>
                        <a:rPr sz="900" b="1" spc="-50" dirty="0">
                          <a:latin typeface="Arial"/>
                          <a:cs typeface="Arial"/>
                        </a:rPr>
                        <a:t>Top 20 </a:t>
                      </a:r>
                      <a:r>
                        <a:rPr sz="900" b="1" spc="-55" dirty="0">
                          <a:latin typeface="Arial"/>
                          <a:cs typeface="Arial"/>
                        </a:rPr>
                        <a:t>FY </a:t>
                      </a:r>
                      <a:r>
                        <a:rPr sz="900" b="1" spc="-50" dirty="0">
                          <a:latin typeface="Arial"/>
                          <a:cs typeface="Arial"/>
                        </a:rPr>
                        <a:t>2007</a:t>
                      </a:r>
                      <a:r>
                        <a:rPr sz="900" b="1" spc="45" dirty="0">
                          <a:latin typeface="Arial"/>
                          <a:cs typeface="Arial"/>
                        </a:rPr>
                        <a:t> </a:t>
                      </a:r>
                      <a:r>
                        <a:rPr sz="900" b="1" spc="-50" dirty="0">
                          <a:latin typeface="Arial"/>
                          <a:cs typeface="Arial"/>
                        </a:rPr>
                        <a:t>Vendors</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9CC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22555">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2225">
                        <a:lnSpc>
                          <a:spcPct val="100000"/>
                        </a:lnSpc>
                        <a:spcBef>
                          <a:spcPts val="25"/>
                        </a:spcBef>
                      </a:pPr>
                      <a:r>
                        <a:rPr sz="700" u="sng" spc="-30" dirty="0">
                          <a:uFill>
                            <a:solidFill>
                              <a:srgbClr val="000000"/>
                            </a:solidFill>
                          </a:uFill>
                          <a:latin typeface="Arial"/>
                          <a:cs typeface="Arial"/>
                        </a:rPr>
                        <a:t>Vendor</a:t>
                      </a:r>
                      <a:endParaRPr sz="700">
                        <a:latin typeface="Arial"/>
                        <a:cs typeface="Arial"/>
                      </a:endParaRPr>
                    </a:p>
                  </a:txBody>
                  <a:tcPr marL="0" marR="0" marT="3175" marB="0">
                    <a:lnT w="12700">
                      <a:solidFill>
                        <a:srgbClr val="000000"/>
                      </a:solidFill>
                      <a:prstDash val="solid"/>
                    </a:lnT>
                  </a:tcPr>
                </a:tc>
                <a:tc>
                  <a:txBody>
                    <a:bodyPr/>
                    <a:lstStyle/>
                    <a:p>
                      <a:pPr marL="146685">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a:t>
                      </a:r>
                      <a:r>
                        <a:rPr sz="700" u="sng" spc="-5"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txBody>
                  <a:tcPr marL="0" marR="0" marT="3175" marB="0">
                    <a:lnT w="12700">
                      <a:solidFill>
                        <a:srgbClr val="000000"/>
                      </a:solidFill>
                      <a:prstDash val="solid"/>
                    </a:lnT>
                  </a:tcPr>
                </a:tc>
                <a:tc>
                  <a:txBody>
                    <a:bodyPr/>
                    <a:lstStyle/>
                    <a:p>
                      <a:pPr marL="231140">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20"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txBody>
                  <a:tcPr marL="0" marR="0" marT="317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R="3810" algn="r">
                        <a:lnSpc>
                          <a:spcPct val="100000"/>
                        </a:lnSpc>
                        <a:spcBef>
                          <a:spcPts val="40"/>
                        </a:spcBef>
                      </a:pPr>
                      <a:r>
                        <a:rPr sz="700" dirty="0">
                          <a:latin typeface="Arial"/>
                          <a:cs typeface="Arial"/>
                        </a:rPr>
                        <a:t>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World </a:t>
                      </a:r>
                      <a:r>
                        <a:rPr sz="700" spc="-25" dirty="0">
                          <a:latin typeface="Arial"/>
                          <a:cs typeface="Arial"/>
                        </a:rPr>
                        <a:t>Food</a:t>
                      </a:r>
                      <a:r>
                        <a:rPr sz="700" spc="-10" dirty="0">
                          <a:latin typeface="Arial"/>
                          <a:cs typeface="Arial"/>
                        </a:rPr>
                        <a:t> </a:t>
                      </a:r>
                      <a:r>
                        <a:rPr sz="700" spc="-30" dirty="0">
                          <a:latin typeface="Arial"/>
                          <a:cs typeface="Arial"/>
                        </a:rPr>
                        <a:t>Program</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687,217,890</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58,215,842</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2"/>
                  </a:ext>
                </a:extLst>
              </a:tr>
              <a:tr h="124460">
                <a:tc>
                  <a:txBody>
                    <a:bodyPr/>
                    <a:lstStyle/>
                    <a:p>
                      <a:pPr marR="3810" algn="r">
                        <a:lnSpc>
                          <a:spcPct val="100000"/>
                        </a:lnSpc>
                        <a:spcBef>
                          <a:spcPts val="40"/>
                        </a:spcBef>
                      </a:pPr>
                      <a:r>
                        <a:rPr sz="700" dirty="0">
                          <a:latin typeface="Arial"/>
                          <a:cs typeface="Arial"/>
                        </a:rPr>
                        <a:t>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Global</a:t>
                      </a:r>
                      <a:r>
                        <a:rPr sz="700" spc="-15" dirty="0">
                          <a:latin typeface="Arial"/>
                          <a:cs typeface="Arial"/>
                        </a:rPr>
                        <a:t> </a:t>
                      </a:r>
                      <a:r>
                        <a:rPr sz="700" spc="-25" dirty="0">
                          <a:latin typeface="Arial"/>
                          <a:cs typeface="Arial"/>
                        </a:rPr>
                        <a:t>Fund</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642,252,952</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3"/>
                  </a:ext>
                </a:extLst>
              </a:tr>
              <a:tr h="124460">
                <a:tc>
                  <a:txBody>
                    <a:bodyPr/>
                    <a:lstStyle/>
                    <a:p>
                      <a:pPr marR="3810" algn="r">
                        <a:lnSpc>
                          <a:spcPct val="100000"/>
                        </a:lnSpc>
                        <a:spcBef>
                          <a:spcPts val="40"/>
                        </a:spcBef>
                      </a:pPr>
                      <a:r>
                        <a:rPr sz="700" dirty="0">
                          <a:latin typeface="Arial"/>
                          <a:cs typeface="Arial"/>
                        </a:rPr>
                        <a:t>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International Relief </a:t>
                      </a:r>
                      <a:r>
                        <a:rPr sz="700" spc="-30" dirty="0">
                          <a:latin typeface="Arial"/>
                          <a:cs typeface="Arial"/>
                        </a:rPr>
                        <a:t>and</a:t>
                      </a:r>
                      <a:r>
                        <a:rPr sz="700" spc="20" dirty="0">
                          <a:latin typeface="Arial"/>
                          <a:cs typeface="Arial"/>
                        </a:rPr>
                        <a:t> </a:t>
                      </a:r>
                      <a:r>
                        <a:rPr sz="700" spc="-25" dirty="0">
                          <a:latin typeface="Arial"/>
                          <a:cs typeface="Arial"/>
                        </a:rPr>
                        <a:t>Development</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396,182,002</a:t>
                      </a:r>
                      <a:endParaRPr sz="700">
                        <a:latin typeface="Arial"/>
                        <a:cs typeface="Arial"/>
                      </a:endParaRPr>
                    </a:p>
                  </a:txBody>
                  <a:tcPr marL="0" marR="0" marT="5080" marB="0"/>
                </a:tc>
                <a:tc>
                  <a:txBody>
                    <a:bodyPr/>
                    <a:lstStyle/>
                    <a:p>
                      <a:pPr marL="528320">
                        <a:lnSpc>
                          <a:spcPct val="100000"/>
                        </a:lnSpc>
                        <a:spcBef>
                          <a:spcPts val="40"/>
                        </a:spcBef>
                      </a:pPr>
                      <a:r>
                        <a:rPr sz="700" spc="-25" dirty="0">
                          <a:latin typeface="Arial"/>
                          <a:cs typeface="Arial"/>
                        </a:rPr>
                        <a:t>143,436,800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4"/>
                  </a:ext>
                </a:extLst>
              </a:tr>
              <a:tr h="124460">
                <a:tc>
                  <a:txBody>
                    <a:bodyPr/>
                    <a:lstStyle/>
                    <a:p>
                      <a:pPr marR="3810" algn="r">
                        <a:lnSpc>
                          <a:spcPct val="100000"/>
                        </a:lnSpc>
                        <a:spcBef>
                          <a:spcPts val="40"/>
                        </a:spcBef>
                      </a:pPr>
                      <a:r>
                        <a:rPr sz="700" dirty="0">
                          <a:latin typeface="Arial"/>
                          <a:cs typeface="Arial"/>
                        </a:rPr>
                        <a:t>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Development </a:t>
                      </a:r>
                      <a:r>
                        <a:rPr sz="700" spc="-20" dirty="0">
                          <a:latin typeface="Arial"/>
                          <a:cs typeface="Arial"/>
                        </a:rPr>
                        <a:t>Alternatives,</a:t>
                      </a:r>
                      <a:r>
                        <a:rPr sz="700" spc="5"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378,219,716</a:t>
                      </a:r>
                      <a:endParaRPr sz="700">
                        <a:latin typeface="Arial"/>
                        <a:cs typeface="Arial"/>
                      </a:endParaRPr>
                    </a:p>
                  </a:txBody>
                  <a:tcPr marL="0" marR="0" marT="5080" marB="0"/>
                </a:tc>
                <a:tc>
                  <a:txBody>
                    <a:bodyPr/>
                    <a:lstStyle/>
                    <a:p>
                      <a:pPr marL="528320">
                        <a:lnSpc>
                          <a:spcPct val="100000"/>
                        </a:lnSpc>
                        <a:spcBef>
                          <a:spcPts val="40"/>
                        </a:spcBef>
                      </a:pPr>
                      <a:r>
                        <a:rPr sz="700" spc="-25" dirty="0">
                          <a:latin typeface="Arial"/>
                          <a:cs typeface="Arial"/>
                        </a:rPr>
                        <a:t>125,521,582</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5"/>
                  </a:ext>
                </a:extLst>
              </a:tr>
              <a:tr h="124460">
                <a:tc>
                  <a:txBody>
                    <a:bodyPr/>
                    <a:lstStyle/>
                    <a:p>
                      <a:pPr marR="3810" algn="r">
                        <a:lnSpc>
                          <a:spcPct val="100000"/>
                        </a:lnSpc>
                        <a:spcBef>
                          <a:spcPts val="40"/>
                        </a:spcBef>
                      </a:pPr>
                      <a:r>
                        <a:rPr sz="700" dirty="0">
                          <a:latin typeface="Arial"/>
                          <a:cs typeface="Arial"/>
                        </a:rPr>
                        <a:t>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Research </a:t>
                      </a:r>
                      <a:r>
                        <a:rPr sz="700" spc="-25" dirty="0">
                          <a:latin typeface="Arial"/>
                          <a:cs typeface="Arial"/>
                        </a:rPr>
                        <a:t>Triangle</a:t>
                      </a:r>
                      <a:r>
                        <a:rPr sz="700" dirty="0">
                          <a:latin typeface="Arial"/>
                          <a:cs typeface="Arial"/>
                        </a:rPr>
                        <a:t> </a:t>
                      </a:r>
                      <a:r>
                        <a:rPr sz="700" spc="-20" dirty="0">
                          <a:latin typeface="Arial"/>
                          <a:cs typeface="Arial"/>
                        </a:rPr>
                        <a:t>Institute</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368,641,028</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19,048,446</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6"/>
                  </a:ext>
                </a:extLst>
              </a:tr>
              <a:tr h="132715">
                <a:tc>
                  <a:txBody>
                    <a:bodyPr/>
                    <a:lstStyle/>
                    <a:p>
                      <a:pPr marR="3810" algn="r">
                        <a:lnSpc>
                          <a:spcPct val="100000"/>
                        </a:lnSpc>
                        <a:spcBef>
                          <a:spcPts val="40"/>
                        </a:spcBef>
                      </a:pPr>
                      <a:r>
                        <a:rPr sz="700" dirty="0">
                          <a:latin typeface="Arial"/>
                          <a:cs typeface="Arial"/>
                        </a:rPr>
                        <a:t>6</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Louis Berger </a:t>
                      </a:r>
                      <a:r>
                        <a:rPr sz="700" spc="-20" dirty="0">
                          <a:latin typeface="Arial"/>
                          <a:cs typeface="Arial"/>
                        </a:rPr>
                        <a:t>International,</a:t>
                      </a:r>
                      <a:r>
                        <a:rPr sz="700" spc="15"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288,588,913</a:t>
                      </a:r>
                      <a:endParaRPr sz="700">
                        <a:latin typeface="Arial"/>
                        <a:cs typeface="Arial"/>
                      </a:endParaRPr>
                    </a:p>
                  </a:txBody>
                  <a:tcPr marL="0" marR="0" marT="5080" marB="0"/>
                </a:tc>
                <a:tc>
                  <a:txBody>
                    <a:bodyPr/>
                    <a:lstStyle/>
                    <a:p>
                      <a:pPr marL="528320">
                        <a:lnSpc>
                          <a:spcPct val="100000"/>
                        </a:lnSpc>
                        <a:spcBef>
                          <a:spcPts val="40"/>
                        </a:spcBef>
                      </a:pPr>
                      <a:r>
                        <a:rPr sz="700" spc="-25" dirty="0">
                          <a:latin typeface="Arial"/>
                          <a:cs typeface="Arial"/>
                        </a:rPr>
                        <a:t>172,412,719</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7"/>
                  </a:ext>
                </a:extLst>
              </a:tr>
              <a:tr h="133350">
                <a:tc>
                  <a:txBody>
                    <a:bodyPr/>
                    <a:lstStyle/>
                    <a:p>
                      <a:pPr marR="3810" algn="r">
                        <a:lnSpc>
                          <a:spcPct val="100000"/>
                        </a:lnSpc>
                        <a:spcBef>
                          <a:spcPts val="105"/>
                        </a:spcBef>
                      </a:pPr>
                      <a:r>
                        <a:rPr sz="700" dirty="0">
                          <a:latin typeface="Arial"/>
                          <a:cs typeface="Arial"/>
                        </a:rPr>
                        <a:t>7</a:t>
                      </a:r>
                      <a:endParaRPr sz="700">
                        <a:latin typeface="Arial"/>
                        <a:cs typeface="Arial"/>
                      </a:endParaRPr>
                    </a:p>
                  </a:txBody>
                  <a:tcPr marL="0" marR="0" marT="13335" marB="0">
                    <a:lnL w="12700">
                      <a:solidFill>
                        <a:srgbClr val="000000"/>
                      </a:solidFill>
                      <a:prstDash val="solid"/>
                    </a:lnL>
                  </a:tcPr>
                </a:tc>
                <a:tc>
                  <a:txBody>
                    <a:bodyPr/>
                    <a:lstStyle/>
                    <a:p>
                      <a:pPr marL="22225">
                        <a:lnSpc>
                          <a:spcPct val="100000"/>
                        </a:lnSpc>
                        <a:spcBef>
                          <a:spcPts val="105"/>
                        </a:spcBef>
                      </a:pPr>
                      <a:r>
                        <a:rPr sz="700" spc="-25" dirty="0">
                          <a:latin typeface="Arial"/>
                          <a:cs typeface="Arial"/>
                        </a:rPr>
                        <a:t>Chemonics </a:t>
                      </a:r>
                      <a:r>
                        <a:rPr sz="700" spc="-20" dirty="0">
                          <a:latin typeface="Arial"/>
                          <a:cs typeface="Arial"/>
                        </a:rPr>
                        <a:t>Internaltional</a:t>
                      </a:r>
                      <a:r>
                        <a:rPr sz="700" spc="5" dirty="0">
                          <a:latin typeface="Arial"/>
                          <a:cs typeface="Arial"/>
                        </a:rPr>
                        <a:t> </a:t>
                      </a:r>
                      <a:r>
                        <a:rPr sz="700" spc="-20" dirty="0">
                          <a:latin typeface="Arial"/>
                          <a:cs typeface="Arial"/>
                        </a:rPr>
                        <a:t>Inc.</a:t>
                      </a:r>
                      <a:endParaRPr sz="700">
                        <a:latin typeface="Arial"/>
                        <a:cs typeface="Arial"/>
                      </a:endParaRPr>
                    </a:p>
                  </a:txBody>
                  <a:tcPr marL="0" marR="0" marT="13335" marB="0"/>
                </a:tc>
                <a:tc>
                  <a:txBody>
                    <a:bodyPr/>
                    <a:lstStyle/>
                    <a:p>
                      <a:pPr marL="304800">
                        <a:lnSpc>
                          <a:spcPct val="100000"/>
                        </a:lnSpc>
                        <a:spcBef>
                          <a:spcPts val="105"/>
                        </a:spcBef>
                      </a:pPr>
                      <a:r>
                        <a:rPr sz="700" spc="-25" dirty="0">
                          <a:latin typeface="Arial"/>
                          <a:cs typeface="Arial"/>
                        </a:rPr>
                        <a:t>258,354,260</a:t>
                      </a:r>
                      <a:endParaRPr sz="700">
                        <a:latin typeface="Arial"/>
                        <a:cs typeface="Arial"/>
                      </a:endParaRPr>
                    </a:p>
                  </a:txBody>
                  <a:tcPr marL="0" marR="0" marT="13335" marB="0"/>
                </a:tc>
                <a:tc>
                  <a:txBody>
                    <a:bodyPr/>
                    <a:lstStyle/>
                    <a:p>
                      <a:pPr marL="528320">
                        <a:lnSpc>
                          <a:spcPct val="100000"/>
                        </a:lnSpc>
                        <a:spcBef>
                          <a:spcPts val="105"/>
                        </a:spcBef>
                      </a:pPr>
                      <a:r>
                        <a:rPr sz="700" spc="-25" dirty="0">
                          <a:latin typeface="Arial"/>
                          <a:cs typeface="Arial"/>
                        </a:rPr>
                        <a:t>177,687,650</a:t>
                      </a:r>
                      <a:endParaRPr sz="700">
                        <a:latin typeface="Arial"/>
                        <a:cs typeface="Arial"/>
                      </a:endParaRPr>
                    </a:p>
                  </a:txBody>
                  <a:tcPr marL="0" marR="0" marT="13335" marB="0">
                    <a:lnR w="12700">
                      <a:solidFill>
                        <a:srgbClr val="000000"/>
                      </a:solidFill>
                      <a:prstDash val="solid"/>
                    </a:lnR>
                  </a:tcPr>
                </a:tc>
                <a:extLst>
                  <a:ext uri="{0D108BD9-81ED-4DB2-BD59-A6C34878D82A}">
                    <a16:rowId xmlns:a16="http://schemas.microsoft.com/office/drawing/2014/main" val="10008"/>
                  </a:ext>
                </a:extLst>
              </a:tr>
              <a:tr h="125095">
                <a:tc>
                  <a:txBody>
                    <a:bodyPr/>
                    <a:lstStyle/>
                    <a:p>
                      <a:pPr marR="3810" algn="r">
                        <a:lnSpc>
                          <a:spcPct val="100000"/>
                        </a:lnSpc>
                        <a:spcBef>
                          <a:spcPts val="45"/>
                        </a:spcBef>
                      </a:pPr>
                      <a:r>
                        <a:rPr sz="700" dirty="0">
                          <a:latin typeface="Arial"/>
                          <a:cs typeface="Arial"/>
                        </a:rPr>
                        <a:t>8</a:t>
                      </a:r>
                      <a:endParaRPr sz="700">
                        <a:latin typeface="Arial"/>
                        <a:cs typeface="Arial"/>
                      </a:endParaRPr>
                    </a:p>
                  </a:txBody>
                  <a:tcPr marL="0" marR="0" marT="5715" marB="0">
                    <a:lnL w="12700">
                      <a:solidFill>
                        <a:srgbClr val="000000"/>
                      </a:solidFill>
                      <a:prstDash val="solid"/>
                    </a:lnL>
                  </a:tcPr>
                </a:tc>
                <a:tc>
                  <a:txBody>
                    <a:bodyPr/>
                    <a:lstStyle/>
                    <a:p>
                      <a:pPr marL="22225">
                        <a:lnSpc>
                          <a:spcPct val="100000"/>
                        </a:lnSpc>
                        <a:spcBef>
                          <a:spcPts val="45"/>
                        </a:spcBef>
                      </a:pPr>
                      <a:r>
                        <a:rPr sz="700" spc="-25" dirty="0">
                          <a:latin typeface="Arial"/>
                          <a:cs typeface="Arial"/>
                        </a:rPr>
                        <a:t>Partnership </a:t>
                      </a:r>
                      <a:r>
                        <a:rPr sz="700" spc="-20" dirty="0">
                          <a:latin typeface="Arial"/>
                          <a:cs typeface="Arial"/>
                        </a:rPr>
                        <a:t>for </a:t>
                      </a:r>
                      <a:r>
                        <a:rPr sz="700" spc="-25" dirty="0">
                          <a:latin typeface="Arial"/>
                          <a:cs typeface="Arial"/>
                        </a:rPr>
                        <a:t>Supply Chain</a:t>
                      </a:r>
                      <a:r>
                        <a:rPr sz="700" spc="10" dirty="0">
                          <a:latin typeface="Arial"/>
                          <a:cs typeface="Arial"/>
                        </a:rPr>
                        <a:t> </a:t>
                      </a:r>
                      <a:r>
                        <a:rPr sz="700" spc="-30" dirty="0">
                          <a:latin typeface="Arial"/>
                          <a:cs typeface="Arial"/>
                        </a:rPr>
                        <a:t>Management</a:t>
                      </a:r>
                      <a:endParaRPr sz="700">
                        <a:latin typeface="Arial"/>
                        <a:cs typeface="Arial"/>
                      </a:endParaRPr>
                    </a:p>
                  </a:txBody>
                  <a:tcPr marL="0" marR="0" marT="5715" marB="0"/>
                </a:tc>
                <a:tc>
                  <a:txBody>
                    <a:bodyPr/>
                    <a:lstStyle/>
                    <a:p>
                      <a:pPr marL="304800">
                        <a:lnSpc>
                          <a:spcPct val="100000"/>
                        </a:lnSpc>
                        <a:spcBef>
                          <a:spcPts val="45"/>
                        </a:spcBef>
                      </a:pPr>
                      <a:r>
                        <a:rPr sz="700" spc="-25" dirty="0">
                          <a:latin typeface="Arial"/>
                          <a:cs typeface="Arial"/>
                        </a:rPr>
                        <a:t>208,115,383</a:t>
                      </a:r>
                      <a:endParaRPr sz="700">
                        <a:latin typeface="Arial"/>
                        <a:cs typeface="Arial"/>
                      </a:endParaRPr>
                    </a:p>
                  </a:txBody>
                  <a:tcPr marL="0" marR="0" marT="5715" marB="0"/>
                </a:tc>
                <a:tc>
                  <a:txBody>
                    <a:bodyPr/>
                    <a:lstStyle/>
                    <a:p>
                      <a:pPr marL="690880">
                        <a:lnSpc>
                          <a:spcPct val="100000"/>
                        </a:lnSpc>
                        <a:spcBef>
                          <a:spcPts val="45"/>
                        </a:spcBef>
                      </a:pPr>
                      <a:r>
                        <a:rPr sz="700" spc="-25" dirty="0">
                          <a:latin typeface="Arial"/>
                          <a:cs typeface="Arial"/>
                        </a:rPr>
                        <a:t>300,000</a:t>
                      </a:r>
                      <a:endParaRPr sz="700">
                        <a:latin typeface="Arial"/>
                        <a:cs typeface="Arial"/>
                      </a:endParaRPr>
                    </a:p>
                  </a:txBody>
                  <a:tcPr marL="0" marR="0" marT="5715" marB="0">
                    <a:lnR w="12700">
                      <a:solidFill>
                        <a:srgbClr val="000000"/>
                      </a:solidFill>
                      <a:prstDash val="solid"/>
                    </a:lnR>
                  </a:tcPr>
                </a:tc>
                <a:extLst>
                  <a:ext uri="{0D108BD9-81ED-4DB2-BD59-A6C34878D82A}">
                    <a16:rowId xmlns:a16="http://schemas.microsoft.com/office/drawing/2014/main" val="10009"/>
                  </a:ext>
                </a:extLst>
              </a:tr>
              <a:tr h="124460">
                <a:tc>
                  <a:txBody>
                    <a:bodyPr/>
                    <a:lstStyle/>
                    <a:p>
                      <a:pPr marR="3810" algn="r">
                        <a:lnSpc>
                          <a:spcPct val="100000"/>
                        </a:lnSpc>
                        <a:spcBef>
                          <a:spcPts val="40"/>
                        </a:spcBef>
                      </a:pPr>
                      <a:r>
                        <a:rPr sz="700" dirty="0">
                          <a:latin typeface="Arial"/>
                          <a:cs typeface="Arial"/>
                        </a:rPr>
                        <a:t>9</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Management </a:t>
                      </a:r>
                      <a:r>
                        <a:rPr sz="700" spc="-25" dirty="0">
                          <a:latin typeface="Arial"/>
                          <a:cs typeface="Arial"/>
                        </a:rPr>
                        <a:t>Systems </a:t>
                      </a:r>
                      <a:r>
                        <a:rPr sz="700" spc="-15" dirty="0">
                          <a:latin typeface="Arial"/>
                          <a:cs typeface="Arial"/>
                        </a:rPr>
                        <a:t>Intl,</a:t>
                      </a:r>
                      <a:r>
                        <a:rPr sz="700" spc="35"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192,747,292</a:t>
                      </a:r>
                      <a:endParaRPr sz="700">
                        <a:latin typeface="Arial"/>
                        <a:cs typeface="Arial"/>
                      </a:endParaRPr>
                    </a:p>
                  </a:txBody>
                  <a:tcPr marL="0" marR="0" marT="5080" marB="0"/>
                </a:tc>
                <a:tc>
                  <a:txBody>
                    <a:bodyPr/>
                    <a:lstStyle/>
                    <a:p>
                      <a:pPr marL="621030">
                        <a:lnSpc>
                          <a:spcPct val="100000"/>
                        </a:lnSpc>
                        <a:spcBef>
                          <a:spcPts val="40"/>
                        </a:spcBef>
                      </a:pPr>
                      <a:r>
                        <a:rPr sz="700" spc="-25" dirty="0">
                          <a:latin typeface="Arial"/>
                          <a:cs typeface="Arial"/>
                        </a:rPr>
                        <a:t>4,231,213</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0"/>
                  </a:ext>
                </a:extLst>
              </a:tr>
              <a:tr h="124460">
                <a:tc>
                  <a:txBody>
                    <a:bodyPr/>
                    <a:lstStyle/>
                    <a:p>
                      <a:pPr marR="4445" algn="r">
                        <a:lnSpc>
                          <a:spcPct val="100000"/>
                        </a:lnSpc>
                        <a:spcBef>
                          <a:spcPts val="40"/>
                        </a:spcBef>
                      </a:pPr>
                      <a:r>
                        <a:rPr sz="700" spc="-5" dirty="0">
                          <a:latin typeface="Arial"/>
                          <a:cs typeface="Arial"/>
                        </a:rPr>
                        <a:t>10</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Academy </a:t>
                      </a:r>
                      <a:r>
                        <a:rPr sz="700" spc="-20" dirty="0">
                          <a:latin typeface="Arial"/>
                          <a:cs typeface="Arial"/>
                        </a:rPr>
                        <a:t>for </a:t>
                      </a:r>
                      <a:r>
                        <a:rPr sz="700" spc="-25" dirty="0">
                          <a:latin typeface="Arial"/>
                          <a:cs typeface="Arial"/>
                        </a:rPr>
                        <a:t>Educational Development,</a:t>
                      </a:r>
                      <a:r>
                        <a:rPr sz="700" spc="30"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186,196,455</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38,909,449</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1"/>
                  </a:ext>
                </a:extLst>
              </a:tr>
              <a:tr h="124460">
                <a:tc>
                  <a:txBody>
                    <a:bodyPr/>
                    <a:lstStyle/>
                    <a:p>
                      <a:pPr marR="4445" algn="r">
                        <a:lnSpc>
                          <a:spcPct val="100000"/>
                        </a:lnSpc>
                        <a:spcBef>
                          <a:spcPts val="40"/>
                        </a:spcBef>
                      </a:pPr>
                      <a:r>
                        <a:rPr sz="700" spc="-5" dirty="0">
                          <a:latin typeface="Arial"/>
                          <a:cs typeface="Arial"/>
                        </a:rPr>
                        <a:t>11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Family </a:t>
                      </a:r>
                      <a:r>
                        <a:rPr sz="700" spc="-25" dirty="0">
                          <a:latin typeface="Arial"/>
                          <a:cs typeface="Arial"/>
                        </a:rPr>
                        <a:t>Health</a:t>
                      </a:r>
                      <a:r>
                        <a:rPr sz="700" spc="-15" dirty="0">
                          <a:latin typeface="Arial"/>
                          <a:cs typeface="Arial"/>
                        </a:rPr>
                        <a:t> </a:t>
                      </a:r>
                      <a:r>
                        <a:rPr sz="700" spc="-25" dirty="0">
                          <a:latin typeface="Arial"/>
                          <a:cs typeface="Arial"/>
                        </a:rPr>
                        <a:t>International</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179,656,691</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23,108,494</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2"/>
                  </a:ext>
                </a:extLst>
              </a:tr>
              <a:tr h="124460">
                <a:tc>
                  <a:txBody>
                    <a:bodyPr/>
                    <a:lstStyle/>
                    <a:p>
                      <a:pPr marR="4445" algn="r">
                        <a:lnSpc>
                          <a:spcPct val="100000"/>
                        </a:lnSpc>
                        <a:spcBef>
                          <a:spcPts val="40"/>
                        </a:spcBef>
                      </a:pPr>
                      <a:r>
                        <a:rPr sz="700" spc="-5" dirty="0">
                          <a:latin typeface="Arial"/>
                          <a:cs typeface="Arial"/>
                        </a:rPr>
                        <a:t>12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5" dirty="0">
                          <a:latin typeface="Arial"/>
                          <a:cs typeface="Arial"/>
                        </a:rPr>
                        <a:t>CHF</a:t>
                      </a:r>
                      <a:r>
                        <a:rPr sz="700" spc="-15" dirty="0">
                          <a:latin typeface="Arial"/>
                          <a:cs typeface="Arial"/>
                        </a:rPr>
                        <a:t> </a:t>
                      </a:r>
                      <a:r>
                        <a:rPr sz="700" spc="-25" dirty="0">
                          <a:latin typeface="Arial"/>
                          <a:cs typeface="Arial"/>
                        </a:rPr>
                        <a:t>International</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145,491,508</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3"/>
                  </a:ext>
                </a:extLst>
              </a:tr>
              <a:tr h="124460">
                <a:tc>
                  <a:txBody>
                    <a:bodyPr/>
                    <a:lstStyle/>
                    <a:p>
                      <a:pPr marR="4445" algn="r">
                        <a:lnSpc>
                          <a:spcPct val="100000"/>
                        </a:lnSpc>
                        <a:spcBef>
                          <a:spcPts val="40"/>
                        </a:spcBef>
                      </a:pPr>
                      <a:r>
                        <a:rPr sz="700" spc="-5" dirty="0">
                          <a:latin typeface="Arial"/>
                          <a:cs typeface="Arial"/>
                        </a:rPr>
                        <a:t>13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National Planning</a:t>
                      </a:r>
                      <a:r>
                        <a:rPr sz="700" spc="-5" dirty="0">
                          <a:latin typeface="Arial"/>
                          <a:cs typeface="Arial"/>
                        </a:rPr>
                        <a:t> </a:t>
                      </a:r>
                      <a:r>
                        <a:rPr sz="700" spc="-25" dirty="0">
                          <a:latin typeface="Arial"/>
                          <a:cs typeface="Arial"/>
                        </a:rPr>
                        <a:t>Commission</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131,328,730</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4"/>
                  </a:ext>
                </a:extLst>
              </a:tr>
              <a:tr h="124460">
                <a:tc>
                  <a:txBody>
                    <a:bodyPr/>
                    <a:lstStyle/>
                    <a:p>
                      <a:pPr marR="4445" algn="r">
                        <a:lnSpc>
                          <a:spcPct val="100000"/>
                        </a:lnSpc>
                        <a:spcBef>
                          <a:spcPts val="40"/>
                        </a:spcBef>
                      </a:pPr>
                      <a:r>
                        <a:rPr sz="700" spc="-5" dirty="0">
                          <a:latin typeface="Arial"/>
                          <a:cs typeface="Arial"/>
                        </a:rPr>
                        <a:t>14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PACT,</a:t>
                      </a:r>
                      <a:r>
                        <a:rPr sz="700" spc="-10"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129,693,156</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5"/>
                  </a:ext>
                </a:extLst>
              </a:tr>
              <a:tr h="124460">
                <a:tc>
                  <a:txBody>
                    <a:bodyPr/>
                    <a:lstStyle/>
                    <a:p>
                      <a:pPr marR="4445" algn="r">
                        <a:lnSpc>
                          <a:spcPct val="100000"/>
                        </a:lnSpc>
                        <a:spcBef>
                          <a:spcPts val="40"/>
                        </a:spcBef>
                      </a:pPr>
                      <a:r>
                        <a:rPr sz="700" spc="-5" dirty="0">
                          <a:latin typeface="Arial"/>
                          <a:cs typeface="Arial"/>
                        </a:rPr>
                        <a:t>15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Bearing </a:t>
                      </a:r>
                      <a:r>
                        <a:rPr sz="700" spc="-20" dirty="0">
                          <a:latin typeface="Arial"/>
                          <a:cs typeface="Arial"/>
                        </a:rPr>
                        <a:t>Point,</a:t>
                      </a:r>
                      <a:r>
                        <a:rPr sz="700"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123,600,758</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53,830,767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6"/>
                  </a:ext>
                </a:extLst>
              </a:tr>
              <a:tr h="124460">
                <a:tc>
                  <a:txBody>
                    <a:bodyPr/>
                    <a:lstStyle/>
                    <a:p>
                      <a:pPr marR="4445" algn="r">
                        <a:lnSpc>
                          <a:spcPct val="100000"/>
                        </a:lnSpc>
                        <a:spcBef>
                          <a:spcPts val="40"/>
                        </a:spcBef>
                      </a:pPr>
                      <a:r>
                        <a:rPr sz="700" spc="-5" dirty="0">
                          <a:latin typeface="Arial"/>
                          <a:cs typeface="Arial"/>
                        </a:rPr>
                        <a:t>16</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Associates </a:t>
                      </a:r>
                      <a:r>
                        <a:rPr sz="700" spc="-20" dirty="0">
                          <a:latin typeface="Arial"/>
                          <a:cs typeface="Arial"/>
                        </a:rPr>
                        <a:t>in </a:t>
                      </a:r>
                      <a:r>
                        <a:rPr sz="700" spc="-25" dirty="0">
                          <a:latin typeface="Arial"/>
                          <a:cs typeface="Arial"/>
                        </a:rPr>
                        <a:t>Rurual</a:t>
                      </a:r>
                      <a:r>
                        <a:rPr sz="700" spc="10" dirty="0">
                          <a:latin typeface="Arial"/>
                          <a:cs typeface="Arial"/>
                        </a:rPr>
                        <a:t> </a:t>
                      </a:r>
                      <a:r>
                        <a:rPr sz="700" spc="-25" dirty="0">
                          <a:latin typeface="Arial"/>
                          <a:cs typeface="Arial"/>
                        </a:rPr>
                        <a:t>Development</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122,583,006</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25,649,322</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7"/>
                  </a:ext>
                </a:extLst>
              </a:tr>
              <a:tr h="124460">
                <a:tc>
                  <a:txBody>
                    <a:bodyPr/>
                    <a:lstStyle/>
                    <a:p>
                      <a:pPr marR="4445" algn="r">
                        <a:lnSpc>
                          <a:spcPct val="100000"/>
                        </a:lnSpc>
                        <a:spcBef>
                          <a:spcPts val="40"/>
                        </a:spcBef>
                      </a:pPr>
                      <a:r>
                        <a:rPr sz="700" spc="-5" dirty="0">
                          <a:latin typeface="Arial"/>
                          <a:cs typeface="Arial"/>
                        </a:rPr>
                        <a:t>17</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World </a:t>
                      </a:r>
                      <a:r>
                        <a:rPr sz="700" spc="-25" dirty="0">
                          <a:latin typeface="Arial"/>
                          <a:cs typeface="Arial"/>
                        </a:rPr>
                        <a:t>Health</a:t>
                      </a:r>
                      <a:r>
                        <a:rPr sz="700" spc="-10" dirty="0">
                          <a:latin typeface="Arial"/>
                          <a:cs typeface="Arial"/>
                        </a:rPr>
                        <a:t> </a:t>
                      </a:r>
                      <a:r>
                        <a:rPr sz="700" spc="-25" dirty="0">
                          <a:latin typeface="Arial"/>
                          <a:cs typeface="Arial"/>
                        </a:rPr>
                        <a:t>Organization</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117,261,563</a:t>
                      </a:r>
                      <a:endParaRPr sz="700">
                        <a:latin typeface="Arial"/>
                        <a:cs typeface="Arial"/>
                      </a:endParaRPr>
                    </a:p>
                  </a:txBody>
                  <a:tcPr marL="0" marR="0" marT="5080" marB="0"/>
                </a:tc>
                <a:tc>
                  <a:txBody>
                    <a:bodyPr/>
                    <a:lstStyle/>
                    <a:p>
                      <a:pPr marL="621030">
                        <a:lnSpc>
                          <a:spcPct val="100000"/>
                        </a:lnSpc>
                        <a:spcBef>
                          <a:spcPts val="40"/>
                        </a:spcBef>
                      </a:pPr>
                      <a:r>
                        <a:rPr sz="700" spc="-25" dirty="0">
                          <a:latin typeface="Arial"/>
                          <a:cs typeface="Arial"/>
                        </a:rPr>
                        <a:t>9,294,367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8"/>
                  </a:ext>
                </a:extLst>
              </a:tr>
              <a:tr h="124460">
                <a:tc>
                  <a:txBody>
                    <a:bodyPr/>
                    <a:lstStyle/>
                    <a:p>
                      <a:pPr marR="4445" algn="r">
                        <a:lnSpc>
                          <a:spcPct val="100000"/>
                        </a:lnSpc>
                        <a:spcBef>
                          <a:spcPts val="40"/>
                        </a:spcBef>
                      </a:pPr>
                      <a:r>
                        <a:rPr sz="700" spc="-5" dirty="0">
                          <a:latin typeface="Arial"/>
                          <a:cs typeface="Arial"/>
                        </a:rPr>
                        <a:t>18</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John </a:t>
                      </a:r>
                      <a:r>
                        <a:rPr sz="700" spc="-30" dirty="0">
                          <a:latin typeface="Arial"/>
                          <a:cs typeface="Arial"/>
                        </a:rPr>
                        <a:t>Snow,</a:t>
                      </a:r>
                      <a:r>
                        <a:rPr sz="700"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109,670,604</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9"/>
                  </a:ext>
                </a:extLst>
              </a:tr>
              <a:tr h="132715">
                <a:tc>
                  <a:txBody>
                    <a:bodyPr/>
                    <a:lstStyle/>
                    <a:p>
                      <a:pPr marR="4445" algn="r">
                        <a:lnSpc>
                          <a:spcPct val="100000"/>
                        </a:lnSpc>
                        <a:spcBef>
                          <a:spcPts val="45"/>
                        </a:spcBef>
                      </a:pPr>
                      <a:r>
                        <a:rPr sz="700" spc="-5" dirty="0">
                          <a:latin typeface="Arial"/>
                          <a:cs typeface="Arial"/>
                        </a:rPr>
                        <a:t>19</a:t>
                      </a:r>
                      <a:endParaRPr sz="700">
                        <a:latin typeface="Arial"/>
                        <a:cs typeface="Arial"/>
                      </a:endParaRPr>
                    </a:p>
                  </a:txBody>
                  <a:tcPr marL="0" marR="0" marT="5715" marB="0">
                    <a:lnL w="12700">
                      <a:solidFill>
                        <a:srgbClr val="000000"/>
                      </a:solidFill>
                      <a:prstDash val="solid"/>
                    </a:lnL>
                  </a:tcPr>
                </a:tc>
                <a:tc>
                  <a:txBody>
                    <a:bodyPr/>
                    <a:lstStyle/>
                    <a:p>
                      <a:pPr marL="22225">
                        <a:lnSpc>
                          <a:spcPct val="100000"/>
                        </a:lnSpc>
                        <a:spcBef>
                          <a:spcPts val="45"/>
                        </a:spcBef>
                      </a:pPr>
                      <a:r>
                        <a:rPr sz="700" spc="-30" dirty="0">
                          <a:latin typeface="Arial"/>
                          <a:cs typeface="Arial"/>
                        </a:rPr>
                        <a:t>CARE,</a:t>
                      </a:r>
                      <a:r>
                        <a:rPr sz="700" spc="-10" dirty="0">
                          <a:latin typeface="Arial"/>
                          <a:cs typeface="Arial"/>
                        </a:rPr>
                        <a:t> </a:t>
                      </a:r>
                      <a:r>
                        <a:rPr sz="700" spc="-20" dirty="0">
                          <a:latin typeface="Arial"/>
                          <a:cs typeface="Arial"/>
                        </a:rPr>
                        <a:t>Inc.</a:t>
                      </a:r>
                      <a:endParaRPr sz="700">
                        <a:latin typeface="Arial"/>
                        <a:cs typeface="Arial"/>
                      </a:endParaRPr>
                    </a:p>
                  </a:txBody>
                  <a:tcPr marL="0" marR="0" marT="5715" marB="0"/>
                </a:tc>
                <a:tc>
                  <a:txBody>
                    <a:bodyPr/>
                    <a:lstStyle/>
                    <a:p>
                      <a:pPr marL="304800">
                        <a:lnSpc>
                          <a:spcPct val="100000"/>
                        </a:lnSpc>
                        <a:spcBef>
                          <a:spcPts val="45"/>
                        </a:spcBef>
                      </a:pPr>
                      <a:r>
                        <a:rPr sz="700" spc="-25" dirty="0">
                          <a:latin typeface="Arial"/>
                          <a:cs typeface="Arial"/>
                        </a:rPr>
                        <a:t>108,449,858</a:t>
                      </a:r>
                      <a:endParaRPr sz="700">
                        <a:latin typeface="Arial"/>
                        <a:cs typeface="Arial"/>
                      </a:endParaRPr>
                    </a:p>
                  </a:txBody>
                  <a:tcPr marL="0" marR="0" marT="5715" marB="0"/>
                </a:tc>
                <a:tc>
                  <a:txBody>
                    <a:bodyPr/>
                    <a:lstStyle/>
                    <a:p>
                      <a:pPr marL="574675">
                        <a:lnSpc>
                          <a:spcPct val="100000"/>
                        </a:lnSpc>
                        <a:spcBef>
                          <a:spcPts val="45"/>
                        </a:spcBef>
                      </a:pPr>
                      <a:r>
                        <a:rPr sz="700" spc="-25" dirty="0">
                          <a:latin typeface="Arial"/>
                          <a:cs typeface="Arial"/>
                        </a:rPr>
                        <a:t>19,527,958</a:t>
                      </a:r>
                      <a:endParaRPr sz="700">
                        <a:latin typeface="Arial"/>
                        <a:cs typeface="Arial"/>
                      </a:endParaRPr>
                    </a:p>
                  </a:txBody>
                  <a:tcPr marL="0" marR="0" marT="5715" marB="0">
                    <a:lnR w="12700">
                      <a:solidFill>
                        <a:srgbClr val="000000"/>
                      </a:solidFill>
                      <a:prstDash val="solid"/>
                    </a:lnR>
                  </a:tcPr>
                </a:tc>
                <a:extLst>
                  <a:ext uri="{0D108BD9-81ED-4DB2-BD59-A6C34878D82A}">
                    <a16:rowId xmlns:a16="http://schemas.microsoft.com/office/drawing/2014/main" val="10020"/>
                  </a:ext>
                </a:extLst>
              </a:tr>
              <a:tr h="135255">
                <a:tc>
                  <a:txBody>
                    <a:bodyPr/>
                    <a:lstStyle/>
                    <a:p>
                      <a:pPr marR="4445" algn="r">
                        <a:lnSpc>
                          <a:spcPct val="100000"/>
                        </a:lnSpc>
                        <a:spcBef>
                          <a:spcPts val="105"/>
                        </a:spcBef>
                      </a:pPr>
                      <a:r>
                        <a:rPr sz="700" spc="-5" dirty="0">
                          <a:latin typeface="Arial"/>
                          <a:cs typeface="Arial"/>
                        </a:rPr>
                        <a:t>20</a:t>
                      </a:r>
                      <a:endParaRPr sz="700">
                        <a:latin typeface="Arial"/>
                        <a:cs typeface="Arial"/>
                      </a:endParaRPr>
                    </a:p>
                  </a:txBody>
                  <a:tcPr marL="0" marR="0" marT="13335" marB="0">
                    <a:lnL w="12700">
                      <a:solidFill>
                        <a:srgbClr val="000000"/>
                      </a:solidFill>
                      <a:prstDash val="solid"/>
                    </a:lnL>
                    <a:lnB w="12700">
                      <a:solidFill>
                        <a:srgbClr val="000000"/>
                      </a:solidFill>
                      <a:prstDash val="solid"/>
                    </a:lnB>
                  </a:tcPr>
                </a:tc>
                <a:tc>
                  <a:txBody>
                    <a:bodyPr/>
                    <a:lstStyle/>
                    <a:p>
                      <a:pPr marL="22225">
                        <a:lnSpc>
                          <a:spcPct val="100000"/>
                        </a:lnSpc>
                        <a:spcBef>
                          <a:spcPts val="105"/>
                        </a:spcBef>
                      </a:pPr>
                      <a:r>
                        <a:rPr sz="700" spc="-30" dirty="0">
                          <a:latin typeface="Arial"/>
                          <a:cs typeface="Arial"/>
                        </a:rPr>
                        <a:t>Ssangyong-Hutama </a:t>
                      </a:r>
                      <a:r>
                        <a:rPr sz="700" spc="-20" dirty="0">
                          <a:latin typeface="Arial"/>
                          <a:cs typeface="Arial"/>
                        </a:rPr>
                        <a:t>Joint</a:t>
                      </a:r>
                      <a:r>
                        <a:rPr sz="700" dirty="0">
                          <a:latin typeface="Arial"/>
                          <a:cs typeface="Arial"/>
                        </a:rPr>
                        <a:t> </a:t>
                      </a:r>
                      <a:r>
                        <a:rPr sz="700" spc="-20" dirty="0">
                          <a:latin typeface="Arial"/>
                          <a:cs typeface="Arial"/>
                        </a:rPr>
                        <a:t>Association</a:t>
                      </a:r>
                      <a:endParaRPr sz="700">
                        <a:latin typeface="Arial"/>
                        <a:cs typeface="Arial"/>
                      </a:endParaRPr>
                    </a:p>
                  </a:txBody>
                  <a:tcPr marL="0" marR="0" marT="13335" marB="0">
                    <a:lnB w="12700">
                      <a:solidFill>
                        <a:srgbClr val="000000"/>
                      </a:solidFill>
                      <a:prstDash val="solid"/>
                    </a:lnB>
                  </a:tcPr>
                </a:tc>
                <a:tc>
                  <a:txBody>
                    <a:bodyPr/>
                    <a:lstStyle/>
                    <a:p>
                      <a:pPr marL="304800">
                        <a:lnSpc>
                          <a:spcPct val="100000"/>
                        </a:lnSpc>
                        <a:spcBef>
                          <a:spcPts val="105"/>
                        </a:spcBef>
                      </a:pPr>
                      <a:r>
                        <a:rPr sz="700" spc="-25" dirty="0">
                          <a:latin typeface="Arial"/>
                          <a:cs typeface="Arial"/>
                        </a:rPr>
                        <a:t>108,247,253</a:t>
                      </a:r>
                      <a:endParaRPr sz="700">
                        <a:latin typeface="Arial"/>
                        <a:cs typeface="Arial"/>
                      </a:endParaRPr>
                    </a:p>
                  </a:txBody>
                  <a:tcPr marL="0" marR="0" marT="13335" marB="0">
                    <a:lnB w="12700">
                      <a:solidFill>
                        <a:srgbClr val="000000"/>
                      </a:solidFill>
                      <a:prstDash val="solid"/>
                    </a:lnB>
                  </a:tcPr>
                </a:tc>
                <a:tc>
                  <a:txBody>
                    <a:bodyPr/>
                    <a:lstStyle/>
                    <a:p>
                      <a:pPr marR="339725" algn="r">
                        <a:lnSpc>
                          <a:spcPct val="100000"/>
                        </a:lnSpc>
                        <a:spcBef>
                          <a:spcPts val="105"/>
                        </a:spcBef>
                      </a:pPr>
                      <a:r>
                        <a:rPr sz="700" dirty="0">
                          <a:latin typeface="Arial"/>
                          <a:cs typeface="Arial"/>
                        </a:rPr>
                        <a:t>0</a:t>
                      </a:r>
                      <a:endParaRPr sz="700">
                        <a:latin typeface="Arial"/>
                        <a:cs typeface="Arial"/>
                      </a:endParaRPr>
                    </a:p>
                  </a:txBody>
                  <a:tcPr marL="0" marR="0" marT="13335"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21"/>
                  </a:ext>
                </a:extLst>
              </a:tr>
            </a:tbl>
          </a:graphicData>
        </a:graphic>
      </p:graphicFrame>
      <p:graphicFrame>
        <p:nvGraphicFramePr>
          <p:cNvPr id="9" name="object 9"/>
          <p:cNvGraphicFramePr>
            <a:graphicFrameLocks noGrp="1"/>
          </p:cNvGraphicFramePr>
          <p:nvPr/>
        </p:nvGraphicFramePr>
        <p:xfrm>
          <a:off x="4734450" y="1506574"/>
          <a:ext cx="4267835" cy="2771140"/>
        </p:xfrm>
        <a:graphic>
          <a:graphicData uri="http://schemas.openxmlformats.org/drawingml/2006/table">
            <a:tbl>
              <a:tblPr firstRow="1" bandRow="1">
                <a:tableStyleId>{2D5ABB26-0587-4C30-8999-92F81FD0307C}</a:tableStyleId>
              </a:tblPr>
              <a:tblGrid>
                <a:gridCol w="147320">
                  <a:extLst>
                    <a:ext uri="{9D8B030D-6E8A-4147-A177-3AD203B41FA5}">
                      <a16:colId xmlns:a16="http://schemas.microsoft.com/office/drawing/2014/main" val="20000"/>
                    </a:ext>
                  </a:extLst>
                </a:gridCol>
                <a:gridCol w="2181225">
                  <a:extLst>
                    <a:ext uri="{9D8B030D-6E8A-4147-A177-3AD203B41FA5}">
                      <a16:colId xmlns:a16="http://schemas.microsoft.com/office/drawing/2014/main" val="20001"/>
                    </a:ext>
                  </a:extLst>
                </a:gridCol>
                <a:gridCol w="745490">
                  <a:extLst>
                    <a:ext uri="{9D8B030D-6E8A-4147-A177-3AD203B41FA5}">
                      <a16:colId xmlns:a16="http://schemas.microsoft.com/office/drawing/2014/main" val="20002"/>
                    </a:ext>
                  </a:extLst>
                </a:gridCol>
                <a:gridCol w="1193800">
                  <a:extLst>
                    <a:ext uri="{9D8B030D-6E8A-4147-A177-3AD203B41FA5}">
                      <a16:colId xmlns:a16="http://schemas.microsoft.com/office/drawing/2014/main" val="20003"/>
                    </a:ext>
                  </a:extLst>
                </a:gridCol>
              </a:tblGrid>
              <a:tr h="140970">
                <a:tc gridSpan="4">
                  <a:txBody>
                    <a:bodyPr/>
                    <a:lstStyle/>
                    <a:p>
                      <a:pPr marL="1382395">
                        <a:lnSpc>
                          <a:spcPts val="1015"/>
                        </a:lnSpc>
                      </a:pPr>
                      <a:r>
                        <a:rPr sz="900" b="1" spc="-50" dirty="0">
                          <a:latin typeface="Arial"/>
                          <a:cs typeface="Arial"/>
                        </a:rPr>
                        <a:t>Top 20 </a:t>
                      </a:r>
                      <a:r>
                        <a:rPr sz="900" b="1" spc="-55" dirty="0">
                          <a:latin typeface="Arial"/>
                          <a:cs typeface="Arial"/>
                        </a:rPr>
                        <a:t>FY </a:t>
                      </a:r>
                      <a:r>
                        <a:rPr sz="900" b="1" spc="-50" dirty="0">
                          <a:latin typeface="Arial"/>
                          <a:cs typeface="Arial"/>
                        </a:rPr>
                        <a:t>2007 </a:t>
                      </a:r>
                      <a:r>
                        <a:rPr sz="900" b="1" spc="-55" dirty="0">
                          <a:latin typeface="Arial"/>
                          <a:cs typeface="Arial"/>
                        </a:rPr>
                        <a:t>Program</a:t>
                      </a:r>
                      <a:r>
                        <a:rPr sz="900" b="1" spc="70" dirty="0">
                          <a:latin typeface="Arial"/>
                          <a:cs typeface="Arial"/>
                        </a:rPr>
                        <a:t> </a:t>
                      </a:r>
                      <a:r>
                        <a:rPr sz="900" b="1" spc="-55" dirty="0">
                          <a:latin typeface="Arial"/>
                          <a:cs typeface="Arial"/>
                        </a:rPr>
                        <a:t>Areas</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9CC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8745">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2225">
                        <a:lnSpc>
                          <a:spcPts val="815"/>
                        </a:lnSpc>
                        <a:spcBef>
                          <a:spcPts val="25"/>
                        </a:spcBef>
                      </a:pPr>
                      <a:r>
                        <a:rPr sz="700" u="sng" spc="-30" dirty="0">
                          <a:uFill>
                            <a:solidFill>
                              <a:srgbClr val="000000"/>
                            </a:solidFill>
                          </a:uFill>
                          <a:latin typeface="Arial"/>
                          <a:cs typeface="Arial"/>
                        </a:rPr>
                        <a:t>Program</a:t>
                      </a:r>
                      <a:r>
                        <a:rPr sz="700" u="sng" spc="-5" dirty="0">
                          <a:uFill>
                            <a:solidFill>
                              <a:srgbClr val="000000"/>
                            </a:solidFill>
                          </a:uFill>
                          <a:latin typeface="Arial"/>
                          <a:cs typeface="Arial"/>
                        </a:rPr>
                        <a:t> </a:t>
                      </a:r>
                      <a:r>
                        <a:rPr sz="700" u="sng" spc="-25" dirty="0">
                          <a:uFill>
                            <a:solidFill>
                              <a:srgbClr val="000000"/>
                            </a:solidFill>
                          </a:uFill>
                          <a:latin typeface="Arial"/>
                          <a:cs typeface="Arial"/>
                        </a:rPr>
                        <a:t>Area</a:t>
                      </a:r>
                      <a:endParaRPr sz="700">
                        <a:latin typeface="Arial"/>
                        <a:cs typeface="Arial"/>
                      </a:endParaRPr>
                    </a:p>
                  </a:txBody>
                  <a:tcPr marL="0" marR="0" marT="3175" marB="0">
                    <a:lnT w="12700">
                      <a:solidFill>
                        <a:srgbClr val="000000"/>
                      </a:solidFill>
                      <a:prstDash val="solid"/>
                    </a:lnT>
                  </a:tcPr>
                </a:tc>
                <a:tc>
                  <a:txBody>
                    <a:bodyPr/>
                    <a:lstStyle/>
                    <a:p>
                      <a:pPr marL="123825">
                        <a:lnSpc>
                          <a:spcPts val="815"/>
                        </a:lnSpc>
                        <a:spcBef>
                          <a:spcPts val="25"/>
                        </a:spcBef>
                      </a:pPr>
                      <a:r>
                        <a:rPr sz="700" u="sng" spc="-20" dirty="0">
                          <a:uFill>
                            <a:solidFill>
                              <a:srgbClr val="000000"/>
                            </a:solidFill>
                          </a:uFill>
                          <a:latin typeface="Arial"/>
                          <a:cs typeface="Arial"/>
                        </a:rPr>
                        <a:t>Oblig. </a:t>
                      </a:r>
                      <a:r>
                        <a:rPr sz="700" u="sng" spc="-30" dirty="0">
                          <a:uFill>
                            <a:solidFill>
                              <a:srgbClr val="000000"/>
                            </a:solidFill>
                          </a:uFill>
                          <a:latin typeface="Arial"/>
                          <a:cs typeface="Arial"/>
                        </a:rPr>
                        <a:t>FY</a:t>
                      </a:r>
                      <a:r>
                        <a:rPr sz="700" u="sng" spc="-25"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txBody>
                  <a:tcPr marL="0" marR="0" marT="3175" marB="0">
                    <a:lnT w="12700">
                      <a:solidFill>
                        <a:srgbClr val="000000"/>
                      </a:solidFill>
                      <a:prstDash val="solid"/>
                    </a:lnT>
                  </a:tcPr>
                </a:tc>
                <a:tc>
                  <a:txBody>
                    <a:bodyPr/>
                    <a:lstStyle/>
                    <a:p>
                      <a:pPr marL="19050">
                        <a:lnSpc>
                          <a:spcPts val="815"/>
                        </a:lnSpc>
                        <a:spcBef>
                          <a:spcPts val="25"/>
                        </a:spcBef>
                      </a:pPr>
                      <a:r>
                        <a:rPr sz="700" u="sng" spc="-20" dirty="0">
                          <a:uFill>
                            <a:solidFill>
                              <a:srgbClr val="000000"/>
                            </a:solidFill>
                          </a:uFill>
                          <a:latin typeface="Arial"/>
                          <a:cs typeface="Arial"/>
                        </a:rPr>
                        <a:t>Oblig.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25"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txBody>
                  <a:tcPr marL="0" marR="0" marT="317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R="3810" algn="r">
                        <a:lnSpc>
                          <a:spcPts val="815"/>
                        </a:lnSpc>
                        <a:spcBef>
                          <a:spcPts val="70"/>
                        </a:spcBef>
                      </a:pPr>
                      <a:r>
                        <a:rPr sz="700" dirty="0">
                          <a:latin typeface="Arial"/>
                          <a:cs typeface="Arial"/>
                        </a:rPr>
                        <a:t>1</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Health</a:t>
                      </a:r>
                      <a:r>
                        <a:rPr sz="700" spc="-20" dirty="0">
                          <a:latin typeface="Arial"/>
                          <a:cs typeface="Arial"/>
                        </a:rPr>
                        <a:t> (3.1)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4</a:t>
                      </a:r>
                      <a:r>
                        <a:rPr sz="700" dirty="0">
                          <a:latin typeface="Arial"/>
                          <a:cs typeface="Arial"/>
                        </a:rPr>
                        <a:t>,</a:t>
                      </a:r>
                      <a:r>
                        <a:rPr sz="700" spc="-5" dirty="0">
                          <a:latin typeface="Arial"/>
                          <a:cs typeface="Arial"/>
                        </a:rPr>
                        <a:t>327</a:t>
                      </a:r>
                      <a:r>
                        <a:rPr sz="700" dirty="0">
                          <a:latin typeface="Arial"/>
                          <a:cs typeface="Arial"/>
                        </a:rPr>
                        <a:t>,</a:t>
                      </a:r>
                      <a:r>
                        <a:rPr sz="700" spc="-5" dirty="0">
                          <a:latin typeface="Arial"/>
                          <a:cs typeface="Arial"/>
                        </a:rPr>
                        <a:t>988</a:t>
                      </a:r>
                      <a:r>
                        <a:rPr sz="700" dirty="0">
                          <a:latin typeface="Arial"/>
                          <a:cs typeface="Arial"/>
                        </a:rPr>
                        <a:t>,</a:t>
                      </a:r>
                      <a:r>
                        <a:rPr sz="700" spc="-5" dirty="0">
                          <a:latin typeface="Arial"/>
                          <a:cs typeface="Arial"/>
                        </a:rPr>
                        <a:t>71</a:t>
                      </a:r>
                      <a:r>
                        <a:rPr sz="700" dirty="0">
                          <a:latin typeface="Arial"/>
                          <a:cs typeface="Arial"/>
                        </a:rPr>
                        <a:t>8</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18,605,472</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2"/>
                  </a:ext>
                </a:extLst>
              </a:tr>
              <a:tr h="124460">
                <a:tc>
                  <a:txBody>
                    <a:bodyPr/>
                    <a:lstStyle/>
                    <a:p>
                      <a:pPr marR="3810" algn="r">
                        <a:lnSpc>
                          <a:spcPts val="815"/>
                        </a:lnSpc>
                        <a:spcBef>
                          <a:spcPts val="70"/>
                        </a:spcBef>
                      </a:pPr>
                      <a:r>
                        <a:rPr sz="700" dirty="0">
                          <a:latin typeface="Arial"/>
                          <a:cs typeface="Arial"/>
                        </a:rPr>
                        <a:t>2</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Protection, </a:t>
                      </a:r>
                      <a:r>
                        <a:rPr sz="700" spc="-25" dirty="0">
                          <a:latin typeface="Arial"/>
                          <a:cs typeface="Arial"/>
                        </a:rPr>
                        <a:t>Assistance </a:t>
                      </a:r>
                      <a:r>
                        <a:rPr sz="700" spc="-30" dirty="0">
                          <a:latin typeface="Arial"/>
                          <a:cs typeface="Arial"/>
                        </a:rPr>
                        <a:t>and </a:t>
                      </a:r>
                      <a:r>
                        <a:rPr sz="700" spc="-20" dirty="0">
                          <a:latin typeface="Arial"/>
                          <a:cs typeface="Arial"/>
                        </a:rPr>
                        <a:t>Solutions</a:t>
                      </a:r>
                      <a:r>
                        <a:rPr sz="700" spc="25" dirty="0">
                          <a:latin typeface="Arial"/>
                          <a:cs typeface="Arial"/>
                        </a:rPr>
                        <a:t> </a:t>
                      </a:r>
                      <a:r>
                        <a:rPr sz="700" spc="-20" dirty="0">
                          <a:latin typeface="Arial"/>
                          <a:cs typeface="Arial"/>
                        </a:rPr>
                        <a:t>(5.1)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a:t>
                      </a:r>
                      <a:r>
                        <a:rPr sz="700" dirty="0">
                          <a:latin typeface="Arial"/>
                          <a:cs typeface="Arial"/>
                        </a:rPr>
                        <a:t>,</a:t>
                      </a:r>
                      <a:r>
                        <a:rPr sz="700" spc="-5" dirty="0">
                          <a:latin typeface="Arial"/>
                          <a:cs typeface="Arial"/>
                        </a:rPr>
                        <a:t>637</a:t>
                      </a:r>
                      <a:r>
                        <a:rPr sz="700" dirty="0">
                          <a:latin typeface="Arial"/>
                          <a:cs typeface="Arial"/>
                        </a:rPr>
                        <a:t>,</a:t>
                      </a:r>
                      <a:r>
                        <a:rPr sz="700" spc="-5" dirty="0">
                          <a:latin typeface="Arial"/>
                          <a:cs typeface="Arial"/>
                        </a:rPr>
                        <a:t>521</a:t>
                      </a:r>
                      <a:r>
                        <a:rPr sz="700" dirty="0">
                          <a:latin typeface="Arial"/>
                          <a:cs typeface="Arial"/>
                        </a:rPr>
                        <a:t>,</a:t>
                      </a:r>
                      <a:r>
                        <a:rPr sz="700" spc="-5" dirty="0">
                          <a:latin typeface="Arial"/>
                          <a:cs typeface="Arial"/>
                        </a:rPr>
                        <a:t>09</a:t>
                      </a:r>
                      <a:r>
                        <a:rPr sz="700" dirty="0">
                          <a:latin typeface="Arial"/>
                          <a:cs typeface="Arial"/>
                        </a:rPr>
                        <a:t>8</a:t>
                      </a:r>
                      <a:endParaRPr sz="700">
                        <a:latin typeface="Arial"/>
                        <a:cs typeface="Arial"/>
                      </a:endParaRPr>
                    </a:p>
                  </a:txBody>
                  <a:tcPr marL="0" marR="0" marT="1905" marB="0"/>
                </a:tc>
                <a:tc>
                  <a:txBody>
                    <a:bodyPr/>
                    <a:lstStyle/>
                    <a:p>
                      <a:pPr marL="202565">
                        <a:lnSpc>
                          <a:spcPct val="100000"/>
                        </a:lnSpc>
                        <a:spcBef>
                          <a:spcPts val="15"/>
                        </a:spcBef>
                      </a:pPr>
                      <a:r>
                        <a:rPr sz="700" spc="-25" dirty="0">
                          <a:latin typeface="Arial"/>
                          <a:cs typeface="Arial"/>
                        </a:rPr>
                        <a:t>143,383,000</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3"/>
                  </a:ext>
                </a:extLst>
              </a:tr>
              <a:tr h="124460">
                <a:tc>
                  <a:txBody>
                    <a:bodyPr/>
                    <a:lstStyle/>
                    <a:p>
                      <a:pPr marR="3810" algn="r">
                        <a:lnSpc>
                          <a:spcPts val="815"/>
                        </a:lnSpc>
                        <a:spcBef>
                          <a:spcPts val="70"/>
                        </a:spcBef>
                      </a:pPr>
                      <a:r>
                        <a:rPr sz="700" dirty="0">
                          <a:latin typeface="Arial"/>
                          <a:cs typeface="Arial"/>
                        </a:rPr>
                        <a:t>3</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30" dirty="0">
                          <a:latin typeface="Arial"/>
                          <a:cs typeface="Arial"/>
                        </a:rPr>
                        <a:t>Good Governance</a:t>
                      </a:r>
                      <a:r>
                        <a:rPr sz="700" spc="-5" dirty="0">
                          <a:latin typeface="Arial"/>
                          <a:cs typeface="Arial"/>
                        </a:rPr>
                        <a:t> </a:t>
                      </a:r>
                      <a:r>
                        <a:rPr sz="700" spc="-20" dirty="0">
                          <a:latin typeface="Arial"/>
                          <a:cs typeface="Arial"/>
                        </a:rPr>
                        <a:t>(2.2)</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a:t>
                      </a:r>
                      <a:r>
                        <a:rPr sz="700" dirty="0">
                          <a:latin typeface="Arial"/>
                          <a:cs typeface="Arial"/>
                        </a:rPr>
                        <a:t>,</a:t>
                      </a:r>
                      <a:r>
                        <a:rPr sz="700" spc="-5" dirty="0">
                          <a:latin typeface="Arial"/>
                          <a:cs typeface="Arial"/>
                        </a:rPr>
                        <a:t>011</a:t>
                      </a:r>
                      <a:r>
                        <a:rPr sz="700" dirty="0">
                          <a:latin typeface="Arial"/>
                          <a:cs typeface="Arial"/>
                        </a:rPr>
                        <a:t>,</a:t>
                      </a:r>
                      <a:r>
                        <a:rPr sz="700" spc="-5" dirty="0">
                          <a:latin typeface="Arial"/>
                          <a:cs typeface="Arial"/>
                        </a:rPr>
                        <a:t>895</a:t>
                      </a:r>
                      <a:r>
                        <a:rPr sz="700" dirty="0">
                          <a:latin typeface="Arial"/>
                          <a:cs typeface="Arial"/>
                        </a:rPr>
                        <a:t>,</a:t>
                      </a:r>
                      <a:r>
                        <a:rPr sz="700" spc="-5" dirty="0">
                          <a:latin typeface="Arial"/>
                          <a:cs typeface="Arial"/>
                        </a:rPr>
                        <a:t>26</a:t>
                      </a:r>
                      <a:r>
                        <a:rPr sz="700" dirty="0">
                          <a:latin typeface="Arial"/>
                          <a:cs typeface="Arial"/>
                        </a:rPr>
                        <a:t>8</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22,222,112</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4"/>
                  </a:ext>
                </a:extLst>
              </a:tr>
              <a:tr h="124460">
                <a:tc>
                  <a:txBody>
                    <a:bodyPr/>
                    <a:lstStyle/>
                    <a:p>
                      <a:pPr marR="3810" algn="r">
                        <a:lnSpc>
                          <a:spcPts val="815"/>
                        </a:lnSpc>
                        <a:spcBef>
                          <a:spcPts val="70"/>
                        </a:spcBef>
                      </a:pPr>
                      <a:r>
                        <a:rPr sz="700" dirty="0">
                          <a:latin typeface="Arial"/>
                          <a:cs typeface="Arial"/>
                        </a:rPr>
                        <a:t>4</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Infrastructure (4.4)</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705</a:t>
                      </a:r>
                      <a:r>
                        <a:rPr sz="700" dirty="0">
                          <a:latin typeface="Arial"/>
                          <a:cs typeface="Arial"/>
                        </a:rPr>
                        <a:t>,</a:t>
                      </a:r>
                      <a:r>
                        <a:rPr sz="700" spc="-5" dirty="0">
                          <a:latin typeface="Arial"/>
                          <a:cs typeface="Arial"/>
                        </a:rPr>
                        <a:t>244</a:t>
                      </a:r>
                      <a:r>
                        <a:rPr sz="700" dirty="0">
                          <a:latin typeface="Arial"/>
                          <a:cs typeface="Arial"/>
                        </a:rPr>
                        <a:t>,</a:t>
                      </a:r>
                      <a:r>
                        <a:rPr sz="700" spc="-5" dirty="0">
                          <a:latin typeface="Arial"/>
                          <a:cs typeface="Arial"/>
                        </a:rPr>
                        <a:t>69</a:t>
                      </a:r>
                      <a:r>
                        <a:rPr sz="700" dirty="0">
                          <a:latin typeface="Arial"/>
                          <a:cs typeface="Arial"/>
                        </a:rPr>
                        <a:t>6</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10,397,460</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5"/>
                  </a:ext>
                </a:extLst>
              </a:tr>
              <a:tr h="124460">
                <a:tc>
                  <a:txBody>
                    <a:bodyPr/>
                    <a:lstStyle/>
                    <a:p>
                      <a:pPr marR="3810" algn="r">
                        <a:lnSpc>
                          <a:spcPts val="815"/>
                        </a:lnSpc>
                        <a:spcBef>
                          <a:spcPts val="70"/>
                        </a:spcBef>
                      </a:pPr>
                      <a:r>
                        <a:rPr sz="700" dirty="0">
                          <a:latin typeface="Arial"/>
                          <a:cs typeface="Arial"/>
                        </a:rPr>
                        <a:t>5</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Education</a:t>
                      </a:r>
                      <a:r>
                        <a:rPr sz="700" spc="-20" dirty="0">
                          <a:latin typeface="Arial"/>
                          <a:cs typeface="Arial"/>
                        </a:rPr>
                        <a:t> (3.2)</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627</a:t>
                      </a:r>
                      <a:r>
                        <a:rPr sz="700" dirty="0">
                          <a:latin typeface="Arial"/>
                          <a:cs typeface="Arial"/>
                        </a:rPr>
                        <a:t>,</a:t>
                      </a:r>
                      <a:r>
                        <a:rPr sz="700" spc="-5" dirty="0">
                          <a:latin typeface="Arial"/>
                          <a:cs typeface="Arial"/>
                        </a:rPr>
                        <a:t>225</a:t>
                      </a:r>
                      <a:r>
                        <a:rPr sz="700" dirty="0">
                          <a:latin typeface="Arial"/>
                          <a:cs typeface="Arial"/>
                        </a:rPr>
                        <a:t>,</a:t>
                      </a:r>
                      <a:r>
                        <a:rPr sz="700" spc="-5" dirty="0">
                          <a:latin typeface="Arial"/>
                          <a:cs typeface="Arial"/>
                        </a:rPr>
                        <a:t>53</a:t>
                      </a:r>
                      <a:r>
                        <a:rPr sz="700" dirty="0">
                          <a:latin typeface="Arial"/>
                          <a:cs typeface="Arial"/>
                        </a:rPr>
                        <a:t>9</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4,161,549</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6"/>
                  </a:ext>
                </a:extLst>
              </a:tr>
              <a:tr h="124460">
                <a:tc>
                  <a:txBody>
                    <a:bodyPr/>
                    <a:lstStyle/>
                    <a:p>
                      <a:pPr marR="3810" algn="r">
                        <a:lnSpc>
                          <a:spcPts val="815"/>
                        </a:lnSpc>
                        <a:spcBef>
                          <a:spcPts val="70"/>
                        </a:spcBef>
                      </a:pPr>
                      <a:r>
                        <a:rPr sz="700" dirty="0">
                          <a:latin typeface="Arial"/>
                          <a:cs typeface="Arial"/>
                        </a:rPr>
                        <a:t>6</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Financial </a:t>
                      </a:r>
                      <a:r>
                        <a:rPr sz="700" spc="-25" dirty="0">
                          <a:latin typeface="Arial"/>
                          <a:cs typeface="Arial"/>
                        </a:rPr>
                        <a:t>Sector Capacity</a:t>
                      </a:r>
                      <a:r>
                        <a:rPr sz="700" dirty="0">
                          <a:latin typeface="Arial"/>
                          <a:cs typeface="Arial"/>
                        </a:rPr>
                        <a:t> </a:t>
                      </a:r>
                      <a:r>
                        <a:rPr sz="700" spc="-20" dirty="0">
                          <a:latin typeface="Arial"/>
                          <a:cs typeface="Arial"/>
                        </a:rPr>
                        <a:t>(4.3)</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496</a:t>
                      </a:r>
                      <a:r>
                        <a:rPr sz="700" dirty="0">
                          <a:latin typeface="Arial"/>
                          <a:cs typeface="Arial"/>
                        </a:rPr>
                        <a:t>,</a:t>
                      </a:r>
                      <a:r>
                        <a:rPr sz="700" spc="-5" dirty="0">
                          <a:latin typeface="Arial"/>
                          <a:cs typeface="Arial"/>
                        </a:rPr>
                        <a:t>694</a:t>
                      </a:r>
                      <a:r>
                        <a:rPr sz="700" dirty="0">
                          <a:latin typeface="Arial"/>
                          <a:cs typeface="Arial"/>
                        </a:rPr>
                        <a:t>,</a:t>
                      </a:r>
                      <a:r>
                        <a:rPr sz="700" spc="-5" dirty="0">
                          <a:latin typeface="Arial"/>
                          <a:cs typeface="Arial"/>
                        </a:rPr>
                        <a:t>05</a:t>
                      </a:r>
                      <a:r>
                        <a:rPr sz="700" dirty="0">
                          <a:latin typeface="Arial"/>
                          <a:cs typeface="Arial"/>
                        </a:rPr>
                        <a:t>7</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12,154,011</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7"/>
                  </a:ext>
                </a:extLst>
              </a:tr>
              <a:tr h="124460">
                <a:tc>
                  <a:txBody>
                    <a:bodyPr/>
                    <a:lstStyle/>
                    <a:p>
                      <a:pPr marR="3810" algn="r">
                        <a:lnSpc>
                          <a:spcPts val="815"/>
                        </a:lnSpc>
                        <a:spcBef>
                          <a:spcPts val="70"/>
                        </a:spcBef>
                      </a:pPr>
                      <a:r>
                        <a:rPr sz="700" dirty="0">
                          <a:latin typeface="Arial"/>
                          <a:cs typeface="Arial"/>
                        </a:rPr>
                        <a:t>7</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Agriculture (4.5)</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434</a:t>
                      </a:r>
                      <a:r>
                        <a:rPr sz="700" dirty="0">
                          <a:latin typeface="Arial"/>
                          <a:cs typeface="Arial"/>
                        </a:rPr>
                        <a:t>,</a:t>
                      </a:r>
                      <a:r>
                        <a:rPr sz="700" spc="-5" dirty="0">
                          <a:latin typeface="Arial"/>
                          <a:cs typeface="Arial"/>
                        </a:rPr>
                        <a:t>996</a:t>
                      </a:r>
                      <a:r>
                        <a:rPr sz="700" dirty="0">
                          <a:latin typeface="Arial"/>
                          <a:cs typeface="Arial"/>
                        </a:rPr>
                        <a:t>,</a:t>
                      </a:r>
                      <a:r>
                        <a:rPr sz="700" spc="-5" dirty="0">
                          <a:latin typeface="Arial"/>
                          <a:cs typeface="Arial"/>
                        </a:rPr>
                        <a:t>61</a:t>
                      </a:r>
                      <a:r>
                        <a:rPr sz="700" dirty="0">
                          <a:latin typeface="Arial"/>
                          <a:cs typeface="Arial"/>
                        </a:rPr>
                        <a:t>8</a:t>
                      </a:r>
                      <a:endParaRPr sz="700">
                        <a:latin typeface="Arial"/>
                        <a:cs typeface="Arial"/>
                      </a:endParaRPr>
                    </a:p>
                  </a:txBody>
                  <a:tcPr marL="0" marR="0" marT="1905" marB="0"/>
                </a:tc>
                <a:tc>
                  <a:txBody>
                    <a:bodyPr/>
                    <a:lstStyle/>
                    <a:p>
                      <a:pPr marL="365125">
                        <a:lnSpc>
                          <a:spcPct val="100000"/>
                        </a:lnSpc>
                        <a:spcBef>
                          <a:spcPts val="15"/>
                        </a:spcBef>
                      </a:pPr>
                      <a:r>
                        <a:rPr sz="700" spc="-25" dirty="0">
                          <a:latin typeface="Arial"/>
                          <a:cs typeface="Arial"/>
                        </a:rPr>
                        <a:t>117,509</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8"/>
                  </a:ext>
                </a:extLst>
              </a:tr>
              <a:tr h="124460">
                <a:tc>
                  <a:txBody>
                    <a:bodyPr/>
                    <a:lstStyle/>
                    <a:p>
                      <a:pPr marR="3810" algn="r">
                        <a:lnSpc>
                          <a:spcPts val="815"/>
                        </a:lnSpc>
                        <a:spcBef>
                          <a:spcPts val="70"/>
                        </a:spcBef>
                      </a:pPr>
                      <a:r>
                        <a:rPr sz="700" dirty="0">
                          <a:latin typeface="Arial"/>
                          <a:cs typeface="Arial"/>
                        </a:rPr>
                        <a:t>8</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Stabilization </a:t>
                      </a:r>
                      <a:r>
                        <a:rPr sz="700" spc="-25" dirty="0">
                          <a:latin typeface="Arial"/>
                          <a:cs typeface="Arial"/>
                        </a:rPr>
                        <a:t>Operations </a:t>
                      </a:r>
                      <a:r>
                        <a:rPr sz="700" spc="-30" dirty="0">
                          <a:latin typeface="Arial"/>
                          <a:cs typeface="Arial"/>
                        </a:rPr>
                        <a:t>&amp; </a:t>
                      </a:r>
                      <a:r>
                        <a:rPr sz="700" spc="-25" dirty="0">
                          <a:latin typeface="Arial"/>
                          <a:cs typeface="Arial"/>
                        </a:rPr>
                        <a:t>Security Sector </a:t>
                      </a:r>
                      <a:r>
                        <a:rPr sz="700" spc="-30" dirty="0">
                          <a:latin typeface="Arial"/>
                          <a:cs typeface="Arial"/>
                        </a:rPr>
                        <a:t>Reform</a:t>
                      </a:r>
                      <a:r>
                        <a:rPr sz="700" spc="75" dirty="0">
                          <a:latin typeface="Arial"/>
                          <a:cs typeface="Arial"/>
                        </a:rPr>
                        <a:t> </a:t>
                      </a:r>
                      <a:r>
                        <a:rPr sz="700" spc="-20" dirty="0">
                          <a:latin typeface="Arial"/>
                          <a:cs typeface="Arial"/>
                        </a:rPr>
                        <a:t>(1.3)</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397</a:t>
                      </a:r>
                      <a:r>
                        <a:rPr sz="700" dirty="0">
                          <a:latin typeface="Arial"/>
                          <a:cs typeface="Arial"/>
                        </a:rPr>
                        <a:t>,</a:t>
                      </a:r>
                      <a:r>
                        <a:rPr sz="700" spc="-5" dirty="0">
                          <a:latin typeface="Arial"/>
                          <a:cs typeface="Arial"/>
                        </a:rPr>
                        <a:t>236</a:t>
                      </a:r>
                      <a:r>
                        <a:rPr sz="700" dirty="0">
                          <a:latin typeface="Arial"/>
                          <a:cs typeface="Arial"/>
                        </a:rPr>
                        <a:t>,</a:t>
                      </a:r>
                      <a:r>
                        <a:rPr sz="700" spc="-5" dirty="0">
                          <a:latin typeface="Arial"/>
                          <a:cs typeface="Arial"/>
                        </a:rPr>
                        <a:t>29</a:t>
                      </a:r>
                      <a:r>
                        <a:rPr sz="700" dirty="0">
                          <a:latin typeface="Arial"/>
                          <a:cs typeface="Arial"/>
                        </a:rPr>
                        <a:t>3</a:t>
                      </a:r>
                      <a:endParaRPr sz="700">
                        <a:latin typeface="Arial"/>
                        <a:cs typeface="Arial"/>
                      </a:endParaRPr>
                    </a:p>
                  </a:txBody>
                  <a:tcPr marL="0" marR="0" marT="1905" marB="0"/>
                </a:tc>
                <a:tc>
                  <a:txBody>
                    <a:bodyPr/>
                    <a:lstStyle/>
                    <a:p>
                      <a:pPr>
                        <a:lnSpc>
                          <a:spcPct val="100000"/>
                        </a:lnSpc>
                      </a:pPr>
                      <a:endParaRPr sz="6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9"/>
                  </a:ext>
                </a:extLst>
              </a:tr>
              <a:tr h="124460">
                <a:tc>
                  <a:txBody>
                    <a:bodyPr/>
                    <a:lstStyle/>
                    <a:p>
                      <a:pPr marR="3810" algn="r">
                        <a:lnSpc>
                          <a:spcPts val="815"/>
                        </a:lnSpc>
                        <a:spcBef>
                          <a:spcPts val="70"/>
                        </a:spcBef>
                      </a:pPr>
                      <a:r>
                        <a:rPr sz="700" dirty="0">
                          <a:latin typeface="Arial"/>
                          <a:cs typeface="Arial"/>
                        </a:rPr>
                        <a:t>9</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Civil </a:t>
                      </a:r>
                      <a:r>
                        <a:rPr sz="700" spc="-25" dirty="0">
                          <a:latin typeface="Arial"/>
                          <a:cs typeface="Arial"/>
                        </a:rPr>
                        <a:t>Society</a:t>
                      </a:r>
                      <a:r>
                        <a:rPr sz="700" spc="-10" dirty="0">
                          <a:latin typeface="Arial"/>
                          <a:cs typeface="Arial"/>
                        </a:rPr>
                        <a:t> </a:t>
                      </a:r>
                      <a:r>
                        <a:rPr sz="700" spc="-20" dirty="0">
                          <a:latin typeface="Arial"/>
                          <a:cs typeface="Arial"/>
                        </a:rPr>
                        <a:t>(2.4)</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364</a:t>
                      </a:r>
                      <a:r>
                        <a:rPr sz="700" dirty="0">
                          <a:latin typeface="Arial"/>
                          <a:cs typeface="Arial"/>
                        </a:rPr>
                        <a:t>,</a:t>
                      </a:r>
                      <a:r>
                        <a:rPr sz="700" spc="-5" dirty="0">
                          <a:latin typeface="Arial"/>
                          <a:cs typeface="Arial"/>
                        </a:rPr>
                        <a:t>790</a:t>
                      </a:r>
                      <a:r>
                        <a:rPr sz="700" dirty="0">
                          <a:latin typeface="Arial"/>
                          <a:cs typeface="Arial"/>
                        </a:rPr>
                        <a:t>,</a:t>
                      </a:r>
                      <a:r>
                        <a:rPr sz="700" spc="-5" dirty="0">
                          <a:latin typeface="Arial"/>
                          <a:cs typeface="Arial"/>
                        </a:rPr>
                        <a:t>35</a:t>
                      </a:r>
                      <a:r>
                        <a:rPr sz="700" dirty="0">
                          <a:latin typeface="Arial"/>
                          <a:cs typeface="Arial"/>
                        </a:rPr>
                        <a:t>3</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12,529,274</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0"/>
                  </a:ext>
                </a:extLst>
              </a:tr>
              <a:tr h="124460">
                <a:tc>
                  <a:txBody>
                    <a:bodyPr/>
                    <a:lstStyle/>
                    <a:p>
                      <a:pPr marR="4445" algn="r">
                        <a:lnSpc>
                          <a:spcPts val="815"/>
                        </a:lnSpc>
                        <a:spcBef>
                          <a:spcPts val="70"/>
                        </a:spcBef>
                      </a:pPr>
                      <a:r>
                        <a:rPr sz="700" spc="-5" dirty="0">
                          <a:latin typeface="Arial"/>
                          <a:cs typeface="Arial"/>
                        </a:rPr>
                        <a:t>10</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Counter-Narcotics</a:t>
                      </a:r>
                      <a:r>
                        <a:rPr sz="700" spc="-10" dirty="0">
                          <a:latin typeface="Arial"/>
                          <a:cs typeface="Arial"/>
                        </a:rPr>
                        <a:t> </a:t>
                      </a:r>
                      <a:r>
                        <a:rPr sz="700" spc="-20" dirty="0">
                          <a:latin typeface="Arial"/>
                          <a:cs typeface="Arial"/>
                        </a:rPr>
                        <a:t>(1.4)</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357</a:t>
                      </a:r>
                      <a:r>
                        <a:rPr sz="700" dirty="0">
                          <a:latin typeface="Arial"/>
                          <a:cs typeface="Arial"/>
                        </a:rPr>
                        <a:t>,</a:t>
                      </a:r>
                      <a:r>
                        <a:rPr sz="700" spc="-5" dirty="0">
                          <a:latin typeface="Arial"/>
                          <a:cs typeface="Arial"/>
                        </a:rPr>
                        <a:t>682</a:t>
                      </a:r>
                      <a:r>
                        <a:rPr sz="700" dirty="0">
                          <a:latin typeface="Arial"/>
                          <a:cs typeface="Arial"/>
                        </a:rPr>
                        <a:t>,</a:t>
                      </a:r>
                      <a:r>
                        <a:rPr sz="700" spc="-5" dirty="0">
                          <a:latin typeface="Arial"/>
                          <a:cs typeface="Arial"/>
                        </a:rPr>
                        <a:t>85</a:t>
                      </a:r>
                      <a:r>
                        <a:rPr sz="700" dirty="0">
                          <a:latin typeface="Arial"/>
                          <a:cs typeface="Arial"/>
                        </a:rPr>
                        <a:t>2</a:t>
                      </a:r>
                      <a:endParaRPr sz="700">
                        <a:latin typeface="Arial"/>
                        <a:cs typeface="Arial"/>
                      </a:endParaRPr>
                    </a:p>
                  </a:txBody>
                  <a:tcPr marL="0" marR="0" marT="1905" marB="0"/>
                </a:tc>
                <a:tc>
                  <a:txBody>
                    <a:bodyPr/>
                    <a:lstStyle/>
                    <a:p>
                      <a:pPr>
                        <a:lnSpc>
                          <a:spcPct val="100000"/>
                        </a:lnSpc>
                      </a:pPr>
                      <a:endParaRPr sz="6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11"/>
                  </a:ext>
                </a:extLst>
              </a:tr>
              <a:tr h="124460">
                <a:tc>
                  <a:txBody>
                    <a:bodyPr/>
                    <a:lstStyle/>
                    <a:p>
                      <a:pPr marR="4445" algn="r">
                        <a:lnSpc>
                          <a:spcPts val="815"/>
                        </a:lnSpc>
                        <a:spcBef>
                          <a:spcPts val="70"/>
                        </a:spcBef>
                      </a:pPr>
                      <a:r>
                        <a:rPr sz="700" spc="-5" dirty="0">
                          <a:latin typeface="Arial"/>
                          <a:cs typeface="Arial"/>
                        </a:rPr>
                        <a:t>11</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Conflict Mitigation </a:t>
                      </a:r>
                      <a:r>
                        <a:rPr sz="700" spc="-30" dirty="0">
                          <a:latin typeface="Arial"/>
                          <a:cs typeface="Arial"/>
                        </a:rPr>
                        <a:t>and </a:t>
                      </a:r>
                      <a:r>
                        <a:rPr sz="700" spc="-20" dirty="0">
                          <a:latin typeface="Arial"/>
                          <a:cs typeface="Arial"/>
                        </a:rPr>
                        <a:t>Reconciliation</a:t>
                      </a:r>
                      <a:r>
                        <a:rPr sz="700" spc="10" dirty="0">
                          <a:latin typeface="Arial"/>
                          <a:cs typeface="Arial"/>
                        </a:rPr>
                        <a:t> </a:t>
                      </a:r>
                      <a:r>
                        <a:rPr sz="700" spc="-20" dirty="0">
                          <a:latin typeface="Arial"/>
                          <a:cs typeface="Arial"/>
                        </a:rPr>
                        <a:t>(1.6)</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350</a:t>
                      </a:r>
                      <a:r>
                        <a:rPr sz="700" dirty="0">
                          <a:latin typeface="Arial"/>
                          <a:cs typeface="Arial"/>
                        </a:rPr>
                        <a:t>,</a:t>
                      </a:r>
                      <a:r>
                        <a:rPr sz="700" spc="-5" dirty="0">
                          <a:latin typeface="Arial"/>
                          <a:cs typeface="Arial"/>
                        </a:rPr>
                        <a:t>757</a:t>
                      </a:r>
                      <a:r>
                        <a:rPr sz="700" dirty="0">
                          <a:latin typeface="Arial"/>
                          <a:cs typeface="Arial"/>
                        </a:rPr>
                        <a:t>,</a:t>
                      </a:r>
                      <a:r>
                        <a:rPr sz="700" spc="-5" dirty="0">
                          <a:latin typeface="Arial"/>
                          <a:cs typeface="Arial"/>
                        </a:rPr>
                        <a:t>00</a:t>
                      </a:r>
                      <a:r>
                        <a:rPr sz="700" dirty="0">
                          <a:latin typeface="Arial"/>
                          <a:cs typeface="Arial"/>
                        </a:rPr>
                        <a:t>9</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1,348,217</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2"/>
                  </a:ext>
                </a:extLst>
              </a:tr>
              <a:tr h="124460">
                <a:tc>
                  <a:txBody>
                    <a:bodyPr/>
                    <a:lstStyle/>
                    <a:p>
                      <a:pPr marR="4445" algn="r">
                        <a:lnSpc>
                          <a:spcPts val="815"/>
                        </a:lnSpc>
                        <a:spcBef>
                          <a:spcPts val="70"/>
                        </a:spcBef>
                      </a:pPr>
                      <a:r>
                        <a:rPr sz="700" spc="-5" dirty="0">
                          <a:latin typeface="Arial"/>
                          <a:cs typeface="Arial"/>
                        </a:rPr>
                        <a:t>12</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30" dirty="0">
                          <a:latin typeface="Arial"/>
                          <a:cs typeface="Arial"/>
                        </a:rPr>
                        <a:t>Macroeconomic </a:t>
                      </a:r>
                      <a:r>
                        <a:rPr sz="700" spc="-25" dirty="0">
                          <a:latin typeface="Arial"/>
                          <a:cs typeface="Arial"/>
                        </a:rPr>
                        <a:t>Foundation </a:t>
                      </a:r>
                      <a:r>
                        <a:rPr sz="700" spc="-20" dirty="0">
                          <a:latin typeface="Arial"/>
                          <a:cs typeface="Arial"/>
                        </a:rPr>
                        <a:t>for </a:t>
                      </a:r>
                      <a:r>
                        <a:rPr sz="700" spc="-30" dirty="0">
                          <a:latin typeface="Arial"/>
                          <a:cs typeface="Arial"/>
                        </a:rPr>
                        <a:t>Growth</a:t>
                      </a:r>
                      <a:r>
                        <a:rPr sz="700" spc="25" dirty="0">
                          <a:latin typeface="Arial"/>
                          <a:cs typeface="Arial"/>
                        </a:rPr>
                        <a:t> </a:t>
                      </a:r>
                      <a:r>
                        <a:rPr sz="700" spc="-20" dirty="0">
                          <a:latin typeface="Arial"/>
                          <a:cs typeface="Arial"/>
                        </a:rPr>
                        <a:t>(4.1)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290</a:t>
                      </a:r>
                      <a:r>
                        <a:rPr sz="700" dirty="0">
                          <a:latin typeface="Arial"/>
                          <a:cs typeface="Arial"/>
                        </a:rPr>
                        <a:t>,</a:t>
                      </a:r>
                      <a:r>
                        <a:rPr sz="700" spc="-5" dirty="0">
                          <a:latin typeface="Arial"/>
                          <a:cs typeface="Arial"/>
                        </a:rPr>
                        <a:t>232</a:t>
                      </a:r>
                      <a:r>
                        <a:rPr sz="700" dirty="0">
                          <a:latin typeface="Arial"/>
                          <a:cs typeface="Arial"/>
                        </a:rPr>
                        <a:t>,</a:t>
                      </a:r>
                      <a:r>
                        <a:rPr sz="700" spc="-5" dirty="0">
                          <a:latin typeface="Arial"/>
                          <a:cs typeface="Arial"/>
                        </a:rPr>
                        <a:t>61</a:t>
                      </a:r>
                      <a:r>
                        <a:rPr sz="700" dirty="0">
                          <a:latin typeface="Arial"/>
                          <a:cs typeface="Arial"/>
                        </a:rPr>
                        <a:t>4</a:t>
                      </a:r>
                      <a:endParaRPr sz="700">
                        <a:latin typeface="Arial"/>
                        <a:cs typeface="Arial"/>
                      </a:endParaRPr>
                    </a:p>
                  </a:txBody>
                  <a:tcPr marL="0" marR="0" marT="1905" marB="0"/>
                </a:tc>
                <a:tc>
                  <a:txBody>
                    <a:bodyPr/>
                    <a:lstStyle/>
                    <a:p>
                      <a:pPr marR="108585" algn="ctr">
                        <a:lnSpc>
                          <a:spcPct val="100000"/>
                        </a:lnSpc>
                        <a:spcBef>
                          <a:spcPts val="15"/>
                        </a:spcBef>
                      </a:pPr>
                      <a:r>
                        <a:rPr sz="700" spc="-25" dirty="0">
                          <a:latin typeface="Arial"/>
                          <a:cs typeface="Arial"/>
                        </a:rPr>
                        <a:t>19,251</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3"/>
                  </a:ext>
                </a:extLst>
              </a:tr>
              <a:tr h="124460">
                <a:tc>
                  <a:txBody>
                    <a:bodyPr/>
                    <a:lstStyle/>
                    <a:p>
                      <a:pPr marR="4445" algn="r">
                        <a:lnSpc>
                          <a:spcPts val="815"/>
                        </a:lnSpc>
                        <a:spcBef>
                          <a:spcPts val="70"/>
                        </a:spcBef>
                      </a:pPr>
                      <a:r>
                        <a:rPr sz="700" spc="-5" dirty="0">
                          <a:latin typeface="Arial"/>
                          <a:cs typeface="Arial"/>
                        </a:rPr>
                        <a:t>13</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Trade </a:t>
                      </a:r>
                      <a:r>
                        <a:rPr sz="700" spc="-30" dirty="0">
                          <a:latin typeface="Arial"/>
                          <a:cs typeface="Arial"/>
                        </a:rPr>
                        <a:t>and </a:t>
                      </a:r>
                      <a:r>
                        <a:rPr sz="700" spc="-25" dirty="0">
                          <a:latin typeface="Arial"/>
                          <a:cs typeface="Arial"/>
                        </a:rPr>
                        <a:t>Investment</a:t>
                      </a:r>
                      <a:r>
                        <a:rPr sz="700" spc="15" dirty="0">
                          <a:latin typeface="Arial"/>
                          <a:cs typeface="Arial"/>
                        </a:rPr>
                        <a:t> </a:t>
                      </a:r>
                      <a:r>
                        <a:rPr sz="700" spc="-20" dirty="0">
                          <a:latin typeface="Arial"/>
                          <a:cs typeface="Arial"/>
                        </a:rPr>
                        <a:t>(4.2)</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276</a:t>
                      </a:r>
                      <a:r>
                        <a:rPr sz="700" dirty="0">
                          <a:latin typeface="Arial"/>
                          <a:cs typeface="Arial"/>
                        </a:rPr>
                        <a:t>,</a:t>
                      </a:r>
                      <a:r>
                        <a:rPr sz="700" spc="-5" dirty="0">
                          <a:latin typeface="Arial"/>
                          <a:cs typeface="Arial"/>
                        </a:rPr>
                        <a:t>137</a:t>
                      </a:r>
                      <a:r>
                        <a:rPr sz="700" dirty="0">
                          <a:latin typeface="Arial"/>
                          <a:cs typeface="Arial"/>
                        </a:rPr>
                        <a:t>,</a:t>
                      </a:r>
                      <a:r>
                        <a:rPr sz="700" spc="-5" dirty="0">
                          <a:latin typeface="Arial"/>
                          <a:cs typeface="Arial"/>
                        </a:rPr>
                        <a:t>56</a:t>
                      </a:r>
                      <a:r>
                        <a:rPr sz="700" dirty="0">
                          <a:latin typeface="Arial"/>
                          <a:cs typeface="Arial"/>
                        </a:rPr>
                        <a:t>7</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3,270,771</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4"/>
                  </a:ext>
                </a:extLst>
              </a:tr>
              <a:tr h="132715">
                <a:tc>
                  <a:txBody>
                    <a:bodyPr/>
                    <a:lstStyle/>
                    <a:p>
                      <a:pPr marR="4445" algn="r">
                        <a:lnSpc>
                          <a:spcPct val="100000"/>
                        </a:lnSpc>
                        <a:spcBef>
                          <a:spcPts val="70"/>
                        </a:spcBef>
                      </a:pPr>
                      <a:r>
                        <a:rPr sz="700" spc="-5" dirty="0">
                          <a:latin typeface="Arial"/>
                          <a:cs typeface="Arial"/>
                        </a:rPr>
                        <a:t>14</a:t>
                      </a:r>
                      <a:endParaRPr sz="700">
                        <a:latin typeface="Arial"/>
                        <a:cs typeface="Arial"/>
                      </a:endParaRPr>
                    </a:p>
                  </a:txBody>
                  <a:tcPr marL="0" marR="0" marT="8890" marB="0">
                    <a:lnL w="12700">
                      <a:solidFill>
                        <a:srgbClr val="000000"/>
                      </a:solidFill>
                      <a:prstDash val="solid"/>
                    </a:lnL>
                  </a:tcPr>
                </a:tc>
                <a:tc>
                  <a:txBody>
                    <a:bodyPr/>
                    <a:lstStyle/>
                    <a:p>
                      <a:pPr marL="22225">
                        <a:lnSpc>
                          <a:spcPct val="100000"/>
                        </a:lnSpc>
                        <a:spcBef>
                          <a:spcPts val="70"/>
                        </a:spcBef>
                      </a:pPr>
                      <a:r>
                        <a:rPr sz="700" spc="-25" dirty="0">
                          <a:latin typeface="Arial"/>
                          <a:cs typeface="Arial"/>
                        </a:rPr>
                        <a:t>Private Sector Competitiveness</a:t>
                      </a:r>
                      <a:r>
                        <a:rPr sz="700" spc="10" dirty="0">
                          <a:latin typeface="Arial"/>
                          <a:cs typeface="Arial"/>
                        </a:rPr>
                        <a:t> </a:t>
                      </a:r>
                      <a:r>
                        <a:rPr sz="700" spc="-20" dirty="0">
                          <a:latin typeface="Arial"/>
                          <a:cs typeface="Arial"/>
                        </a:rPr>
                        <a:t>(4.6)</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274</a:t>
                      </a:r>
                      <a:r>
                        <a:rPr sz="700" dirty="0">
                          <a:latin typeface="Arial"/>
                          <a:cs typeface="Arial"/>
                        </a:rPr>
                        <a:t>,</a:t>
                      </a:r>
                      <a:r>
                        <a:rPr sz="700" spc="-5" dirty="0">
                          <a:latin typeface="Arial"/>
                          <a:cs typeface="Arial"/>
                        </a:rPr>
                        <a:t>417</a:t>
                      </a:r>
                      <a:r>
                        <a:rPr sz="700" dirty="0">
                          <a:latin typeface="Arial"/>
                          <a:cs typeface="Arial"/>
                        </a:rPr>
                        <a:t>,</a:t>
                      </a:r>
                      <a:r>
                        <a:rPr sz="700" spc="-5" dirty="0">
                          <a:latin typeface="Arial"/>
                          <a:cs typeface="Arial"/>
                        </a:rPr>
                        <a:t>16</a:t>
                      </a:r>
                      <a:r>
                        <a:rPr sz="700" dirty="0">
                          <a:latin typeface="Arial"/>
                          <a:cs typeface="Arial"/>
                        </a:rPr>
                        <a:t>1</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1,076,055</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5"/>
                  </a:ext>
                </a:extLst>
              </a:tr>
              <a:tr h="132715">
                <a:tc>
                  <a:txBody>
                    <a:bodyPr/>
                    <a:lstStyle/>
                    <a:p>
                      <a:pPr marR="4445" algn="r">
                        <a:lnSpc>
                          <a:spcPts val="815"/>
                        </a:lnSpc>
                        <a:spcBef>
                          <a:spcPts val="135"/>
                        </a:spcBef>
                      </a:pPr>
                      <a:r>
                        <a:rPr sz="700" spc="-5" dirty="0">
                          <a:latin typeface="Arial"/>
                          <a:cs typeface="Arial"/>
                        </a:rPr>
                        <a:t>15</a:t>
                      </a:r>
                      <a:endParaRPr sz="700">
                        <a:latin typeface="Arial"/>
                        <a:cs typeface="Arial"/>
                      </a:endParaRPr>
                    </a:p>
                  </a:txBody>
                  <a:tcPr marL="0" marR="0" marT="17145" marB="0">
                    <a:lnL w="12700">
                      <a:solidFill>
                        <a:srgbClr val="000000"/>
                      </a:solidFill>
                      <a:prstDash val="solid"/>
                    </a:lnL>
                  </a:tcPr>
                </a:tc>
                <a:tc>
                  <a:txBody>
                    <a:bodyPr/>
                    <a:lstStyle/>
                    <a:p>
                      <a:pPr marL="22225">
                        <a:lnSpc>
                          <a:spcPts val="815"/>
                        </a:lnSpc>
                        <a:spcBef>
                          <a:spcPts val="135"/>
                        </a:spcBef>
                      </a:pPr>
                      <a:r>
                        <a:rPr sz="700" spc="-25" dirty="0">
                          <a:latin typeface="Arial"/>
                          <a:cs typeface="Arial"/>
                        </a:rPr>
                        <a:t>Environment</a:t>
                      </a:r>
                      <a:r>
                        <a:rPr sz="700" spc="-10" dirty="0">
                          <a:latin typeface="Arial"/>
                          <a:cs typeface="Arial"/>
                        </a:rPr>
                        <a:t> </a:t>
                      </a:r>
                      <a:r>
                        <a:rPr sz="700" spc="-20" dirty="0">
                          <a:latin typeface="Arial"/>
                          <a:cs typeface="Arial"/>
                        </a:rPr>
                        <a:t>(4.8)</a:t>
                      </a:r>
                      <a:endParaRPr sz="700">
                        <a:latin typeface="Arial"/>
                        <a:cs typeface="Arial"/>
                      </a:endParaRPr>
                    </a:p>
                  </a:txBody>
                  <a:tcPr marL="0" marR="0" marT="17145" marB="0"/>
                </a:tc>
                <a:tc>
                  <a:txBody>
                    <a:bodyPr/>
                    <a:lstStyle/>
                    <a:p>
                      <a:pPr algn="r">
                        <a:lnSpc>
                          <a:spcPct val="100000"/>
                        </a:lnSpc>
                        <a:spcBef>
                          <a:spcPts val="80"/>
                        </a:spcBef>
                      </a:pPr>
                      <a:r>
                        <a:rPr sz="700" spc="-5" dirty="0">
                          <a:latin typeface="Arial"/>
                          <a:cs typeface="Arial"/>
                        </a:rPr>
                        <a:t>255</a:t>
                      </a:r>
                      <a:r>
                        <a:rPr sz="700" dirty="0">
                          <a:latin typeface="Arial"/>
                          <a:cs typeface="Arial"/>
                        </a:rPr>
                        <a:t>,</a:t>
                      </a:r>
                      <a:r>
                        <a:rPr sz="700" spc="-5" dirty="0">
                          <a:latin typeface="Arial"/>
                          <a:cs typeface="Arial"/>
                        </a:rPr>
                        <a:t>161</a:t>
                      </a:r>
                      <a:r>
                        <a:rPr sz="700" dirty="0">
                          <a:latin typeface="Arial"/>
                          <a:cs typeface="Arial"/>
                        </a:rPr>
                        <a:t>,</a:t>
                      </a:r>
                      <a:r>
                        <a:rPr sz="700" spc="-5" dirty="0">
                          <a:latin typeface="Arial"/>
                          <a:cs typeface="Arial"/>
                        </a:rPr>
                        <a:t>18</a:t>
                      </a:r>
                      <a:r>
                        <a:rPr sz="700" dirty="0">
                          <a:latin typeface="Arial"/>
                          <a:cs typeface="Arial"/>
                        </a:rPr>
                        <a:t>1</a:t>
                      </a:r>
                      <a:endParaRPr sz="700">
                        <a:latin typeface="Arial"/>
                        <a:cs typeface="Arial"/>
                      </a:endParaRPr>
                    </a:p>
                  </a:txBody>
                  <a:tcPr marL="0" marR="0" marT="10160" marB="0"/>
                </a:tc>
                <a:tc>
                  <a:txBody>
                    <a:bodyPr/>
                    <a:lstStyle/>
                    <a:p>
                      <a:pPr marL="294640">
                        <a:lnSpc>
                          <a:spcPct val="100000"/>
                        </a:lnSpc>
                        <a:spcBef>
                          <a:spcPts val="80"/>
                        </a:spcBef>
                      </a:pPr>
                      <a:r>
                        <a:rPr sz="700" spc="-25" dirty="0">
                          <a:latin typeface="Arial"/>
                          <a:cs typeface="Arial"/>
                        </a:rPr>
                        <a:t>4,550,524</a:t>
                      </a:r>
                      <a:endParaRPr sz="700">
                        <a:latin typeface="Arial"/>
                        <a:cs typeface="Arial"/>
                      </a:endParaRPr>
                    </a:p>
                  </a:txBody>
                  <a:tcPr marL="0" marR="0" marT="10160" marB="0">
                    <a:lnR w="12700">
                      <a:solidFill>
                        <a:srgbClr val="000000"/>
                      </a:solidFill>
                      <a:prstDash val="solid"/>
                    </a:lnR>
                  </a:tcPr>
                </a:tc>
                <a:extLst>
                  <a:ext uri="{0D108BD9-81ED-4DB2-BD59-A6C34878D82A}">
                    <a16:rowId xmlns:a16="http://schemas.microsoft.com/office/drawing/2014/main" val="10016"/>
                  </a:ext>
                </a:extLst>
              </a:tr>
              <a:tr h="124460">
                <a:tc>
                  <a:txBody>
                    <a:bodyPr/>
                    <a:lstStyle/>
                    <a:p>
                      <a:pPr marR="4445" algn="r">
                        <a:lnSpc>
                          <a:spcPts val="815"/>
                        </a:lnSpc>
                        <a:spcBef>
                          <a:spcPts val="70"/>
                        </a:spcBef>
                      </a:pPr>
                      <a:r>
                        <a:rPr sz="700" spc="-5" dirty="0">
                          <a:latin typeface="Arial"/>
                          <a:cs typeface="Arial"/>
                        </a:rPr>
                        <a:t>16</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Rule </a:t>
                      </a:r>
                      <a:r>
                        <a:rPr sz="700" spc="-20" dirty="0">
                          <a:latin typeface="Arial"/>
                          <a:cs typeface="Arial"/>
                        </a:rPr>
                        <a:t>of </a:t>
                      </a:r>
                      <a:r>
                        <a:rPr sz="700" spc="-30" dirty="0">
                          <a:latin typeface="Arial"/>
                          <a:cs typeface="Arial"/>
                        </a:rPr>
                        <a:t>Law and Human </a:t>
                      </a:r>
                      <a:r>
                        <a:rPr sz="700" spc="-25" dirty="0">
                          <a:latin typeface="Arial"/>
                          <a:cs typeface="Arial"/>
                        </a:rPr>
                        <a:t>Rights</a:t>
                      </a:r>
                      <a:r>
                        <a:rPr sz="700" spc="50" dirty="0">
                          <a:latin typeface="Arial"/>
                          <a:cs typeface="Arial"/>
                        </a:rPr>
                        <a:t> </a:t>
                      </a:r>
                      <a:r>
                        <a:rPr sz="700" spc="-20" dirty="0">
                          <a:latin typeface="Arial"/>
                          <a:cs typeface="Arial"/>
                        </a:rPr>
                        <a:t>(2.1)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162</a:t>
                      </a:r>
                      <a:r>
                        <a:rPr sz="700" dirty="0">
                          <a:latin typeface="Arial"/>
                          <a:cs typeface="Arial"/>
                        </a:rPr>
                        <a:t>,</a:t>
                      </a:r>
                      <a:r>
                        <a:rPr sz="700" spc="-5" dirty="0">
                          <a:latin typeface="Arial"/>
                          <a:cs typeface="Arial"/>
                        </a:rPr>
                        <a:t>172</a:t>
                      </a:r>
                      <a:r>
                        <a:rPr sz="700" dirty="0">
                          <a:latin typeface="Arial"/>
                          <a:cs typeface="Arial"/>
                        </a:rPr>
                        <a:t>,</a:t>
                      </a:r>
                      <a:r>
                        <a:rPr sz="700" spc="-5" dirty="0">
                          <a:latin typeface="Arial"/>
                          <a:cs typeface="Arial"/>
                        </a:rPr>
                        <a:t>49</a:t>
                      </a:r>
                      <a:r>
                        <a:rPr sz="700" dirty="0">
                          <a:latin typeface="Arial"/>
                          <a:cs typeface="Arial"/>
                        </a:rPr>
                        <a:t>4</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2,053,232</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7"/>
                  </a:ext>
                </a:extLst>
              </a:tr>
              <a:tr h="124460">
                <a:tc>
                  <a:txBody>
                    <a:bodyPr/>
                    <a:lstStyle/>
                    <a:p>
                      <a:pPr marR="4445" algn="r">
                        <a:lnSpc>
                          <a:spcPts val="815"/>
                        </a:lnSpc>
                        <a:spcBef>
                          <a:spcPts val="70"/>
                        </a:spcBef>
                      </a:pPr>
                      <a:r>
                        <a:rPr sz="700" spc="-5" dirty="0">
                          <a:latin typeface="Arial"/>
                          <a:cs typeface="Arial"/>
                        </a:rPr>
                        <a:t>17</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Political </a:t>
                      </a:r>
                      <a:r>
                        <a:rPr sz="700" spc="-25" dirty="0">
                          <a:latin typeface="Arial"/>
                          <a:cs typeface="Arial"/>
                        </a:rPr>
                        <a:t>Competition </a:t>
                      </a:r>
                      <a:r>
                        <a:rPr sz="700" spc="-30" dirty="0">
                          <a:latin typeface="Arial"/>
                          <a:cs typeface="Arial"/>
                        </a:rPr>
                        <a:t>and </a:t>
                      </a:r>
                      <a:r>
                        <a:rPr sz="700" spc="-25" dirty="0">
                          <a:latin typeface="Arial"/>
                          <a:cs typeface="Arial"/>
                        </a:rPr>
                        <a:t>Consensus-Building</a:t>
                      </a:r>
                      <a:r>
                        <a:rPr sz="700" spc="25" dirty="0">
                          <a:latin typeface="Arial"/>
                          <a:cs typeface="Arial"/>
                        </a:rPr>
                        <a:t> </a:t>
                      </a:r>
                      <a:r>
                        <a:rPr sz="700" spc="-20" dirty="0">
                          <a:latin typeface="Arial"/>
                          <a:cs typeface="Arial"/>
                        </a:rPr>
                        <a:t>(2.3)</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154</a:t>
                      </a:r>
                      <a:r>
                        <a:rPr sz="700" dirty="0">
                          <a:latin typeface="Arial"/>
                          <a:cs typeface="Arial"/>
                        </a:rPr>
                        <a:t>,</a:t>
                      </a:r>
                      <a:r>
                        <a:rPr sz="700" spc="-5" dirty="0">
                          <a:latin typeface="Arial"/>
                          <a:cs typeface="Arial"/>
                        </a:rPr>
                        <a:t>755</a:t>
                      </a:r>
                      <a:r>
                        <a:rPr sz="700" dirty="0">
                          <a:latin typeface="Arial"/>
                          <a:cs typeface="Arial"/>
                        </a:rPr>
                        <a:t>,</a:t>
                      </a:r>
                      <a:r>
                        <a:rPr sz="700" spc="-5" dirty="0">
                          <a:latin typeface="Arial"/>
                          <a:cs typeface="Arial"/>
                        </a:rPr>
                        <a:t>80</a:t>
                      </a:r>
                      <a:r>
                        <a:rPr sz="700" dirty="0">
                          <a:latin typeface="Arial"/>
                          <a:cs typeface="Arial"/>
                        </a:rPr>
                        <a:t>3</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1,862,445</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8"/>
                  </a:ext>
                </a:extLst>
              </a:tr>
              <a:tr h="124460">
                <a:tc>
                  <a:txBody>
                    <a:bodyPr/>
                    <a:lstStyle/>
                    <a:p>
                      <a:pPr marR="4445" algn="r">
                        <a:lnSpc>
                          <a:spcPts val="815"/>
                        </a:lnSpc>
                        <a:spcBef>
                          <a:spcPts val="70"/>
                        </a:spcBef>
                      </a:pPr>
                      <a:r>
                        <a:rPr sz="700" spc="-5" dirty="0">
                          <a:latin typeface="Arial"/>
                          <a:cs typeface="Arial"/>
                        </a:rPr>
                        <a:t>18</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Economic Opportunity</a:t>
                      </a:r>
                      <a:r>
                        <a:rPr sz="700" dirty="0">
                          <a:latin typeface="Arial"/>
                          <a:cs typeface="Arial"/>
                        </a:rPr>
                        <a:t> </a:t>
                      </a:r>
                      <a:r>
                        <a:rPr sz="700" spc="-20" dirty="0">
                          <a:latin typeface="Arial"/>
                          <a:cs typeface="Arial"/>
                        </a:rPr>
                        <a:t>(4.7)</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114</a:t>
                      </a:r>
                      <a:r>
                        <a:rPr sz="700" dirty="0">
                          <a:latin typeface="Arial"/>
                          <a:cs typeface="Arial"/>
                        </a:rPr>
                        <a:t>,</a:t>
                      </a:r>
                      <a:r>
                        <a:rPr sz="700" spc="-5" dirty="0">
                          <a:latin typeface="Arial"/>
                          <a:cs typeface="Arial"/>
                        </a:rPr>
                        <a:t>710</a:t>
                      </a:r>
                      <a:r>
                        <a:rPr sz="700" dirty="0">
                          <a:latin typeface="Arial"/>
                          <a:cs typeface="Arial"/>
                        </a:rPr>
                        <a:t>,</a:t>
                      </a:r>
                      <a:r>
                        <a:rPr sz="700" spc="-5" dirty="0">
                          <a:latin typeface="Arial"/>
                          <a:cs typeface="Arial"/>
                        </a:rPr>
                        <a:t>21</a:t>
                      </a:r>
                      <a:r>
                        <a:rPr sz="700" dirty="0">
                          <a:latin typeface="Arial"/>
                          <a:cs typeface="Arial"/>
                        </a:rPr>
                        <a:t>5</a:t>
                      </a:r>
                      <a:endParaRPr sz="700">
                        <a:latin typeface="Arial"/>
                        <a:cs typeface="Arial"/>
                      </a:endParaRPr>
                    </a:p>
                  </a:txBody>
                  <a:tcPr marL="0" marR="0" marT="1905" marB="0"/>
                </a:tc>
                <a:tc>
                  <a:txBody>
                    <a:bodyPr/>
                    <a:lstStyle/>
                    <a:p>
                      <a:pPr marR="108585" algn="ctr">
                        <a:lnSpc>
                          <a:spcPct val="100000"/>
                        </a:lnSpc>
                        <a:spcBef>
                          <a:spcPts val="15"/>
                        </a:spcBef>
                      </a:pPr>
                      <a:r>
                        <a:rPr sz="700" spc="-25" dirty="0">
                          <a:latin typeface="Arial"/>
                          <a:cs typeface="Arial"/>
                        </a:rPr>
                        <a:t>71,742</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9"/>
                  </a:ext>
                </a:extLst>
              </a:tr>
              <a:tr h="124460">
                <a:tc>
                  <a:txBody>
                    <a:bodyPr/>
                    <a:lstStyle/>
                    <a:p>
                      <a:pPr marR="4445" algn="r">
                        <a:lnSpc>
                          <a:spcPts val="815"/>
                        </a:lnSpc>
                        <a:spcBef>
                          <a:spcPts val="70"/>
                        </a:spcBef>
                      </a:pPr>
                      <a:r>
                        <a:rPr sz="700" spc="-5" dirty="0">
                          <a:latin typeface="Arial"/>
                          <a:cs typeface="Arial"/>
                        </a:rPr>
                        <a:t>19</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30" dirty="0">
                          <a:latin typeface="Arial"/>
                          <a:cs typeface="Arial"/>
                        </a:rPr>
                        <a:t>Program </a:t>
                      </a:r>
                      <a:r>
                        <a:rPr sz="700" spc="-25" dirty="0">
                          <a:latin typeface="Arial"/>
                          <a:cs typeface="Arial"/>
                        </a:rPr>
                        <a:t>Support</a:t>
                      </a:r>
                      <a:r>
                        <a:rPr sz="700" spc="20" dirty="0">
                          <a:latin typeface="Arial"/>
                          <a:cs typeface="Arial"/>
                        </a:rPr>
                        <a:t> </a:t>
                      </a:r>
                      <a:r>
                        <a:rPr sz="700" spc="-20" dirty="0">
                          <a:latin typeface="Arial"/>
                          <a:cs typeface="Arial"/>
                        </a:rPr>
                        <a:t>(6.1)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107</a:t>
                      </a:r>
                      <a:r>
                        <a:rPr sz="700" dirty="0">
                          <a:latin typeface="Arial"/>
                          <a:cs typeface="Arial"/>
                        </a:rPr>
                        <a:t>,</a:t>
                      </a:r>
                      <a:r>
                        <a:rPr sz="700" spc="-5" dirty="0">
                          <a:latin typeface="Arial"/>
                          <a:cs typeface="Arial"/>
                        </a:rPr>
                        <a:t>036</a:t>
                      </a:r>
                      <a:r>
                        <a:rPr sz="700" dirty="0">
                          <a:latin typeface="Arial"/>
                          <a:cs typeface="Arial"/>
                        </a:rPr>
                        <a:t>,</a:t>
                      </a:r>
                      <a:r>
                        <a:rPr sz="700" spc="-5" dirty="0">
                          <a:latin typeface="Arial"/>
                          <a:cs typeface="Arial"/>
                        </a:rPr>
                        <a:t>69</a:t>
                      </a:r>
                      <a:r>
                        <a:rPr sz="700" dirty="0">
                          <a:latin typeface="Arial"/>
                          <a:cs typeface="Arial"/>
                        </a:rPr>
                        <a:t>8</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27,669,317</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20"/>
                  </a:ext>
                </a:extLst>
              </a:tr>
              <a:tr h="130175">
                <a:tc>
                  <a:txBody>
                    <a:bodyPr/>
                    <a:lstStyle/>
                    <a:p>
                      <a:pPr marR="4445" algn="r">
                        <a:lnSpc>
                          <a:spcPct val="100000"/>
                        </a:lnSpc>
                        <a:spcBef>
                          <a:spcPts val="70"/>
                        </a:spcBef>
                      </a:pPr>
                      <a:r>
                        <a:rPr sz="700" spc="-5" dirty="0">
                          <a:latin typeface="Arial"/>
                          <a:cs typeface="Arial"/>
                        </a:rPr>
                        <a:t>20</a:t>
                      </a:r>
                      <a:endParaRPr sz="700">
                        <a:latin typeface="Arial"/>
                        <a:cs typeface="Arial"/>
                      </a:endParaRPr>
                    </a:p>
                  </a:txBody>
                  <a:tcPr marL="0" marR="0" marT="8890" marB="0">
                    <a:lnL w="12700">
                      <a:solidFill>
                        <a:srgbClr val="000000"/>
                      </a:solidFill>
                      <a:prstDash val="solid"/>
                    </a:lnL>
                    <a:lnB w="12700">
                      <a:solidFill>
                        <a:srgbClr val="000000"/>
                      </a:solidFill>
                      <a:prstDash val="solid"/>
                    </a:lnB>
                  </a:tcPr>
                </a:tc>
                <a:tc>
                  <a:txBody>
                    <a:bodyPr/>
                    <a:lstStyle/>
                    <a:p>
                      <a:pPr marL="22225">
                        <a:lnSpc>
                          <a:spcPct val="100000"/>
                        </a:lnSpc>
                        <a:spcBef>
                          <a:spcPts val="70"/>
                        </a:spcBef>
                      </a:pPr>
                      <a:r>
                        <a:rPr sz="700" spc="-25" dirty="0">
                          <a:latin typeface="Arial"/>
                          <a:cs typeface="Arial"/>
                        </a:rPr>
                        <a:t>Soc. </a:t>
                      </a:r>
                      <a:r>
                        <a:rPr sz="700" spc="-30" dirty="0">
                          <a:latin typeface="Arial"/>
                          <a:cs typeface="Arial"/>
                        </a:rPr>
                        <a:t>&amp; </a:t>
                      </a:r>
                      <a:r>
                        <a:rPr sz="700" spc="-25" dirty="0">
                          <a:latin typeface="Arial"/>
                          <a:cs typeface="Arial"/>
                        </a:rPr>
                        <a:t>Econ. Svs. </a:t>
                      </a:r>
                      <a:r>
                        <a:rPr sz="700" spc="-30" dirty="0">
                          <a:latin typeface="Arial"/>
                          <a:cs typeface="Arial"/>
                        </a:rPr>
                        <a:t>&amp; </a:t>
                      </a:r>
                      <a:r>
                        <a:rPr sz="700" spc="-25" dirty="0">
                          <a:latin typeface="Arial"/>
                          <a:cs typeface="Arial"/>
                        </a:rPr>
                        <a:t>Protection </a:t>
                      </a:r>
                      <a:r>
                        <a:rPr sz="700" spc="-20" dirty="0">
                          <a:latin typeface="Arial"/>
                          <a:cs typeface="Arial"/>
                        </a:rPr>
                        <a:t>for Vul. </a:t>
                      </a:r>
                      <a:r>
                        <a:rPr sz="700" spc="-25" dirty="0">
                          <a:latin typeface="Arial"/>
                          <a:cs typeface="Arial"/>
                        </a:rPr>
                        <a:t>Pop.</a:t>
                      </a:r>
                      <a:r>
                        <a:rPr sz="700" spc="125" dirty="0">
                          <a:latin typeface="Arial"/>
                          <a:cs typeface="Arial"/>
                        </a:rPr>
                        <a:t> </a:t>
                      </a:r>
                      <a:r>
                        <a:rPr sz="700" spc="-20" dirty="0">
                          <a:latin typeface="Arial"/>
                          <a:cs typeface="Arial"/>
                        </a:rPr>
                        <a:t>(3.3)</a:t>
                      </a:r>
                      <a:endParaRPr sz="700">
                        <a:latin typeface="Arial"/>
                        <a:cs typeface="Arial"/>
                      </a:endParaRPr>
                    </a:p>
                  </a:txBody>
                  <a:tcPr marL="0" marR="0" marT="8890" marB="0">
                    <a:lnB w="12700">
                      <a:solidFill>
                        <a:srgbClr val="000000"/>
                      </a:solidFill>
                      <a:prstDash val="solid"/>
                    </a:lnB>
                  </a:tcPr>
                </a:tc>
                <a:tc>
                  <a:txBody>
                    <a:bodyPr/>
                    <a:lstStyle/>
                    <a:p>
                      <a:pPr algn="r">
                        <a:lnSpc>
                          <a:spcPct val="100000"/>
                        </a:lnSpc>
                        <a:spcBef>
                          <a:spcPts val="15"/>
                        </a:spcBef>
                      </a:pPr>
                      <a:r>
                        <a:rPr sz="700" spc="-5" dirty="0">
                          <a:latin typeface="Arial"/>
                          <a:cs typeface="Arial"/>
                        </a:rPr>
                        <a:t>87</a:t>
                      </a:r>
                      <a:r>
                        <a:rPr sz="700" dirty="0">
                          <a:latin typeface="Arial"/>
                          <a:cs typeface="Arial"/>
                        </a:rPr>
                        <a:t>,</a:t>
                      </a:r>
                      <a:r>
                        <a:rPr sz="700" spc="-5" dirty="0">
                          <a:latin typeface="Arial"/>
                          <a:cs typeface="Arial"/>
                        </a:rPr>
                        <a:t>397</a:t>
                      </a:r>
                      <a:r>
                        <a:rPr sz="700" dirty="0">
                          <a:latin typeface="Arial"/>
                          <a:cs typeface="Arial"/>
                        </a:rPr>
                        <a:t>,</a:t>
                      </a:r>
                      <a:r>
                        <a:rPr sz="700" spc="-5" dirty="0">
                          <a:latin typeface="Arial"/>
                          <a:cs typeface="Arial"/>
                        </a:rPr>
                        <a:t>63</a:t>
                      </a:r>
                      <a:r>
                        <a:rPr sz="700" dirty="0">
                          <a:latin typeface="Arial"/>
                          <a:cs typeface="Arial"/>
                        </a:rPr>
                        <a:t>1</a:t>
                      </a:r>
                      <a:endParaRPr sz="700">
                        <a:latin typeface="Arial"/>
                        <a:cs typeface="Arial"/>
                      </a:endParaRPr>
                    </a:p>
                  </a:txBody>
                  <a:tcPr marL="0" marR="0" marT="1905" marB="0">
                    <a:lnB w="12700">
                      <a:solidFill>
                        <a:srgbClr val="000000"/>
                      </a:solidFill>
                      <a:prstDash val="solid"/>
                    </a:lnB>
                  </a:tcPr>
                </a:tc>
                <a:tc>
                  <a:txBody>
                    <a:bodyPr/>
                    <a:lstStyle/>
                    <a:p>
                      <a:pPr marL="294640">
                        <a:lnSpc>
                          <a:spcPct val="100000"/>
                        </a:lnSpc>
                        <a:spcBef>
                          <a:spcPts val="15"/>
                        </a:spcBef>
                      </a:pPr>
                      <a:r>
                        <a:rPr sz="700" spc="-25" dirty="0">
                          <a:latin typeface="Arial"/>
                          <a:cs typeface="Arial"/>
                        </a:rPr>
                        <a:t>5,885,017</a:t>
                      </a:r>
                      <a:endParaRPr sz="700">
                        <a:latin typeface="Arial"/>
                        <a:cs typeface="Arial"/>
                      </a:endParaRPr>
                    </a:p>
                  </a:txBody>
                  <a:tcPr marL="0" marR="0" marT="1905"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21"/>
                  </a:ext>
                </a:extLst>
              </a:tr>
            </a:tbl>
          </a:graphicData>
        </a:graphic>
      </p:graphicFrame>
      <p:graphicFrame>
        <p:nvGraphicFramePr>
          <p:cNvPr id="10" name="object 10"/>
          <p:cNvGraphicFramePr>
            <a:graphicFrameLocks noGrp="1"/>
          </p:cNvGraphicFramePr>
          <p:nvPr/>
        </p:nvGraphicFramePr>
        <p:xfrm>
          <a:off x="4734450" y="4538748"/>
          <a:ext cx="4269104" cy="1510665"/>
        </p:xfrm>
        <a:graphic>
          <a:graphicData uri="http://schemas.openxmlformats.org/drawingml/2006/table">
            <a:tbl>
              <a:tblPr firstRow="1" bandRow="1">
                <a:tableStyleId>{2D5ABB26-0587-4C30-8999-92F81FD0307C}</a:tableStyleId>
              </a:tblPr>
              <a:tblGrid>
                <a:gridCol w="147320">
                  <a:extLst>
                    <a:ext uri="{9D8B030D-6E8A-4147-A177-3AD203B41FA5}">
                      <a16:colId xmlns:a16="http://schemas.microsoft.com/office/drawing/2014/main" val="20000"/>
                    </a:ext>
                  </a:extLst>
                </a:gridCol>
                <a:gridCol w="1040130">
                  <a:extLst>
                    <a:ext uri="{9D8B030D-6E8A-4147-A177-3AD203B41FA5}">
                      <a16:colId xmlns:a16="http://schemas.microsoft.com/office/drawing/2014/main" val="20001"/>
                    </a:ext>
                  </a:extLst>
                </a:gridCol>
                <a:gridCol w="1575435">
                  <a:extLst>
                    <a:ext uri="{9D8B030D-6E8A-4147-A177-3AD203B41FA5}">
                      <a16:colId xmlns:a16="http://schemas.microsoft.com/office/drawing/2014/main" val="20002"/>
                    </a:ext>
                  </a:extLst>
                </a:gridCol>
                <a:gridCol w="1506219">
                  <a:extLst>
                    <a:ext uri="{9D8B030D-6E8A-4147-A177-3AD203B41FA5}">
                      <a16:colId xmlns:a16="http://schemas.microsoft.com/office/drawing/2014/main" val="20003"/>
                    </a:ext>
                  </a:extLst>
                </a:gridCol>
              </a:tblGrid>
              <a:tr h="140970">
                <a:tc gridSpan="4">
                  <a:txBody>
                    <a:bodyPr/>
                    <a:lstStyle/>
                    <a:p>
                      <a:pPr marL="553085">
                        <a:lnSpc>
                          <a:spcPts val="1015"/>
                        </a:lnSpc>
                      </a:pPr>
                      <a:r>
                        <a:rPr sz="900" b="1" spc="-50" dirty="0">
                          <a:latin typeface="Arial"/>
                          <a:cs typeface="Arial"/>
                        </a:rPr>
                        <a:t>Top 10 </a:t>
                      </a:r>
                      <a:r>
                        <a:rPr sz="900" b="1" spc="-55" dirty="0">
                          <a:latin typeface="Arial"/>
                          <a:cs typeface="Arial"/>
                        </a:rPr>
                        <a:t>FY </a:t>
                      </a:r>
                      <a:r>
                        <a:rPr sz="900" b="1" spc="-50" dirty="0">
                          <a:latin typeface="Arial"/>
                          <a:cs typeface="Arial"/>
                        </a:rPr>
                        <a:t>2007 Bureaus </a:t>
                      </a:r>
                      <a:r>
                        <a:rPr sz="900" b="1" spc="-40" dirty="0">
                          <a:latin typeface="Arial"/>
                          <a:cs typeface="Arial"/>
                        </a:rPr>
                        <a:t>that </a:t>
                      </a:r>
                      <a:r>
                        <a:rPr sz="900" b="1" spc="-45" dirty="0">
                          <a:latin typeface="Arial"/>
                          <a:cs typeface="Arial"/>
                        </a:rPr>
                        <a:t>Obligated the </a:t>
                      </a:r>
                      <a:r>
                        <a:rPr sz="900" b="1" spc="-50" dirty="0">
                          <a:latin typeface="Arial"/>
                          <a:cs typeface="Arial"/>
                        </a:rPr>
                        <a:t>Most </a:t>
                      </a:r>
                      <a:r>
                        <a:rPr sz="900" b="1" spc="-55" dirty="0">
                          <a:latin typeface="Arial"/>
                          <a:cs typeface="Arial"/>
                        </a:rPr>
                        <a:t>Program</a:t>
                      </a:r>
                      <a:r>
                        <a:rPr sz="900" b="1" spc="-5" dirty="0">
                          <a:latin typeface="Arial"/>
                          <a:cs typeface="Arial"/>
                        </a:rPr>
                        <a:t> </a:t>
                      </a:r>
                      <a:r>
                        <a:rPr sz="900" b="1" spc="-55" dirty="0">
                          <a:latin typeface="Arial"/>
                          <a:cs typeface="Arial"/>
                        </a:rPr>
                        <a:t>Funds</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22555">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2225">
                        <a:lnSpc>
                          <a:spcPct val="100000"/>
                        </a:lnSpc>
                        <a:spcBef>
                          <a:spcPts val="25"/>
                        </a:spcBef>
                      </a:pPr>
                      <a:r>
                        <a:rPr sz="700" u="sng" spc="-30" dirty="0">
                          <a:uFill>
                            <a:solidFill>
                              <a:srgbClr val="000000"/>
                            </a:solidFill>
                          </a:uFill>
                          <a:latin typeface="Arial"/>
                          <a:cs typeface="Arial"/>
                        </a:rPr>
                        <a:t>Bureau</a:t>
                      </a:r>
                      <a:endParaRPr sz="700">
                        <a:latin typeface="Arial"/>
                        <a:cs typeface="Arial"/>
                      </a:endParaRPr>
                    </a:p>
                  </a:txBody>
                  <a:tcPr marL="0" marR="0" marT="3175" marB="0">
                    <a:lnT w="12700">
                      <a:solidFill>
                        <a:srgbClr val="000000"/>
                      </a:solidFill>
                      <a:prstDash val="solid"/>
                    </a:lnT>
                  </a:tcPr>
                </a:tc>
                <a:tc>
                  <a:txBody>
                    <a:bodyPr/>
                    <a:lstStyle/>
                    <a:p>
                      <a:pPr marR="311150" algn="r">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a:t>
                      </a:r>
                      <a:r>
                        <a:rPr sz="700" u="sng" spc="-50"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txBody>
                  <a:tcPr marL="0" marR="0" marT="3175" marB="0">
                    <a:lnT w="12700">
                      <a:solidFill>
                        <a:srgbClr val="000000"/>
                      </a:solidFill>
                      <a:prstDash val="solid"/>
                    </a:lnT>
                  </a:tcPr>
                </a:tc>
                <a:tc>
                  <a:txBody>
                    <a:bodyPr/>
                    <a:lstStyle/>
                    <a:p>
                      <a:pPr marL="330200">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20"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txBody>
                  <a:tcPr marL="0" marR="0" marT="317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R="3810" algn="r">
                        <a:lnSpc>
                          <a:spcPct val="100000"/>
                        </a:lnSpc>
                        <a:spcBef>
                          <a:spcPts val="40"/>
                        </a:spcBef>
                      </a:pPr>
                      <a:r>
                        <a:rPr sz="700" dirty="0">
                          <a:latin typeface="Arial"/>
                          <a:cs typeface="Arial"/>
                        </a:rPr>
                        <a:t>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ANE</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4</a:t>
                      </a:r>
                      <a:r>
                        <a:rPr sz="700" dirty="0">
                          <a:latin typeface="Arial"/>
                          <a:cs typeface="Arial"/>
                        </a:rPr>
                        <a:t>,</a:t>
                      </a:r>
                      <a:r>
                        <a:rPr sz="700" spc="-5" dirty="0">
                          <a:latin typeface="Arial"/>
                          <a:cs typeface="Arial"/>
                        </a:rPr>
                        <a:t>955</a:t>
                      </a:r>
                      <a:r>
                        <a:rPr sz="700" dirty="0">
                          <a:latin typeface="Arial"/>
                          <a:cs typeface="Arial"/>
                        </a:rPr>
                        <a:t>,</a:t>
                      </a:r>
                      <a:r>
                        <a:rPr sz="700" spc="-5" dirty="0">
                          <a:latin typeface="Arial"/>
                          <a:cs typeface="Arial"/>
                        </a:rPr>
                        <a:t>369</a:t>
                      </a:r>
                      <a:r>
                        <a:rPr sz="700" dirty="0">
                          <a:latin typeface="Arial"/>
                          <a:cs typeface="Arial"/>
                        </a:rPr>
                        <a:t>,</a:t>
                      </a:r>
                      <a:r>
                        <a:rPr sz="700" spc="-5" dirty="0">
                          <a:latin typeface="Arial"/>
                          <a:cs typeface="Arial"/>
                        </a:rPr>
                        <a:t>12</a:t>
                      </a:r>
                      <a:r>
                        <a:rPr sz="700" dirty="0">
                          <a:latin typeface="Arial"/>
                          <a:cs typeface="Arial"/>
                        </a:rPr>
                        <a:t>6</a:t>
                      </a:r>
                      <a:endParaRPr sz="700">
                        <a:latin typeface="Arial"/>
                        <a:cs typeface="Arial"/>
                      </a:endParaRPr>
                    </a:p>
                  </a:txBody>
                  <a:tcPr marL="0" marR="0" marT="5080" marB="0"/>
                </a:tc>
                <a:tc>
                  <a:txBody>
                    <a:bodyPr/>
                    <a:lstStyle/>
                    <a:p>
                      <a:pPr marL="13335" algn="ctr">
                        <a:lnSpc>
                          <a:spcPct val="100000"/>
                        </a:lnSpc>
                        <a:spcBef>
                          <a:spcPts val="40"/>
                        </a:spcBef>
                      </a:pPr>
                      <a:r>
                        <a:rPr sz="700" spc="-25" dirty="0">
                          <a:latin typeface="Arial"/>
                          <a:cs typeface="Arial"/>
                        </a:rPr>
                        <a:t>24,218,877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2"/>
                  </a:ext>
                </a:extLst>
              </a:tr>
              <a:tr h="124460">
                <a:tc>
                  <a:txBody>
                    <a:bodyPr/>
                    <a:lstStyle/>
                    <a:p>
                      <a:pPr marR="3810" algn="r">
                        <a:lnSpc>
                          <a:spcPct val="100000"/>
                        </a:lnSpc>
                        <a:spcBef>
                          <a:spcPts val="40"/>
                        </a:spcBef>
                      </a:pPr>
                      <a:r>
                        <a:rPr sz="700" dirty="0">
                          <a:latin typeface="Arial"/>
                          <a:cs typeface="Arial"/>
                        </a:rPr>
                        <a:t>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AFR</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2</a:t>
                      </a:r>
                      <a:r>
                        <a:rPr sz="700" dirty="0">
                          <a:latin typeface="Arial"/>
                          <a:cs typeface="Arial"/>
                        </a:rPr>
                        <a:t>,</a:t>
                      </a:r>
                      <a:r>
                        <a:rPr sz="700" spc="-5" dirty="0">
                          <a:latin typeface="Arial"/>
                          <a:cs typeface="Arial"/>
                        </a:rPr>
                        <a:t>488</a:t>
                      </a:r>
                      <a:r>
                        <a:rPr sz="700" dirty="0">
                          <a:latin typeface="Arial"/>
                          <a:cs typeface="Arial"/>
                        </a:rPr>
                        <a:t>,</a:t>
                      </a:r>
                      <a:r>
                        <a:rPr sz="700" spc="-5" dirty="0">
                          <a:latin typeface="Arial"/>
                          <a:cs typeface="Arial"/>
                        </a:rPr>
                        <a:t>699</a:t>
                      </a:r>
                      <a:r>
                        <a:rPr sz="700" dirty="0">
                          <a:latin typeface="Arial"/>
                          <a:cs typeface="Arial"/>
                        </a:rPr>
                        <a:t>,</a:t>
                      </a:r>
                      <a:r>
                        <a:rPr sz="700" spc="-5" dirty="0">
                          <a:latin typeface="Arial"/>
                          <a:cs typeface="Arial"/>
                        </a:rPr>
                        <a:t>62</a:t>
                      </a:r>
                      <a:r>
                        <a:rPr sz="700" dirty="0">
                          <a:latin typeface="Arial"/>
                          <a:cs typeface="Arial"/>
                        </a:rPr>
                        <a:t>6</a:t>
                      </a:r>
                      <a:endParaRPr sz="700">
                        <a:latin typeface="Arial"/>
                        <a:cs typeface="Arial"/>
                      </a:endParaRPr>
                    </a:p>
                  </a:txBody>
                  <a:tcPr marL="0" marR="0" marT="5080" marB="0"/>
                </a:tc>
                <a:tc>
                  <a:txBody>
                    <a:bodyPr/>
                    <a:lstStyle/>
                    <a:p>
                      <a:pPr marL="13335" algn="ctr">
                        <a:lnSpc>
                          <a:spcPct val="100000"/>
                        </a:lnSpc>
                        <a:spcBef>
                          <a:spcPts val="40"/>
                        </a:spcBef>
                      </a:pPr>
                      <a:r>
                        <a:rPr sz="700" spc="-25" dirty="0">
                          <a:latin typeface="Arial"/>
                          <a:cs typeface="Arial"/>
                        </a:rPr>
                        <a:t>24,037,273</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3"/>
                  </a:ext>
                </a:extLst>
              </a:tr>
              <a:tr h="124460">
                <a:tc>
                  <a:txBody>
                    <a:bodyPr/>
                    <a:lstStyle/>
                    <a:p>
                      <a:pPr marR="3810" algn="r">
                        <a:lnSpc>
                          <a:spcPct val="100000"/>
                        </a:lnSpc>
                        <a:spcBef>
                          <a:spcPts val="40"/>
                        </a:spcBef>
                      </a:pPr>
                      <a:r>
                        <a:rPr sz="700" dirty="0">
                          <a:latin typeface="Arial"/>
                          <a:cs typeface="Arial"/>
                        </a:rPr>
                        <a:t>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40" dirty="0">
                          <a:latin typeface="Arial"/>
                          <a:cs typeface="Arial"/>
                        </a:rPr>
                        <a:t>GH</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1</a:t>
                      </a:r>
                      <a:r>
                        <a:rPr sz="700" dirty="0">
                          <a:latin typeface="Arial"/>
                          <a:cs typeface="Arial"/>
                        </a:rPr>
                        <a:t>,</a:t>
                      </a:r>
                      <a:r>
                        <a:rPr sz="700" spc="-5" dirty="0">
                          <a:latin typeface="Arial"/>
                          <a:cs typeface="Arial"/>
                        </a:rPr>
                        <a:t>741</a:t>
                      </a:r>
                      <a:r>
                        <a:rPr sz="700" dirty="0">
                          <a:latin typeface="Arial"/>
                          <a:cs typeface="Arial"/>
                        </a:rPr>
                        <a:t>,</a:t>
                      </a:r>
                      <a:r>
                        <a:rPr sz="700" spc="-5" dirty="0">
                          <a:latin typeface="Arial"/>
                          <a:cs typeface="Arial"/>
                        </a:rPr>
                        <a:t>273</a:t>
                      </a:r>
                      <a:r>
                        <a:rPr sz="700" dirty="0">
                          <a:latin typeface="Arial"/>
                          <a:cs typeface="Arial"/>
                        </a:rPr>
                        <a:t>,</a:t>
                      </a:r>
                      <a:r>
                        <a:rPr sz="700" spc="-5" dirty="0">
                          <a:latin typeface="Arial"/>
                          <a:cs typeface="Arial"/>
                        </a:rPr>
                        <a:t>46</a:t>
                      </a:r>
                      <a:r>
                        <a:rPr sz="700" dirty="0">
                          <a:latin typeface="Arial"/>
                          <a:cs typeface="Arial"/>
                        </a:rPr>
                        <a:t>6</a:t>
                      </a:r>
                      <a:endParaRPr sz="700">
                        <a:latin typeface="Arial"/>
                        <a:cs typeface="Arial"/>
                      </a:endParaRPr>
                    </a:p>
                  </a:txBody>
                  <a:tcPr marL="0" marR="0" marT="5080" marB="0"/>
                </a:tc>
                <a:tc>
                  <a:txBody>
                    <a:bodyPr/>
                    <a:lstStyle/>
                    <a:p>
                      <a:pPr marL="59690" algn="ctr">
                        <a:lnSpc>
                          <a:spcPct val="100000"/>
                        </a:lnSpc>
                        <a:spcBef>
                          <a:spcPts val="40"/>
                        </a:spcBef>
                      </a:pPr>
                      <a:r>
                        <a:rPr sz="700" spc="-25" dirty="0">
                          <a:latin typeface="Arial"/>
                          <a:cs typeface="Arial"/>
                        </a:rPr>
                        <a:t>1,339,854</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4"/>
                  </a:ext>
                </a:extLst>
              </a:tr>
              <a:tr h="124460">
                <a:tc>
                  <a:txBody>
                    <a:bodyPr/>
                    <a:lstStyle/>
                    <a:p>
                      <a:pPr marR="3810" algn="r">
                        <a:lnSpc>
                          <a:spcPct val="100000"/>
                        </a:lnSpc>
                        <a:spcBef>
                          <a:spcPts val="40"/>
                        </a:spcBef>
                      </a:pPr>
                      <a:r>
                        <a:rPr sz="700" dirty="0">
                          <a:latin typeface="Arial"/>
                          <a:cs typeface="Arial"/>
                        </a:rPr>
                        <a:t>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5" dirty="0">
                          <a:latin typeface="Arial"/>
                          <a:cs typeface="Arial"/>
                        </a:rPr>
                        <a:t>DCHA</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1</a:t>
                      </a:r>
                      <a:r>
                        <a:rPr sz="700" dirty="0">
                          <a:latin typeface="Arial"/>
                          <a:cs typeface="Arial"/>
                        </a:rPr>
                        <a:t>,</a:t>
                      </a:r>
                      <a:r>
                        <a:rPr sz="700" spc="-5" dirty="0">
                          <a:latin typeface="Arial"/>
                          <a:cs typeface="Arial"/>
                        </a:rPr>
                        <a:t>704</a:t>
                      </a:r>
                      <a:r>
                        <a:rPr sz="700" dirty="0">
                          <a:latin typeface="Arial"/>
                          <a:cs typeface="Arial"/>
                        </a:rPr>
                        <a:t>,</a:t>
                      </a:r>
                      <a:r>
                        <a:rPr sz="700" spc="-5" dirty="0">
                          <a:latin typeface="Arial"/>
                          <a:cs typeface="Arial"/>
                        </a:rPr>
                        <a:t>667</a:t>
                      </a:r>
                      <a:r>
                        <a:rPr sz="700" dirty="0">
                          <a:latin typeface="Arial"/>
                          <a:cs typeface="Arial"/>
                        </a:rPr>
                        <a:t>,</a:t>
                      </a:r>
                      <a:r>
                        <a:rPr sz="700" spc="-5" dirty="0">
                          <a:latin typeface="Arial"/>
                          <a:cs typeface="Arial"/>
                        </a:rPr>
                        <a:t>23</a:t>
                      </a:r>
                      <a:r>
                        <a:rPr sz="700" dirty="0">
                          <a:latin typeface="Arial"/>
                          <a:cs typeface="Arial"/>
                        </a:rPr>
                        <a:t>6</a:t>
                      </a:r>
                      <a:endParaRPr sz="700">
                        <a:latin typeface="Arial"/>
                        <a:cs typeface="Arial"/>
                      </a:endParaRPr>
                    </a:p>
                  </a:txBody>
                  <a:tcPr marL="0" marR="0" marT="5080" marB="0"/>
                </a:tc>
                <a:tc>
                  <a:txBody>
                    <a:bodyPr/>
                    <a:lstStyle/>
                    <a:p>
                      <a:pPr marR="24765" algn="ctr">
                        <a:lnSpc>
                          <a:spcPct val="100000"/>
                        </a:lnSpc>
                        <a:spcBef>
                          <a:spcPts val="40"/>
                        </a:spcBef>
                      </a:pPr>
                      <a:r>
                        <a:rPr sz="700" spc="-25" dirty="0">
                          <a:latin typeface="Arial"/>
                          <a:cs typeface="Arial"/>
                        </a:rPr>
                        <a:t>168,549,835</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5"/>
                  </a:ext>
                </a:extLst>
              </a:tr>
              <a:tr h="124460">
                <a:tc>
                  <a:txBody>
                    <a:bodyPr/>
                    <a:lstStyle/>
                    <a:p>
                      <a:pPr marR="3810" algn="r">
                        <a:lnSpc>
                          <a:spcPct val="100000"/>
                        </a:lnSpc>
                        <a:spcBef>
                          <a:spcPts val="40"/>
                        </a:spcBef>
                      </a:pPr>
                      <a:r>
                        <a:rPr sz="700" dirty="0">
                          <a:latin typeface="Arial"/>
                          <a:cs typeface="Arial"/>
                        </a:rPr>
                        <a:t>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LAC</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699</a:t>
                      </a:r>
                      <a:r>
                        <a:rPr sz="700" dirty="0">
                          <a:latin typeface="Arial"/>
                          <a:cs typeface="Arial"/>
                        </a:rPr>
                        <a:t>,</a:t>
                      </a:r>
                      <a:r>
                        <a:rPr sz="700" spc="-5" dirty="0">
                          <a:latin typeface="Arial"/>
                          <a:cs typeface="Arial"/>
                        </a:rPr>
                        <a:t>736</a:t>
                      </a:r>
                      <a:r>
                        <a:rPr sz="700" dirty="0">
                          <a:latin typeface="Arial"/>
                          <a:cs typeface="Arial"/>
                        </a:rPr>
                        <a:t>,</a:t>
                      </a:r>
                      <a:r>
                        <a:rPr sz="700" spc="-5" dirty="0">
                          <a:latin typeface="Arial"/>
                          <a:cs typeface="Arial"/>
                        </a:rPr>
                        <a:t>90</a:t>
                      </a:r>
                      <a:r>
                        <a:rPr sz="700" dirty="0">
                          <a:latin typeface="Arial"/>
                          <a:cs typeface="Arial"/>
                        </a:rPr>
                        <a:t>5</a:t>
                      </a:r>
                      <a:endParaRPr sz="700">
                        <a:latin typeface="Arial"/>
                        <a:cs typeface="Arial"/>
                      </a:endParaRPr>
                    </a:p>
                  </a:txBody>
                  <a:tcPr marL="0" marR="0" marT="5080" marB="0"/>
                </a:tc>
                <a:tc>
                  <a:txBody>
                    <a:bodyPr/>
                    <a:lstStyle/>
                    <a:p>
                      <a:pPr marL="59690" algn="ctr">
                        <a:lnSpc>
                          <a:spcPct val="100000"/>
                        </a:lnSpc>
                        <a:spcBef>
                          <a:spcPts val="40"/>
                        </a:spcBef>
                      </a:pPr>
                      <a:r>
                        <a:rPr sz="700" spc="-25" dirty="0">
                          <a:latin typeface="Arial"/>
                          <a:cs typeface="Arial"/>
                        </a:rPr>
                        <a:t>3,572,355</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6"/>
                  </a:ext>
                </a:extLst>
              </a:tr>
              <a:tr h="124460">
                <a:tc>
                  <a:txBody>
                    <a:bodyPr/>
                    <a:lstStyle/>
                    <a:p>
                      <a:pPr marR="3810" algn="r">
                        <a:lnSpc>
                          <a:spcPct val="100000"/>
                        </a:lnSpc>
                        <a:spcBef>
                          <a:spcPts val="40"/>
                        </a:spcBef>
                      </a:pPr>
                      <a:r>
                        <a:rPr sz="700" dirty="0">
                          <a:latin typeface="Arial"/>
                          <a:cs typeface="Arial"/>
                        </a:rPr>
                        <a:t>6</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E+E</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685</a:t>
                      </a:r>
                      <a:r>
                        <a:rPr sz="700" dirty="0">
                          <a:latin typeface="Arial"/>
                          <a:cs typeface="Arial"/>
                        </a:rPr>
                        <a:t>,</a:t>
                      </a:r>
                      <a:r>
                        <a:rPr sz="700" spc="-5" dirty="0">
                          <a:latin typeface="Arial"/>
                          <a:cs typeface="Arial"/>
                        </a:rPr>
                        <a:t>541</a:t>
                      </a:r>
                      <a:r>
                        <a:rPr sz="700" dirty="0">
                          <a:latin typeface="Arial"/>
                          <a:cs typeface="Arial"/>
                        </a:rPr>
                        <a:t>,</a:t>
                      </a:r>
                      <a:r>
                        <a:rPr sz="700" spc="-5" dirty="0">
                          <a:latin typeface="Arial"/>
                          <a:cs typeface="Arial"/>
                        </a:rPr>
                        <a:t>36</a:t>
                      </a:r>
                      <a:r>
                        <a:rPr sz="700" dirty="0">
                          <a:latin typeface="Arial"/>
                          <a:cs typeface="Arial"/>
                        </a:rPr>
                        <a:t>1</a:t>
                      </a:r>
                      <a:endParaRPr sz="700">
                        <a:latin typeface="Arial"/>
                        <a:cs typeface="Arial"/>
                      </a:endParaRPr>
                    </a:p>
                  </a:txBody>
                  <a:tcPr marL="0" marR="0" marT="5080" marB="0"/>
                </a:tc>
                <a:tc>
                  <a:txBody>
                    <a:bodyPr/>
                    <a:lstStyle/>
                    <a:p>
                      <a:pPr marL="59690" algn="ctr">
                        <a:lnSpc>
                          <a:spcPct val="100000"/>
                        </a:lnSpc>
                        <a:spcBef>
                          <a:spcPts val="40"/>
                        </a:spcBef>
                      </a:pPr>
                      <a:r>
                        <a:rPr sz="700" spc="-25" dirty="0">
                          <a:latin typeface="Arial"/>
                          <a:cs typeface="Arial"/>
                        </a:rPr>
                        <a:t>9,945,937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7"/>
                  </a:ext>
                </a:extLst>
              </a:tr>
              <a:tr h="124460">
                <a:tc>
                  <a:txBody>
                    <a:bodyPr/>
                    <a:lstStyle/>
                    <a:p>
                      <a:pPr marR="3810" algn="r">
                        <a:lnSpc>
                          <a:spcPct val="100000"/>
                        </a:lnSpc>
                        <a:spcBef>
                          <a:spcPts val="40"/>
                        </a:spcBef>
                      </a:pPr>
                      <a:r>
                        <a:rPr sz="700" dirty="0">
                          <a:latin typeface="Arial"/>
                          <a:cs typeface="Arial"/>
                        </a:rPr>
                        <a:t>7</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EGAT</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296</a:t>
                      </a:r>
                      <a:r>
                        <a:rPr sz="700" dirty="0">
                          <a:latin typeface="Arial"/>
                          <a:cs typeface="Arial"/>
                        </a:rPr>
                        <a:t>,</a:t>
                      </a:r>
                      <a:r>
                        <a:rPr sz="700" spc="-5" dirty="0">
                          <a:latin typeface="Arial"/>
                          <a:cs typeface="Arial"/>
                        </a:rPr>
                        <a:t>865</a:t>
                      </a:r>
                      <a:r>
                        <a:rPr sz="700" dirty="0">
                          <a:latin typeface="Arial"/>
                          <a:cs typeface="Arial"/>
                        </a:rPr>
                        <a:t>,</a:t>
                      </a:r>
                      <a:r>
                        <a:rPr sz="700" spc="-5" dirty="0">
                          <a:latin typeface="Arial"/>
                          <a:cs typeface="Arial"/>
                        </a:rPr>
                        <a:t>10</a:t>
                      </a:r>
                      <a:r>
                        <a:rPr sz="700" dirty="0">
                          <a:latin typeface="Arial"/>
                          <a:cs typeface="Arial"/>
                        </a:rPr>
                        <a:t>7</a:t>
                      </a:r>
                      <a:endParaRPr sz="700">
                        <a:latin typeface="Arial"/>
                        <a:cs typeface="Arial"/>
                      </a:endParaRPr>
                    </a:p>
                  </a:txBody>
                  <a:tcPr marL="0" marR="0" marT="5080" marB="0"/>
                </a:tc>
                <a:tc>
                  <a:txBody>
                    <a:bodyPr/>
                    <a:lstStyle/>
                    <a:p>
                      <a:pPr marL="13335" algn="ctr">
                        <a:lnSpc>
                          <a:spcPct val="100000"/>
                        </a:lnSpc>
                        <a:spcBef>
                          <a:spcPts val="40"/>
                        </a:spcBef>
                      </a:pPr>
                      <a:r>
                        <a:rPr sz="700" spc="-25" dirty="0">
                          <a:latin typeface="Arial"/>
                          <a:cs typeface="Arial"/>
                        </a:rPr>
                        <a:t>14,508,283</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8"/>
                  </a:ext>
                </a:extLst>
              </a:tr>
              <a:tr h="124460">
                <a:tc>
                  <a:txBody>
                    <a:bodyPr/>
                    <a:lstStyle/>
                    <a:p>
                      <a:pPr marR="3810" algn="r">
                        <a:lnSpc>
                          <a:spcPct val="100000"/>
                        </a:lnSpc>
                        <a:spcBef>
                          <a:spcPts val="40"/>
                        </a:spcBef>
                      </a:pPr>
                      <a:r>
                        <a:rPr sz="700" dirty="0">
                          <a:latin typeface="Arial"/>
                          <a:cs typeface="Arial"/>
                        </a:rPr>
                        <a:t>8</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dirty="0">
                          <a:latin typeface="Arial"/>
                          <a:cs typeface="Arial"/>
                        </a:rPr>
                        <a:t>M</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46</a:t>
                      </a:r>
                      <a:r>
                        <a:rPr sz="700" dirty="0">
                          <a:latin typeface="Arial"/>
                          <a:cs typeface="Arial"/>
                        </a:rPr>
                        <a:t>,</a:t>
                      </a:r>
                      <a:r>
                        <a:rPr sz="700" spc="-5" dirty="0">
                          <a:latin typeface="Arial"/>
                          <a:cs typeface="Arial"/>
                        </a:rPr>
                        <a:t>141</a:t>
                      </a:r>
                      <a:r>
                        <a:rPr sz="700" dirty="0">
                          <a:latin typeface="Arial"/>
                          <a:cs typeface="Arial"/>
                        </a:rPr>
                        <a:t>,</a:t>
                      </a:r>
                      <a:r>
                        <a:rPr sz="700" spc="-5" dirty="0">
                          <a:latin typeface="Arial"/>
                          <a:cs typeface="Arial"/>
                        </a:rPr>
                        <a:t>97</a:t>
                      </a:r>
                      <a:r>
                        <a:rPr sz="700" dirty="0">
                          <a:latin typeface="Arial"/>
                          <a:cs typeface="Arial"/>
                        </a:rPr>
                        <a:t>0</a:t>
                      </a:r>
                      <a:endParaRPr sz="700">
                        <a:latin typeface="Arial"/>
                        <a:cs typeface="Arial"/>
                      </a:endParaRPr>
                    </a:p>
                  </a:txBody>
                  <a:tcPr marL="0" marR="0" marT="5080" marB="0"/>
                </a:tc>
                <a:tc>
                  <a:txBody>
                    <a:bodyPr/>
                    <a:lstStyle/>
                    <a:p>
                      <a:pPr marL="13335" algn="ctr">
                        <a:lnSpc>
                          <a:spcPct val="100000"/>
                        </a:lnSpc>
                        <a:spcBef>
                          <a:spcPts val="40"/>
                        </a:spcBef>
                      </a:pPr>
                      <a:r>
                        <a:rPr sz="700" spc="-25" dirty="0">
                          <a:latin typeface="Arial"/>
                          <a:cs typeface="Arial"/>
                        </a:rPr>
                        <a:t>25,638,959</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9"/>
                  </a:ext>
                </a:extLst>
              </a:tr>
              <a:tr h="124460">
                <a:tc>
                  <a:txBody>
                    <a:bodyPr/>
                    <a:lstStyle/>
                    <a:p>
                      <a:pPr marR="3810" algn="r">
                        <a:lnSpc>
                          <a:spcPct val="100000"/>
                        </a:lnSpc>
                        <a:spcBef>
                          <a:spcPts val="40"/>
                        </a:spcBef>
                      </a:pPr>
                      <a:r>
                        <a:rPr sz="700" dirty="0">
                          <a:latin typeface="Arial"/>
                          <a:cs typeface="Arial"/>
                        </a:rPr>
                        <a:t>9</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5" dirty="0">
                          <a:latin typeface="Arial"/>
                          <a:cs typeface="Arial"/>
                        </a:rPr>
                        <a:t>ODP</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8</a:t>
                      </a:r>
                      <a:r>
                        <a:rPr sz="700" dirty="0">
                          <a:latin typeface="Arial"/>
                          <a:cs typeface="Arial"/>
                        </a:rPr>
                        <a:t>,</a:t>
                      </a:r>
                      <a:r>
                        <a:rPr sz="700" spc="-5" dirty="0">
                          <a:latin typeface="Arial"/>
                          <a:cs typeface="Arial"/>
                        </a:rPr>
                        <a:t>008</a:t>
                      </a:r>
                      <a:r>
                        <a:rPr sz="700" dirty="0">
                          <a:latin typeface="Arial"/>
                          <a:cs typeface="Arial"/>
                        </a:rPr>
                        <a:t>,</a:t>
                      </a:r>
                      <a:r>
                        <a:rPr sz="700" spc="-5" dirty="0">
                          <a:latin typeface="Arial"/>
                          <a:cs typeface="Arial"/>
                        </a:rPr>
                        <a:t>82</a:t>
                      </a:r>
                      <a:r>
                        <a:rPr sz="700" dirty="0">
                          <a:latin typeface="Arial"/>
                          <a:cs typeface="Arial"/>
                        </a:rPr>
                        <a:t>5</a:t>
                      </a:r>
                      <a:endParaRPr sz="700">
                        <a:latin typeface="Arial"/>
                        <a:cs typeface="Arial"/>
                      </a:endParaRPr>
                    </a:p>
                  </a:txBody>
                  <a:tcPr marL="0" marR="0" marT="5080" marB="0"/>
                </a:tc>
                <a:tc>
                  <a:txBody>
                    <a:bodyPr/>
                    <a:lstStyle/>
                    <a:p>
                      <a:pPr marL="129539" algn="ctr">
                        <a:lnSpc>
                          <a:spcPct val="100000"/>
                        </a:lnSpc>
                        <a:spcBef>
                          <a:spcPts val="40"/>
                        </a:spcBef>
                      </a:pPr>
                      <a:r>
                        <a:rPr sz="700" spc="-25" dirty="0">
                          <a:latin typeface="Arial"/>
                          <a:cs typeface="Arial"/>
                        </a:rPr>
                        <a:t>312,821</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0"/>
                  </a:ext>
                </a:extLst>
              </a:tr>
              <a:tr h="127000">
                <a:tc>
                  <a:txBody>
                    <a:bodyPr/>
                    <a:lstStyle/>
                    <a:p>
                      <a:pPr marR="4445" algn="r">
                        <a:lnSpc>
                          <a:spcPct val="100000"/>
                        </a:lnSpc>
                        <a:spcBef>
                          <a:spcPts val="40"/>
                        </a:spcBef>
                      </a:pPr>
                      <a:r>
                        <a:rPr sz="700" spc="-5" dirty="0">
                          <a:latin typeface="Arial"/>
                          <a:cs typeface="Arial"/>
                        </a:rPr>
                        <a:t>10</a:t>
                      </a:r>
                      <a:endParaRPr sz="700">
                        <a:latin typeface="Arial"/>
                        <a:cs typeface="Arial"/>
                      </a:endParaRPr>
                    </a:p>
                  </a:txBody>
                  <a:tcPr marL="0" marR="0" marT="5080" marB="0">
                    <a:lnL w="12700">
                      <a:solidFill>
                        <a:srgbClr val="000000"/>
                      </a:solidFill>
                      <a:prstDash val="solid"/>
                    </a:lnL>
                    <a:lnB w="12700">
                      <a:solidFill>
                        <a:srgbClr val="000000"/>
                      </a:solidFill>
                      <a:prstDash val="solid"/>
                    </a:lnB>
                  </a:tcPr>
                </a:tc>
                <a:tc>
                  <a:txBody>
                    <a:bodyPr/>
                    <a:lstStyle/>
                    <a:p>
                      <a:pPr marL="22225">
                        <a:lnSpc>
                          <a:spcPct val="100000"/>
                        </a:lnSpc>
                        <a:spcBef>
                          <a:spcPts val="40"/>
                        </a:spcBef>
                      </a:pPr>
                      <a:r>
                        <a:rPr sz="700" spc="-35" dirty="0">
                          <a:latin typeface="Arial"/>
                          <a:cs typeface="Arial"/>
                        </a:rPr>
                        <a:t>RECOVERY</a:t>
                      </a:r>
                      <a:endParaRPr sz="700">
                        <a:latin typeface="Arial"/>
                        <a:cs typeface="Arial"/>
                      </a:endParaRPr>
                    </a:p>
                  </a:txBody>
                  <a:tcPr marL="0" marR="0" marT="5080" marB="0">
                    <a:lnB w="12700">
                      <a:solidFill>
                        <a:srgbClr val="000000"/>
                      </a:solidFill>
                      <a:prstDash val="solid"/>
                    </a:lnB>
                  </a:tcPr>
                </a:tc>
                <a:tc>
                  <a:txBody>
                    <a:bodyPr/>
                    <a:lstStyle/>
                    <a:p>
                      <a:pPr marR="337185" algn="r">
                        <a:lnSpc>
                          <a:spcPct val="100000"/>
                        </a:lnSpc>
                        <a:spcBef>
                          <a:spcPts val="40"/>
                        </a:spcBef>
                      </a:pPr>
                      <a:r>
                        <a:rPr sz="700" spc="-5" dirty="0">
                          <a:latin typeface="Arial"/>
                          <a:cs typeface="Arial"/>
                        </a:rPr>
                        <a:t>5</a:t>
                      </a:r>
                      <a:r>
                        <a:rPr sz="700" dirty="0">
                          <a:latin typeface="Arial"/>
                          <a:cs typeface="Arial"/>
                        </a:rPr>
                        <a:t>,</a:t>
                      </a:r>
                      <a:r>
                        <a:rPr sz="700" spc="-5" dirty="0">
                          <a:latin typeface="Arial"/>
                          <a:cs typeface="Arial"/>
                        </a:rPr>
                        <a:t>562</a:t>
                      </a:r>
                      <a:r>
                        <a:rPr sz="700" dirty="0">
                          <a:latin typeface="Arial"/>
                          <a:cs typeface="Arial"/>
                        </a:rPr>
                        <a:t>,</a:t>
                      </a:r>
                      <a:r>
                        <a:rPr sz="700" spc="-5" dirty="0">
                          <a:latin typeface="Arial"/>
                          <a:cs typeface="Arial"/>
                        </a:rPr>
                        <a:t>98</a:t>
                      </a:r>
                      <a:r>
                        <a:rPr sz="700" dirty="0">
                          <a:latin typeface="Arial"/>
                          <a:cs typeface="Arial"/>
                        </a:rPr>
                        <a:t>3</a:t>
                      </a:r>
                      <a:endParaRPr sz="700">
                        <a:latin typeface="Arial"/>
                        <a:cs typeface="Arial"/>
                      </a:endParaRPr>
                    </a:p>
                  </a:txBody>
                  <a:tcPr marL="0" marR="0" marT="5080" marB="0">
                    <a:lnB w="12700">
                      <a:solidFill>
                        <a:srgbClr val="000000"/>
                      </a:solidFill>
                      <a:prstDash val="solid"/>
                    </a:lnB>
                  </a:tcPr>
                </a:tc>
                <a:tc>
                  <a:txBody>
                    <a:bodyPr/>
                    <a:lstStyle/>
                    <a:p>
                      <a:pPr marL="337820" algn="ctr">
                        <a:lnSpc>
                          <a:spcPct val="100000"/>
                        </a:lnSpc>
                        <a:spcBef>
                          <a:spcPts val="40"/>
                        </a:spcBef>
                      </a:pPr>
                      <a:r>
                        <a:rPr sz="700" spc="-30" dirty="0">
                          <a:latin typeface="Arial"/>
                          <a:cs typeface="Arial"/>
                        </a:rPr>
                        <a:t>47</a:t>
                      </a:r>
                      <a:endParaRPr sz="700">
                        <a:latin typeface="Arial"/>
                        <a:cs typeface="Arial"/>
                      </a:endParaRPr>
                    </a:p>
                  </a:txBody>
                  <a:tcPr marL="0" marR="0" marT="508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823973"/>
            <a:ext cx="7769225" cy="3557904"/>
          </a:xfrm>
          <a:prstGeom prst="rect">
            <a:avLst/>
          </a:prstGeom>
        </p:spPr>
        <p:txBody>
          <a:bodyPr vert="horz" wrap="square" lIns="0" tIns="53975" rIns="0" bIns="0" rtlCol="0">
            <a:spAutoFit/>
          </a:bodyPr>
          <a:lstStyle/>
          <a:p>
            <a:pPr marL="268605" marR="5080" indent="-256540">
              <a:lnSpc>
                <a:spcPts val="2590"/>
              </a:lnSpc>
              <a:spcBef>
                <a:spcPts val="425"/>
              </a:spcBef>
              <a:tabLst>
                <a:tab pos="268605" algn="l"/>
              </a:tabLst>
            </a:pPr>
            <a:r>
              <a:rPr sz="1600" spc="-450" dirty="0">
                <a:solidFill>
                  <a:srgbClr val="2CA1BE"/>
                </a:solidFill>
                <a:latin typeface="Arial"/>
                <a:cs typeface="Arial"/>
              </a:rPr>
              <a:t>	</a:t>
            </a:r>
            <a:r>
              <a:rPr sz="2400" b="1" spc="65" dirty="0">
                <a:latin typeface="Arial"/>
                <a:cs typeface="Arial"/>
              </a:rPr>
              <a:t>It </a:t>
            </a:r>
            <a:r>
              <a:rPr sz="2400" b="1" spc="-40" dirty="0">
                <a:latin typeface="Arial"/>
                <a:cs typeface="Arial"/>
              </a:rPr>
              <a:t>is </a:t>
            </a:r>
            <a:r>
              <a:rPr sz="2400" b="1" spc="-10" dirty="0">
                <a:latin typeface="Arial"/>
                <a:cs typeface="Arial"/>
              </a:rPr>
              <a:t>said </a:t>
            </a:r>
            <a:r>
              <a:rPr sz="2400" b="1" spc="55" dirty="0">
                <a:latin typeface="Arial"/>
                <a:cs typeface="Arial"/>
              </a:rPr>
              <a:t>that </a:t>
            </a:r>
            <a:r>
              <a:rPr sz="2400" b="1" spc="50" dirty="0">
                <a:latin typeface="Arial"/>
                <a:cs typeface="Arial"/>
              </a:rPr>
              <a:t>part of </a:t>
            </a:r>
            <a:r>
              <a:rPr sz="2400" b="1" spc="45" dirty="0">
                <a:latin typeface="Arial"/>
                <a:cs typeface="Arial"/>
              </a:rPr>
              <a:t>the </a:t>
            </a:r>
            <a:r>
              <a:rPr sz="2400" b="1" spc="25" dirty="0">
                <a:latin typeface="Arial"/>
                <a:cs typeface="Arial"/>
              </a:rPr>
              <a:t>motivation </a:t>
            </a:r>
            <a:r>
              <a:rPr sz="2400" b="1" spc="50" dirty="0">
                <a:latin typeface="Arial"/>
                <a:cs typeface="Arial"/>
              </a:rPr>
              <a:t>for </a:t>
            </a:r>
            <a:r>
              <a:rPr sz="2400" b="1" spc="30" dirty="0">
                <a:latin typeface="Arial"/>
                <a:cs typeface="Arial"/>
              </a:rPr>
              <a:t>foreign </a:t>
            </a:r>
            <a:r>
              <a:rPr sz="2400" b="1" spc="20" dirty="0">
                <a:latin typeface="Arial"/>
                <a:cs typeface="Arial"/>
              </a:rPr>
              <a:t>aid  </a:t>
            </a:r>
            <a:r>
              <a:rPr sz="2400" b="1" spc="-35" dirty="0">
                <a:latin typeface="Arial"/>
                <a:cs typeface="Arial"/>
              </a:rPr>
              <a:t>has </a:t>
            </a:r>
            <a:r>
              <a:rPr sz="2400" b="1" spc="20" dirty="0">
                <a:latin typeface="Arial"/>
                <a:cs typeface="Arial"/>
              </a:rPr>
              <a:t>been </a:t>
            </a:r>
            <a:r>
              <a:rPr sz="2400" b="1" u="heavy" spc="10" dirty="0">
                <a:uFill>
                  <a:solidFill>
                    <a:srgbClr val="000000"/>
                  </a:solidFill>
                </a:uFill>
                <a:latin typeface="Arial"/>
                <a:cs typeface="Arial"/>
              </a:rPr>
              <a:t>ethical </a:t>
            </a:r>
            <a:r>
              <a:rPr sz="2400" b="1" u="heavy" spc="20" dirty="0">
                <a:uFill>
                  <a:solidFill>
                    <a:srgbClr val="000000"/>
                  </a:solidFill>
                </a:uFill>
                <a:latin typeface="Arial"/>
                <a:cs typeface="Arial"/>
              </a:rPr>
              <a:t>and </a:t>
            </a:r>
            <a:r>
              <a:rPr sz="2400" b="1" u="heavy" spc="30" dirty="0">
                <a:uFill>
                  <a:solidFill>
                    <a:srgbClr val="000000"/>
                  </a:solidFill>
                </a:uFill>
                <a:latin typeface="Arial"/>
                <a:cs typeface="Arial"/>
              </a:rPr>
              <a:t>humanitarian</a:t>
            </a:r>
            <a:r>
              <a:rPr sz="2400" b="1" spc="30" dirty="0">
                <a:latin typeface="Arial"/>
                <a:cs typeface="Arial"/>
              </a:rPr>
              <a:t> in</a:t>
            </a:r>
            <a:r>
              <a:rPr sz="2400" b="1" spc="385" dirty="0">
                <a:latin typeface="Arial"/>
                <a:cs typeface="Arial"/>
              </a:rPr>
              <a:t> </a:t>
            </a:r>
            <a:r>
              <a:rPr sz="2400" b="1" spc="40" dirty="0">
                <a:latin typeface="Arial"/>
                <a:cs typeface="Arial"/>
              </a:rPr>
              <a:t>nature.</a:t>
            </a:r>
            <a:endParaRPr sz="2400">
              <a:latin typeface="Arial"/>
              <a:cs typeface="Arial"/>
            </a:endParaRPr>
          </a:p>
          <a:p>
            <a:pPr>
              <a:lnSpc>
                <a:spcPct val="100000"/>
              </a:lnSpc>
            </a:pPr>
            <a:endParaRPr sz="2950">
              <a:latin typeface="Times New Roman"/>
              <a:cs typeface="Times New Roman"/>
            </a:endParaRPr>
          </a:p>
          <a:p>
            <a:pPr marL="268605" marR="506730" indent="-256540">
              <a:lnSpc>
                <a:spcPts val="2590"/>
              </a:lnSpc>
              <a:tabLst>
                <a:tab pos="268605" algn="l"/>
              </a:tabLst>
            </a:pPr>
            <a:r>
              <a:rPr sz="1600" spc="-450" dirty="0">
                <a:solidFill>
                  <a:srgbClr val="2CA1BE"/>
                </a:solidFill>
                <a:latin typeface="Arial"/>
                <a:cs typeface="Arial"/>
              </a:rPr>
              <a:t>	</a:t>
            </a:r>
            <a:r>
              <a:rPr sz="2400" b="1" spc="5" dirty="0">
                <a:latin typeface="Arial"/>
                <a:cs typeface="Arial"/>
              </a:rPr>
              <a:t>However, </a:t>
            </a:r>
            <a:r>
              <a:rPr sz="2400" b="1" spc="35" dirty="0">
                <a:latin typeface="Arial"/>
                <a:cs typeface="Arial"/>
              </a:rPr>
              <a:t>there </a:t>
            </a:r>
            <a:r>
              <a:rPr sz="2400" b="1" spc="-35" dirty="0">
                <a:latin typeface="Arial"/>
                <a:cs typeface="Arial"/>
              </a:rPr>
              <a:t>has </a:t>
            </a:r>
            <a:r>
              <a:rPr sz="2400" b="1" spc="20" dirty="0">
                <a:latin typeface="Arial"/>
                <a:cs typeface="Arial"/>
              </a:rPr>
              <a:t>been </a:t>
            </a:r>
            <a:r>
              <a:rPr sz="2400" b="1" spc="15" dirty="0">
                <a:latin typeface="Arial"/>
                <a:cs typeface="Arial"/>
              </a:rPr>
              <a:t>one </a:t>
            </a:r>
            <a:r>
              <a:rPr sz="2400" b="1" spc="5" dirty="0">
                <a:latin typeface="Arial"/>
                <a:cs typeface="Arial"/>
              </a:rPr>
              <a:t>constant </a:t>
            </a:r>
            <a:r>
              <a:rPr sz="2400" b="1" spc="35" dirty="0">
                <a:latin typeface="Arial"/>
                <a:cs typeface="Arial"/>
              </a:rPr>
              <a:t>defining  foreign </a:t>
            </a:r>
            <a:r>
              <a:rPr sz="2400" b="1" spc="20" dirty="0">
                <a:latin typeface="Arial"/>
                <a:cs typeface="Arial"/>
              </a:rPr>
              <a:t>aid </a:t>
            </a:r>
            <a:r>
              <a:rPr sz="2400" b="1" spc="-5" dirty="0">
                <a:latin typeface="Arial"/>
                <a:cs typeface="Arial"/>
              </a:rPr>
              <a:t>over </a:t>
            </a:r>
            <a:r>
              <a:rPr sz="2400" b="1" spc="45" dirty="0">
                <a:latin typeface="Arial"/>
                <a:cs typeface="Arial"/>
              </a:rPr>
              <a:t>the </a:t>
            </a:r>
            <a:r>
              <a:rPr sz="2400" b="1" spc="5" dirty="0">
                <a:latin typeface="Arial"/>
                <a:cs typeface="Arial"/>
              </a:rPr>
              <a:t>last </a:t>
            </a:r>
            <a:r>
              <a:rPr sz="2400" b="1" spc="50" dirty="0">
                <a:latin typeface="Arial"/>
                <a:cs typeface="Arial"/>
              </a:rPr>
              <a:t>fifty</a:t>
            </a:r>
            <a:r>
              <a:rPr sz="2400" b="1" spc="265" dirty="0">
                <a:latin typeface="Arial"/>
                <a:cs typeface="Arial"/>
              </a:rPr>
              <a:t> </a:t>
            </a:r>
            <a:r>
              <a:rPr sz="2400" b="1" spc="-10" dirty="0">
                <a:latin typeface="Arial"/>
                <a:cs typeface="Arial"/>
              </a:rPr>
              <a:t>years.</a:t>
            </a:r>
            <a:endParaRPr sz="2400">
              <a:latin typeface="Arial"/>
              <a:cs typeface="Arial"/>
            </a:endParaRPr>
          </a:p>
          <a:p>
            <a:pPr>
              <a:lnSpc>
                <a:spcPct val="100000"/>
              </a:lnSpc>
              <a:spcBef>
                <a:spcPts val="25"/>
              </a:spcBef>
            </a:pPr>
            <a:endParaRPr sz="2900">
              <a:latin typeface="Times New Roman"/>
              <a:cs typeface="Times New Roman"/>
            </a:endParaRPr>
          </a:p>
          <a:p>
            <a:pPr marL="268605" marR="282575" indent="-256540">
              <a:lnSpc>
                <a:spcPct val="90000"/>
              </a:lnSpc>
              <a:spcBef>
                <a:spcPts val="5"/>
              </a:spcBef>
              <a:tabLst>
                <a:tab pos="268605" algn="l"/>
              </a:tabLst>
            </a:pPr>
            <a:r>
              <a:rPr sz="1600" spc="-450" dirty="0">
                <a:solidFill>
                  <a:srgbClr val="2CA1BE"/>
                </a:solidFill>
                <a:latin typeface="Arial"/>
                <a:cs typeface="Arial"/>
              </a:rPr>
              <a:t>	</a:t>
            </a:r>
            <a:r>
              <a:rPr sz="2400" b="1" spc="25" dirty="0">
                <a:latin typeface="Arial"/>
                <a:cs typeface="Arial"/>
              </a:rPr>
              <a:t>The </a:t>
            </a:r>
            <a:r>
              <a:rPr sz="2400" b="1" spc="30" dirty="0">
                <a:latin typeface="Arial"/>
                <a:cs typeface="Arial"/>
              </a:rPr>
              <a:t>humanitarian </a:t>
            </a:r>
            <a:r>
              <a:rPr sz="2400" b="1" spc="20" dirty="0">
                <a:latin typeface="Arial"/>
                <a:cs typeface="Arial"/>
              </a:rPr>
              <a:t>and development </a:t>
            </a:r>
            <a:r>
              <a:rPr sz="2400" b="1" spc="-5" dirty="0">
                <a:latin typeface="Arial"/>
                <a:cs typeface="Arial"/>
              </a:rPr>
              <a:t>goals </a:t>
            </a:r>
            <a:r>
              <a:rPr sz="2400" b="1" spc="50" dirty="0">
                <a:latin typeface="Arial"/>
                <a:cs typeface="Arial"/>
              </a:rPr>
              <a:t>of  </a:t>
            </a:r>
            <a:r>
              <a:rPr sz="2400" b="1" spc="35" dirty="0">
                <a:latin typeface="Arial"/>
                <a:cs typeface="Arial"/>
              </a:rPr>
              <a:t>foreign </a:t>
            </a:r>
            <a:r>
              <a:rPr sz="2400" b="1" spc="20" dirty="0">
                <a:latin typeface="Arial"/>
                <a:cs typeface="Arial"/>
              </a:rPr>
              <a:t>aid </a:t>
            </a:r>
            <a:r>
              <a:rPr sz="2400" b="1" spc="-20" dirty="0">
                <a:latin typeface="Arial"/>
                <a:cs typeface="Arial"/>
              </a:rPr>
              <a:t>have </a:t>
            </a:r>
            <a:r>
              <a:rPr sz="2400" b="1" spc="20" dirty="0">
                <a:latin typeface="Arial"/>
                <a:cs typeface="Arial"/>
              </a:rPr>
              <a:t>been </a:t>
            </a:r>
            <a:r>
              <a:rPr sz="2400" b="1" spc="30" dirty="0">
                <a:latin typeface="Arial"/>
                <a:cs typeface="Arial"/>
              </a:rPr>
              <a:t>distorted </a:t>
            </a:r>
            <a:r>
              <a:rPr sz="2400" b="1" spc="-15" dirty="0">
                <a:latin typeface="Arial"/>
                <a:cs typeface="Arial"/>
              </a:rPr>
              <a:t>by </a:t>
            </a:r>
            <a:r>
              <a:rPr sz="2400" b="1" spc="45" dirty="0">
                <a:latin typeface="Arial"/>
                <a:cs typeface="Arial"/>
              </a:rPr>
              <a:t>the </a:t>
            </a:r>
            <a:r>
              <a:rPr sz="2400" b="1" spc="-25" dirty="0">
                <a:latin typeface="Arial"/>
                <a:cs typeface="Arial"/>
              </a:rPr>
              <a:t>use </a:t>
            </a:r>
            <a:r>
              <a:rPr sz="2400" b="1" spc="50" dirty="0">
                <a:latin typeface="Arial"/>
                <a:cs typeface="Arial"/>
              </a:rPr>
              <a:t>of </a:t>
            </a:r>
            <a:r>
              <a:rPr sz="2400" b="1" spc="20" dirty="0">
                <a:latin typeface="Arial"/>
                <a:cs typeface="Arial"/>
              </a:rPr>
              <a:t>aid  </a:t>
            </a:r>
            <a:r>
              <a:rPr sz="2400" b="1" spc="50" dirty="0">
                <a:latin typeface="Arial"/>
                <a:cs typeface="Arial"/>
              </a:rPr>
              <a:t>for </a:t>
            </a:r>
            <a:r>
              <a:rPr sz="2400" b="1" spc="30" dirty="0">
                <a:latin typeface="Arial"/>
                <a:cs typeface="Arial"/>
              </a:rPr>
              <a:t>donor </a:t>
            </a:r>
            <a:r>
              <a:rPr sz="2400" b="1" spc="5" dirty="0">
                <a:latin typeface="Arial"/>
                <a:cs typeface="Arial"/>
              </a:rPr>
              <a:t>country </a:t>
            </a:r>
            <a:r>
              <a:rPr sz="2400" b="1" spc="10" dirty="0">
                <a:latin typeface="Arial"/>
                <a:cs typeface="Arial"/>
              </a:rPr>
              <a:t>commercial </a:t>
            </a:r>
            <a:r>
              <a:rPr sz="2400" b="1" spc="20" dirty="0">
                <a:latin typeface="Arial"/>
                <a:cs typeface="Arial"/>
              </a:rPr>
              <a:t>and </a:t>
            </a:r>
            <a:r>
              <a:rPr sz="2400" b="1" spc="15" dirty="0">
                <a:latin typeface="Arial"/>
                <a:cs typeface="Arial"/>
              </a:rPr>
              <a:t>political  </a:t>
            </a:r>
            <a:r>
              <a:rPr sz="2400" b="1" spc="5" dirty="0">
                <a:latin typeface="Arial"/>
                <a:cs typeface="Arial"/>
              </a:rPr>
              <a:t>purposes.</a:t>
            </a:r>
            <a:endParaRPr sz="2400">
              <a:latin typeface="Arial"/>
              <a:cs typeface="Arial"/>
            </a:endParaRPr>
          </a:p>
        </p:txBody>
      </p:sp>
      <p:sp>
        <p:nvSpPr>
          <p:cNvPr id="3" name="object 3"/>
          <p:cNvSpPr/>
          <p:nvPr/>
        </p:nvSpPr>
        <p:spPr>
          <a:xfrm>
            <a:off x="213359" y="370331"/>
            <a:ext cx="5536692"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304800"/>
            <a:ext cx="8382000" cy="58039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70405"/>
            <a:ext cx="7823834" cy="1854835"/>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600" b="0" spc="-450" dirty="0">
                <a:solidFill>
                  <a:srgbClr val="2CA1BE"/>
                </a:solidFill>
                <a:latin typeface="Arial"/>
                <a:cs typeface="Arial"/>
              </a:rPr>
              <a:t>	</a:t>
            </a:r>
            <a:r>
              <a:rPr spc="-65" dirty="0"/>
              <a:t>Policy </a:t>
            </a:r>
            <a:r>
              <a:rPr spc="15" dirty="0"/>
              <a:t>makers </a:t>
            </a:r>
            <a:r>
              <a:rPr spc="30" dirty="0"/>
              <a:t>in </a:t>
            </a:r>
            <a:r>
              <a:rPr spc="45" dirty="0"/>
              <a:t>more </a:t>
            </a:r>
            <a:r>
              <a:rPr spc="10" dirty="0"/>
              <a:t>developed countries, </a:t>
            </a:r>
            <a:r>
              <a:rPr spc="20" dirty="0"/>
              <a:t>and  </a:t>
            </a:r>
            <a:r>
              <a:rPr spc="-20" dirty="0"/>
              <a:t>especially </a:t>
            </a:r>
            <a:r>
              <a:rPr spc="30" dirty="0"/>
              <a:t>in </a:t>
            </a:r>
            <a:r>
              <a:rPr spc="45" dirty="0"/>
              <a:t>the </a:t>
            </a:r>
            <a:r>
              <a:rPr spc="20" dirty="0"/>
              <a:t>United </a:t>
            </a:r>
            <a:r>
              <a:rPr spc="-20" dirty="0"/>
              <a:t>States, </a:t>
            </a:r>
            <a:r>
              <a:rPr spc="-15" dirty="0"/>
              <a:t>have </a:t>
            </a:r>
            <a:r>
              <a:rPr spc="35" dirty="0"/>
              <a:t>tended </a:t>
            </a:r>
            <a:r>
              <a:rPr spc="55" dirty="0"/>
              <a:t>to </a:t>
            </a:r>
            <a:r>
              <a:rPr spc="-35" dirty="0"/>
              <a:t>see  </a:t>
            </a:r>
            <a:r>
              <a:rPr spc="40" dirty="0"/>
              <a:t>their </a:t>
            </a:r>
            <a:r>
              <a:rPr spc="5" dirty="0"/>
              <a:t>action </a:t>
            </a:r>
            <a:r>
              <a:rPr spc="30" dirty="0"/>
              <a:t>in terms </a:t>
            </a:r>
            <a:r>
              <a:rPr spc="50" dirty="0"/>
              <a:t>of </a:t>
            </a:r>
            <a:r>
              <a:rPr spc="40" dirty="0"/>
              <a:t>their </a:t>
            </a:r>
            <a:r>
              <a:rPr u="heavy" dirty="0">
                <a:uFill>
                  <a:solidFill>
                    <a:srgbClr val="000000"/>
                  </a:solidFill>
                </a:uFill>
              </a:rPr>
              <a:t>generosity </a:t>
            </a:r>
            <a:r>
              <a:rPr u="heavy" spc="20" dirty="0">
                <a:uFill>
                  <a:solidFill>
                    <a:srgbClr val="000000"/>
                  </a:solidFill>
                </a:uFill>
              </a:rPr>
              <a:t>and </a:t>
            </a:r>
            <a:r>
              <a:rPr u="heavy" spc="55" dirty="0">
                <a:uFill>
                  <a:solidFill>
                    <a:srgbClr val="000000"/>
                  </a:solidFill>
                </a:uFill>
              </a:rPr>
              <a:t>to </a:t>
            </a:r>
            <a:r>
              <a:rPr spc="55" dirty="0"/>
              <a:t> </a:t>
            </a:r>
            <a:r>
              <a:rPr u="heavy" spc="15" dirty="0">
                <a:uFill>
                  <a:solidFill>
                    <a:srgbClr val="000000"/>
                  </a:solidFill>
                </a:uFill>
              </a:rPr>
              <a:t>justify </a:t>
            </a:r>
            <a:r>
              <a:rPr u="heavy" spc="45" dirty="0">
                <a:uFill>
                  <a:solidFill>
                    <a:srgbClr val="000000"/>
                  </a:solidFill>
                </a:uFill>
              </a:rPr>
              <a:t>the </a:t>
            </a:r>
            <a:r>
              <a:rPr u="heavy" spc="-25" dirty="0">
                <a:uFill>
                  <a:solidFill>
                    <a:srgbClr val="000000"/>
                  </a:solidFill>
                </a:uFill>
              </a:rPr>
              <a:t>use </a:t>
            </a:r>
            <a:r>
              <a:rPr u="heavy" spc="50" dirty="0">
                <a:uFill>
                  <a:solidFill>
                    <a:srgbClr val="000000"/>
                  </a:solidFill>
                </a:uFill>
              </a:rPr>
              <a:t>of </a:t>
            </a:r>
            <a:r>
              <a:rPr u="heavy" spc="10" dirty="0">
                <a:uFill>
                  <a:solidFill>
                    <a:srgbClr val="000000"/>
                  </a:solidFill>
                </a:uFill>
              </a:rPr>
              <a:t>force </a:t>
            </a:r>
            <a:r>
              <a:rPr u="heavy" spc="30" dirty="0">
                <a:uFill>
                  <a:solidFill>
                    <a:srgbClr val="000000"/>
                  </a:solidFill>
                </a:uFill>
              </a:rPr>
              <a:t>in </a:t>
            </a:r>
            <a:r>
              <a:rPr u="heavy" spc="35" dirty="0">
                <a:uFill>
                  <a:solidFill>
                    <a:srgbClr val="000000"/>
                  </a:solidFill>
                </a:uFill>
              </a:rPr>
              <a:t>order </a:t>
            </a:r>
            <a:r>
              <a:rPr u="heavy" spc="55" dirty="0">
                <a:uFill>
                  <a:solidFill>
                    <a:srgbClr val="000000"/>
                  </a:solidFill>
                </a:uFill>
              </a:rPr>
              <a:t>to meet </a:t>
            </a:r>
            <a:r>
              <a:rPr u="heavy" spc="5" dirty="0">
                <a:uFill>
                  <a:solidFill>
                    <a:srgbClr val="000000"/>
                  </a:solidFill>
                </a:uFill>
              </a:rPr>
              <a:t>ideological </a:t>
            </a:r>
            <a:r>
              <a:rPr spc="5" dirty="0"/>
              <a:t> </a:t>
            </a:r>
            <a:r>
              <a:rPr u="heavy" spc="20" dirty="0">
                <a:uFill>
                  <a:solidFill>
                    <a:srgbClr val="000000"/>
                  </a:solidFill>
                </a:uFill>
              </a:rPr>
              <a:t>and developmental</a:t>
            </a:r>
            <a:r>
              <a:rPr u="heavy" spc="114" dirty="0">
                <a:uFill>
                  <a:solidFill>
                    <a:srgbClr val="000000"/>
                  </a:solidFill>
                </a:uFill>
              </a:rPr>
              <a:t> </a:t>
            </a:r>
            <a:r>
              <a:rPr u="heavy" spc="10" dirty="0">
                <a:uFill>
                  <a:solidFill>
                    <a:srgbClr val="000000"/>
                  </a:solidFill>
                </a:uFill>
              </a:rPr>
              <a:t>goals</a:t>
            </a:r>
            <a:r>
              <a:rPr spc="10" dirty="0"/>
              <a:t>.</a:t>
            </a:r>
            <a:endParaRPr sz="1600">
              <a:latin typeface="Arial"/>
              <a:cs typeface="Arial"/>
            </a:endParaRPr>
          </a:p>
        </p:txBody>
      </p:sp>
      <p:sp>
        <p:nvSpPr>
          <p:cNvPr id="3" name="object 3"/>
          <p:cNvSpPr txBox="1"/>
          <p:nvPr/>
        </p:nvSpPr>
        <p:spPr>
          <a:xfrm>
            <a:off x="645668" y="3767404"/>
            <a:ext cx="7870825" cy="228092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600" spc="-450" dirty="0">
                <a:solidFill>
                  <a:srgbClr val="2CA1BE"/>
                </a:solidFill>
                <a:latin typeface="Arial"/>
                <a:cs typeface="Arial"/>
              </a:rPr>
              <a:t>	</a:t>
            </a:r>
            <a:r>
              <a:rPr sz="2400" b="1" spc="-35" dirty="0">
                <a:latin typeface="Arial"/>
                <a:cs typeface="Arial"/>
              </a:rPr>
              <a:t>Rewards </a:t>
            </a:r>
            <a:r>
              <a:rPr sz="2400" b="1" spc="10" dirty="0">
                <a:latin typeface="Arial"/>
                <a:cs typeface="Arial"/>
              </a:rPr>
              <a:t>were </a:t>
            </a:r>
            <a:r>
              <a:rPr sz="2400" b="1" spc="-10" dirty="0">
                <a:latin typeface="Arial"/>
                <a:cs typeface="Arial"/>
              </a:rPr>
              <a:t>used </a:t>
            </a:r>
            <a:r>
              <a:rPr sz="2400" b="1" spc="-65" dirty="0">
                <a:latin typeface="Arial"/>
                <a:cs typeface="Arial"/>
              </a:rPr>
              <a:t>as </a:t>
            </a:r>
            <a:r>
              <a:rPr sz="2400" b="1" spc="-5" dirty="0">
                <a:latin typeface="Arial"/>
                <a:cs typeface="Arial"/>
              </a:rPr>
              <a:t>carrots </a:t>
            </a:r>
            <a:r>
              <a:rPr sz="2400" b="1" spc="55" dirty="0">
                <a:latin typeface="Arial"/>
                <a:cs typeface="Arial"/>
              </a:rPr>
              <a:t>to </a:t>
            </a:r>
            <a:r>
              <a:rPr sz="2400" b="1" spc="70" dirty="0">
                <a:latin typeface="Arial"/>
                <a:cs typeface="Arial"/>
              </a:rPr>
              <a:t>tempt</a:t>
            </a:r>
            <a:r>
              <a:rPr sz="2400" b="1" spc="575" dirty="0">
                <a:latin typeface="Arial"/>
                <a:cs typeface="Arial"/>
              </a:rPr>
              <a:t> </a:t>
            </a:r>
            <a:r>
              <a:rPr sz="2400" b="1" spc="10" dirty="0">
                <a:latin typeface="Arial"/>
                <a:cs typeface="Arial"/>
              </a:rPr>
              <a:t>conflicting</a:t>
            </a:r>
            <a:endParaRPr sz="2400">
              <a:latin typeface="Arial"/>
              <a:cs typeface="Arial"/>
            </a:endParaRPr>
          </a:p>
          <a:p>
            <a:pPr marL="268605">
              <a:lnSpc>
                <a:spcPct val="100000"/>
              </a:lnSpc>
            </a:pPr>
            <a:r>
              <a:rPr sz="2400" b="1" spc="-25" dirty="0">
                <a:latin typeface="Arial"/>
                <a:cs typeface="Arial"/>
              </a:rPr>
              <a:t>sides </a:t>
            </a:r>
            <a:r>
              <a:rPr sz="2400" b="1" spc="45" dirty="0">
                <a:latin typeface="Arial"/>
                <a:cs typeface="Arial"/>
              </a:rPr>
              <a:t>into </a:t>
            </a:r>
            <a:r>
              <a:rPr sz="2400" b="1" dirty="0">
                <a:latin typeface="Arial"/>
                <a:cs typeface="Arial"/>
              </a:rPr>
              <a:t>accepting</a:t>
            </a:r>
            <a:r>
              <a:rPr sz="2400" b="1" spc="145" dirty="0">
                <a:latin typeface="Arial"/>
                <a:cs typeface="Arial"/>
              </a:rPr>
              <a:t> </a:t>
            </a:r>
            <a:r>
              <a:rPr sz="2400" b="1" spc="40" dirty="0">
                <a:latin typeface="Arial"/>
                <a:cs typeface="Arial"/>
              </a:rPr>
              <a:t>mediation.</a:t>
            </a:r>
            <a:endParaRPr sz="2400">
              <a:latin typeface="Arial"/>
              <a:cs typeface="Arial"/>
            </a:endParaRPr>
          </a:p>
          <a:p>
            <a:pPr>
              <a:lnSpc>
                <a:spcPct val="100000"/>
              </a:lnSpc>
              <a:spcBef>
                <a:spcPts val="20"/>
              </a:spcBef>
            </a:pPr>
            <a:endParaRPr sz="3000">
              <a:latin typeface="Times New Roman"/>
              <a:cs typeface="Times New Roman"/>
            </a:endParaRPr>
          </a:p>
          <a:p>
            <a:pPr marL="12700">
              <a:lnSpc>
                <a:spcPts val="2735"/>
              </a:lnSpc>
              <a:tabLst>
                <a:tab pos="268605" algn="l"/>
                <a:tab pos="2493010" algn="l"/>
              </a:tabLst>
            </a:pPr>
            <a:r>
              <a:rPr sz="1600" spc="-450" dirty="0">
                <a:solidFill>
                  <a:srgbClr val="2CA1BE"/>
                </a:solidFill>
                <a:latin typeface="Arial"/>
                <a:cs typeface="Arial"/>
              </a:rPr>
              <a:t>	</a:t>
            </a:r>
            <a:r>
              <a:rPr sz="2400" b="1" spc="25" dirty="0">
                <a:latin typeface="Arial"/>
                <a:cs typeface="Arial"/>
              </a:rPr>
              <a:t>The</a:t>
            </a:r>
            <a:r>
              <a:rPr sz="2400" b="1" spc="95" dirty="0">
                <a:latin typeface="Arial"/>
                <a:cs typeface="Arial"/>
              </a:rPr>
              <a:t> </a:t>
            </a:r>
            <a:r>
              <a:rPr sz="2400" b="1" spc="5" dirty="0">
                <a:latin typeface="Arial"/>
                <a:cs typeface="Arial"/>
              </a:rPr>
              <a:t>question:	</a:t>
            </a:r>
            <a:r>
              <a:rPr sz="2400" b="1" spc="40" dirty="0">
                <a:latin typeface="Arial"/>
                <a:cs typeface="Arial"/>
              </a:rPr>
              <a:t>Do </a:t>
            </a:r>
            <a:r>
              <a:rPr sz="2400" b="1" spc="45" dirty="0">
                <a:latin typeface="Arial"/>
                <a:cs typeface="Arial"/>
              </a:rPr>
              <a:t>the </a:t>
            </a:r>
            <a:r>
              <a:rPr sz="2400" b="1" spc="20" dirty="0">
                <a:latin typeface="Arial"/>
                <a:cs typeface="Arial"/>
              </a:rPr>
              <a:t>current </a:t>
            </a:r>
            <a:r>
              <a:rPr sz="2400" b="1" spc="-70" dirty="0">
                <a:latin typeface="Arial"/>
                <a:cs typeface="Arial"/>
              </a:rPr>
              <a:t>USAID </a:t>
            </a:r>
            <a:r>
              <a:rPr sz="2400" b="1" spc="25" dirty="0">
                <a:latin typeface="Arial"/>
                <a:cs typeface="Arial"/>
              </a:rPr>
              <a:t>priorities</a:t>
            </a:r>
            <a:r>
              <a:rPr sz="2400" b="1" spc="215" dirty="0">
                <a:latin typeface="Arial"/>
                <a:cs typeface="Arial"/>
              </a:rPr>
              <a:t> </a:t>
            </a:r>
            <a:r>
              <a:rPr sz="2400" b="1" spc="-15" dirty="0">
                <a:latin typeface="Arial"/>
                <a:cs typeface="Arial"/>
              </a:rPr>
              <a:t>have</a:t>
            </a:r>
            <a:endParaRPr sz="2400">
              <a:latin typeface="Arial"/>
              <a:cs typeface="Arial"/>
            </a:endParaRPr>
          </a:p>
          <a:p>
            <a:pPr marL="268605">
              <a:lnSpc>
                <a:spcPts val="2735"/>
              </a:lnSpc>
            </a:pPr>
            <a:r>
              <a:rPr sz="2400" b="1" spc="5" dirty="0">
                <a:latin typeface="Arial"/>
                <a:cs typeface="Arial"/>
              </a:rPr>
              <a:t>an ethical</a:t>
            </a:r>
            <a:r>
              <a:rPr sz="2400" b="1" spc="140" dirty="0">
                <a:latin typeface="Arial"/>
                <a:cs typeface="Arial"/>
              </a:rPr>
              <a:t> </a:t>
            </a:r>
            <a:r>
              <a:rPr sz="2400" b="1" spc="-105" dirty="0">
                <a:latin typeface="Arial"/>
                <a:cs typeface="Arial"/>
              </a:rPr>
              <a:t>base?</a:t>
            </a:r>
            <a:endParaRPr sz="2400">
              <a:latin typeface="Arial"/>
              <a:cs typeface="Arial"/>
            </a:endParaRPr>
          </a:p>
          <a:p>
            <a:pPr marL="12700">
              <a:lnSpc>
                <a:spcPct val="100000"/>
              </a:lnSpc>
              <a:spcBef>
                <a:spcPts val="1125"/>
              </a:spcBef>
            </a:pPr>
            <a:r>
              <a:rPr sz="1600" spc="-450" dirty="0">
                <a:solidFill>
                  <a:srgbClr val="2CA1BE"/>
                </a:solidFill>
                <a:latin typeface="Arial"/>
                <a:cs typeface="Arial"/>
              </a:rPr>
              <a:t></a:t>
            </a:r>
            <a:endParaRPr sz="1600">
              <a:latin typeface="Arial"/>
              <a:cs typeface="Arial"/>
            </a:endParaRPr>
          </a:p>
        </p:txBody>
      </p:sp>
      <p:sp>
        <p:nvSpPr>
          <p:cNvPr id="4" name="object 4"/>
          <p:cNvSpPr/>
          <p:nvPr/>
        </p:nvSpPr>
        <p:spPr>
          <a:xfrm>
            <a:off x="213359" y="370331"/>
            <a:ext cx="6169152"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567941"/>
            <a:ext cx="135255" cy="274320"/>
          </a:xfrm>
          <a:prstGeom prst="rect">
            <a:avLst/>
          </a:prstGeom>
        </p:spPr>
        <p:txBody>
          <a:bodyPr vert="horz" wrap="square" lIns="0" tIns="16510" rIns="0" bIns="0" rtlCol="0">
            <a:spAutoFit/>
          </a:bodyPr>
          <a:lstStyle/>
          <a:p>
            <a:pPr marL="12700">
              <a:lnSpc>
                <a:spcPct val="100000"/>
              </a:lnSpc>
              <a:spcBef>
                <a:spcPts val="130"/>
              </a:spcBef>
            </a:pPr>
            <a:r>
              <a:rPr sz="1600" spc="-450" dirty="0">
                <a:solidFill>
                  <a:srgbClr val="2CA1BE"/>
                </a:solidFill>
                <a:latin typeface="Arial"/>
                <a:cs typeface="Arial"/>
              </a:rPr>
              <a:t></a:t>
            </a:r>
            <a:endParaRPr sz="16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358775" marR="5080" indent="548005">
              <a:lnSpc>
                <a:spcPct val="100000"/>
              </a:lnSpc>
              <a:spcBef>
                <a:spcPts val="100"/>
              </a:spcBef>
            </a:pPr>
            <a:r>
              <a:rPr spc="-65" dirty="0"/>
              <a:t>Policy </a:t>
            </a:r>
            <a:r>
              <a:rPr spc="15" dirty="0"/>
              <a:t>makers </a:t>
            </a:r>
            <a:r>
              <a:rPr spc="30" dirty="0"/>
              <a:t>in </a:t>
            </a:r>
            <a:r>
              <a:rPr spc="45" dirty="0"/>
              <a:t>more </a:t>
            </a:r>
            <a:r>
              <a:rPr spc="10" dirty="0"/>
              <a:t>developed countries, </a:t>
            </a:r>
            <a:r>
              <a:rPr spc="20" dirty="0"/>
              <a:t>and  </a:t>
            </a:r>
            <a:r>
              <a:rPr spc="-20" dirty="0"/>
              <a:t>especially </a:t>
            </a:r>
            <a:r>
              <a:rPr spc="30" dirty="0"/>
              <a:t>in </a:t>
            </a:r>
            <a:r>
              <a:rPr spc="45" dirty="0"/>
              <a:t>the </a:t>
            </a:r>
            <a:r>
              <a:rPr spc="20" dirty="0"/>
              <a:t>United </a:t>
            </a:r>
            <a:r>
              <a:rPr spc="-20" dirty="0"/>
              <a:t>States, </a:t>
            </a:r>
            <a:r>
              <a:rPr spc="-15" dirty="0"/>
              <a:t>have </a:t>
            </a:r>
            <a:r>
              <a:rPr spc="35" dirty="0"/>
              <a:t>tended </a:t>
            </a:r>
            <a:r>
              <a:rPr spc="55" dirty="0"/>
              <a:t>to </a:t>
            </a:r>
            <a:r>
              <a:rPr spc="-35" dirty="0"/>
              <a:t>see  </a:t>
            </a:r>
            <a:r>
              <a:rPr spc="40" dirty="0"/>
              <a:t>their </a:t>
            </a:r>
            <a:r>
              <a:rPr spc="5" dirty="0"/>
              <a:t>action </a:t>
            </a:r>
            <a:r>
              <a:rPr spc="30" dirty="0"/>
              <a:t>in terms </a:t>
            </a:r>
            <a:r>
              <a:rPr spc="50" dirty="0"/>
              <a:t>of </a:t>
            </a:r>
            <a:r>
              <a:rPr spc="45" dirty="0"/>
              <a:t>the </a:t>
            </a:r>
            <a:r>
              <a:rPr spc="40" dirty="0"/>
              <a:t>their</a:t>
            </a:r>
            <a:r>
              <a:rPr spc="345" dirty="0"/>
              <a:t> </a:t>
            </a:r>
            <a:r>
              <a:rPr u="heavy" dirty="0">
                <a:uFill>
                  <a:solidFill>
                    <a:srgbClr val="000000"/>
                  </a:solidFill>
                </a:uFill>
              </a:rPr>
              <a:t>generosity</a:t>
            </a:r>
          </a:p>
        </p:txBody>
      </p:sp>
      <p:sp>
        <p:nvSpPr>
          <p:cNvPr id="4" name="object 4"/>
          <p:cNvSpPr txBox="1"/>
          <p:nvPr/>
        </p:nvSpPr>
        <p:spPr>
          <a:xfrm>
            <a:off x="645668" y="3133470"/>
            <a:ext cx="135255" cy="274320"/>
          </a:xfrm>
          <a:prstGeom prst="rect">
            <a:avLst/>
          </a:prstGeom>
        </p:spPr>
        <p:txBody>
          <a:bodyPr vert="horz" wrap="square" lIns="0" tIns="16510" rIns="0" bIns="0" rtlCol="0">
            <a:spAutoFit/>
          </a:bodyPr>
          <a:lstStyle/>
          <a:p>
            <a:pPr marL="12700">
              <a:lnSpc>
                <a:spcPct val="100000"/>
              </a:lnSpc>
              <a:spcBef>
                <a:spcPts val="130"/>
              </a:spcBef>
            </a:pPr>
            <a:r>
              <a:rPr sz="1600" spc="-450" dirty="0">
                <a:solidFill>
                  <a:srgbClr val="2CA1BE"/>
                </a:solidFill>
                <a:latin typeface="Arial"/>
                <a:cs typeface="Arial"/>
              </a:rPr>
              <a:t></a:t>
            </a:r>
            <a:endParaRPr sz="1600">
              <a:latin typeface="Arial"/>
              <a:cs typeface="Arial"/>
            </a:endParaRPr>
          </a:p>
        </p:txBody>
      </p:sp>
      <p:sp>
        <p:nvSpPr>
          <p:cNvPr id="5" name="object 5"/>
          <p:cNvSpPr txBox="1"/>
          <p:nvPr/>
        </p:nvSpPr>
        <p:spPr>
          <a:xfrm>
            <a:off x="645668" y="4698872"/>
            <a:ext cx="135255" cy="274320"/>
          </a:xfrm>
          <a:prstGeom prst="rect">
            <a:avLst/>
          </a:prstGeom>
        </p:spPr>
        <p:txBody>
          <a:bodyPr vert="horz" wrap="square" lIns="0" tIns="16510" rIns="0" bIns="0" rtlCol="0">
            <a:spAutoFit/>
          </a:bodyPr>
          <a:lstStyle/>
          <a:p>
            <a:pPr marL="12700">
              <a:lnSpc>
                <a:spcPct val="100000"/>
              </a:lnSpc>
              <a:spcBef>
                <a:spcPts val="130"/>
              </a:spcBef>
            </a:pPr>
            <a:r>
              <a:rPr sz="1600" spc="-450" dirty="0">
                <a:solidFill>
                  <a:srgbClr val="2CA1BE"/>
                </a:solidFill>
                <a:latin typeface="Arial"/>
                <a:cs typeface="Arial"/>
              </a:rPr>
              <a:t></a:t>
            </a:r>
            <a:endParaRPr sz="1600">
              <a:latin typeface="Arial"/>
              <a:cs typeface="Arial"/>
            </a:endParaRPr>
          </a:p>
        </p:txBody>
      </p:sp>
      <p:sp>
        <p:nvSpPr>
          <p:cNvPr id="6" name="object 6"/>
          <p:cNvSpPr txBox="1"/>
          <p:nvPr/>
        </p:nvSpPr>
        <p:spPr>
          <a:xfrm>
            <a:off x="902004" y="3035934"/>
            <a:ext cx="7129145" cy="2322830"/>
          </a:xfrm>
          <a:prstGeom prst="rect">
            <a:avLst/>
          </a:prstGeom>
        </p:spPr>
        <p:txBody>
          <a:bodyPr vert="horz" wrap="square" lIns="0" tIns="12700" rIns="0" bIns="0" rtlCol="0">
            <a:spAutoFit/>
          </a:bodyPr>
          <a:lstStyle/>
          <a:p>
            <a:pPr marL="12700" marR="5080" indent="548005">
              <a:lnSpc>
                <a:spcPct val="100000"/>
              </a:lnSpc>
              <a:spcBef>
                <a:spcPts val="100"/>
              </a:spcBef>
            </a:pPr>
            <a:r>
              <a:rPr sz="2400" b="1" u="heavy" dirty="0">
                <a:uFill>
                  <a:solidFill>
                    <a:srgbClr val="000000"/>
                  </a:solidFill>
                </a:uFill>
                <a:latin typeface="Arial"/>
                <a:cs typeface="Arial"/>
              </a:rPr>
              <a:t>And </a:t>
            </a:r>
            <a:r>
              <a:rPr sz="2400" b="1" u="heavy" spc="55" dirty="0">
                <a:uFill>
                  <a:solidFill>
                    <a:srgbClr val="000000"/>
                  </a:solidFill>
                </a:uFill>
                <a:latin typeface="Arial"/>
                <a:cs typeface="Arial"/>
              </a:rPr>
              <a:t>to </a:t>
            </a:r>
            <a:r>
              <a:rPr sz="2400" b="1" u="heavy" spc="15" dirty="0">
                <a:uFill>
                  <a:solidFill>
                    <a:srgbClr val="000000"/>
                  </a:solidFill>
                </a:uFill>
                <a:latin typeface="Arial"/>
                <a:cs typeface="Arial"/>
              </a:rPr>
              <a:t>justify </a:t>
            </a:r>
            <a:r>
              <a:rPr sz="2400" b="1" u="heavy" spc="45" dirty="0">
                <a:uFill>
                  <a:solidFill>
                    <a:srgbClr val="000000"/>
                  </a:solidFill>
                </a:uFill>
                <a:latin typeface="Arial"/>
                <a:cs typeface="Arial"/>
              </a:rPr>
              <a:t>the </a:t>
            </a:r>
            <a:r>
              <a:rPr sz="2400" b="1" u="heavy" spc="-25" dirty="0">
                <a:uFill>
                  <a:solidFill>
                    <a:srgbClr val="000000"/>
                  </a:solidFill>
                </a:uFill>
                <a:latin typeface="Arial"/>
                <a:cs typeface="Arial"/>
              </a:rPr>
              <a:t>use </a:t>
            </a:r>
            <a:r>
              <a:rPr sz="2400" b="1" u="heavy" spc="50" dirty="0">
                <a:uFill>
                  <a:solidFill>
                    <a:srgbClr val="000000"/>
                  </a:solidFill>
                </a:uFill>
                <a:latin typeface="Arial"/>
                <a:cs typeface="Arial"/>
              </a:rPr>
              <a:t>of </a:t>
            </a:r>
            <a:r>
              <a:rPr sz="2400" b="1" u="heavy" spc="10" dirty="0">
                <a:uFill>
                  <a:solidFill>
                    <a:srgbClr val="000000"/>
                  </a:solidFill>
                </a:uFill>
                <a:latin typeface="Arial"/>
                <a:cs typeface="Arial"/>
              </a:rPr>
              <a:t>force </a:t>
            </a:r>
            <a:r>
              <a:rPr sz="2400" b="1" u="heavy" spc="20" dirty="0">
                <a:uFill>
                  <a:solidFill>
                    <a:srgbClr val="000000"/>
                  </a:solidFill>
                </a:uFill>
                <a:latin typeface="Arial"/>
                <a:cs typeface="Arial"/>
              </a:rPr>
              <a:t>and </a:t>
            </a:r>
            <a:r>
              <a:rPr sz="2400" b="1" u="heavy" spc="25" dirty="0">
                <a:uFill>
                  <a:solidFill>
                    <a:srgbClr val="000000"/>
                  </a:solidFill>
                </a:uFill>
                <a:latin typeface="Arial"/>
                <a:cs typeface="Arial"/>
              </a:rPr>
              <a:t>unilateral </a:t>
            </a:r>
            <a:r>
              <a:rPr sz="2400" b="1" spc="25" dirty="0">
                <a:latin typeface="Arial"/>
                <a:cs typeface="Arial"/>
              </a:rPr>
              <a:t> </a:t>
            </a:r>
            <a:r>
              <a:rPr sz="2400" b="1" u="heavy" spc="5" dirty="0">
                <a:uFill>
                  <a:solidFill>
                    <a:srgbClr val="000000"/>
                  </a:solidFill>
                </a:uFill>
                <a:latin typeface="Arial"/>
                <a:cs typeface="Arial"/>
              </a:rPr>
              <a:t>action </a:t>
            </a:r>
            <a:r>
              <a:rPr sz="2400" b="1" u="heavy" spc="30" dirty="0">
                <a:uFill>
                  <a:solidFill>
                    <a:srgbClr val="000000"/>
                  </a:solidFill>
                </a:uFill>
                <a:latin typeface="Arial"/>
                <a:cs typeface="Arial"/>
              </a:rPr>
              <a:t>in </a:t>
            </a:r>
            <a:r>
              <a:rPr sz="2400" b="1" u="heavy" spc="35" dirty="0">
                <a:uFill>
                  <a:solidFill>
                    <a:srgbClr val="000000"/>
                  </a:solidFill>
                </a:uFill>
                <a:latin typeface="Arial"/>
                <a:cs typeface="Arial"/>
              </a:rPr>
              <a:t>order </a:t>
            </a:r>
            <a:r>
              <a:rPr sz="2400" b="1" u="heavy" spc="55" dirty="0">
                <a:uFill>
                  <a:solidFill>
                    <a:srgbClr val="000000"/>
                  </a:solidFill>
                </a:uFill>
                <a:latin typeface="Arial"/>
                <a:cs typeface="Arial"/>
              </a:rPr>
              <a:t>to meet </a:t>
            </a:r>
            <a:r>
              <a:rPr sz="2400" b="1" u="heavy" spc="5" dirty="0">
                <a:uFill>
                  <a:solidFill>
                    <a:srgbClr val="000000"/>
                  </a:solidFill>
                </a:uFill>
                <a:latin typeface="Arial"/>
                <a:cs typeface="Arial"/>
              </a:rPr>
              <a:t>ideological </a:t>
            </a:r>
            <a:r>
              <a:rPr sz="2400" b="1" u="heavy" spc="20" dirty="0">
                <a:uFill>
                  <a:solidFill>
                    <a:srgbClr val="000000"/>
                  </a:solidFill>
                </a:uFill>
                <a:latin typeface="Arial"/>
                <a:cs typeface="Arial"/>
              </a:rPr>
              <a:t>and </a:t>
            </a:r>
            <a:r>
              <a:rPr sz="2400" b="1" spc="20" dirty="0">
                <a:latin typeface="Arial"/>
                <a:cs typeface="Arial"/>
              </a:rPr>
              <a:t> </a:t>
            </a:r>
            <a:r>
              <a:rPr sz="2400" b="1" u="heavy" spc="20" dirty="0">
                <a:uFill>
                  <a:solidFill>
                    <a:srgbClr val="000000"/>
                  </a:solidFill>
                </a:uFill>
                <a:latin typeface="Arial"/>
                <a:cs typeface="Arial"/>
              </a:rPr>
              <a:t>developmental</a:t>
            </a:r>
            <a:r>
              <a:rPr sz="2400" b="1" u="heavy" spc="60" dirty="0">
                <a:uFill>
                  <a:solidFill>
                    <a:srgbClr val="000000"/>
                  </a:solidFill>
                </a:uFill>
                <a:latin typeface="Arial"/>
                <a:cs typeface="Arial"/>
              </a:rPr>
              <a:t> </a:t>
            </a:r>
            <a:r>
              <a:rPr sz="2400" b="1" u="heavy" spc="10" dirty="0">
                <a:uFill>
                  <a:solidFill>
                    <a:srgbClr val="000000"/>
                  </a:solidFill>
                </a:uFill>
                <a:latin typeface="Arial"/>
                <a:cs typeface="Arial"/>
              </a:rPr>
              <a:t>goals</a:t>
            </a:r>
            <a:r>
              <a:rPr sz="2400" b="1" spc="10" dirty="0">
                <a:latin typeface="Arial"/>
                <a:cs typeface="Arial"/>
              </a:rPr>
              <a:t>.</a:t>
            </a:r>
            <a:endParaRPr sz="2400">
              <a:latin typeface="Arial"/>
              <a:cs typeface="Arial"/>
            </a:endParaRPr>
          </a:p>
          <a:p>
            <a:pPr>
              <a:lnSpc>
                <a:spcPct val="100000"/>
              </a:lnSpc>
              <a:spcBef>
                <a:spcPts val="5"/>
              </a:spcBef>
            </a:pPr>
            <a:endParaRPr sz="3200">
              <a:latin typeface="Times New Roman"/>
              <a:cs typeface="Times New Roman"/>
            </a:endParaRPr>
          </a:p>
          <a:p>
            <a:pPr marL="12700" marR="804545" indent="548005">
              <a:lnSpc>
                <a:spcPct val="100000"/>
              </a:lnSpc>
            </a:pPr>
            <a:r>
              <a:rPr sz="2400" b="1" spc="-40" dirty="0">
                <a:latin typeface="Arial"/>
                <a:cs typeface="Arial"/>
              </a:rPr>
              <a:t>Rewards </a:t>
            </a:r>
            <a:r>
              <a:rPr sz="2400" b="1" spc="10" dirty="0">
                <a:latin typeface="Arial"/>
                <a:cs typeface="Arial"/>
              </a:rPr>
              <a:t>were </a:t>
            </a:r>
            <a:r>
              <a:rPr sz="2400" b="1" spc="-10" dirty="0">
                <a:latin typeface="Arial"/>
                <a:cs typeface="Arial"/>
              </a:rPr>
              <a:t>used </a:t>
            </a:r>
            <a:r>
              <a:rPr sz="2400" b="1" spc="-65" dirty="0">
                <a:latin typeface="Arial"/>
                <a:cs typeface="Arial"/>
              </a:rPr>
              <a:t>as </a:t>
            </a:r>
            <a:r>
              <a:rPr sz="2400" b="1" spc="-5" dirty="0">
                <a:latin typeface="Arial"/>
                <a:cs typeface="Arial"/>
              </a:rPr>
              <a:t>carrots </a:t>
            </a:r>
            <a:r>
              <a:rPr sz="2400" b="1" spc="55" dirty="0">
                <a:latin typeface="Arial"/>
                <a:cs typeface="Arial"/>
              </a:rPr>
              <a:t>to </a:t>
            </a:r>
            <a:r>
              <a:rPr sz="2400" b="1" spc="70" dirty="0">
                <a:latin typeface="Arial"/>
                <a:cs typeface="Arial"/>
              </a:rPr>
              <a:t>tempt  </a:t>
            </a:r>
            <a:r>
              <a:rPr sz="2400" b="1" spc="10" dirty="0">
                <a:latin typeface="Arial"/>
                <a:cs typeface="Arial"/>
              </a:rPr>
              <a:t>conflicting </a:t>
            </a:r>
            <a:r>
              <a:rPr sz="2400" b="1" spc="-30" dirty="0">
                <a:latin typeface="Arial"/>
                <a:cs typeface="Arial"/>
              </a:rPr>
              <a:t>sides </a:t>
            </a:r>
            <a:r>
              <a:rPr sz="2400" b="1" spc="45" dirty="0">
                <a:latin typeface="Arial"/>
                <a:cs typeface="Arial"/>
              </a:rPr>
              <a:t>into </a:t>
            </a:r>
            <a:r>
              <a:rPr sz="2400" b="1" spc="-5" dirty="0">
                <a:latin typeface="Arial"/>
                <a:cs typeface="Arial"/>
              </a:rPr>
              <a:t>accepting</a:t>
            </a:r>
            <a:r>
              <a:rPr sz="2400" b="1" spc="235" dirty="0">
                <a:latin typeface="Arial"/>
                <a:cs typeface="Arial"/>
              </a:rPr>
              <a:t> </a:t>
            </a:r>
            <a:r>
              <a:rPr sz="2400" b="1" spc="35" dirty="0">
                <a:latin typeface="Arial"/>
                <a:cs typeface="Arial"/>
              </a:rPr>
              <a:t>mediation</a:t>
            </a:r>
            <a:endParaRPr sz="2400">
              <a:latin typeface="Arial"/>
              <a:cs typeface="Arial"/>
            </a:endParaRPr>
          </a:p>
        </p:txBody>
      </p:sp>
      <p:sp>
        <p:nvSpPr>
          <p:cNvPr id="7" name="object 7"/>
          <p:cNvSpPr/>
          <p:nvPr/>
        </p:nvSpPr>
        <p:spPr>
          <a:xfrm>
            <a:off x="213359" y="370331"/>
            <a:ext cx="715060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567684" y="2965704"/>
            <a:ext cx="320039" cy="36271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637026" y="3005201"/>
            <a:ext cx="182499"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637026" y="3005201"/>
            <a:ext cx="182880" cy="228600"/>
          </a:xfrm>
          <a:custGeom>
            <a:avLst/>
            <a:gdLst/>
            <a:ahLst/>
            <a:cxnLst/>
            <a:rect l="l" t="t" r="r" b="b"/>
            <a:pathLst>
              <a:path w="182879" h="228600">
                <a:moveTo>
                  <a:pt x="0" y="0"/>
                </a:moveTo>
                <a:lnTo>
                  <a:pt x="91186" y="0"/>
                </a:lnTo>
                <a:lnTo>
                  <a:pt x="182499" y="114300"/>
                </a:lnTo>
                <a:lnTo>
                  <a:pt x="91186" y="228600"/>
                </a:lnTo>
                <a:lnTo>
                  <a:pt x="0" y="228600"/>
                </a:lnTo>
                <a:lnTo>
                  <a:pt x="91186"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3380232" y="2965704"/>
            <a:ext cx="321563" cy="362712"/>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449701" y="3005201"/>
            <a:ext cx="184150"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449701" y="3005201"/>
            <a:ext cx="184150" cy="228600"/>
          </a:xfrm>
          <a:custGeom>
            <a:avLst/>
            <a:gdLst/>
            <a:ahLst/>
            <a:cxnLst/>
            <a:rect l="l" t="t" r="r" b="b"/>
            <a:pathLst>
              <a:path w="184150" h="228600">
                <a:moveTo>
                  <a:pt x="0" y="0"/>
                </a:moveTo>
                <a:lnTo>
                  <a:pt x="92075" y="0"/>
                </a:lnTo>
                <a:lnTo>
                  <a:pt x="184150" y="114300"/>
                </a:lnTo>
                <a:lnTo>
                  <a:pt x="92075" y="228600"/>
                </a:lnTo>
                <a:lnTo>
                  <a:pt x="0" y="228600"/>
                </a:lnTo>
                <a:lnTo>
                  <a:pt x="92075"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1021080" y="5030723"/>
            <a:ext cx="6475476" cy="205739"/>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993444" y="4842535"/>
            <a:ext cx="6950709" cy="1518285"/>
          </a:xfrm>
          <a:prstGeom prst="rect">
            <a:avLst/>
          </a:prstGeom>
        </p:spPr>
        <p:txBody>
          <a:bodyPr vert="horz" wrap="square" lIns="0" tIns="149225" rIns="0" bIns="0" rtlCol="0">
            <a:spAutoFit/>
          </a:bodyPr>
          <a:lstStyle/>
          <a:p>
            <a:pPr marL="12700">
              <a:lnSpc>
                <a:spcPct val="100000"/>
              </a:lnSpc>
              <a:spcBef>
                <a:spcPts val="1175"/>
              </a:spcBef>
            </a:pPr>
            <a:r>
              <a:rPr sz="1600" spc="60" dirty="0">
                <a:solidFill>
                  <a:srgbClr val="FF0000"/>
                </a:solidFill>
                <a:latin typeface="Arial"/>
                <a:cs typeface="Arial"/>
              </a:rPr>
              <a:t>Niccolò </a:t>
            </a:r>
            <a:r>
              <a:rPr sz="1600" spc="105" dirty="0">
                <a:solidFill>
                  <a:srgbClr val="FF0000"/>
                </a:solidFill>
                <a:latin typeface="Arial"/>
                <a:cs typeface="Arial"/>
              </a:rPr>
              <a:t>di </a:t>
            </a:r>
            <a:r>
              <a:rPr sz="1600" spc="40" dirty="0">
                <a:solidFill>
                  <a:srgbClr val="FF0000"/>
                </a:solidFill>
                <a:latin typeface="Arial"/>
                <a:cs typeface="Arial"/>
              </a:rPr>
              <a:t>Bernardo </a:t>
            </a:r>
            <a:r>
              <a:rPr sz="1600" spc="70" dirty="0">
                <a:solidFill>
                  <a:srgbClr val="FF0000"/>
                </a:solidFill>
                <a:latin typeface="Arial"/>
                <a:cs typeface="Arial"/>
              </a:rPr>
              <a:t>dei </a:t>
            </a:r>
            <a:r>
              <a:rPr sz="1600" spc="45" dirty="0">
                <a:solidFill>
                  <a:srgbClr val="FF0000"/>
                </a:solidFill>
                <a:latin typeface="Arial"/>
                <a:cs typeface="Arial"/>
              </a:rPr>
              <a:t>Machiavelli </a:t>
            </a:r>
            <a:r>
              <a:rPr sz="1600" spc="5" dirty="0">
                <a:solidFill>
                  <a:srgbClr val="FFFFFF"/>
                </a:solidFill>
                <a:latin typeface="Arial"/>
                <a:cs typeface="Arial"/>
              </a:rPr>
              <a:t>(</a:t>
            </a:r>
            <a:r>
              <a:rPr sz="1600" spc="5" dirty="0">
                <a:solidFill>
                  <a:srgbClr val="FF8118"/>
                </a:solidFill>
                <a:latin typeface="Arial"/>
                <a:cs typeface="Arial"/>
                <a:hlinkClick r:id="rId10"/>
              </a:rPr>
              <a:t>May </a:t>
            </a:r>
            <a:r>
              <a:rPr sz="1600" spc="85" dirty="0">
                <a:solidFill>
                  <a:srgbClr val="FF8118"/>
                </a:solidFill>
                <a:latin typeface="Arial"/>
                <a:cs typeface="Arial"/>
                <a:hlinkClick r:id="rId10"/>
              </a:rPr>
              <a:t>3</a:t>
            </a:r>
            <a:r>
              <a:rPr sz="1600" spc="85" dirty="0">
                <a:solidFill>
                  <a:srgbClr val="FFFFFF"/>
                </a:solidFill>
                <a:latin typeface="Arial"/>
                <a:cs typeface="Arial"/>
              </a:rPr>
              <a:t>, </a:t>
            </a:r>
            <a:r>
              <a:rPr sz="1600" spc="114" dirty="0">
                <a:solidFill>
                  <a:srgbClr val="FF8118"/>
                </a:solidFill>
                <a:latin typeface="Arial"/>
                <a:cs typeface="Arial"/>
                <a:hlinkClick r:id="rId11"/>
              </a:rPr>
              <a:t>1469 </a:t>
            </a:r>
            <a:r>
              <a:rPr sz="1600" spc="-95" dirty="0">
                <a:solidFill>
                  <a:srgbClr val="FFFFFF"/>
                </a:solidFill>
                <a:latin typeface="Arial"/>
                <a:cs typeface="Arial"/>
              </a:rPr>
              <a:t>– </a:t>
            </a:r>
            <a:r>
              <a:rPr sz="1600" spc="-30" dirty="0">
                <a:solidFill>
                  <a:srgbClr val="FF8118"/>
                </a:solidFill>
                <a:latin typeface="Arial"/>
                <a:cs typeface="Arial"/>
                <a:hlinkClick r:id="rId12"/>
              </a:rPr>
              <a:t>June </a:t>
            </a:r>
            <a:r>
              <a:rPr sz="1600" spc="95" dirty="0">
                <a:solidFill>
                  <a:srgbClr val="FF8118"/>
                </a:solidFill>
                <a:latin typeface="Arial"/>
                <a:cs typeface="Arial"/>
                <a:hlinkClick r:id="rId12"/>
              </a:rPr>
              <a:t>21</a:t>
            </a:r>
            <a:r>
              <a:rPr sz="1600" spc="95" dirty="0">
                <a:solidFill>
                  <a:srgbClr val="FFFFFF"/>
                </a:solidFill>
                <a:latin typeface="Arial"/>
                <a:cs typeface="Arial"/>
              </a:rPr>
              <a:t>,</a:t>
            </a:r>
            <a:r>
              <a:rPr sz="1600" spc="180" dirty="0">
                <a:solidFill>
                  <a:srgbClr val="FFFFFF"/>
                </a:solidFill>
                <a:latin typeface="Arial"/>
                <a:cs typeface="Arial"/>
              </a:rPr>
              <a:t> </a:t>
            </a:r>
            <a:r>
              <a:rPr sz="1600" spc="85" dirty="0">
                <a:solidFill>
                  <a:srgbClr val="FF8118"/>
                </a:solidFill>
                <a:latin typeface="Arial"/>
                <a:cs typeface="Arial"/>
                <a:hlinkClick r:id="rId13"/>
              </a:rPr>
              <a:t>1527</a:t>
            </a:r>
            <a:r>
              <a:rPr sz="1600" spc="85" dirty="0">
                <a:solidFill>
                  <a:srgbClr val="FFFFFF"/>
                </a:solidFill>
                <a:latin typeface="Arial"/>
                <a:cs typeface="Arial"/>
              </a:rPr>
              <a:t>)</a:t>
            </a:r>
            <a:endParaRPr sz="1600">
              <a:latin typeface="Arial"/>
              <a:cs typeface="Arial"/>
            </a:endParaRPr>
          </a:p>
          <a:p>
            <a:pPr marL="2908300" marR="5080">
              <a:lnSpc>
                <a:spcPct val="100000"/>
              </a:lnSpc>
              <a:spcBef>
                <a:spcPts val="1075"/>
              </a:spcBef>
            </a:pPr>
            <a:r>
              <a:rPr sz="1600" b="1" spc="-5" dirty="0">
                <a:solidFill>
                  <a:srgbClr val="FFFFFF"/>
                </a:solidFill>
                <a:latin typeface="Arial"/>
                <a:cs typeface="Arial"/>
              </a:rPr>
              <a:t>Machiavelli </a:t>
            </a:r>
            <a:r>
              <a:rPr sz="1600" b="1" spc="20" dirty="0">
                <a:solidFill>
                  <a:srgbClr val="FFFFFF"/>
                </a:solidFill>
                <a:latin typeface="Arial"/>
                <a:cs typeface="Arial"/>
              </a:rPr>
              <a:t>emphasized </a:t>
            </a:r>
            <a:r>
              <a:rPr sz="1600" b="1" spc="30" dirty="0">
                <a:solidFill>
                  <a:srgbClr val="FFFFFF"/>
                </a:solidFill>
                <a:latin typeface="Arial"/>
                <a:cs typeface="Arial"/>
              </a:rPr>
              <a:t>the </a:t>
            </a:r>
            <a:r>
              <a:rPr sz="1600" b="1" spc="15" dirty="0">
                <a:solidFill>
                  <a:srgbClr val="FFFFFF"/>
                </a:solidFill>
                <a:latin typeface="Arial"/>
                <a:cs typeface="Arial"/>
              </a:rPr>
              <a:t>need </a:t>
            </a:r>
            <a:r>
              <a:rPr sz="1600" b="1" spc="35" dirty="0">
                <a:solidFill>
                  <a:srgbClr val="FFFFFF"/>
                </a:solidFill>
                <a:latin typeface="Arial"/>
                <a:cs typeface="Arial"/>
              </a:rPr>
              <a:t>for </a:t>
            </a:r>
            <a:r>
              <a:rPr sz="1600" b="1" spc="30" dirty="0">
                <a:solidFill>
                  <a:srgbClr val="FFFFFF"/>
                </a:solidFill>
                <a:latin typeface="Arial"/>
                <a:cs typeface="Arial"/>
              </a:rPr>
              <a:t>the  </a:t>
            </a:r>
            <a:r>
              <a:rPr sz="1600" b="1" dirty="0">
                <a:solidFill>
                  <a:srgbClr val="FFFFFF"/>
                </a:solidFill>
                <a:latin typeface="Arial"/>
                <a:cs typeface="Arial"/>
              </a:rPr>
              <a:t>exercise </a:t>
            </a:r>
            <a:r>
              <a:rPr sz="1600" b="1" spc="30" dirty="0">
                <a:solidFill>
                  <a:srgbClr val="FFFFFF"/>
                </a:solidFill>
                <a:latin typeface="Arial"/>
                <a:cs typeface="Arial"/>
              </a:rPr>
              <a:t>of brute </a:t>
            </a:r>
            <a:r>
              <a:rPr sz="1600" b="1" spc="10" dirty="0">
                <a:solidFill>
                  <a:srgbClr val="FFFFFF"/>
                </a:solidFill>
                <a:latin typeface="Arial"/>
                <a:cs typeface="Arial"/>
              </a:rPr>
              <a:t>power where </a:t>
            </a:r>
            <a:r>
              <a:rPr sz="1600" b="1" spc="-25" dirty="0">
                <a:solidFill>
                  <a:srgbClr val="FFFFFF"/>
                </a:solidFill>
                <a:latin typeface="Arial"/>
                <a:cs typeface="Arial"/>
              </a:rPr>
              <a:t>necessary  </a:t>
            </a:r>
            <a:r>
              <a:rPr sz="1600" b="1" spc="15" dirty="0">
                <a:solidFill>
                  <a:srgbClr val="FFFFFF"/>
                </a:solidFill>
                <a:latin typeface="Arial"/>
                <a:cs typeface="Arial"/>
              </a:rPr>
              <a:t>and </a:t>
            </a:r>
            <a:r>
              <a:rPr sz="1600" b="1" spc="5" dirty="0">
                <a:solidFill>
                  <a:srgbClr val="FFFFFF"/>
                </a:solidFill>
                <a:latin typeface="Arial"/>
                <a:cs typeface="Arial"/>
              </a:rPr>
              <a:t>rewards, </a:t>
            </a:r>
            <a:r>
              <a:rPr sz="1600" b="1" spc="80" dirty="0">
                <a:solidFill>
                  <a:srgbClr val="FFFFFF"/>
                </a:solidFill>
                <a:latin typeface="Arial"/>
                <a:cs typeface="Arial"/>
              </a:rPr>
              <a:t>patron- </a:t>
            </a:r>
            <a:r>
              <a:rPr sz="1600" b="1" spc="5" dirty="0">
                <a:solidFill>
                  <a:srgbClr val="FFFFFF"/>
                </a:solidFill>
                <a:latin typeface="Arial"/>
                <a:cs typeface="Arial"/>
              </a:rPr>
              <a:t>clientelism </a:t>
            </a:r>
            <a:r>
              <a:rPr sz="1600" b="1" spc="35" dirty="0">
                <a:solidFill>
                  <a:srgbClr val="FFFFFF"/>
                </a:solidFill>
                <a:latin typeface="Arial"/>
                <a:cs typeface="Arial"/>
              </a:rPr>
              <a:t>to  </a:t>
            </a:r>
            <a:r>
              <a:rPr sz="1600" b="1" spc="-5" dirty="0">
                <a:solidFill>
                  <a:srgbClr val="FFFFFF"/>
                </a:solidFill>
                <a:latin typeface="Arial"/>
                <a:cs typeface="Arial"/>
              </a:rPr>
              <a:t>preserve </a:t>
            </a:r>
            <a:r>
              <a:rPr sz="1600" b="1" spc="30" dirty="0">
                <a:solidFill>
                  <a:srgbClr val="FFFFFF"/>
                </a:solidFill>
                <a:latin typeface="Arial"/>
                <a:cs typeface="Arial"/>
              </a:rPr>
              <a:t>the </a:t>
            </a:r>
            <a:r>
              <a:rPr sz="1600" b="1" dirty="0">
                <a:solidFill>
                  <a:srgbClr val="FFFFFF"/>
                </a:solidFill>
                <a:latin typeface="Arial"/>
                <a:cs typeface="Arial"/>
              </a:rPr>
              <a:t>status</a:t>
            </a:r>
            <a:r>
              <a:rPr sz="1600" b="1" spc="75" dirty="0">
                <a:solidFill>
                  <a:srgbClr val="FFFFFF"/>
                </a:solidFill>
                <a:latin typeface="Arial"/>
                <a:cs typeface="Arial"/>
              </a:rPr>
              <a:t> </a:t>
            </a:r>
            <a:r>
              <a:rPr sz="1600" b="1" spc="30" dirty="0">
                <a:solidFill>
                  <a:srgbClr val="FFFFFF"/>
                </a:solidFill>
                <a:latin typeface="Arial"/>
                <a:cs typeface="Arial"/>
              </a:rPr>
              <a:t>quo.</a:t>
            </a:r>
            <a:endParaRPr sz="1600">
              <a:latin typeface="Arial"/>
              <a:cs typeface="Arial"/>
            </a:endParaRPr>
          </a:p>
        </p:txBody>
      </p:sp>
      <p:sp>
        <p:nvSpPr>
          <p:cNvPr id="15" name="object 15"/>
          <p:cNvSpPr/>
          <p:nvPr/>
        </p:nvSpPr>
        <p:spPr>
          <a:xfrm>
            <a:off x="3465576" y="990600"/>
            <a:ext cx="2770124" cy="3657600"/>
          </a:xfrm>
          <a:prstGeom prst="rect">
            <a:avLst/>
          </a:prstGeom>
          <a:blipFill>
            <a:blip r:embed="rId14" cstate="print"/>
            <a:stretch>
              <a:fillRect/>
            </a:stretch>
          </a:blipFill>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1800" y="1076325"/>
            <a:ext cx="3200400" cy="47053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42973"/>
            <a:ext cx="7824470" cy="3559175"/>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This </a:t>
            </a:r>
            <a:r>
              <a:rPr sz="2400" b="1" spc="-25" dirty="0">
                <a:latin typeface="Arial"/>
                <a:cs typeface="Arial"/>
              </a:rPr>
              <a:t>course </a:t>
            </a:r>
            <a:r>
              <a:rPr sz="2400" b="1" spc="20" dirty="0">
                <a:latin typeface="Arial"/>
                <a:cs typeface="Arial"/>
              </a:rPr>
              <a:t>examines </a:t>
            </a:r>
            <a:r>
              <a:rPr sz="2400" b="1" spc="-20" dirty="0">
                <a:latin typeface="Arial"/>
                <a:cs typeface="Arial"/>
              </a:rPr>
              <a:t>several </a:t>
            </a:r>
            <a:r>
              <a:rPr sz="2400" b="1" spc="30" dirty="0">
                <a:latin typeface="Arial"/>
                <a:cs typeface="Arial"/>
              </a:rPr>
              <a:t>related</a:t>
            </a:r>
            <a:r>
              <a:rPr sz="2400" b="1" spc="330" dirty="0">
                <a:latin typeface="Arial"/>
                <a:cs typeface="Arial"/>
              </a:rPr>
              <a:t> </a:t>
            </a:r>
            <a:r>
              <a:rPr sz="2400" b="1" spc="15" dirty="0">
                <a:latin typeface="Arial"/>
                <a:cs typeface="Arial"/>
              </a:rPr>
              <a:t>themes:</a:t>
            </a:r>
            <a:endParaRPr sz="2400">
              <a:latin typeface="Arial"/>
              <a:cs typeface="Arial"/>
            </a:endParaRPr>
          </a:p>
          <a:p>
            <a:pPr>
              <a:lnSpc>
                <a:spcPct val="100000"/>
              </a:lnSpc>
              <a:spcBef>
                <a:spcPts val="35"/>
              </a:spcBef>
            </a:pPr>
            <a:endParaRPr sz="2950">
              <a:latin typeface="Times New Roman"/>
              <a:cs typeface="Times New Roman"/>
            </a:endParaRPr>
          </a:p>
          <a:p>
            <a:pPr marL="393700" marR="62230" indent="-381000">
              <a:lnSpc>
                <a:spcPts val="2600"/>
              </a:lnSpc>
              <a:buClr>
                <a:srgbClr val="2CA1BE"/>
              </a:buClr>
              <a:buSzPct val="66666"/>
              <a:buAutoNum type="arabicPeriod"/>
              <a:tabLst>
                <a:tab pos="393700" algn="l"/>
                <a:tab pos="394335" algn="l"/>
              </a:tabLst>
            </a:pPr>
            <a:r>
              <a:rPr sz="2400" b="1" dirty="0">
                <a:latin typeface="Arial"/>
                <a:cs typeface="Arial"/>
              </a:rPr>
              <a:t>First, </a:t>
            </a:r>
            <a:r>
              <a:rPr sz="2400" b="1" spc="-10" dirty="0">
                <a:latin typeface="Arial"/>
                <a:cs typeface="Arial"/>
              </a:rPr>
              <a:t>we </a:t>
            </a:r>
            <a:r>
              <a:rPr sz="2400" b="1" spc="20" dirty="0">
                <a:latin typeface="Arial"/>
                <a:cs typeface="Arial"/>
              </a:rPr>
              <a:t>will </a:t>
            </a:r>
            <a:r>
              <a:rPr sz="2400" b="1" spc="40" dirty="0">
                <a:latin typeface="Arial"/>
                <a:cs typeface="Arial"/>
              </a:rPr>
              <a:t>examine </a:t>
            </a:r>
            <a:r>
              <a:rPr sz="2400" b="1" spc="45" dirty="0">
                <a:latin typeface="Arial"/>
                <a:cs typeface="Arial"/>
              </a:rPr>
              <a:t>the </a:t>
            </a:r>
            <a:r>
              <a:rPr sz="2400" b="1" spc="10" dirty="0">
                <a:latin typeface="Arial"/>
                <a:cs typeface="Arial"/>
              </a:rPr>
              <a:t>origins </a:t>
            </a:r>
            <a:r>
              <a:rPr sz="2400" b="1" spc="50" dirty="0">
                <a:latin typeface="Arial"/>
                <a:cs typeface="Arial"/>
              </a:rPr>
              <a:t>of </a:t>
            </a:r>
            <a:r>
              <a:rPr sz="2400" b="1" spc="35" dirty="0">
                <a:latin typeface="Arial"/>
                <a:cs typeface="Arial"/>
              </a:rPr>
              <a:t>foreign </a:t>
            </a:r>
            <a:r>
              <a:rPr sz="2400" b="1" spc="20" dirty="0">
                <a:latin typeface="Arial"/>
                <a:cs typeface="Arial"/>
              </a:rPr>
              <a:t>aid </a:t>
            </a:r>
            <a:r>
              <a:rPr sz="2400" b="1" spc="30" dirty="0">
                <a:latin typeface="Arial"/>
                <a:cs typeface="Arial"/>
              </a:rPr>
              <a:t>in  </a:t>
            </a:r>
            <a:r>
              <a:rPr sz="2400" b="1" spc="45" dirty="0">
                <a:latin typeface="Arial"/>
                <a:cs typeface="Arial"/>
              </a:rPr>
              <a:t>the </a:t>
            </a:r>
            <a:r>
              <a:rPr sz="2400" b="1" spc="30" dirty="0">
                <a:latin typeface="Arial"/>
                <a:cs typeface="Arial"/>
              </a:rPr>
              <a:t>nineteenth </a:t>
            </a:r>
            <a:r>
              <a:rPr sz="2400" b="1" spc="20" dirty="0">
                <a:latin typeface="Arial"/>
                <a:cs typeface="Arial"/>
              </a:rPr>
              <a:t>and </a:t>
            </a:r>
            <a:r>
              <a:rPr sz="2400" b="1" dirty="0">
                <a:latin typeface="Arial"/>
                <a:cs typeface="Arial"/>
              </a:rPr>
              <a:t>early </a:t>
            </a:r>
            <a:r>
              <a:rPr sz="2400" b="1" spc="40" dirty="0">
                <a:latin typeface="Arial"/>
                <a:cs typeface="Arial"/>
              </a:rPr>
              <a:t>twentieth</a:t>
            </a:r>
            <a:r>
              <a:rPr sz="2400" b="1" spc="185" dirty="0">
                <a:latin typeface="Arial"/>
                <a:cs typeface="Arial"/>
              </a:rPr>
              <a:t> </a:t>
            </a:r>
            <a:r>
              <a:rPr sz="2400" b="1" spc="15" dirty="0">
                <a:latin typeface="Arial"/>
                <a:cs typeface="Arial"/>
              </a:rPr>
              <a:t>century.</a:t>
            </a:r>
            <a:endParaRPr sz="2400">
              <a:latin typeface="Arial"/>
              <a:cs typeface="Arial"/>
            </a:endParaRPr>
          </a:p>
          <a:p>
            <a:pPr>
              <a:lnSpc>
                <a:spcPct val="100000"/>
              </a:lnSpc>
              <a:spcBef>
                <a:spcPts val="15"/>
              </a:spcBef>
              <a:buAutoNum type="arabicPeriod"/>
            </a:pPr>
            <a:endParaRPr sz="2900">
              <a:latin typeface="Times New Roman"/>
              <a:cs typeface="Times New Roman"/>
            </a:endParaRPr>
          </a:p>
          <a:p>
            <a:pPr marL="393700" marR="5080" indent="-381000">
              <a:lnSpc>
                <a:spcPct val="90000"/>
              </a:lnSpc>
              <a:buAutoNum type="arabicPeriod"/>
              <a:tabLst>
                <a:tab pos="495300" algn="l"/>
                <a:tab pos="495934" algn="l"/>
              </a:tabLst>
            </a:pPr>
            <a:r>
              <a:rPr sz="2400" b="1" spc="-5" dirty="0">
                <a:latin typeface="Arial"/>
                <a:cs typeface="Arial"/>
              </a:rPr>
              <a:t>Following </a:t>
            </a:r>
            <a:r>
              <a:rPr sz="2400" b="1" spc="30" dirty="0">
                <a:latin typeface="Arial"/>
                <a:cs typeface="Arial"/>
              </a:rPr>
              <a:t>this, </a:t>
            </a:r>
            <a:r>
              <a:rPr sz="2400" b="1" spc="-10" dirty="0">
                <a:latin typeface="Arial"/>
                <a:cs typeface="Arial"/>
              </a:rPr>
              <a:t>we </a:t>
            </a:r>
            <a:r>
              <a:rPr sz="2400" b="1" spc="35" dirty="0">
                <a:latin typeface="Arial"/>
                <a:cs typeface="Arial"/>
              </a:rPr>
              <a:t>look </a:t>
            </a:r>
            <a:r>
              <a:rPr sz="2400" b="1" spc="40" dirty="0">
                <a:latin typeface="Arial"/>
                <a:cs typeface="Arial"/>
              </a:rPr>
              <a:t>at </a:t>
            </a:r>
            <a:r>
              <a:rPr sz="2400" b="1" spc="45" dirty="0">
                <a:latin typeface="Arial"/>
                <a:cs typeface="Arial"/>
              </a:rPr>
              <a:t>the </a:t>
            </a:r>
            <a:r>
              <a:rPr sz="2400" b="1" spc="10" dirty="0">
                <a:latin typeface="Arial"/>
                <a:cs typeface="Arial"/>
              </a:rPr>
              <a:t>origins </a:t>
            </a:r>
            <a:r>
              <a:rPr sz="2400" b="1" spc="50" dirty="0">
                <a:latin typeface="Arial"/>
                <a:cs typeface="Arial"/>
              </a:rPr>
              <a:t>of </a:t>
            </a:r>
            <a:r>
              <a:rPr sz="2400" b="1" spc="30" dirty="0">
                <a:latin typeface="Arial"/>
                <a:cs typeface="Arial"/>
              </a:rPr>
              <a:t>foreign  </a:t>
            </a:r>
            <a:r>
              <a:rPr sz="2400" b="1" spc="25" dirty="0">
                <a:latin typeface="Arial"/>
                <a:cs typeface="Arial"/>
              </a:rPr>
              <a:t>aid </a:t>
            </a:r>
            <a:r>
              <a:rPr sz="2400" b="1" spc="-10" dirty="0">
                <a:latin typeface="Arial"/>
                <a:cs typeface="Arial"/>
              </a:rPr>
              <a:t>policy </a:t>
            </a:r>
            <a:r>
              <a:rPr sz="2400" b="1" spc="30" dirty="0">
                <a:latin typeface="Arial"/>
                <a:cs typeface="Arial"/>
              </a:rPr>
              <a:t>in </a:t>
            </a:r>
            <a:r>
              <a:rPr sz="2400" b="1" spc="45" dirty="0">
                <a:latin typeface="Arial"/>
                <a:cs typeface="Arial"/>
              </a:rPr>
              <a:t>the </a:t>
            </a:r>
            <a:r>
              <a:rPr sz="2400" b="1" spc="55" dirty="0">
                <a:latin typeface="Arial"/>
                <a:cs typeface="Arial"/>
              </a:rPr>
              <a:t>post-World </a:t>
            </a:r>
            <a:r>
              <a:rPr sz="2400" b="1" spc="-60" dirty="0">
                <a:latin typeface="Arial"/>
                <a:cs typeface="Arial"/>
              </a:rPr>
              <a:t>War </a:t>
            </a:r>
            <a:r>
              <a:rPr sz="2400" b="1" spc="30" dirty="0">
                <a:latin typeface="Arial"/>
                <a:cs typeface="Arial"/>
              </a:rPr>
              <a:t>II </a:t>
            </a:r>
            <a:r>
              <a:rPr sz="2400" b="1" spc="40" dirty="0">
                <a:latin typeface="Arial"/>
                <a:cs typeface="Arial"/>
              </a:rPr>
              <a:t>period.  </a:t>
            </a:r>
            <a:r>
              <a:rPr sz="2400" b="1" spc="-15" dirty="0">
                <a:latin typeface="Arial"/>
                <a:cs typeface="Arial"/>
              </a:rPr>
              <a:t>Particular </a:t>
            </a:r>
            <a:r>
              <a:rPr sz="2400" b="1" spc="40" dirty="0">
                <a:latin typeface="Arial"/>
                <a:cs typeface="Arial"/>
              </a:rPr>
              <a:t>attention </a:t>
            </a:r>
            <a:r>
              <a:rPr sz="2400" b="1" spc="-40" dirty="0">
                <a:latin typeface="Arial"/>
                <a:cs typeface="Arial"/>
              </a:rPr>
              <a:t>is </a:t>
            </a:r>
            <a:r>
              <a:rPr sz="2400" b="1" dirty="0">
                <a:latin typeface="Arial"/>
                <a:cs typeface="Arial"/>
              </a:rPr>
              <a:t>given </a:t>
            </a:r>
            <a:r>
              <a:rPr sz="2400" b="1" spc="55" dirty="0">
                <a:latin typeface="Arial"/>
                <a:cs typeface="Arial"/>
              </a:rPr>
              <a:t>to </a:t>
            </a:r>
            <a:r>
              <a:rPr sz="2400" b="1" spc="45" dirty="0">
                <a:latin typeface="Arial"/>
                <a:cs typeface="Arial"/>
              </a:rPr>
              <a:t>the </a:t>
            </a:r>
            <a:r>
              <a:rPr sz="2400" b="1" spc="-25" dirty="0">
                <a:latin typeface="Arial"/>
                <a:cs typeface="Arial"/>
              </a:rPr>
              <a:t>legacy </a:t>
            </a:r>
            <a:r>
              <a:rPr sz="2400" b="1" spc="50" dirty="0">
                <a:latin typeface="Arial"/>
                <a:cs typeface="Arial"/>
              </a:rPr>
              <a:t>of  </a:t>
            </a:r>
            <a:r>
              <a:rPr sz="2400" b="1" spc="35" dirty="0">
                <a:latin typeface="Arial"/>
                <a:cs typeface="Arial"/>
              </a:rPr>
              <a:t>Vietnam </a:t>
            </a:r>
            <a:r>
              <a:rPr sz="2400" b="1" spc="-65" dirty="0">
                <a:latin typeface="Arial"/>
                <a:cs typeface="Arial"/>
              </a:rPr>
              <a:t>as </a:t>
            </a:r>
            <a:r>
              <a:rPr sz="2400" b="1" spc="65" dirty="0">
                <a:latin typeface="Arial"/>
                <a:cs typeface="Arial"/>
              </a:rPr>
              <a:t>it </a:t>
            </a:r>
            <a:r>
              <a:rPr sz="2400" b="1" spc="25" dirty="0">
                <a:latin typeface="Arial"/>
                <a:cs typeface="Arial"/>
              </a:rPr>
              <a:t>impacted </a:t>
            </a:r>
            <a:r>
              <a:rPr sz="2400" b="1" spc="35" dirty="0">
                <a:latin typeface="Arial"/>
                <a:cs typeface="Arial"/>
              </a:rPr>
              <a:t>foreign </a:t>
            </a:r>
            <a:r>
              <a:rPr sz="2400" b="1" spc="20" dirty="0">
                <a:latin typeface="Arial"/>
                <a:cs typeface="Arial"/>
              </a:rPr>
              <a:t>aid and </a:t>
            </a:r>
            <a:r>
              <a:rPr sz="2400" b="1" spc="45" dirty="0">
                <a:latin typeface="Arial"/>
                <a:cs typeface="Arial"/>
              </a:rPr>
              <a:t>the </a:t>
            </a:r>
            <a:r>
              <a:rPr sz="2400" b="1" spc="30" dirty="0">
                <a:latin typeface="Arial"/>
                <a:cs typeface="Arial"/>
              </a:rPr>
              <a:t>impact  </a:t>
            </a:r>
            <a:r>
              <a:rPr sz="2400" b="1" spc="50" dirty="0">
                <a:latin typeface="Arial"/>
                <a:cs typeface="Arial"/>
              </a:rPr>
              <a:t>of </a:t>
            </a:r>
            <a:r>
              <a:rPr sz="2400" b="1" spc="5" dirty="0">
                <a:latin typeface="Arial"/>
                <a:cs typeface="Arial"/>
              </a:rPr>
              <a:t>September</a:t>
            </a:r>
            <a:r>
              <a:rPr sz="2400" b="1" spc="90" dirty="0">
                <a:latin typeface="Arial"/>
                <a:cs typeface="Arial"/>
              </a:rPr>
              <a:t> </a:t>
            </a:r>
            <a:r>
              <a:rPr sz="2400" b="1" spc="150" dirty="0">
                <a:latin typeface="Arial"/>
                <a:cs typeface="Arial"/>
              </a:rPr>
              <a:t>11.</a:t>
            </a:r>
            <a:endParaRPr sz="2400">
              <a:latin typeface="Arial"/>
              <a:cs typeface="Arial"/>
            </a:endParaRPr>
          </a:p>
        </p:txBody>
      </p:sp>
      <p:sp>
        <p:nvSpPr>
          <p:cNvPr id="3" name="object 3"/>
          <p:cNvSpPr/>
          <p:nvPr/>
        </p:nvSpPr>
        <p:spPr>
          <a:xfrm>
            <a:off x="213359" y="370331"/>
            <a:ext cx="488442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644" y="1333246"/>
            <a:ext cx="7415530" cy="4547235"/>
          </a:xfrm>
          <a:prstGeom prst="rect">
            <a:avLst/>
          </a:prstGeom>
        </p:spPr>
        <p:txBody>
          <a:bodyPr vert="horz" wrap="square" lIns="0" tIns="48895" rIns="0" bIns="0" rtlCol="0">
            <a:spAutoFit/>
          </a:bodyPr>
          <a:lstStyle/>
          <a:p>
            <a:pPr marL="545465" marR="128905" indent="-532765">
              <a:lnSpc>
                <a:spcPct val="90100"/>
              </a:lnSpc>
              <a:spcBef>
                <a:spcPts val="385"/>
              </a:spcBef>
              <a:buClr>
                <a:srgbClr val="2CA1BE"/>
              </a:buClr>
              <a:buSzPct val="66666"/>
              <a:buAutoNum type="arabicPeriod" startAt="3"/>
              <a:tabLst>
                <a:tab pos="545465" algn="l"/>
                <a:tab pos="546100" algn="l"/>
              </a:tabLst>
            </a:pPr>
            <a:r>
              <a:rPr sz="2400" b="1" spc="25" dirty="0">
                <a:latin typeface="Arial"/>
                <a:cs typeface="Arial"/>
              </a:rPr>
              <a:t>The </a:t>
            </a:r>
            <a:r>
              <a:rPr sz="2400" b="1" spc="-30" dirty="0">
                <a:latin typeface="Arial"/>
                <a:cs typeface="Arial"/>
              </a:rPr>
              <a:t>discussion </a:t>
            </a:r>
            <a:r>
              <a:rPr sz="2400" b="1" spc="-15" dirty="0">
                <a:latin typeface="Arial"/>
                <a:cs typeface="Arial"/>
              </a:rPr>
              <a:t>goes </a:t>
            </a:r>
            <a:r>
              <a:rPr sz="2400" b="1" spc="20" dirty="0">
                <a:latin typeface="Arial"/>
                <a:cs typeface="Arial"/>
              </a:rPr>
              <a:t>on </a:t>
            </a:r>
            <a:r>
              <a:rPr sz="2400" b="1" spc="55" dirty="0">
                <a:latin typeface="Arial"/>
                <a:cs typeface="Arial"/>
              </a:rPr>
              <a:t>to </a:t>
            </a:r>
            <a:r>
              <a:rPr sz="2400" b="1" spc="40" dirty="0">
                <a:latin typeface="Arial"/>
                <a:cs typeface="Arial"/>
              </a:rPr>
              <a:t>examine </a:t>
            </a:r>
            <a:r>
              <a:rPr sz="2400" b="1" spc="30" dirty="0">
                <a:latin typeface="Arial"/>
                <a:cs typeface="Arial"/>
              </a:rPr>
              <a:t>bilateral  </a:t>
            </a:r>
            <a:r>
              <a:rPr sz="2400" b="1" spc="40" dirty="0">
                <a:latin typeface="Arial"/>
                <a:cs typeface="Arial"/>
              </a:rPr>
              <a:t>aid, </a:t>
            </a:r>
            <a:r>
              <a:rPr sz="2400" b="1" spc="35" dirty="0">
                <a:latin typeface="Arial"/>
                <a:cs typeface="Arial"/>
              </a:rPr>
              <a:t>multilateral </a:t>
            </a:r>
            <a:r>
              <a:rPr sz="2400" b="1" spc="25" dirty="0">
                <a:latin typeface="Arial"/>
                <a:cs typeface="Arial"/>
              </a:rPr>
              <a:t>organizations </a:t>
            </a:r>
            <a:r>
              <a:rPr sz="2400" b="1" spc="20" dirty="0">
                <a:latin typeface="Arial"/>
                <a:cs typeface="Arial"/>
              </a:rPr>
              <a:t>and </a:t>
            </a:r>
            <a:r>
              <a:rPr sz="2400" b="1" spc="45" dirty="0">
                <a:latin typeface="Arial"/>
                <a:cs typeface="Arial"/>
              </a:rPr>
              <a:t>the </a:t>
            </a:r>
            <a:r>
              <a:rPr sz="2400" b="1" spc="25" dirty="0">
                <a:latin typeface="Arial"/>
                <a:cs typeface="Arial"/>
              </a:rPr>
              <a:t>role </a:t>
            </a:r>
            <a:r>
              <a:rPr sz="2400" b="1" spc="45" dirty="0">
                <a:latin typeface="Arial"/>
                <a:cs typeface="Arial"/>
              </a:rPr>
              <a:t>of  </a:t>
            </a:r>
            <a:r>
              <a:rPr sz="2400" b="1" spc="-20" dirty="0">
                <a:latin typeface="Arial"/>
                <a:cs typeface="Arial"/>
              </a:rPr>
              <a:t>NGOs.</a:t>
            </a:r>
            <a:endParaRPr sz="2400">
              <a:latin typeface="Arial"/>
              <a:cs typeface="Arial"/>
            </a:endParaRPr>
          </a:p>
          <a:p>
            <a:pPr>
              <a:lnSpc>
                <a:spcPct val="100000"/>
              </a:lnSpc>
              <a:spcBef>
                <a:spcPts val="5"/>
              </a:spcBef>
              <a:buClr>
                <a:srgbClr val="2CA1BE"/>
              </a:buClr>
              <a:buFont typeface="Arial"/>
              <a:buAutoNum type="arabicPeriod" startAt="3"/>
            </a:pPr>
            <a:endParaRPr sz="2950">
              <a:latin typeface="Times New Roman"/>
              <a:cs typeface="Times New Roman"/>
            </a:endParaRPr>
          </a:p>
          <a:p>
            <a:pPr marL="545465" marR="5080" indent="-532765">
              <a:lnSpc>
                <a:spcPct val="90000"/>
              </a:lnSpc>
              <a:buClr>
                <a:srgbClr val="2CA1BE"/>
              </a:buClr>
              <a:buSzPct val="66666"/>
              <a:buAutoNum type="arabicPeriod" startAt="3"/>
              <a:tabLst>
                <a:tab pos="545465" algn="l"/>
                <a:tab pos="546100" algn="l"/>
              </a:tabLst>
            </a:pPr>
            <a:r>
              <a:rPr sz="2400" b="1" spc="-10" dirty="0">
                <a:latin typeface="Arial"/>
                <a:cs typeface="Arial"/>
              </a:rPr>
              <a:t>Finally, </a:t>
            </a:r>
            <a:r>
              <a:rPr sz="2400" b="1" spc="-5" dirty="0">
                <a:latin typeface="Arial"/>
                <a:cs typeface="Arial"/>
              </a:rPr>
              <a:t>we </a:t>
            </a:r>
            <a:r>
              <a:rPr sz="2400" b="1" spc="20" dirty="0">
                <a:latin typeface="Arial"/>
                <a:cs typeface="Arial"/>
              </a:rPr>
              <a:t>will examines </a:t>
            </a:r>
            <a:r>
              <a:rPr sz="2400" b="1" spc="45" dirty="0">
                <a:latin typeface="Arial"/>
                <a:cs typeface="Arial"/>
              </a:rPr>
              <a:t>the </a:t>
            </a:r>
            <a:r>
              <a:rPr sz="2400" b="1" spc="65" dirty="0">
                <a:latin typeface="Arial"/>
                <a:cs typeface="Arial"/>
              </a:rPr>
              <a:t>counter-role  </a:t>
            </a:r>
            <a:r>
              <a:rPr sz="2400" b="1" spc="5" dirty="0">
                <a:latin typeface="Arial"/>
                <a:cs typeface="Arial"/>
              </a:rPr>
              <a:t>relationships </a:t>
            </a:r>
            <a:r>
              <a:rPr sz="2400" b="1" spc="25" dirty="0">
                <a:latin typeface="Arial"/>
                <a:cs typeface="Arial"/>
              </a:rPr>
              <a:t>between </a:t>
            </a:r>
            <a:r>
              <a:rPr sz="2400" b="1" spc="5" dirty="0">
                <a:latin typeface="Arial"/>
                <a:cs typeface="Arial"/>
              </a:rPr>
              <a:t>donors </a:t>
            </a:r>
            <a:r>
              <a:rPr sz="2400" b="1" spc="20" dirty="0">
                <a:latin typeface="Arial"/>
                <a:cs typeface="Arial"/>
              </a:rPr>
              <a:t>and </a:t>
            </a:r>
            <a:r>
              <a:rPr sz="2400" b="1" spc="-60" dirty="0">
                <a:latin typeface="Arial"/>
                <a:cs typeface="Arial"/>
              </a:rPr>
              <a:t>LDC  </a:t>
            </a:r>
            <a:r>
              <a:rPr sz="2400" b="1" spc="45" dirty="0">
                <a:latin typeface="Arial"/>
                <a:cs typeface="Arial"/>
              </a:rPr>
              <a:t>program </a:t>
            </a:r>
            <a:r>
              <a:rPr sz="2400" b="1" spc="10" dirty="0">
                <a:latin typeface="Arial"/>
                <a:cs typeface="Arial"/>
              </a:rPr>
              <a:t>managers </a:t>
            </a:r>
            <a:r>
              <a:rPr sz="2400" b="1" spc="20" dirty="0">
                <a:latin typeface="Arial"/>
                <a:cs typeface="Arial"/>
              </a:rPr>
              <a:t>and </a:t>
            </a:r>
            <a:r>
              <a:rPr sz="2400" b="1" spc="-25" dirty="0">
                <a:latin typeface="Arial"/>
                <a:cs typeface="Arial"/>
              </a:rPr>
              <a:t>concludes </a:t>
            </a:r>
            <a:r>
              <a:rPr sz="2400" b="1" spc="35" dirty="0">
                <a:latin typeface="Arial"/>
                <a:cs typeface="Arial"/>
              </a:rPr>
              <a:t>with </a:t>
            </a:r>
            <a:r>
              <a:rPr sz="2400" b="1" spc="-10" dirty="0">
                <a:latin typeface="Arial"/>
                <a:cs typeface="Arial"/>
              </a:rPr>
              <a:t>a  </a:t>
            </a:r>
            <a:r>
              <a:rPr sz="2400" b="1" spc="-30" dirty="0">
                <a:latin typeface="Arial"/>
                <a:cs typeface="Arial"/>
              </a:rPr>
              <a:t>discussion </a:t>
            </a:r>
            <a:r>
              <a:rPr sz="2400" b="1" spc="50" dirty="0">
                <a:latin typeface="Arial"/>
                <a:cs typeface="Arial"/>
              </a:rPr>
              <a:t>of </a:t>
            </a:r>
            <a:r>
              <a:rPr sz="2400" b="1" spc="45" dirty="0">
                <a:latin typeface="Arial"/>
                <a:cs typeface="Arial"/>
              </a:rPr>
              <a:t>the </a:t>
            </a:r>
            <a:r>
              <a:rPr sz="2400" b="1" spc="40" dirty="0">
                <a:latin typeface="Arial"/>
                <a:cs typeface="Arial"/>
              </a:rPr>
              <a:t>moral </a:t>
            </a:r>
            <a:r>
              <a:rPr sz="2400" b="1" spc="20" dirty="0">
                <a:latin typeface="Arial"/>
                <a:cs typeface="Arial"/>
              </a:rPr>
              <a:t>ambiguities </a:t>
            </a:r>
            <a:r>
              <a:rPr sz="2400" b="1" spc="50" dirty="0">
                <a:latin typeface="Arial"/>
                <a:cs typeface="Arial"/>
              </a:rPr>
              <a:t>of </a:t>
            </a:r>
            <a:r>
              <a:rPr sz="2400" b="1" spc="30" dirty="0">
                <a:latin typeface="Arial"/>
                <a:cs typeface="Arial"/>
              </a:rPr>
              <a:t>foreign  </a:t>
            </a:r>
            <a:r>
              <a:rPr sz="2400" b="1" spc="40" dirty="0">
                <a:latin typeface="Arial"/>
                <a:cs typeface="Arial"/>
              </a:rPr>
              <a:t>aid.</a:t>
            </a:r>
            <a:endParaRPr sz="2400">
              <a:latin typeface="Arial"/>
              <a:cs typeface="Arial"/>
            </a:endParaRPr>
          </a:p>
          <a:p>
            <a:pPr>
              <a:lnSpc>
                <a:spcPct val="100000"/>
              </a:lnSpc>
              <a:buClr>
                <a:srgbClr val="2CA1BE"/>
              </a:buClr>
              <a:buFont typeface="Arial"/>
              <a:buAutoNum type="arabicPeriod" startAt="3"/>
            </a:pPr>
            <a:endParaRPr sz="2950">
              <a:latin typeface="Times New Roman"/>
              <a:cs typeface="Times New Roman"/>
            </a:endParaRPr>
          </a:p>
          <a:p>
            <a:pPr marL="545465" marR="1571625" indent="-532765">
              <a:lnSpc>
                <a:spcPct val="90000"/>
              </a:lnSpc>
              <a:spcBef>
                <a:spcPts val="5"/>
              </a:spcBef>
              <a:buClr>
                <a:srgbClr val="2CA1BE"/>
              </a:buClr>
              <a:buSzPct val="66666"/>
              <a:buAutoNum type="arabicPeriod" startAt="3"/>
              <a:tabLst>
                <a:tab pos="545465" algn="l"/>
                <a:tab pos="546100" algn="l"/>
              </a:tabLst>
            </a:pPr>
            <a:r>
              <a:rPr sz="2400" b="1" spc="-75" dirty="0">
                <a:latin typeface="Arial"/>
                <a:cs typeface="Arial"/>
              </a:rPr>
              <a:t>Focus </a:t>
            </a:r>
            <a:r>
              <a:rPr sz="2400" b="1" spc="20" dirty="0">
                <a:latin typeface="Arial"/>
                <a:cs typeface="Arial"/>
              </a:rPr>
              <a:t>will </a:t>
            </a:r>
            <a:r>
              <a:rPr sz="2400" b="1" spc="25" dirty="0">
                <a:latin typeface="Arial"/>
                <a:cs typeface="Arial"/>
              </a:rPr>
              <a:t>be </a:t>
            </a:r>
            <a:r>
              <a:rPr sz="2400" b="1" spc="20" dirty="0">
                <a:latin typeface="Arial"/>
                <a:cs typeface="Arial"/>
              </a:rPr>
              <a:t>on </a:t>
            </a:r>
            <a:r>
              <a:rPr sz="2400" b="1" spc="45" dirty="0">
                <a:latin typeface="Arial"/>
                <a:cs typeface="Arial"/>
              </a:rPr>
              <a:t>the </a:t>
            </a:r>
            <a:r>
              <a:rPr sz="2400" b="1" spc="35" dirty="0">
                <a:latin typeface="Arial"/>
                <a:cs typeface="Arial"/>
              </a:rPr>
              <a:t>twin </a:t>
            </a:r>
            <a:r>
              <a:rPr sz="2400" b="1" spc="-45" dirty="0">
                <a:latin typeface="Arial"/>
                <a:cs typeface="Arial"/>
              </a:rPr>
              <a:t>issues </a:t>
            </a:r>
            <a:r>
              <a:rPr sz="2400" b="1" spc="50" dirty="0">
                <a:latin typeface="Arial"/>
                <a:cs typeface="Arial"/>
              </a:rPr>
              <a:t>of  </a:t>
            </a:r>
            <a:r>
              <a:rPr sz="2400" b="1" spc="10" dirty="0">
                <a:latin typeface="Arial"/>
                <a:cs typeface="Arial"/>
              </a:rPr>
              <a:t>Unilateralism </a:t>
            </a:r>
            <a:r>
              <a:rPr sz="2400" b="1" spc="20" dirty="0">
                <a:latin typeface="Arial"/>
                <a:cs typeface="Arial"/>
              </a:rPr>
              <a:t>and </a:t>
            </a:r>
            <a:r>
              <a:rPr sz="2400" b="1" spc="45" dirty="0">
                <a:latin typeface="Arial"/>
                <a:cs typeface="Arial"/>
              </a:rPr>
              <a:t>the </a:t>
            </a:r>
            <a:r>
              <a:rPr sz="2400" b="1" spc="25" dirty="0">
                <a:latin typeface="Arial"/>
                <a:cs typeface="Arial"/>
              </a:rPr>
              <a:t>“Three </a:t>
            </a:r>
            <a:r>
              <a:rPr sz="2400" b="1" spc="-10" dirty="0">
                <a:latin typeface="Arial"/>
                <a:cs typeface="Arial"/>
              </a:rPr>
              <a:t>Ds” </a:t>
            </a:r>
            <a:r>
              <a:rPr sz="2400" b="1" spc="45" dirty="0">
                <a:latin typeface="Arial"/>
                <a:cs typeface="Arial"/>
              </a:rPr>
              <a:t>of  </a:t>
            </a:r>
            <a:r>
              <a:rPr sz="2400" b="1" spc="10" dirty="0">
                <a:latin typeface="Arial"/>
                <a:cs typeface="Arial"/>
              </a:rPr>
              <a:t>contemporary </a:t>
            </a:r>
            <a:r>
              <a:rPr sz="2400" b="1" spc="35" dirty="0">
                <a:latin typeface="Arial"/>
                <a:cs typeface="Arial"/>
              </a:rPr>
              <a:t>foreign</a:t>
            </a:r>
            <a:r>
              <a:rPr sz="2400" b="1" spc="95" dirty="0">
                <a:latin typeface="Arial"/>
                <a:cs typeface="Arial"/>
              </a:rPr>
              <a:t> </a:t>
            </a:r>
            <a:r>
              <a:rPr sz="2400" b="1" spc="40" dirty="0">
                <a:latin typeface="Arial"/>
                <a:cs typeface="Arial"/>
              </a:rPr>
              <a:t>aid.</a:t>
            </a:r>
            <a:endParaRPr sz="2400">
              <a:latin typeface="Arial"/>
              <a:cs typeface="Arial"/>
            </a:endParaRPr>
          </a:p>
        </p:txBody>
      </p:sp>
      <p:sp>
        <p:nvSpPr>
          <p:cNvPr id="3" name="object 3"/>
          <p:cNvSpPr/>
          <p:nvPr/>
        </p:nvSpPr>
        <p:spPr>
          <a:xfrm>
            <a:off x="213359" y="370331"/>
            <a:ext cx="287274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0" y="5789674"/>
            <a:ext cx="3398520" cy="10683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784350"/>
            <a:ext cx="3371840" cy="107364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1500" y="588263"/>
            <a:ext cx="2680716" cy="405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645668" y="2781426"/>
            <a:ext cx="6666230" cy="2398092"/>
          </a:xfrm>
          <a:prstGeom prst="rect">
            <a:avLst/>
          </a:prstGeom>
        </p:spPr>
        <p:txBody>
          <a:bodyPr vert="horz" wrap="square" lIns="0" tIns="12700" rIns="0" bIns="0" rtlCol="0">
            <a:spAutoFit/>
          </a:bodyPr>
          <a:lstStyle/>
          <a:p>
            <a:pPr marL="12700">
              <a:lnSpc>
                <a:spcPct val="100000"/>
              </a:lnSpc>
              <a:spcBef>
                <a:spcPts val="100"/>
              </a:spcBef>
            </a:pPr>
            <a:r>
              <a:rPr lang="en-US" sz="4450" spc="-330" dirty="0">
                <a:solidFill>
                  <a:srgbClr val="FF0000"/>
                </a:solidFill>
                <a:latin typeface="Arial"/>
                <a:cs typeface="Arial"/>
              </a:rPr>
              <a:t>Discussion of the Readings:</a:t>
            </a:r>
            <a:br>
              <a:rPr lang="en-US" sz="4450" b="0" spc="-330" dirty="0">
                <a:solidFill>
                  <a:srgbClr val="2CA1BE"/>
                </a:solidFill>
                <a:latin typeface="Arial"/>
                <a:cs typeface="Arial"/>
              </a:rPr>
            </a:br>
            <a:br>
              <a:rPr lang="en-US" sz="4450" b="0" spc="-330" dirty="0">
                <a:solidFill>
                  <a:srgbClr val="2CA1BE"/>
                </a:solidFill>
                <a:latin typeface="Arial"/>
                <a:cs typeface="Arial"/>
              </a:rPr>
            </a:br>
            <a:r>
              <a:rPr sz="6600" spc="-330" dirty="0"/>
              <a:t>And  </a:t>
            </a:r>
            <a:r>
              <a:rPr sz="6600" spc="-204" dirty="0"/>
              <a:t>Questions?</a:t>
            </a:r>
            <a:endParaRPr sz="66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00529" y="1831974"/>
            <a:ext cx="6486525" cy="3284220"/>
          </a:xfrm>
          <a:prstGeom prst="rect">
            <a:avLst/>
          </a:prstGeom>
        </p:spPr>
        <p:txBody>
          <a:bodyPr vert="horz" wrap="square" lIns="0" tIns="97155" rIns="0" bIns="0" rtlCol="0">
            <a:spAutoFit/>
          </a:bodyPr>
          <a:lstStyle/>
          <a:p>
            <a:pPr marL="241300" marR="5080" indent="-228600">
              <a:lnSpc>
                <a:spcPct val="80000"/>
              </a:lnSpc>
              <a:spcBef>
                <a:spcPts val="765"/>
              </a:spcBef>
              <a:buClr>
                <a:srgbClr val="DA1F28"/>
              </a:buClr>
              <a:buFont typeface="Arial"/>
              <a:buChar char=""/>
              <a:tabLst>
                <a:tab pos="241300" algn="l"/>
              </a:tabLst>
            </a:pPr>
            <a:r>
              <a:rPr sz="2800" b="1" spc="30" dirty="0">
                <a:latin typeface="Arial"/>
                <a:cs typeface="Arial"/>
              </a:rPr>
              <a:t>The </a:t>
            </a:r>
            <a:r>
              <a:rPr sz="2800" b="1" u="heavy" spc="20" dirty="0">
                <a:uFill>
                  <a:solidFill>
                    <a:srgbClr val="000000"/>
                  </a:solidFill>
                </a:uFill>
                <a:latin typeface="Arial"/>
                <a:cs typeface="Arial"/>
              </a:rPr>
              <a:t>goal </a:t>
            </a:r>
            <a:r>
              <a:rPr sz="2800" b="1" u="heavy" spc="50" dirty="0">
                <a:uFill>
                  <a:solidFill>
                    <a:srgbClr val="000000"/>
                  </a:solidFill>
                </a:uFill>
                <a:latin typeface="Arial"/>
                <a:cs typeface="Arial"/>
              </a:rPr>
              <a:t>of </a:t>
            </a:r>
            <a:r>
              <a:rPr sz="2800" b="1" u="heavy" spc="40" dirty="0">
                <a:uFill>
                  <a:solidFill>
                    <a:srgbClr val="000000"/>
                  </a:solidFill>
                </a:uFill>
                <a:latin typeface="Arial"/>
                <a:cs typeface="Arial"/>
              </a:rPr>
              <a:t>foreign </a:t>
            </a:r>
            <a:r>
              <a:rPr sz="2800" b="1" u="heavy" spc="20" dirty="0">
                <a:uFill>
                  <a:solidFill>
                    <a:srgbClr val="000000"/>
                  </a:solidFill>
                </a:uFill>
                <a:latin typeface="Arial"/>
                <a:cs typeface="Arial"/>
              </a:rPr>
              <a:t>aid</a:t>
            </a:r>
            <a:r>
              <a:rPr sz="2800" b="1" spc="20" dirty="0">
                <a:latin typeface="Arial"/>
                <a:cs typeface="Arial"/>
              </a:rPr>
              <a:t> </a:t>
            </a:r>
            <a:r>
              <a:rPr sz="2800" b="1" spc="-50" dirty="0">
                <a:latin typeface="Arial"/>
                <a:cs typeface="Arial"/>
              </a:rPr>
              <a:t>was </a:t>
            </a:r>
            <a:r>
              <a:rPr sz="2800" b="1" spc="-15" dirty="0">
                <a:latin typeface="Arial"/>
                <a:cs typeface="Arial"/>
              </a:rPr>
              <a:t>said </a:t>
            </a:r>
            <a:r>
              <a:rPr sz="2800" b="1" spc="60" dirty="0">
                <a:latin typeface="Arial"/>
                <a:cs typeface="Arial"/>
              </a:rPr>
              <a:t>to  </a:t>
            </a:r>
            <a:r>
              <a:rPr sz="2800" b="1" spc="30" dirty="0">
                <a:latin typeface="Arial"/>
                <a:cs typeface="Arial"/>
              </a:rPr>
              <a:t>be </a:t>
            </a:r>
            <a:r>
              <a:rPr sz="2800" b="1" spc="50" dirty="0">
                <a:latin typeface="Arial"/>
                <a:cs typeface="Arial"/>
              </a:rPr>
              <a:t>the </a:t>
            </a:r>
            <a:r>
              <a:rPr sz="2800" b="1" spc="20" dirty="0">
                <a:latin typeface="Arial"/>
                <a:cs typeface="Arial"/>
              </a:rPr>
              <a:t>reduction </a:t>
            </a:r>
            <a:r>
              <a:rPr sz="2800" b="1" spc="50" dirty="0">
                <a:latin typeface="Arial"/>
                <a:cs typeface="Arial"/>
              </a:rPr>
              <a:t>of </a:t>
            </a:r>
            <a:r>
              <a:rPr sz="2800" b="1" spc="40" dirty="0">
                <a:latin typeface="Arial"/>
                <a:cs typeface="Arial"/>
              </a:rPr>
              <a:t>material </a:t>
            </a:r>
            <a:r>
              <a:rPr sz="2800" b="1" spc="5" dirty="0">
                <a:latin typeface="Arial"/>
                <a:cs typeface="Arial"/>
              </a:rPr>
              <a:t>poverty  </a:t>
            </a:r>
            <a:r>
              <a:rPr sz="2800" b="1" spc="45" dirty="0">
                <a:latin typeface="Arial"/>
                <a:cs typeface="Arial"/>
              </a:rPr>
              <a:t>through </a:t>
            </a:r>
            <a:r>
              <a:rPr sz="2800" b="1" spc="-5" dirty="0">
                <a:latin typeface="Arial"/>
                <a:cs typeface="Arial"/>
              </a:rPr>
              <a:t>economic </a:t>
            </a:r>
            <a:r>
              <a:rPr sz="2800" b="1" spc="40" dirty="0">
                <a:latin typeface="Arial"/>
                <a:cs typeface="Arial"/>
              </a:rPr>
              <a:t>growth </a:t>
            </a:r>
            <a:r>
              <a:rPr sz="2800" b="1" spc="25" dirty="0">
                <a:latin typeface="Arial"/>
                <a:cs typeface="Arial"/>
              </a:rPr>
              <a:t>and </a:t>
            </a:r>
            <a:r>
              <a:rPr sz="2800" b="1" spc="50" dirty="0">
                <a:latin typeface="Arial"/>
                <a:cs typeface="Arial"/>
              </a:rPr>
              <a:t>the  </a:t>
            </a:r>
            <a:r>
              <a:rPr sz="2800" b="1" dirty="0">
                <a:latin typeface="Arial"/>
                <a:cs typeface="Arial"/>
              </a:rPr>
              <a:t>delivery </a:t>
            </a:r>
            <a:r>
              <a:rPr sz="2800" b="1" spc="50" dirty="0">
                <a:latin typeface="Arial"/>
                <a:cs typeface="Arial"/>
              </a:rPr>
              <a:t>of </a:t>
            </a:r>
            <a:r>
              <a:rPr sz="2800" b="1" spc="-30" dirty="0">
                <a:latin typeface="Arial"/>
                <a:cs typeface="Arial"/>
              </a:rPr>
              <a:t>social </a:t>
            </a:r>
            <a:r>
              <a:rPr sz="2800" b="1" spc="-35" dirty="0">
                <a:latin typeface="Arial"/>
                <a:cs typeface="Arial"/>
              </a:rPr>
              <a:t>services, </a:t>
            </a:r>
            <a:r>
              <a:rPr sz="2800" b="1" spc="50" dirty="0">
                <a:latin typeface="Arial"/>
                <a:cs typeface="Arial"/>
              </a:rPr>
              <a:t>the  promotion of </a:t>
            </a:r>
            <a:r>
              <a:rPr sz="2800" b="1" spc="25" dirty="0">
                <a:latin typeface="Arial"/>
                <a:cs typeface="Arial"/>
              </a:rPr>
              <a:t>good </a:t>
            </a:r>
            <a:r>
              <a:rPr sz="2800" b="1" spc="-5" dirty="0">
                <a:latin typeface="Arial"/>
                <a:cs typeface="Arial"/>
              </a:rPr>
              <a:t>governance </a:t>
            </a:r>
            <a:r>
              <a:rPr sz="2800" b="1" spc="25" dirty="0">
                <a:latin typeface="Arial"/>
                <a:cs typeface="Arial"/>
              </a:rPr>
              <a:t>and  support </a:t>
            </a:r>
            <a:r>
              <a:rPr sz="2800" b="1" spc="55" dirty="0">
                <a:latin typeface="Arial"/>
                <a:cs typeface="Arial"/>
              </a:rPr>
              <a:t>for </a:t>
            </a:r>
            <a:r>
              <a:rPr sz="2800" b="1" spc="-30" dirty="0">
                <a:latin typeface="Arial"/>
                <a:cs typeface="Arial"/>
              </a:rPr>
              <a:t>social </a:t>
            </a:r>
            <a:r>
              <a:rPr sz="2800" b="1" spc="20" dirty="0">
                <a:latin typeface="Arial"/>
                <a:cs typeface="Arial"/>
              </a:rPr>
              <a:t>institutions  </a:t>
            </a:r>
            <a:r>
              <a:rPr sz="2800" b="1" spc="-25" dirty="0">
                <a:latin typeface="Arial"/>
                <a:cs typeface="Arial"/>
              </a:rPr>
              <a:t>(Education </a:t>
            </a:r>
            <a:r>
              <a:rPr sz="2800" b="1" spc="25" dirty="0">
                <a:latin typeface="Arial"/>
                <a:cs typeface="Arial"/>
              </a:rPr>
              <a:t>and</a:t>
            </a:r>
            <a:r>
              <a:rPr sz="2800" b="1" spc="170" dirty="0">
                <a:latin typeface="Arial"/>
                <a:cs typeface="Arial"/>
              </a:rPr>
              <a:t> </a:t>
            </a:r>
            <a:r>
              <a:rPr sz="2800" b="1" spc="30" dirty="0">
                <a:latin typeface="Arial"/>
                <a:cs typeface="Arial"/>
              </a:rPr>
              <a:t>Health)</a:t>
            </a:r>
            <a:endParaRPr sz="2800">
              <a:latin typeface="Arial"/>
              <a:cs typeface="Arial"/>
            </a:endParaRPr>
          </a:p>
          <a:p>
            <a:pPr marL="241300" indent="-228600">
              <a:lnSpc>
                <a:spcPct val="100000"/>
              </a:lnSpc>
              <a:spcBef>
                <a:spcPts val="2815"/>
              </a:spcBef>
              <a:buClr>
                <a:srgbClr val="DA1F28"/>
              </a:buClr>
              <a:buFont typeface="Arial"/>
              <a:buChar char=""/>
              <a:tabLst>
                <a:tab pos="241300" algn="l"/>
              </a:tabLst>
            </a:pPr>
            <a:r>
              <a:rPr sz="2800" b="1" spc="25" dirty="0">
                <a:latin typeface="Arial"/>
                <a:cs typeface="Arial"/>
              </a:rPr>
              <a:t>Or </a:t>
            </a:r>
            <a:r>
              <a:rPr sz="2800" b="1" spc="-55" dirty="0">
                <a:latin typeface="Arial"/>
                <a:cs typeface="Arial"/>
              </a:rPr>
              <a:t>was </a:t>
            </a:r>
            <a:r>
              <a:rPr sz="2800" b="1" spc="65" dirty="0">
                <a:latin typeface="Arial"/>
                <a:cs typeface="Arial"/>
              </a:rPr>
              <a:t>it </a:t>
            </a:r>
            <a:r>
              <a:rPr sz="2800" b="1" spc="-75" dirty="0">
                <a:latin typeface="Arial"/>
                <a:cs typeface="Arial"/>
              </a:rPr>
              <a:t>“Machiavellian?”</a:t>
            </a:r>
            <a:r>
              <a:rPr sz="2800" b="1" spc="335" dirty="0">
                <a:latin typeface="Arial"/>
                <a:cs typeface="Arial"/>
              </a:rPr>
              <a:t> </a:t>
            </a:r>
            <a:r>
              <a:rPr sz="2800" b="1" spc="-165" dirty="0">
                <a:solidFill>
                  <a:srgbClr val="0000FF"/>
                </a:solidFill>
                <a:latin typeface="Arial"/>
                <a:cs typeface="Arial"/>
              </a:rPr>
              <a:t>DISCUSS</a:t>
            </a:r>
            <a:endParaRPr sz="2800">
              <a:latin typeface="Arial"/>
              <a:cs typeface="Arial"/>
            </a:endParaRPr>
          </a:p>
        </p:txBody>
      </p:sp>
      <p:sp>
        <p:nvSpPr>
          <p:cNvPr id="3" name="object 3"/>
          <p:cNvSpPr/>
          <p:nvPr/>
        </p:nvSpPr>
        <p:spPr>
          <a:xfrm>
            <a:off x="252984" y="152400"/>
            <a:ext cx="5102352" cy="155295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573023"/>
            <a:ext cx="2659380" cy="4206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43200" y="1524000"/>
            <a:ext cx="3492500" cy="4876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7180" y="2577211"/>
            <a:ext cx="7109459" cy="2602865"/>
          </a:xfrm>
          <a:prstGeom prst="rect">
            <a:avLst/>
          </a:prstGeom>
        </p:spPr>
        <p:txBody>
          <a:bodyPr vert="horz" wrap="square" lIns="0" tIns="97155" rIns="0" bIns="0" rtlCol="0">
            <a:spAutoFit/>
          </a:bodyPr>
          <a:lstStyle/>
          <a:p>
            <a:pPr marL="240665" marR="5080" indent="-227965">
              <a:lnSpc>
                <a:spcPct val="80000"/>
              </a:lnSpc>
              <a:spcBef>
                <a:spcPts val="765"/>
              </a:spcBef>
              <a:buClr>
                <a:srgbClr val="DA1F28"/>
              </a:buClr>
              <a:buFont typeface="Arial"/>
              <a:buChar char=""/>
              <a:tabLst>
                <a:tab pos="241300" algn="l"/>
              </a:tabLst>
            </a:pPr>
            <a:r>
              <a:rPr sz="2800" b="1" spc="70" dirty="0">
                <a:latin typeface="Arial"/>
                <a:cs typeface="Arial"/>
              </a:rPr>
              <a:t>It </a:t>
            </a:r>
            <a:r>
              <a:rPr sz="2800" b="1" spc="-55" dirty="0">
                <a:latin typeface="Arial"/>
                <a:cs typeface="Arial"/>
              </a:rPr>
              <a:t>was </a:t>
            </a:r>
            <a:r>
              <a:rPr sz="2800" b="1" spc="-10" dirty="0">
                <a:latin typeface="Arial"/>
                <a:cs typeface="Arial"/>
              </a:rPr>
              <a:t>assumed </a:t>
            </a:r>
            <a:r>
              <a:rPr sz="2800" b="1" spc="65" dirty="0">
                <a:latin typeface="Arial"/>
                <a:cs typeface="Arial"/>
              </a:rPr>
              <a:t>that </a:t>
            </a:r>
            <a:r>
              <a:rPr sz="2800" b="1" spc="10" dirty="0">
                <a:latin typeface="Arial"/>
                <a:cs typeface="Arial"/>
              </a:rPr>
              <a:t>this </a:t>
            </a:r>
            <a:r>
              <a:rPr sz="2800" b="1" spc="20" dirty="0">
                <a:latin typeface="Arial"/>
                <a:cs typeface="Arial"/>
              </a:rPr>
              <a:t>would </a:t>
            </a:r>
            <a:r>
              <a:rPr sz="2800" b="1" spc="30" dirty="0">
                <a:latin typeface="Arial"/>
                <a:cs typeface="Arial"/>
              </a:rPr>
              <a:t>be </a:t>
            </a:r>
            <a:r>
              <a:rPr sz="2800" b="1" spc="-50" dirty="0">
                <a:latin typeface="Arial"/>
                <a:cs typeface="Arial"/>
              </a:rPr>
              <a:t>done  </a:t>
            </a:r>
            <a:r>
              <a:rPr sz="2800" b="1" spc="45" dirty="0">
                <a:latin typeface="Arial"/>
                <a:cs typeface="Arial"/>
              </a:rPr>
              <a:t>through </a:t>
            </a:r>
            <a:r>
              <a:rPr sz="2800" b="1" u="heavy" spc="5" dirty="0">
                <a:uFill>
                  <a:solidFill>
                    <a:srgbClr val="000000"/>
                  </a:solidFill>
                </a:uFill>
                <a:latin typeface="Arial"/>
                <a:cs typeface="Arial"/>
              </a:rPr>
              <a:t>democratically selected,  </a:t>
            </a:r>
            <a:r>
              <a:rPr sz="2800" b="1" u="heavy" dirty="0">
                <a:uFill>
                  <a:solidFill>
                    <a:srgbClr val="000000"/>
                  </a:solidFill>
                </a:uFill>
                <a:latin typeface="Arial"/>
                <a:cs typeface="Arial"/>
              </a:rPr>
              <a:t>accountable </a:t>
            </a:r>
            <a:r>
              <a:rPr sz="2800" b="1" u="heavy" spc="30" dirty="0">
                <a:uFill>
                  <a:solidFill>
                    <a:srgbClr val="000000"/>
                  </a:solidFill>
                </a:uFill>
                <a:latin typeface="Arial"/>
                <a:cs typeface="Arial"/>
              </a:rPr>
              <a:t>institutions</a:t>
            </a:r>
            <a:r>
              <a:rPr sz="2800" b="1" spc="30" dirty="0">
                <a:latin typeface="Arial"/>
                <a:cs typeface="Arial"/>
              </a:rPr>
              <a:t>, </a:t>
            </a:r>
            <a:r>
              <a:rPr sz="2800" b="1" spc="25" dirty="0">
                <a:latin typeface="Arial"/>
                <a:cs typeface="Arial"/>
              </a:rPr>
              <a:t>and </a:t>
            </a:r>
            <a:r>
              <a:rPr sz="2800" b="1" dirty="0">
                <a:latin typeface="Arial"/>
                <a:cs typeface="Arial"/>
              </a:rPr>
              <a:t>reversing  </a:t>
            </a:r>
            <a:r>
              <a:rPr sz="2800" b="1" spc="10" dirty="0">
                <a:latin typeface="Arial"/>
                <a:cs typeface="Arial"/>
              </a:rPr>
              <a:t>negative </a:t>
            </a:r>
            <a:r>
              <a:rPr sz="2800" b="1" spc="25" dirty="0">
                <a:latin typeface="Arial"/>
                <a:cs typeface="Arial"/>
              </a:rPr>
              <a:t>environmental </a:t>
            </a:r>
            <a:r>
              <a:rPr sz="2800" b="1" spc="20" dirty="0">
                <a:latin typeface="Arial"/>
                <a:cs typeface="Arial"/>
              </a:rPr>
              <a:t>trends </a:t>
            </a:r>
            <a:r>
              <a:rPr sz="2800" b="1" spc="45" dirty="0">
                <a:latin typeface="Arial"/>
                <a:cs typeface="Arial"/>
              </a:rPr>
              <a:t>through  </a:t>
            </a:r>
            <a:r>
              <a:rPr sz="2800" b="1" spc="5" dirty="0">
                <a:latin typeface="Arial"/>
                <a:cs typeface="Arial"/>
              </a:rPr>
              <a:t>strategies </a:t>
            </a:r>
            <a:r>
              <a:rPr sz="2800" b="1" spc="50" dirty="0">
                <a:latin typeface="Arial"/>
                <a:cs typeface="Arial"/>
              </a:rPr>
              <a:t>of </a:t>
            </a:r>
            <a:r>
              <a:rPr sz="2800" b="1" spc="-5" dirty="0">
                <a:latin typeface="Arial"/>
                <a:cs typeface="Arial"/>
              </a:rPr>
              <a:t>sustainable</a:t>
            </a:r>
            <a:r>
              <a:rPr sz="2800" b="1" spc="215" dirty="0">
                <a:latin typeface="Arial"/>
                <a:cs typeface="Arial"/>
              </a:rPr>
              <a:t> </a:t>
            </a:r>
            <a:r>
              <a:rPr sz="2800" b="1" spc="35" dirty="0">
                <a:latin typeface="Arial"/>
                <a:cs typeface="Arial"/>
              </a:rPr>
              <a:t>development.</a:t>
            </a:r>
            <a:endParaRPr sz="2800">
              <a:latin typeface="Arial"/>
              <a:cs typeface="Arial"/>
            </a:endParaRPr>
          </a:p>
          <a:p>
            <a:pPr marL="240665" indent="-227965">
              <a:lnSpc>
                <a:spcPct val="100000"/>
              </a:lnSpc>
              <a:spcBef>
                <a:spcPts val="2825"/>
              </a:spcBef>
              <a:buClr>
                <a:srgbClr val="DA1F28"/>
              </a:buClr>
              <a:buFont typeface="Arial"/>
              <a:buChar char=""/>
              <a:tabLst>
                <a:tab pos="241300" algn="l"/>
              </a:tabLst>
            </a:pPr>
            <a:r>
              <a:rPr sz="2800" b="1" spc="-90" dirty="0">
                <a:latin typeface="Arial"/>
                <a:cs typeface="Arial"/>
              </a:rPr>
              <a:t>But </a:t>
            </a:r>
            <a:r>
              <a:rPr sz="2800" b="1" spc="40" dirty="0">
                <a:latin typeface="Arial"/>
                <a:cs typeface="Arial"/>
              </a:rPr>
              <a:t>there </a:t>
            </a:r>
            <a:r>
              <a:rPr sz="2800" b="1" spc="-50" dirty="0">
                <a:latin typeface="Arial"/>
                <a:cs typeface="Arial"/>
              </a:rPr>
              <a:t>was </a:t>
            </a:r>
            <a:r>
              <a:rPr sz="2800" b="1" spc="-25" dirty="0">
                <a:latin typeface="Arial"/>
                <a:cs typeface="Arial"/>
              </a:rPr>
              <a:t>also </a:t>
            </a:r>
            <a:r>
              <a:rPr sz="2800" b="1" spc="50" dirty="0">
                <a:latin typeface="Arial"/>
                <a:cs typeface="Arial"/>
              </a:rPr>
              <a:t>the </a:t>
            </a:r>
            <a:r>
              <a:rPr sz="2800" b="1" spc="-10" dirty="0">
                <a:latin typeface="Arial"/>
                <a:cs typeface="Arial"/>
              </a:rPr>
              <a:t>cold</a:t>
            </a:r>
            <a:r>
              <a:rPr sz="2800" b="1" spc="590" dirty="0">
                <a:latin typeface="Arial"/>
                <a:cs typeface="Arial"/>
              </a:rPr>
              <a:t> </a:t>
            </a:r>
            <a:r>
              <a:rPr sz="2800" b="1" spc="30" dirty="0">
                <a:latin typeface="Arial"/>
                <a:cs typeface="Arial"/>
              </a:rPr>
              <a:t>war.</a:t>
            </a:r>
            <a:endParaRPr sz="2800">
              <a:latin typeface="Arial"/>
              <a:cs typeface="Arial"/>
            </a:endParaRPr>
          </a:p>
        </p:txBody>
      </p:sp>
      <p:sp>
        <p:nvSpPr>
          <p:cNvPr id="3" name="object 3"/>
          <p:cNvSpPr/>
          <p:nvPr/>
        </p:nvSpPr>
        <p:spPr>
          <a:xfrm>
            <a:off x="213359" y="370331"/>
            <a:ext cx="675436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811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1675</TotalTime>
  <Words>1619</Words>
  <Application>Microsoft Macintosh PowerPoint</Application>
  <PresentationFormat>On-screen Show (4:3)</PresentationFormat>
  <Paragraphs>454</Paragraphs>
  <Slides>63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Times New Roman</vt:lpstr>
      <vt:lpstr>Office Theme</vt:lpstr>
      <vt:lpstr>PowerPoint Presentation</vt:lpstr>
      <vt:lpstr>Introduction and  Overview</vt:lpstr>
      <vt:lpstr>PowerPoint Presentation</vt:lpstr>
      <vt:lpstr>Foreign aid as Foreign Policy</vt:lpstr>
      <vt:lpstr> In the  Beginning</vt:lpstr>
      <vt:lpstr>PowerPoint Presentation</vt:lpstr>
      <vt:lpstr>PowerPoint Presentation</vt:lpstr>
      <vt:lpstr>PowerPoint Presentation</vt:lpstr>
      <vt:lpstr>PowerPoint Presentation</vt:lpstr>
      <vt:lpstr>PowerPoint Presentation</vt:lpstr>
      <vt:lpstr>PowerPoint Presentation</vt:lpstr>
      <vt:lpstr> Ostensibly the Goals are the  same-</vt:lpstr>
      <vt:lpstr> In addition to (or because of) the Cold War  (AND NOW) the War against “Violent  Extremism”</vt:lpstr>
      <vt:lpstr>PowerPoint Presentation</vt:lpstr>
      <vt:lpstr>PowerPoint Presentation</vt:lpstr>
      <vt:lpstr>PowerPoint Presentation</vt:lpstr>
      <vt:lpstr>Course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Origins</vt:lpstr>
      <vt:lpstr>PowerPoint Presentation</vt:lpstr>
      <vt:lpstr>PowerPoint Presentation</vt:lpstr>
      <vt:lpstr>PowerPoint Presentation</vt:lpstr>
      <vt:lpstr>PowerPoint Presentation</vt:lpstr>
      <vt:lpstr> Groupthink and the March of Folly Problem</vt:lpstr>
      <vt:lpstr>PowerPoint Presentation</vt:lpstr>
      <vt:lpstr> Given the nature of government in the twentieth century, for</vt:lpstr>
      <vt:lpstr>PowerPoint Presentation</vt:lpstr>
      <vt:lpstr>PowerPoint Presentation</vt:lpstr>
      <vt:lpstr> Foreign aid, to its critics however, lacked an adequate</vt:lpstr>
      <vt:lpstr>PowerPoint Presentation</vt:lpstr>
      <vt:lpstr>PowerPoint Presentation</vt:lpstr>
      <vt:lpstr>PowerPoint Presentation</vt:lpstr>
      <vt:lpstr>Using this definition, foreign aid policies have often been</vt:lpstr>
      <vt:lpstr>PowerPoint Presentation</vt:lpstr>
      <vt:lpstr>There are two problems with decision-making:</vt:lpstr>
      <vt:lpstr>PowerPoint Presentation</vt:lpstr>
      <vt:lpstr>The foreign aid system as it has evolved in the U.S. and in</vt:lpstr>
      <vt:lpstr>PowerPoint Presentation</vt:lpstr>
      <vt:lpstr> In foreign policy, (including foreign aid policy) national honor</vt:lpstr>
      <vt:lpstr>PowerPoint Presentation</vt:lpstr>
      <vt:lpstr>PowerPoint Presentation</vt:lpstr>
      <vt:lpstr>PowerPoint Presentation</vt:lpstr>
      <vt:lpstr>PowerPoint Presentation</vt:lpstr>
      <vt:lpstr>PowerPoint Presentation</vt:lpstr>
      <vt:lpstr> Ultimately foreign aid organizations, like their  counterparts in other areas of contracting,  are in a struggle to capture and retain  resources</vt:lpstr>
      <vt:lpstr>PowerPoint Presentation</vt:lpstr>
      <vt:lpstr>USAID Priorities</vt:lpstr>
      <vt:lpstr>PowerPoint Presentation</vt:lpstr>
      <vt:lpstr>PowerPoint Presentation</vt:lpstr>
      <vt:lpstr>PowerPoint Presentation</vt:lpstr>
      <vt:lpstr> Policy makers in more developed countries, and  especially in the United States, have tended to see  their action in terms of their generosity and to  justify the use of force in order to meet ideological  and developmental goals.</vt:lpstr>
      <vt:lpstr>Policy makers in more developed countries, and  especially in the United States, have tended to see  their action in terms of the their generosity</vt:lpstr>
      <vt:lpstr>PowerPoint Presentation</vt:lpstr>
      <vt:lpstr>PowerPoint Presentation</vt:lpstr>
      <vt:lpstr>PowerPoint Presentation</vt:lpstr>
      <vt:lpstr>Discussion of the Readings: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CAPSTONE  AND READING SEMINAR: FOREIGN AID, FOREIGN POLICY AND DEVELOPMENT MANAGEMENT</dc:title>
  <dc:creator>PAS</dc:creator>
  <cp:lastModifiedBy>Conte, Maura E.</cp:lastModifiedBy>
  <cp:revision>2</cp:revision>
  <dcterms:created xsi:type="dcterms:W3CDTF">2019-01-02T18:26:35Z</dcterms:created>
  <dcterms:modified xsi:type="dcterms:W3CDTF">2019-01-05T04:28:23Z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2013-08-21T00:00:00Z</vt:filetime>
  </property>
  <property fmtid="{D5CDD505-2E9C-101B-9397-08002B2CF9AE}" pid="3" name="Creator">
    <vt:lpwstr>Microsoft® PowerPoint® 2010</vt:lpwstr>
  </property>
  <property fmtid="{D5CDD505-2E9C-101B-9397-08002B2CF9AE}" pid="4" name="LastSaved">
    <vt:filetime>2019-01-02T00:00:00Z</vt:filetime>
  </property>
</Properties>
</file>