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61"/>
  </p:notesMasterIdLst>
  <p:sldIdLst>
    <p:sldId id="257" r:id="rId2"/>
    <p:sldId id="451" r:id="rId3"/>
    <p:sldId id="459" r:id="rId4"/>
    <p:sldId id="414" r:id="rId5"/>
    <p:sldId id="420" r:id="rId6"/>
    <p:sldId id="415" r:id="rId7"/>
    <p:sldId id="416" r:id="rId8"/>
    <p:sldId id="417" r:id="rId9"/>
    <p:sldId id="418" r:id="rId10"/>
    <p:sldId id="419" r:id="rId11"/>
    <p:sldId id="422" r:id="rId12"/>
    <p:sldId id="423" r:id="rId13"/>
    <p:sldId id="424" r:id="rId14"/>
    <p:sldId id="425" r:id="rId15"/>
    <p:sldId id="462" r:id="rId16"/>
    <p:sldId id="426" r:id="rId17"/>
    <p:sldId id="433" r:id="rId18"/>
    <p:sldId id="435" r:id="rId19"/>
    <p:sldId id="436" r:id="rId20"/>
    <p:sldId id="437" r:id="rId21"/>
    <p:sldId id="438" r:id="rId22"/>
    <p:sldId id="434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60" r:id="rId34"/>
    <p:sldId id="461" r:id="rId35"/>
    <p:sldId id="450" r:id="rId36"/>
    <p:sldId id="346" r:id="rId37"/>
    <p:sldId id="347" r:id="rId38"/>
    <p:sldId id="452" r:id="rId39"/>
    <p:sldId id="348" r:id="rId40"/>
    <p:sldId id="349" r:id="rId41"/>
    <p:sldId id="468" r:id="rId42"/>
    <p:sldId id="464" r:id="rId43"/>
    <p:sldId id="465" r:id="rId44"/>
    <p:sldId id="350" r:id="rId45"/>
    <p:sldId id="466" r:id="rId46"/>
    <p:sldId id="467" r:id="rId47"/>
    <p:sldId id="351" r:id="rId48"/>
    <p:sldId id="352" r:id="rId49"/>
    <p:sldId id="354" r:id="rId50"/>
    <p:sldId id="355" r:id="rId51"/>
    <p:sldId id="356" r:id="rId52"/>
    <p:sldId id="353" r:id="rId53"/>
    <p:sldId id="455" r:id="rId54"/>
    <p:sldId id="456" r:id="rId55"/>
    <p:sldId id="457" r:id="rId56"/>
    <p:sldId id="358" r:id="rId57"/>
    <p:sldId id="469" r:id="rId58"/>
    <p:sldId id="470" r:id="rId59"/>
    <p:sldId id="47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FB60-83D0-2E49-B3C2-C223C8F66C98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C29B-66AF-264F-A86D-D612027C0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DA696-6E9A-6847-8CD7-85D138E720AC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16854-6DCD-9541-8628-4947BC2DEBAA}" type="slidenum">
              <a:rPr lang="en-US" sz="1200"/>
              <a:pPr/>
              <a:t>48</a:t>
            </a:fld>
            <a:endParaRPr lang="en-US" sz="12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381EDA-23BF-B046-A86C-837FF2E7C1F8}" type="slidenum">
              <a:rPr lang="en-US" sz="1200"/>
              <a:pPr/>
              <a:t>50</a:t>
            </a:fld>
            <a:endParaRPr 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DD2B2-8064-1E48-A9F3-0C3FB1762C9D}" type="datetimeFigureOut">
              <a:rPr lang="en-US" smtClean="0"/>
              <a:t>9/10/16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0AB158-4C97-8744-8E10-BF5C7111C6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tTXhez2mNmM" TargetMode="External"/><Relationship Id="rId3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399"/>
            <a:ext cx="6400800" cy="36943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sz="2600" dirty="0" smtClean="0"/>
          </a:p>
          <a:p>
            <a:pPr eaLnBrk="1" hangingPunct="1">
              <a:defRPr/>
            </a:pPr>
            <a:endParaRPr lang="en-US" sz="26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sz="2600" dirty="0" smtClean="0">
                <a:solidFill>
                  <a:srgbClr val="0000FF"/>
                </a:solidFill>
              </a:rPr>
              <a:t>Week THREE- Debates about democracy and public Policy</a:t>
            </a:r>
          </a:p>
          <a:p>
            <a:pPr eaLnBrk="1" hangingPunct="1">
              <a:defRPr/>
            </a:pPr>
            <a:endParaRPr lang="en-US" sz="26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sz="26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2600" b="1" dirty="0" smtClean="0">
                <a:solidFill>
                  <a:srgbClr val="0000FF"/>
                </a:solidFill>
              </a:rPr>
              <a:t>Governance, </a:t>
            </a:r>
            <a:r>
              <a:rPr lang="en-US" sz="2600" dirty="0" smtClean="0">
                <a:solidFill>
                  <a:srgbClr val="0000FF"/>
                </a:solidFill>
              </a:rPr>
              <a:t>Political institutions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and Society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823" y="21158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Arial Black" charset="0"/>
                <a:cs typeface="+mj-cs"/>
              </a:rPr>
              <a:t>PIA 2020 Introduction </a:t>
            </a:r>
            <a:r>
              <a:rPr lang="en-US" sz="4800" dirty="0">
                <a:latin typeface="Arial Black" charset="0"/>
                <a:cs typeface="+mj-cs"/>
              </a:rPr>
              <a:t>to Public </a:t>
            </a:r>
            <a:r>
              <a:rPr lang="en-US" sz="4800" dirty="0" smtClean="0">
                <a:latin typeface="Arial Black" charset="0"/>
                <a:cs typeface="+mj-cs"/>
              </a:rPr>
              <a:t>Affairs</a:t>
            </a:r>
            <a:endParaRPr lang="en-US" sz="4800" dirty="0">
              <a:latin typeface="Arial Black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54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and Sovereignty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775" y="1371600"/>
            <a:ext cx="4678825" cy="4906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Arial" charset="0"/>
              </a:rPr>
              <a:t>	A </a:t>
            </a:r>
            <a:r>
              <a:rPr lang="en-US" sz="2400" b="1" dirty="0">
                <a:latin typeface="Arial" charset="0"/>
              </a:rPr>
              <a:t>Renewed Interest</a:t>
            </a:r>
            <a:r>
              <a:rPr lang="en-US" sz="2400" b="1" dirty="0" smtClean="0">
                <a:latin typeface="Arial" charset="0"/>
              </a:rPr>
              <a:t>-Transitions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and international systems</a:t>
            </a:r>
            <a:endParaRPr lang="en-US" sz="2400" b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0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"[T]ransformation (and globalization) has led to a reinvention of government and what it does“* 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18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</a:rPr>
              <a:t>	*</a:t>
            </a:r>
            <a:r>
              <a:rPr lang="en-US" sz="1400" b="1" dirty="0">
                <a:latin typeface="Arial" charset="0"/>
              </a:rPr>
              <a:t>Bruce Parrott in in Karen Dawisha and Bruce Parrott, eds., </a:t>
            </a:r>
            <a:r>
              <a:rPr lang="en-US" sz="1400" b="1" i="1" dirty="0">
                <a:latin typeface="Arial" charset="0"/>
              </a:rPr>
              <a:t>The Consolidation of Democracy in East-Central Europe (Cambridge: Cambridge University Press, 1997) 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1126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77" y="1752600"/>
            <a:ext cx="35210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8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Transitional vs. Developing Society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Governance- Transitional vs. Developing states- </a:t>
            </a:r>
            <a:r>
              <a:rPr lang="en-US" b="1" dirty="0" smtClean="0">
                <a:latin typeface="Arial" charset="0"/>
              </a:rPr>
              <a:t> Different from Developed Countries?</a:t>
            </a:r>
            <a:endParaRPr lang="en-US" b="1" dirty="0">
              <a:latin typeface="Arial" charset="0"/>
            </a:endParaRP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There was (1991) a discovery of “new” problems in Eastern Europe, </a:t>
            </a:r>
            <a:r>
              <a:rPr lang="en-US" b="1" dirty="0" smtClean="0">
                <a:latin typeface="Arial" charset="0"/>
              </a:rPr>
              <a:t>Caucasus </a:t>
            </a:r>
            <a:r>
              <a:rPr lang="en-US" b="1" dirty="0">
                <a:latin typeface="Arial" charset="0"/>
              </a:rPr>
              <a:t>and Central Asia with the END OF THE COLD WAR   </a:t>
            </a:r>
            <a:endParaRPr lang="en-US" b="1" dirty="0" smtClean="0">
              <a:latin typeface="Arial" charset="0"/>
            </a:endParaRPr>
          </a:p>
          <a:p>
            <a:pPr marL="1524000" lvl="2" indent="-609600"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                                </a:t>
            </a:r>
            <a:endParaRPr lang="en-US" b="1" dirty="0">
              <a:latin typeface="Arial" charset="0"/>
            </a:endParaRPr>
          </a:p>
          <a:p>
            <a:pPr marL="1168400" lvl="1" indent="-711200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	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Janine Wedel </a:t>
            </a:r>
            <a:r>
              <a:rPr lang="en-US" sz="1400" b="1" u="sng" dirty="0">
                <a:solidFill>
                  <a:srgbClr val="0000FF"/>
                </a:solidFill>
                <a:latin typeface="Arial" charset="0"/>
              </a:rPr>
              <a:t>Collision and Collusion: The Strange Case of Western Aid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1400" b="1" u="sng" dirty="0">
                <a:solidFill>
                  <a:srgbClr val="0000FF"/>
                </a:solidFill>
                <a:latin typeface="Arial" charset="0"/>
              </a:rPr>
              <a:t>to Eastern Europe 1989-1998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. (New York, N.Y.: St. Martin's, 1998)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 smtClean="0">
              <a:solidFill>
                <a:srgbClr val="0000FF"/>
              </a:solidFill>
              <a:latin typeface="Arial" charset="0"/>
            </a:endParaRPr>
          </a:p>
          <a:p>
            <a:pPr marL="812800" indent="-812800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marL="812800" indent="-812800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Issue: Fragile vs. Collapsed States	</a:t>
            </a:r>
            <a:endParaRPr lang="en-US" b="1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Fragile and Collapsed States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half" idx="1"/>
          </p:nvPr>
        </p:nvSpPr>
        <p:spPr>
          <a:xfrm>
            <a:off x="36580" y="1393150"/>
            <a:ext cx="7593012" cy="5029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Cambodia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Haiti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DRC (Congo)</a:t>
            </a:r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Somalia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Chad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South Sudan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</a:rPr>
              <a:t>Libya</a:t>
            </a:r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	</a:t>
            </a:r>
            <a:r>
              <a:rPr lang="en-US" sz="3300" b="1" i="1" dirty="0">
                <a:solidFill>
                  <a:srgbClr val="0000FF"/>
                </a:solidFill>
                <a:latin typeface="Arial" charset="0"/>
              </a:rPr>
              <a:t>Mini-Discussion:  What is the Difference?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4007" y="1633299"/>
            <a:ext cx="6467475" cy="2724150"/>
          </a:xfrm>
          <a:noFill/>
        </p:spPr>
      </p:pic>
    </p:spTree>
    <p:extLst>
      <p:ext uri="{BB962C8B-B14F-4D97-AF65-F5344CB8AC3E}">
        <p14:creationId xmlns:p14="http://schemas.microsoft.com/office/powerpoint/2010/main" val="60572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7761"/>
            <a:ext cx="8836152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Sovereignty and Governance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:  The Cultural Dimension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Arial" charset="0"/>
              </a:rPr>
              <a:t>The Issue:  Is there a “Clash of Cultures?”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b="1" dirty="0">
                <a:latin typeface="Arial" charset="0"/>
              </a:rPr>
              <a:t>Roman Catholic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Orthodox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Islam</a:t>
            </a:r>
          </a:p>
          <a:p>
            <a:pPr eaLnBrk="1" hangingPunct="1"/>
            <a:endParaRPr lang="en-US" sz="2800" b="1" dirty="0" smtClean="0">
              <a:latin typeface="Arial" charset="0"/>
            </a:endParaRP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>
                <a:latin typeface="Arial" charset="0"/>
              </a:rPr>
              <a:t>Issue of the Week: Samuel P. Huntingon’s idea- See debates </a:t>
            </a:r>
            <a:r>
              <a:rPr lang="en-US" sz="2800" b="1" dirty="0" smtClean="0">
                <a:latin typeface="Arial" charset="0"/>
              </a:rPr>
              <a:t> Robert </a:t>
            </a:r>
            <a:r>
              <a:rPr lang="en-US" sz="2800" b="1" dirty="0">
                <a:latin typeface="Arial" charset="0"/>
              </a:rPr>
              <a:t>Kaplan, </a:t>
            </a:r>
            <a:r>
              <a:rPr lang="en-US" sz="2800" b="1" u="sng" dirty="0">
                <a:latin typeface="Arial" charset="0"/>
              </a:rPr>
              <a:t>Balkan Ghosts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lvl="2" eaLnBrk="1" hangingPunct="1"/>
            <a:endParaRPr lang="en-US" sz="2000" dirty="0">
              <a:latin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02" y="1958303"/>
            <a:ext cx="1809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9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81000" y="719019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Samuel P. Huntington </a:t>
            </a:r>
            <a:r>
              <a:rPr lang="da-DK" sz="2800" b="1" dirty="0">
                <a:solidFill>
                  <a:srgbClr val="0000FF"/>
                </a:solidFill>
                <a:latin typeface="Arial" charset="0"/>
              </a:rPr>
              <a:t>(April 18, 1927–December 24, 2008</a:t>
            </a:r>
            <a:r>
              <a:rPr lang="da-DK" sz="2800" b="1" dirty="0" smtClean="0">
                <a:solidFill>
                  <a:srgbClr val="0000FF"/>
                </a:solidFill>
                <a:latin typeface="Arial" charset="0"/>
              </a:rPr>
              <a:t>)</a:t>
            </a:r>
            <a:br>
              <a:rPr lang="da-DK" sz="2800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da-DK" sz="2800" b="1" dirty="0" smtClean="0">
                <a:solidFill>
                  <a:srgbClr val="0000FF"/>
                </a:solidFill>
                <a:latin typeface="Arial" charset="0"/>
              </a:rPr>
              <a:t>Book:  Clash of Civilization</a:t>
            </a:r>
            <a:r>
              <a:rPr lang="da-DK" sz="2800" b="1" dirty="0">
                <a:solidFill>
                  <a:srgbClr val="0000FF"/>
                </a:solidFill>
                <a:latin typeface="Arial" charset="0"/>
              </a:rPr>
              <a:t>s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90800"/>
            <a:ext cx="4484688" cy="3138488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343400" cy="3059113"/>
          </a:xfrm>
          <a:noFill/>
        </p:spPr>
      </p:pic>
    </p:spTree>
    <p:extLst>
      <p:ext uri="{BB962C8B-B14F-4D97-AF65-F5344CB8AC3E}">
        <p14:creationId xmlns:p14="http://schemas.microsoft.com/office/powerpoint/2010/main" val="238016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307" y="987552"/>
            <a:ext cx="10118638" cy="75895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rgbClr val="0000FF"/>
                </a:solidFill>
              </a:rPr>
              <a:t>Samuel </a:t>
            </a:r>
            <a:r>
              <a:rPr lang="en-US" sz="2700" b="1" dirty="0">
                <a:solidFill>
                  <a:srgbClr val="0000FF"/>
                </a:solidFill>
              </a:rPr>
              <a:t>P. Huntington, The Clash of Civilizations </a:t>
            </a:r>
            <a:r>
              <a:rPr lang="en-US" sz="2700" b="1" dirty="0" smtClean="0">
                <a:solidFill>
                  <a:srgbClr val="0000FF"/>
                </a:solidFill>
              </a:rPr>
              <a:t/>
            </a:r>
            <a:br>
              <a:rPr lang="en-US" sz="2700" b="1" dirty="0" smtClean="0">
                <a:solidFill>
                  <a:srgbClr val="0000FF"/>
                </a:solidFill>
              </a:rPr>
            </a:br>
            <a:r>
              <a:rPr lang="en-US" sz="2700" b="1" dirty="0" smtClean="0">
                <a:solidFill>
                  <a:srgbClr val="0000FF"/>
                </a:solidFill>
              </a:rPr>
              <a:t>and </a:t>
            </a:r>
            <a:r>
              <a:rPr lang="en-US" sz="2700" b="1" dirty="0">
                <a:solidFill>
                  <a:srgbClr val="0000FF"/>
                </a:solidFill>
              </a:rPr>
              <a:t>the Remaking of World Order (New York: </a:t>
            </a:r>
            <a:r>
              <a:rPr lang="en-US" sz="2700" b="1" dirty="0" smtClean="0">
                <a:solidFill>
                  <a:srgbClr val="0000FF"/>
                </a:solidFill>
              </a:rPr>
              <a:t/>
            </a:r>
            <a:br>
              <a:rPr lang="en-US" sz="2700" b="1" dirty="0" smtClean="0">
                <a:solidFill>
                  <a:srgbClr val="0000FF"/>
                </a:solidFill>
              </a:rPr>
            </a:br>
            <a:r>
              <a:rPr lang="en-US" sz="2700" b="1" dirty="0" smtClean="0">
                <a:solidFill>
                  <a:srgbClr val="0000FF"/>
                </a:solidFill>
              </a:rPr>
              <a:t>Touchstone </a:t>
            </a:r>
            <a:r>
              <a:rPr lang="en-US" sz="2700" b="1" dirty="0">
                <a:solidFill>
                  <a:srgbClr val="0000FF"/>
                </a:solidFill>
              </a:rPr>
              <a:t>Books, </a:t>
            </a:r>
            <a:r>
              <a:rPr lang="en-US" sz="2700" b="1" dirty="0" smtClean="0">
                <a:solidFill>
                  <a:srgbClr val="0000FF"/>
                </a:solidFill>
              </a:rPr>
              <a:t>1996).</a:t>
            </a:r>
            <a:r>
              <a:rPr lang="en-US" sz="2700" b="1" dirty="0">
                <a:solidFill>
                  <a:srgbClr val="0000FF"/>
                </a:solidFill>
              </a:rPr>
              <a:t/>
            </a:r>
            <a:br>
              <a:rPr lang="en-US" sz="2700" b="1" dirty="0">
                <a:solidFill>
                  <a:srgbClr val="0000FF"/>
                </a:solidFill>
              </a:rPr>
            </a:b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6889" y="848007"/>
            <a:ext cx="8503920" cy="4572000"/>
          </a:xfrm>
        </p:spPr>
        <p:txBody>
          <a:bodyPr/>
          <a:lstStyle/>
          <a:p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24" y="3504150"/>
            <a:ext cx="2035381" cy="1154293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" y="1638207"/>
            <a:ext cx="9002985" cy="50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Governance: an Overview of Issues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Basic Terms: The Environment of Development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Revisited: Processes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Manner in which the state is created, modified or overthrown</a:t>
            </a:r>
            <a:br>
              <a:rPr lang="en-US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Regime Change</a:t>
            </a:r>
          </a:p>
        </p:txBody>
      </p:sp>
    </p:spTree>
    <p:extLst>
      <p:ext uri="{BB962C8B-B14F-4D97-AF65-F5344CB8AC3E}">
        <p14:creationId xmlns:p14="http://schemas.microsoft.com/office/powerpoint/2010/main" val="22730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II.  Democracy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4000" b="1" dirty="0">
                <a:latin typeface="Arial" charset="0"/>
              </a:rPr>
              <a:t>The Nature of the Debate</a:t>
            </a:r>
          </a:p>
        </p:txBody>
      </p:sp>
    </p:spTree>
    <p:extLst>
      <p:ext uri="{BB962C8B-B14F-4D97-AF65-F5344CB8AC3E}">
        <p14:creationId xmlns:p14="http://schemas.microsoft.com/office/powerpoint/2010/main" val="375251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25" y="1068861"/>
            <a:ext cx="2932113" cy="1524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Arial" charset="0"/>
              </a:rPr>
              <a:t>Types of Democracy</a:t>
            </a:r>
            <a:br>
              <a:rPr lang="en-US" sz="4000" dirty="0">
                <a:solidFill>
                  <a:srgbClr val="0000FF"/>
                </a:solidFill>
                <a:latin typeface="Arial" charset="0"/>
              </a:rPr>
            </a:br>
            <a:endParaRPr lang="en-US" sz="4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3721725" y="-2824043"/>
            <a:ext cx="4953262" cy="51025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Botswana Kgotla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“Panchayat in India</a:t>
            </a:r>
            <a:r>
              <a:rPr lang="en-US" b="1" dirty="0" smtClean="0">
                <a:latin typeface="Arial" charset="0"/>
              </a:rPr>
              <a:t>”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</a:rPr>
              <a:t>Town </a:t>
            </a:r>
            <a:r>
              <a:rPr lang="en-US" sz="2800" b="1" dirty="0">
                <a:latin typeface="Arial" charset="0"/>
              </a:rPr>
              <a:t>hall or village model</a:t>
            </a:r>
          </a:p>
          <a:p>
            <a:pPr eaLnBrk="1" hangingPunct="1"/>
            <a:endParaRPr lang="en-US" b="1" dirty="0">
              <a:latin typeface="Arial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dirty="0">
                <a:latin typeface="Arial" charset="0"/>
              </a:rPr>
              <a:t>Direct Democracy</a:t>
            </a:r>
            <a:r>
              <a:rPr lang="en-US" sz="3600" b="1" dirty="0" smtClean="0">
                <a:latin typeface="Arial" charset="0"/>
              </a:rPr>
              <a:t>-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Arial" charset="0"/>
              </a:rPr>
              <a:t>The Tswana </a:t>
            </a:r>
            <a:r>
              <a:rPr lang="en-US" sz="3600" b="1" dirty="0" err="1" smtClean="0">
                <a:latin typeface="Arial" charset="0"/>
              </a:rPr>
              <a:t>Kgotla</a:t>
            </a:r>
            <a:r>
              <a:rPr lang="en-US" sz="3600" b="1" dirty="0" smtClean="0">
                <a:latin typeface="Arial" charset="0"/>
              </a:rPr>
              <a:t>  </a:t>
            </a: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Actual direct participation of a population in decision-making about laws and regulations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Arial" charset="0"/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32" y="2363788"/>
            <a:ext cx="53181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1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Arial" charset="0"/>
              </a:rPr>
              <a:t>Direct Democracy: The Mob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Mass Involvement or People’s Democracy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8128"/>
            <a:ext cx="53324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88006"/>
            <a:ext cx="6781800" cy="1143000"/>
          </a:xfrm>
        </p:spPr>
        <p:txBody>
          <a:bodyPr/>
          <a:lstStyle/>
          <a:p>
            <a:r>
              <a:rPr lang="en-US" altLang="en-US" b="1" dirty="0" smtClean="0"/>
              <a:t>A Note:  Degree Specific Readings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 smtClean="0"/>
              <a:t>Be Able to Discuss and share your Views on the Book: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b="1" dirty="0" smtClean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What will this book be about?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en-US" sz="2200" dirty="0" smtClean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Why do you think it is assigned to you to read in this class?  Aka. What might you gain in learning in reading it?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en-US" altLang="en-US" sz="2200" dirty="0" smtClean="0"/>
          </a:p>
          <a:p>
            <a:pPr marL="457200" indent="-457200">
              <a:buFont typeface="+mj-lt"/>
              <a:buAutoNum type="arabicParenR"/>
              <a:defRPr/>
            </a:pPr>
            <a:r>
              <a:rPr lang="en-US" altLang="en-US" sz="2200" dirty="0" smtClean="0"/>
              <a:t>How did the assigned reading for today relate to the Core and/or Classic readings?  What were common or overlapping themes?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1" dirty="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Types of Democracy: Terms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>
                <a:latin typeface="Arial" charset="0"/>
              </a:rPr>
              <a:t>Indirect Democracy-Representation</a:t>
            </a:r>
          </a:p>
          <a:p>
            <a:pPr eaLnBrk="1" hangingPunct="1">
              <a:buFontTx/>
              <a:buNone/>
            </a:pPr>
            <a:endParaRPr lang="en-US" sz="4000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Some form of representative democracy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Existence of various diverse interest associations and groups within society</a:t>
            </a: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sz="4000" b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1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Indirect? Democratic?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1697038"/>
            <a:ext cx="6724650" cy="4333875"/>
          </a:xfrm>
          <a:noFill/>
        </p:spPr>
      </p:pic>
    </p:spTree>
    <p:extLst>
      <p:ext uri="{BB962C8B-B14F-4D97-AF65-F5344CB8AC3E}">
        <p14:creationId xmlns:p14="http://schemas.microsoft.com/office/powerpoint/2010/main" val="283481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Robert A. Dahl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1915-2014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Dahl argues that democratic societies are </a:t>
            </a:r>
            <a:r>
              <a:rPr lang="en-US" b="1" u="sng" dirty="0">
                <a:latin typeface="Arial" charset="0"/>
              </a:rPr>
              <a:t>pluralistic and competitive </a:t>
            </a:r>
            <a:r>
              <a:rPr lang="en-US" b="1" dirty="0">
                <a:latin typeface="Arial" charset="0"/>
              </a:rPr>
              <a:t>and that there are many different elites involved, who have to work both in contention and in compromise with one another.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33538"/>
            <a:ext cx="3163888" cy="4922837"/>
          </a:xfrm>
          <a:noFill/>
        </p:spPr>
      </p:pic>
    </p:spTree>
    <p:extLst>
      <p:ext uri="{BB962C8B-B14F-4D97-AF65-F5344CB8AC3E}">
        <p14:creationId xmlns:p14="http://schemas.microsoft.com/office/powerpoint/2010/main" val="8328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12" y="608076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49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4900" b="1" dirty="0" smtClean="0">
                <a:solidFill>
                  <a:srgbClr val="0000FF"/>
                </a:solidFill>
                <a:latin typeface="Arial" charset="0"/>
              </a:rPr>
              <a:t>Oligarchy</a:t>
            </a: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229600" cy="4525963"/>
          </a:xfrm>
        </p:spPr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Diverse </a:t>
            </a:r>
            <a:r>
              <a:rPr lang="en-US" sz="3600" b="1" u="sng" dirty="0">
                <a:solidFill>
                  <a:srgbClr val="660066"/>
                </a:solidFill>
                <a:latin typeface="Arial" charset="0"/>
              </a:rPr>
              <a:t>interest associations</a:t>
            </a: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 of society compete with each other over policy issues</a:t>
            </a:r>
          </a:p>
          <a:p>
            <a:pPr lvl="1" eaLnBrk="1" hangingPunct="1"/>
            <a:endParaRPr lang="en-US" b="1" dirty="0">
              <a:solidFill>
                <a:srgbClr val="660066"/>
              </a:solidFill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Competitive </a:t>
            </a: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Pluralism</a:t>
            </a:r>
          </a:p>
          <a:p>
            <a:pPr lvl="1" eaLnBrk="1" hangingPunct="1">
              <a:buFontTx/>
              <a:buNone/>
            </a:pPr>
            <a:endParaRPr lang="en-US" sz="3600" b="1" dirty="0">
              <a:solidFill>
                <a:srgbClr val="660066"/>
              </a:solidFill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3600" b="1" dirty="0">
                <a:solidFill>
                  <a:srgbClr val="660066"/>
                </a:solidFill>
                <a:latin typeface="Arial" charset="0"/>
              </a:rPr>
              <a:t>Civil Society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114675"/>
            <a:ext cx="42751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1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Types of Democracy,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Cooperative Movements (or Social </a:t>
            </a:r>
            <a:r>
              <a:rPr lang="en-US" b="1" u="sng" dirty="0">
                <a:latin typeface="Arial" charset="0"/>
              </a:rPr>
              <a:t>Corporatism</a:t>
            </a:r>
            <a:r>
              <a:rPr lang="en-US" b="1" dirty="0">
                <a:latin typeface="Arial" charset="0"/>
              </a:rPr>
              <a:t>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Diverse interest associations cooperate with each other and with organs of the state to make policy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Authoritarian (Mussolini’s Italy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Military (Peron’s Argentina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Social (Scandinavia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)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marL="274320" lvl="1" indent="0" eaLnBrk="1" hangingPunct="1">
              <a:buNone/>
            </a:pPr>
            <a:r>
              <a:rPr lang="en-US" b="1" i="1" dirty="0" smtClean="0">
                <a:solidFill>
                  <a:srgbClr val="0000FF"/>
                </a:solidFill>
                <a:latin typeface="Arial" charset="0"/>
              </a:rPr>
              <a:t>WE RETURN TO THIS IN DISCUSSION OF AUTHORITARIANISM</a:t>
            </a:r>
            <a:endParaRPr lang="en-US" b="1" i="1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7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8344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Corporatism</a:t>
            </a:r>
          </a:p>
        </p:txBody>
      </p:sp>
    </p:spTree>
    <p:extLst>
      <p:ext uri="{BB962C8B-B14F-4D97-AF65-F5344CB8AC3E}">
        <p14:creationId xmlns:p14="http://schemas.microsoft.com/office/powerpoint/2010/main" val="161976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Democracy: What is it?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  </a:t>
            </a:r>
            <a:endParaRPr lang="en-US" b="1" dirty="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</a:rPr>
              <a:t>“</a:t>
            </a:r>
            <a:r>
              <a:rPr lang="en-US" b="1" dirty="0">
                <a:latin typeface="Arial" charset="0"/>
              </a:rPr>
              <a:t>It is only when men learn what it means to be free, and struggle to </a:t>
            </a:r>
            <a:r>
              <a:rPr lang="en-US" b="1" u="sng" dirty="0">
                <a:latin typeface="Arial" charset="0"/>
              </a:rPr>
              <a:t>maintain proper limits</a:t>
            </a:r>
            <a:r>
              <a:rPr lang="en-US" b="1" dirty="0">
                <a:latin typeface="Arial" charset="0"/>
              </a:rPr>
              <a:t> upon the exercise of authority so that no one is allowed to become master of the others that human beings have the possibility of </a:t>
            </a:r>
            <a:r>
              <a:rPr lang="en-US" b="1" u="sng" dirty="0">
                <a:latin typeface="Arial" charset="0"/>
              </a:rPr>
              <a:t>creating mutual relationships</a:t>
            </a:r>
            <a:r>
              <a:rPr lang="en-US" b="1" dirty="0">
                <a:latin typeface="Arial" charset="0"/>
              </a:rPr>
              <a:t> which they may freely enter and leave as they seek mutually productive patterns of human development</a:t>
            </a:r>
            <a:r>
              <a:rPr lang="en-US" b="1" dirty="0" smtClean="0">
                <a:latin typeface="Arial" charset="0"/>
              </a:rPr>
              <a:t>.”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- Vincent Ostrom</a:t>
            </a:r>
          </a:p>
        </p:txBody>
      </p:sp>
    </p:spTree>
    <p:extLst>
      <p:ext uri="{BB962C8B-B14F-4D97-AF65-F5344CB8AC3E}">
        <p14:creationId xmlns:p14="http://schemas.microsoft.com/office/powerpoint/2010/main" val="239798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Elinor and Vincent Ostrom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356350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12817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Democracy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Limited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Institutionalized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Non-Zero Sum (Win Win)</a:t>
            </a:r>
          </a:p>
        </p:txBody>
      </p:sp>
    </p:spTree>
    <p:extLst>
      <p:ext uri="{BB962C8B-B14F-4D97-AF65-F5344CB8AC3E}">
        <p14:creationId xmlns:p14="http://schemas.microsoft.com/office/powerpoint/2010/main" val="294756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660066"/>
                </a:solidFill>
                <a:latin typeface="Arial" charset="0"/>
              </a:rPr>
              <a:t>The Zero Sum Game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92225"/>
            <a:ext cx="6057900" cy="5081588"/>
          </a:xfrm>
          <a:noFill/>
        </p:spPr>
      </p:pic>
    </p:spTree>
    <p:extLst>
      <p:ext uri="{BB962C8B-B14F-4D97-AF65-F5344CB8AC3E}">
        <p14:creationId xmlns:p14="http://schemas.microsoft.com/office/powerpoint/2010/main" val="66601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THEMES OF THE WEEK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632762"/>
            <a:ext cx="850392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Sovereignty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Democracy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Political Institutions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Authoritarianism</a:t>
            </a:r>
          </a:p>
          <a:p>
            <a:pPr marL="514350" indent="-514350">
              <a:buAutoNum type="arabicPeriod"/>
            </a:pP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Grassroots (Local Governance)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13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Democracy: What is it?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The Cynic Revised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  “The policy makers have rational interests--to develop their countries, to improve the condition of their people, to acquire or stay in power, or to steal as much as possible.“- </a:t>
            </a: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Arial" charset="0"/>
              </a:rPr>
              <a:t>Peter Berger, Pyramids of Sacrifice</a:t>
            </a:r>
          </a:p>
        </p:txBody>
      </p:sp>
    </p:spTree>
    <p:extLst>
      <p:ext uri="{BB962C8B-B14F-4D97-AF65-F5344CB8AC3E}">
        <p14:creationId xmlns:p14="http://schemas.microsoft.com/office/powerpoint/2010/main" val="402492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James Madison and Democracy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a typeface="+mn-ea"/>
              </a:rPr>
              <a:t>The Eighteenth Century </a:t>
            </a:r>
            <a:r>
              <a:rPr lang="en-US" b="1" u="sng" dirty="0" smtClean="0">
                <a:ea typeface="+mn-ea"/>
              </a:rPr>
              <a:t>Cynic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a typeface="+mn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b="1" dirty="0" smtClean="0">
                <a:ea typeface="+mn-ea"/>
              </a:rPr>
              <a:t>The problem with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dirty="0" smtClean="0">
                <a:ea typeface="+mn-ea"/>
              </a:rPr>
              <a:t>majorities</a:t>
            </a:r>
          </a:p>
          <a:p>
            <a:pPr eaLnBrk="1" hangingPunct="1">
              <a:defRPr/>
            </a:pPr>
            <a:endParaRPr lang="en-US" b="1" dirty="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a typeface="+mn-ea"/>
              </a:rPr>
              <a:t>2. Tyranny</a:t>
            </a:r>
          </a:p>
          <a:p>
            <a:pPr eaLnBrk="1" hangingPunct="1">
              <a:defRPr/>
            </a:pPr>
            <a:endParaRPr lang="en-US" b="1" dirty="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a typeface="+mn-ea"/>
              </a:rPr>
              <a:t>3. Factions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9850"/>
            <a:ext cx="3419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1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Direct Democracy vs. 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Representative Democracy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Problem with </a:t>
            </a:r>
            <a:r>
              <a:rPr lang="en-US" sz="2800" b="1" dirty="0" smtClean="0">
                <a:latin typeface="Arial" charset="0"/>
              </a:rPr>
              <a:t>Populism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660066"/>
                </a:solidFill>
                <a:latin typeface="Arial" charset="0"/>
              </a:rPr>
              <a:t>Mob Justice (Fear of French Revolution</a:t>
            </a:r>
            <a:r>
              <a:rPr lang="en-US" sz="2400" b="1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Lack of Minority rights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Shifting majorities and tolerance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Problem with Plebiscites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Size and the Need for Indirect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294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757" y="402551"/>
            <a:ext cx="9044909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III. </a:t>
            </a:r>
            <a:r>
              <a:rPr lang="en-US" b="1" dirty="0" smtClean="0">
                <a:solidFill>
                  <a:srgbClr val="0000FF"/>
                </a:solidFill>
              </a:rPr>
              <a:t>Political Institutions: Models of Governance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Who Gets: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2" descr="http://360vendormanagement.com/wp-content/uploads/2009/12/outsourcing-governance-what-i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36" y="2141810"/>
            <a:ext cx="6877377" cy="45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5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485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</a:rPr>
              <a:t>Models </a:t>
            </a:r>
            <a:r>
              <a:rPr lang="en-US" b="1" dirty="0">
                <a:latin typeface="Times New Roman" charset="0"/>
              </a:rPr>
              <a:t>of Governance: An Ideal</a:t>
            </a:r>
          </a:p>
        </p:txBody>
      </p:sp>
    </p:spTree>
    <p:extLst>
      <p:ext uri="{BB962C8B-B14F-4D97-AF65-F5344CB8AC3E}">
        <p14:creationId xmlns:p14="http://schemas.microsoft.com/office/powerpoint/2010/main" val="167774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 charset="0"/>
              </a:rPr>
              <a:t>Governance Failure and Sovereignty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Rules of the Game politics: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Zero/sum vs. sum/sum politics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"Splintering”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Break up of states--centrifugal forces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Goal: Interest Group Liberalism (Tolerance of Groups)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Civil Society as organizational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Not the individual or the </a:t>
            </a:r>
            <a:r>
              <a:rPr lang="en-US" b="1" u="sng" dirty="0">
                <a:latin typeface="Arial" charset="0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255531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</a:rPr>
              <a:t>Political Models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Separation of Powers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Parliamentary System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Mixed Systems of Government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One Party or No Party Systems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Military and Authoritarian Systems</a:t>
            </a:r>
          </a:p>
        </p:txBody>
      </p:sp>
    </p:spTree>
    <p:extLst>
      <p:ext uri="{BB962C8B-B14F-4D97-AF65-F5344CB8AC3E}">
        <p14:creationId xmlns:p14="http://schemas.microsoft.com/office/powerpoint/2010/main" val="7831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charset="0"/>
              </a:rPr>
              <a:t>Separation of Powers</a:t>
            </a:r>
          </a:p>
        </p:txBody>
      </p:sp>
      <p:sp>
        <p:nvSpPr>
          <p:cNvPr id="18435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779713" cy="4691063"/>
          </a:xfrm>
        </p:spPr>
        <p:txBody>
          <a:bodyPr/>
          <a:lstStyle/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U.S.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Mexico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Philippines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Many Latin</a:t>
            </a:r>
          </a:p>
          <a:p>
            <a:r>
              <a:rPr lang="en-US" sz="1800" b="1" dirty="0">
                <a:latin typeface="Arial" charset="0"/>
              </a:rPr>
              <a:t>American </a:t>
            </a:r>
          </a:p>
          <a:p>
            <a:r>
              <a:rPr lang="en-US" sz="1800" b="1" dirty="0">
                <a:latin typeface="Arial" charset="0"/>
              </a:rPr>
              <a:t>Countries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1"/>
          </p:nvPr>
        </p:nvSpPr>
        <p:spPr>
          <a:xfrm>
            <a:off x="3575050" y="601523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Presidential System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514600"/>
            <a:ext cx="64468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5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3316" name="Picture 2" descr="http://www.asianinfo.org/asianinfo/asianinfo/japan/pictures2/S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7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1363" y="1157287"/>
            <a:ext cx="8001000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Parliamentary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System</a:t>
            </a:r>
            <a:r>
              <a:rPr lang="en-US" sz="2800" dirty="0">
                <a:latin typeface="Times New Roman" charset="0"/>
              </a:rPr>
              <a:t>: </a:t>
            </a:r>
            <a:r>
              <a:rPr lang="en-US" sz="2800" dirty="0" smtClean="0">
                <a:latin typeface="Times New Roman" charset="0"/>
              </a:rPr>
              <a:t>Cabinet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or Fused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Government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9459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United </a:t>
            </a:r>
            <a:r>
              <a:rPr lang="en-US" sz="2900" b="1" dirty="0" smtClean="0">
                <a:latin typeface="Arial" charset="0"/>
              </a:rPr>
              <a:t>Kingdom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 smtClean="0">
                <a:latin typeface="Arial" charset="0"/>
              </a:rPr>
              <a:t>Scandinavia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Central </a:t>
            </a:r>
            <a:r>
              <a:rPr lang="en-US" sz="2900" b="1" dirty="0" smtClean="0">
                <a:latin typeface="Arial" charset="0"/>
              </a:rPr>
              <a:t>Europe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India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Former British Colonies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38312"/>
            <a:ext cx="51720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78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87196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I. Sovereignty</a:t>
            </a:r>
            <a:endParaRPr 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52840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The Basics:  Governance, and the</a:t>
            </a:r>
            <a:br>
              <a:rPr 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b="1" dirty="0">
                <a:solidFill>
                  <a:srgbClr val="0000FF"/>
                </a:solidFill>
                <a:latin typeface="Arial" charset="0"/>
              </a:rPr>
              <a:t>Nation State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System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Sovereignty</a:t>
            </a:r>
          </a:p>
          <a:p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Authority to Govern (Ostrom)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Presumption of </a:t>
            </a:r>
            <a:r>
              <a:rPr lang="en-US" b="1" dirty="0" smtClean="0">
                <a:latin typeface="Arial" charset="0"/>
              </a:rPr>
              <a:t>Independence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A National Government status given by International Community and by use of International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Law</a:t>
            </a:r>
          </a:p>
          <a:p>
            <a:pPr lvl="1" eaLnBrk="1" hangingPunct="1"/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Reflected in Embassies and UN Membership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lvl="1" eaLnBrk="1" hangingPunct="1"/>
            <a:endParaRPr lang="en-US" b="1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3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294" y="1661832"/>
            <a:ext cx="5383306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The French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Hybrid-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latin typeface="Times New Roman" charset="0"/>
              </a:rPr>
              <a:t>Mixed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Presidential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Model 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0482" name="Text Placeholder 3"/>
          <p:cNvSpPr>
            <a:spLocks noGrp="1"/>
          </p:cNvSpPr>
          <p:nvPr>
            <p:ph type="body" idx="2"/>
          </p:nvPr>
        </p:nvSpPr>
        <p:spPr>
          <a:xfrm>
            <a:off x="277427" y="1661832"/>
            <a:ext cx="2779713" cy="4602163"/>
          </a:xfrm>
        </p:spPr>
        <p:txBody>
          <a:bodyPr/>
          <a:lstStyle/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France</a:t>
            </a:r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French Colonies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Hybrids with a Ceremonial President</a:t>
            </a:r>
          </a:p>
          <a:p>
            <a:endParaRPr lang="en-US" sz="1800" dirty="0">
              <a:latin typeface="Arial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5875"/>
            <a:ext cx="487680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Hierarchy of Authority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5151438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242019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364957" y="389191"/>
            <a:ext cx="9508957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IV. Authoritarianism</a:t>
            </a:r>
            <a:br>
              <a:rPr lang="en-US" b="1" dirty="0" smtClean="0">
                <a:solidFill>
                  <a:srgbClr val="3366FF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Leninism </a:t>
            </a:r>
            <a:r>
              <a:rPr lang="en-US" b="1" dirty="0">
                <a:solidFill>
                  <a:srgbClr val="3366FF"/>
                </a:solidFill>
                <a:latin typeface="Arial" charset="0"/>
              </a:rPr>
              <a:t>and the Mob</a:t>
            </a:r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55713"/>
            <a:ext cx="4257675" cy="5602287"/>
          </a:xfrm>
          <a:noFill/>
        </p:spPr>
      </p:pic>
    </p:spTree>
    <p:extLst>
      <p:ext uri="{BB962C8B-B14F-4D97-AF65-F5344CB8AC3E}">
        <p14:creationId xmlns:p14="http://schemas.microsoft.com/office/powerpoint/2010/main" val="188750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“ISMs”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Fascism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Socialism</a:t>
            </a:r>
          </a:p>
          <a:p>
            <a:endParaRPr lang="en-US" b="1" dirty="0"/>
          </a:p>
          <a:p>
            <a:r>
              <a:rPr lang="en-US" b="1" dirty="0" smtClean="0"/>
              <a:t>Capitalism</a:t>
            </a:r>
          </a:p>
          <a:p>
            <a:endParaRPr lang="en-US" b="1" dirty="0"/>
          </a:p>
          <a:p>
            <a:r>
              <a:rPr lang="en-US" b="1" dirty="0" smtClean="0"/>
              <a:t>Communism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58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5360" y="1377203"/>
            <a:ext cx="6400800" cy="1162050"/>
          </a:xfrm>
        </p:spPr>
        <p:txBody>
          <a:bodyPr/>
          <a:lstStyle/>
          <a:p>
            <a:r>
              <a:rPr lang="en-US" sz="3200" dirty="0">
                <a:latin typeface="Times New Roman" charset="0"/>
              </a:rPr>
              <a:t>One </a:t>
            </a:r>
            <a:r>
              <a:rPr lang="en-US" sz="3200" dirty="0" smtClean="0">
                <a:latin typeface="Times New Roman" charset="0"/>
              </a:rPr>
              <a:t>Party</a:t>
            </a:r>
            <a:br>
              <a:rPr lang="en-US" sz="3200" dirty="0" smtClean="0">
                <a:latin typeface="Times New Roman" charset="0"/>
              </a:rPr>
            </a:b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dirty="0">
                <a:latin typeface="Times New Roman" charset="0"/>
              </a:rPr>
              <a:t>States: </a:t>
            </a:r>
            <a:r>
              <a:rPr lang="en-US" sz="3200" dirty="0" smtClean="0">
                <a:latin typeface="Times New Roman" charset="0"/>
              </a:rPr>
              <a:t/>
            </a:r>
            <a:br>
              <a:rPr lang="en-US" sz="3200" dirty="0" smtClean="0">
                <a:latin typeface="Times New Roman" charset="0"/>
              </a:rPr>
            </a:br>
            <a:r>
              <a:rPr lang="ja-JP" altLang="en-US" sz="3200" dirty="0" smtClean="0">
                <a:latin typeface="Times New Roman" charset="0"/>
              </a:rPr>
              <a:t>“</a:t>
            </a:r>
            <a:r>
              <a:rPr lang="en-US" altLang="ja-JP" sz="3200" dirty="0" smtClean="0">
                <a:latin typeface="Times New Roman" charset="0"/>
              </a:rPr>
              <a:t>Democratic </a:t>
            </a:r>
            <a:br>
              <a:rPr lang="en-US" altLang="ja-JP" sz="3200" dirty="0" smtClean="0">
                <a:latin typeface="Times New Roman" charset="0"/>
              </a:rPr>
            </a:br>
            <a:r>
              <a:rPr lang="en-US" altLang="ja-JP" sz="3200" dirty="0" smtClean="0">
                <a:latin typeface="Times New Roman" charset="0"/>
              </a:rPr>
              <a:t>Centralism</a:t>
            </a:r>
            <a:r>
              <a:rPr lang="ja-JP" altLang="en-US" sz="3200" dirty="0">
                <a:latin typeface="Times New Roman" charset="0"/>
              </a:rPr>
              <a:t>”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idx="2"/>
          </p:nvPr>
        </p:nvSpPr>
        <p:spPr>
          <a:xfrm>
            <a:off x="353931" y="2260278"/>
            <a:ext cx="2932113" cy="4597722"/>
          </a:xfrm>
        </p:spPr>
        <p:txBody>
          <a:bodyPr>
            <a:normAutofit fontScale="92500" lnSpcReduction="10000"/>
          </a:bodyPr>
          <a:lstStyle/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Communist or </a:t>
            </a:r>
            <a:endParaRPr lang="en-US" sz="1800" b="1" dirty="0" smtClean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Leninist States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Afro-Marxist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Fascist</a:t>
            </a: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ja-JP" altLang="en-US" sz="1800" b="1" dirty="0">
                <a:solidFill>
                  <a:srgbClr val="0000FF"/>
                </a:solidFill>
                <a:latin typeface="Arial" charset="0"/>
              </a:rPr>
              <a:t>“</a:t>
            </a:r>
            <a:r>
              <a:rPr lang="en-US" altLang="ja-JP" sz="1800" b="1" dirty="0">
                <a:solidFill>
                  <a:srgbClr val="0000FF"/>
                </a:solidFill>
                <a:latin typeface="Arial" charset="0"/>
              </a:rPr>
              <a:t>No Party Regimes</a:t>
            </a:r>
            <a:r>
              <a:rPr lang="ja-JP" altLang="en-US" sz="1800" b="1" dirty="0">
                <a:solidFill>
                  <a:srgbClr val="0000FF"/>
                </a:solidFill>
                <a:latin typeface="Arial" charset="0"/>
              </a:rPr>
              <a:t>”</a:t>
            </a:r>
            <a:endParaRPr lang="en-US" altLang="ja-JP" sz="1800" b="1" dirty="0">
              <a:solidFill>
                <a:srgbClr val="0000FF"/>
              </a:solidFill>
              <a:latin typeface="Arial" charset="0"/>
            </a:endParaRPr>
          </a:p>
          <a:p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Weak </a:t>
            </a:r>
            <a:r>
              <a:rPr lang="en-US" sz="1800" b="1" dirty="0" smtClean="0">
                <a:solidFill>
                  <a:srgbClr val="0000FF"/>
                </a:solidFill>
                <a:latin typeface="Arial" charset="0"/>
              </a:rPr>
              <a:t>One Party </a:t>
            </a: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Systems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9253"/>
            <a:ext cx="5638800" cy="170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46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monks92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The Power of the Group</a:t>
            </a:r>
          </a:p>
        </p:txBody>
      </p:sp>
    </p:spTree>
    <p:extLst>
      <p:ext uri="{BB962C8B-B14F-4D97-AF65-F5344CB8AC3E}">
        <p14:creationId xmlns:p14="http://schemas.microsoft.com/office/powerpoint/2010/main" val="82996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2893296" y="609600"/>
            <a:ext cx="2932113" cy="1066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Arial" charset="0"/>
              </a:rPr>
              <a:t>Regime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Change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5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897" y="609600"/>
            <a:ext cx="3816350" cy="5275263"/>
          </a:xfrm>
          <a:noFill/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01209" cy="48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3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1273945" y="-228600"/>
            <a:ext cx="7772400" cy="1143000"/>
          </a:xfrm>
        </p:spPr>
        <p:txBody>
          <a:bodyPr/>
          <a:lstStyle/>
          <a:p>
            <a:r>
              <a:rPr lang="ja-JP" altLang="en-US" b="1" dirty="0">
                <a:solidFill>
                  <a:srgbClr val="0000FF"/>
                </a:solidFill>
                <a:latin typeface="Times New Roman" charset="0"/>
              </a:rPr>
              <a:t>“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charset="0"/>
              </a:rPr>
              <a:t>Absolutism,</a:t>
            </a:r>
            <a:r>
              <a:rPr lang="ja-JP" altLang="en-US" b="1" dirty="0" smtClean="0">
                <a:solidFill>
                  <a:srgbClr val="0000FF"/>
                </a:solidFill>
                <a:latin typeface="Times New Roman" charset="0"/>
              </a:rPr>
              <a:t>”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 charset="0"/>
              </a:rPr>
              <a:t> Institutions (or Not)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Authoritarianism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Authoritarian systems- Structures  absent to protect citizens from fused state and bureaucracy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Non-Constitutional Systems:  Military Regimes and One Party States- Politicized bureaucracy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latin typeface="Arial" charset="0"/>
                <a:cs typeface="+mn-cs"/>
              </a:rPr>
              <a:t>Rent Seeking, Nepotism and Corruption</a:t>
            </a:r>
          </a:p>
        </p:txBody>
      </p:sp>
      <p:pic>
        <p:nvPicPr>
          <p:cNvPr id="60419" name="Picture 6" descr="porkbustersnew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5525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14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45983" y="681176"/>
            <a:ext cx="9144000" cy="1466850"/>
          </a:xfrm>
        </p:spPr>
        <p:txBody>
          <a:bodyPr>
            <a:normAutofit fontScale="90000"/>
          </a:bodyPr>
          <a:lstStyle/>
          <a:p>
            <a:pPr marL="1028700" indent="-1028700" eaLnBrk="1" hangingPunct="1">
              <a:defRPr/>
            </a:pPr>
            <a:r>
              <a:rPr lang="en-US" sz="2800" b="0" dirty="0">
                <a:latin typeface="Arial Black" charset="0"/>
                <a:cs typeface="+mj-cs"/>
              </a:rPr>
              <a:t>	</a:t>
            </a:r>
            <a:r>
              <a:rPr lang="en-US" sz="2800" b="0" dirty="0">
                <a:solidFill>
                  <a:srgbClr val="0000FF"/>
                </a:solidFill>
                <a:latin typeface="Arial Black" charset="0"/>
                <a:cs typeface="+mj-cs"/>
              </a:rPr>
              <a:t>Corporatism as the Alternative Concept- Groups and Leadership </a:t>
            </a:r>
            <a:r>
              <a:rPr lang="en-US" sz="2800" b="0" dirty="0" smtClean="0">
                <a:solidFill>
                  <a:srgbClr val="0000FF"/>
                </a:solidFill>
                <a:latin typeface="Arial Black" charset="0"/>
                <a:cs typeface="+mj-cs"/>
              </a:rPr>
              <a:t/>
            </a:r>
            <a:br>
              <a:rPr lang="en-US" sz="2800" b="0" dirty="0" smtClean="0">
                <a:solidFill>
                  <a:srgbClr val="0000FF"/>
                </a:solidFill>
                <a:latin typeface="Arial Black" charset="0"/>
                <a:cs typeface="+mj-cs"/>
              </a:rPr>
            </a:br>
            <a:r>
              <a:rPr lang="en-US" sz="2800" b="0" dirty="0" smtClean="0">
                <a:solidFill>
                  <a:srgbClr val="0000FF"/>
                </a:solidFill>
                <a:latin typeface="Arial Black" charset="0"/>
                <a:cs typeface="+mj-cs"/>
              </a:rPr>
              <a:t>Francisco Franco</a:t>
            </a:r>
            <a:br>
              <a:rPr lang="en-US" sz="2800" b="0" dirty="0" smtClean="0">
                <a:solidFill>
                  <a:srgbClr val="0000FF"/>
                </a:solidFill>
                <a:latin typeface="Arial Black" charset="0"/>
                <a:cs typeface="+mj-cs"/>
              </a:rPr>
            </a:br>
            <a:r>
              <a:rPr lang="en-US" sz="2800" b="0" dirty="0" smtClean="0">
                <a:solidFill>
                  <a:srgbClr val="0000FF"/>
                </a:solidFill>
                <a:latin typeface="Arial Black" charset="0"/>
                <a:cs typeface="+mj-cs"/>
              </a:rPr>
              <a:t> Caudillo of </a:t>
            </a:r>
            <a:r>
              <a:rPr lang="en-US" sz="2800" dirty="0" smtClean="0">
                <a:solidFill>
                  <a:srgbClr val="0000FF"/>
                </a:solidFill>
                <a:latin typeface="Arial Black" charset="0"/>
              </a:rPr>
              <a:t>Spain (1939-1975)</a:t>
            </a:r>
            <a:r>
              <a:rPr lang="en-US" sz="3200" b="0" dirty="0">
                <a:solidFill>
                  <a:srgbClr val="0000FF"/>
                </a:solidFill>
                <a:latin typeface="Arial Black" charset="0"/>
                <a:cs typeface="+mj-cs"/>
              </a:rPr>
              <a:t/>
            </a:r>
            <a:br>
              <a:rPr lang="en-US" sz="3200" b="0" dirty="0">
                <a:solidFill>
                  <a:srgbClr val="0000FF"/>
                </a:solidFill>
                <a:latin typeface="Arial Black" charset="0"/>
                <a:cs typeface="+mj-cs"/>
              </a:rPr>
            </a:br>
            <a:endParaRPr lang="en-US" sz="3200" b="0" dirty="0">
              <a:solidFill>
                <a:srgbClr val="0000FF"/>
              </a:solidFill>
              <a:latin typeface="Arial Black" charset="0"/>
              <a:cs typeface="+mj-cs"/>
            </a:endParaRPr>
          </a:p>
        </p:txBody>
      </p:sp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61452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9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Terms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to Define (or Confuse?)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3403" y="141041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rial" charset="0"/>
              </a:rPr>
              <a:t>Nation vs. </a:t>
            </a:r>
            <a:r>
              <a:rPr lang="en-US" sz="2400" b="1" dirty="0" smtClean="0">
                <a:latin typeface="Arial" charset="0"/>
              </a:rPr>
              <a:t>State vs. Tribe</a:t>
            </a:r>
            <a:endParaRPr lang="en-US" sz="2400" b="1" dirty="0">
              <a:latin typeface="Arial" charset="0"/>
            </a:endParaRPr>
          </a:p>
          <a:p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Norway (5 million) vs. 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Igbo or Ibo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(27 million) (tribe?)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State- sovereign, with history</a:t>
            </a:r>
          </a:p>
          <a:p>
            <a:pPr lvl="1"/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Government vs. </a:t>
            </a:r>
            <a:r>
              <a:rPr lang="en-US" sz="2400" b="1" dirty="0" smtClean="0">
                <a:latin typeface="Arial" charset="0"/>
              </a:rPr>
              <a:t>Governance</a:t>
            </a:r>
          </a:p>
          <a:p>
            <a:endParaRPr lang="en-US" sz="2400" b="1" dirty="0"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Process: elections, selections decisions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Vs. Organizational Components (Legislative, Executive and Judicial)</a:t>
            </a:r>
          </a:p>
          <a:p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1183" y="867793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 smtClean="0">
                <a:solidFill>
                  <a:srgbClr val="0000FF"/>
                </a:solidFill>
                <a:latin typeface="Arial Black" charset="0"/>
                <a:cs typeface="+mj-cs"/>
              </a:rPr>
              <a:t>Political </a:t>
            </a:r>
            <a:r>
              <a:rPr lang="en-US" b="0" dirty="0">
                <a:solidFill>
                  <a:srgbClr val="0000FF"/>
                </a:solidFill>
                <a:latin typeface="Arial Black" charset="0"/>
                <a:cs typeface="+mj-cs"/>
              </a:rPr>
              <a:t>Structures and Society</a:t>
            </a: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endParaRPr lang="en-US" b="0" dirty="0">
              <a:latin typeface="Arial Black" charset="0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	</a:t>
            </a:r>
            <a:r>
              <a:rPr lang="en-US" sz="2400" b="1" dirty="0" smtClean="0">
                <a:latin typeface="Arial" charset="0"/>
                <a:cs typeface="+mn-cs"/>
              </a:rPr>
              <a:t> </a:t>
            </a:r>
            <a:r>
              <a:rPr lang="en-US" sz="2400" b="1" dirty="0">
                <a:latin typeface="Arial" charset="0"/>
                <a:cs typeface="+mn-cs"/>
              </a:rPr>
              <a:t>Statist view of Society- Collectivist (Frances FitzGerald- </a:t>
            </a:r>
            <a:r>
              <a:rPr lang="en-US" sz="2400" b="1" u="sng" dirty="0">
                <a:latin typeface="Arial" charset="0"/>
                <a:cs typeface="+mn-cs"/>
              </a:rPr>
              <a:t>Fire in the Lake</a:t>
            </a:r>
            <a:r>
              <a:rPr lang="en-US" sz="2400" b="1" dirty="0">
                <a:latin typeface="Arial" charset="0"/>
                <a:cs typeface="+mn-cs"/>
              </a:rPr>
              <a:t> on Vietnam)- Four Views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a.  Idea of an active, creative state, </a:t>
            </a:r>
            <a:r>
              <a:rPr lang="en-US" sz="2400" b="1" dirty="0" smtClean="0">
                <a:latin typeface="Arial" charset="0"/>
                <a:cs typeface="+mn-cs"/>
              </a:rPr>
              <a:t>development 	oriented </a:t>
            </a:r>
            <a:r>
              <a:rPr lang="en-US" sz="2400" b="1" dirty="0">
                <a:latin typeface="Arial" charset="0"/>
                <a:cs typeface="+mn-cs"/>
              </a:rPr>
              <a:t>(Keynes)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b. Marxist-Leninist model- communitarian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c.  Corporatist idea of society as groups- civil 	service as a group  (Western </a:t>
            </a:r>
            <a:r>
              <a:rPr lang="en-US" sz="2400" b="1" dirty="0" smtClean="0">
                <a:latin typeface="Arial" charset="0"/>
                <a:cs typeface="+mn-cs"/>
              </a:rPr>
              <a:t>Europe?) (Can Lead 	to Fascism)</a:t>
            </a: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d.  Focus- Group Mobilization</a:t>
            </a:r>
          </a:p>
        </p:txBody>
      </p:sp>
    </p:spTree>
    <p:extLst>
      <p:ext uri="{BB962C8B-B14F-4D97-AF65-F5344CB8AC3E}">
        <p14:creationId xmlns:p14="http://schemas.microsoft.com/office/powerpoint/2010/main" val="221792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591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170" y="-177942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  <a:latin typeface="Arial Black" charset="0"/>
                <a:cs typeface="+mj-cs"/>
              </a:rPr>
              <a:t>Lenin- Mobilization </a:t>
            </a:r>
            <a:r>
              <a:rPr lang="en-US" dirty="0">
                <a:solidFill>
                  <a:srgbClr val="0000FF"/>
                </a:solidFill>
                <a:latin typeface="Arial Black" charset="0"/>
                <a:cs typeface="+mj-cs"/>
              </a:rPr>
              <a:t>of Working Class</a:t>
            </a:r>
          </a:p>
        </p:txBody>
      </p:sp>
    </p:spTree>
    <p:extLst>
      <p:ext uri="{BB962C8B-B14F-4D97-AF65-F5344CB8AC3E}">
        <p14:creationId xmlns:p14="http://schemas.microsoft.com/office/powerpoint/2010/main" val="13538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Does This Help?</a:t>
            </a:r>
          </a:p>
        </p:txBody>
      </p:sp>
      <p:pic>
        <p:nvPicPr>
          <p:cNvPr id="46082" name="Picture 2" descr="http://poststop.files.wordpress.com/2007/12/lrc_fasc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00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530" y="592905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V. Governance 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Issues: Grass Roots or Micro-Level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Need to Focus on Local Government (not Local State)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Primary unit of government that has both political leadership and bureaucratic structures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8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Local Government Financial </a:t>
            </a:r>
            <a:r>
              <a:rPr lang="en-US" sz="4000" b="1" dirty="0" smtClean="0">
                <a:solidFill>
                  <a:srgbClr val="0000FF"/>
                </a:solidFill>
                <a:latin typeface="Arial" charset="0"/>
              </a:rPr>
              <a:t>Allocation (A Preview)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76363"/>
            <a:ext cx="6019800" cy="5308600"/>
          </a:xfrm>
          <a:noFill/>
        </p:spPr>
      </p:pic>
    </p:spTree>
    <p:extLst>
      <p:ext uri="{BB962C8B-B14F-4D97-AF65-F5344CB8AC3E}">
        <p14:creationId xmlns:p14="http://schemas.microsoft.com/office/powerpoint/2010/main" val="23682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Governance Issues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48" y="14527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FontTx/>
              <a:buNone/>
            </a:pPr>
            <a:r>
              <a:rPr lang="en-US" sz="3200" b="1" dirty="0">
                <a:solidFill>
                  <a:srgbClr val="660066"/>
                </a:solidFill>
                <a:latin typeface="Arial" charset="0"/>
              </a:rPr>
              <a:t>Civil </a:t>
            </a:r>
            <a:r>
              <a:rPr lang="en-US" sz="3200" b="1" dirty="0" smtClean="0">
                <a:solidFill>
                  <a:srgbClr val="660066"/>
                </a:solidFill>
                <a:latin typeface="Arial" charset="0"/>
              </a:rPr>
              <a:t>Society</a:t>
            </a:r>
          </a:p>
          <a:p>
            <a:pPr lvl="1" eaLnBrk="1" hangingPunct="1">
              <a:buFontTx/>
              <a:buNone/>
            </a:pPr>
            <a:endParaRPr lang="en-US" sz="3200" b="1" dirty="0">
              <a:solidFill>
                <a:srgbClr val="660066"/>
              </a:solidFill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Associations and organizations that are beyond the clan and the family and short of the state  (does not include state organs)</a:t>
            </a:r>
          </a:p>
          <a:p>
            <a:pPr lvl="2"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Relationship to Democracy (Anglo-Saxon vs. Continental)</a:t>
            </a:r>
          </a:p>
          <a:p>
            <a:pPr lvl="2" eaLnBrk="1" hangingPunct="1"/>
            <a:endParaRPr lang="en-US" sz="2800" b="1" dirty="0">
              <a:latin typeface="Arial" charset="0"/>
            </a:endParaRPr>
          </a:p>
          <a:p>
            <a:pPr lvl="2" eaLnBrk="1" hangingPunct="1"/>
            <a:r>
              <a:rPr lang="en-US" sz="2800" b="1" dirty="0">
                <a:latin typeface="Arial" charset="0"/>
              </a:rPr>
              <a:t>Individual (Rule of Law) vs. Collective (Corporatist) view</a:t>
            </a:r>
          </a:p>
          <a:p>
            <a:pPr eaLnBrk="1" hangingPunct="1"/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9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2855913" cy="11620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charset="0"/>
              </a:rPr>
              <a:t>Fascism and Italy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VIDEO</a:t>
            </a:r>
          </a:p>
          <a:p>
            <a:pPr algn="ctr">
              <a:buFont typeface="Wingdings" charset="0"/>
              <a:buNone/>
            </a:pPr>
            <a:r>
              <a:rPr lang="en-US" b="1" dirty="0">
                <a:latin typeface="Arial" charset="0"/>
                <a:hlinkClick r:id="rId2"/>
              </a:rPr>
              <a:t>The Banality of Authoritarianism</a:t>
            </a:r>
            <a:endParaRPr lang="en-US" b="1" dirty="0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27653" name="Picture 2" descr="http://static.howstuffworks.com/gif/fascism-move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722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4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5" y="28621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Discussion-  How to Define political </a:t>
            </a:r>
            <a:r>
              <a:rPr lang="en-US" b="1" dirty="0" smtClean="0">
                <a:solidFill>
                  <a:srgbClr val="0000FF"/>
                </a:solidFill>
              </a:rPr>
              <a:t>values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0000FF"/>
                </a:solidFill>
              </a:rPr>
              <a:t>Lemann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718" y="1147467"/>
            <a:ext cx="8503920" cy="5130212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 What does Chicago represent? Is it a different social culture or more of the same U.S.  racial environment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Describe what the North represents politically and economically?  How does it fit into social and economic analysis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In the Northern U.S. are issues racial, class based or cultural?  Which are most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Picard and Buss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35063"/>
            <a:ext cx="8503920" cy="5057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 How do missionary values influence foreign aid and foreign policy decisions?  Are they still important in the 21</a:t>
            </a:r>
            <a:r>
              <a:rPr lang="en-US" b="1" baseline="30000" dirty="0"/>
              <a:t>st</a:t>
            </a:r>
            <a:r>
              <a:rPr lang="en-US" b="1" dirty="0"/>
              <a:t> century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Is foreign aid a legacy of colonialism and Imperialism?  What is the difference between the latter two terms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What are the economic issues related to foreign policy and foreign aid?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09" y="651978"/>
            <a:ext cx="8534400" cy="75895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Schiavo</a:t>
            </a:r>
            <a:r>
              <a:rPr lang="en-US" sz="3600" b="1" dirty="0">
                <a:solidFill>
                  <a:srgbClr val="0000FF"/>
                </a:solidFill>
              </a:rPr>
              <a:t>-</a:t>
            </a:r>
            <a:r>
              <a:rPr lang="en-US" sz="3600" b="1" dirty="0" smtClean="0">
                <a:solidFill>
                  <a:srgbClr val="0000FF"/>
                </a:solidFill>
              </a:rPr>
              <a:t>Campo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7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</a:p>
          <a:p>
            <a:r>
              <a:rPr lang="en-US" b="1" dirty="0"/>
              <a:t>What are the “moral dimensions of political culture?  Are their universal moral values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Are elites morally justifiable?  What limits should there be on them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Is the decision on “the size of government” (How big) a moral question, an economic question or a political question?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8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076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Arial" charset="0"/>
              </a:rPr>
              <a:t>But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? How Sovereign: The 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Haiti Earthquake, January 12, 2010 </a:t>
            </a:r>
          </a:p>
        </p:txBody>
      </p:sp>
    </p:spTree>
    <p:extLst>
      <p:ext uri="{BB962C8B-B14F-4D97-AF65-F5344CB8AC3E}">
        <p14:creationId xmlns:p14="http://schemas.microsoft.com/office/powerpoint/2010/main" val="296804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charset="0"/>
              </a:rPr>
              <a:t>Sovereignty vs. Globalization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Transnational Governance Systems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Haiti: 2,000 civilian and 9,000 military forces (International Forces)- To Deal with an Earthquake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Transnational Governance or the New Imperial Model </a:t>
            </a:r>
          </a:p>
        </p:txBody>
      </p:sp>
    </p:spTree>
    <p:extLst>
      <p:ext uri="{BB962C8B-B14F-4D97-AF65-F5344CB8AC3E}">
        <p14:creationId xmlns:p14="http://schemas.microsoft.com/office/powerpoint/2010/main" val="177866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UN Blue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Hats:  Around the World  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9220" name="Picture 2" descr="http://doctorbulldog.files.wordpress.com/2009/01/blue-ha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3341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2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Summary Overview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The Governance Concept: Issues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1. Sovereignty- Legal Autonomy (International Law- Defined by Diplomacy)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2.  Democracy vs. Governance (Institutions</a:t>
            </a:r>
            <a:r>
              <a:rPr lang="en-US" sz="2800" b="1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charset="0"/>
              </a:rPr>
              <a:t>	3.  Penetrated by International Institutions</a:t>
            </a:r>
            <a:endParaRPr lang="en-US" sz="28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	</a:t>
            </a: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Arial" charset="0"/>
              </a:rPr>
              <a:t>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62500"/>
            <a:ext cx="8572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3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528</TotalTime>
  <Words>1103</Words>
  <Application>Microsoft Macintosh PowerPoint</Application>
  <PresentationFormat>On-screen Show (4:3)</PresentationFormat>
  <Paragraphs>367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Civic</vt:lpstr>
      <vt:lpstr>PIA 2020 Introduction to Public Affairs</vt:lpstr>
      <vt:lpstr>A Note:  Degree Specific Readings</vt:lpstr>
      <vt:lpstr>THEMES OF THE WEEK</vt:lpstr>
      <vt:lpstr>I. Sovereignty</vt:lpstr>
      <vt:lpstr>Terms to Define (or Confuse?)</vt:lpstr>
      <vt:lpstr>But? How Sovereign: The  Haiti Earthquake, January 12, 2010 </vt:lpstr>
      <vt:lpstr>Sovereignty vs. Globalization</vt:lpstr>
      <vt:lpstr>UN Blue Hats:  Around the World  </vt:lpstr>
      <vt:lpstr>Summary Overview</vt:lpstr>
      <vt:lpstr>Governance and Sovereignty</vt:lpstr>
      <vt:lpstr>Transitional vs. Developing Society</vt:lpstr>
      <vt:lpstr>Fragile and Collapsed States</vt:lpstr>
      <vt:lpstr>Sovereignty and Governance:  The Cultural Dimension</vt:lpstr>
      <vt:lpstr>Samuel P. Huntington (April 18, 1927–December 24, 2008) Book:  Clash of Civilizations</vt:lpstr>
      <vt:lpstr> Samuel P. Huntington, The Clash of Civilizations  and the Remaking of World Order (New York:  Touchstone Books, 1996). </vt:lpstr>
      <vt:lpstr>Governance: an Overview of Issues</vt:lpstr>
      <vt:lpstr>II.  Democracy</vt:lpstr>
      <vt:lpstr>Types of Democracy </vt:lpstr>
      <vt:lpstr>Direct Democracy: The Mob</vt:lpstr>
      <vt:lpstr>Types of Democracy: Terms</vt:lpstr>
      <vt:lpstr>Indirect? Democratic?</vt:lpstr>
      <vt:lpstr>Robert A. Dahl 1915-2014</vt:lpstr>
      <vt:lpstr> Oligarchy </vt:lpstr>
      <vt:lpstr>Types of Democracy, cont.</vt:lpstr>
      <vt:lpstr>Corporatism</vt:lpstr>
      <vt:lpstr>Democracy: What is it?</vt:lpstr>
      <vt:lpstr>Elinor and Vincent Ostrom</vt:lpstr>
      <vt:lpstr>Democracy</vt:lpstr>
      <vt:lpstr>The Zero Sum Game</vt:lpstr>
      <vt:lpstr>Democracy: What is it?</vt:lpstr>
      <vt:lpstr>James Madison and Democracy</vt:lpstr>
      <vt:lpstr>Direct Democracy vs.  Representative Democracy</vt:lpstr>
      <vt:lpstr>III. Political Institutions: Models of Governance </vt:lpstr>
      <vt:lpstr>Models of Governance: An Ideal</vt:lpstr>
      <vt:lpstr>Governance Failure and Sovereignty</vt:lpstr>
      <vt:lpstr>Political Models</vt:lpstr>
      <vt:lpstr>Separation of Powers</vt:lpstr>
      <vt:lpstr>PowerPoint Presentation</vt:lpstr>
      <vt:lpstr>Parliamentary  System: Cabinet  or Fused  Government</vt:lpstr>
      <vt:lpstr>The French  Hybrid-  The Mixed  Presidential  Model </vt:lpstr>
      <vt:lpstr>Hierarchy of Authority</vt:lpstr>
      <vt:lpstr>IV. Authoritarianism Leninism and the Mob</vt:lpstr>
      <vt:lpstr>The “ISMs”</vt:lpstr>
      <vt:lpstr>One Party  States:  “Democratic  Centralism”</vt:lpstr>
      <vt:lpstr>The Power of the Group</vt:lpstr>
      <vt:lpstr>Regime  Change</vt:lpstr>
      <vt:lpstr>“Absolutism,” Institutions (or Not)</vt:lpstr>
      <vt:lpstr>Authoritarianism</vt:lpstr>
      <vt:lpstr> Corporatism as the Alternative Concept- Groups and Leadership  Francisco Franco  Caudillo of Spain (1939-1975) </vt:lpstr>
      <vt:lpstr>  Political Structures and Society  </vt:lpstr>
      <vt:lpstr>Lenin- Mobilization of Working Class</vt:lpstr>
      <vt:lpstr>Does This Help?</vt:lpstr>
      <vt:lpstr>V. Governance Issues: Grass Roots or Micro-Level</vt:lpstr>
      <vt:lpstr>Local Government Financial Allocation (A Preview)</vt:lpstr>
      <vt:lpstr>Governance Issues</vt:lpstr>
      <vt:lpstr>Fascism and Italy</vt:lpstr>
      <vt:lpstr>Discussion-  How to Define political values Lemann</vt:lpstr>
      <vt:lpstr>Picard and Buss</vt:lpstr>
      <vt:lpstr>Schiavo-Campo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Greenlick</dc:creator>
  <cp:lastModifiedBy>Pauline Greenlick</cp:lastModifiedBy>
  <cp:revision>43</cp:revision>
  <dcterms:created xsi:type="dcterms:W3CDTF">2014-09-22T19:04:01Z</dcterms:created>
  <dcterms:modified xsi:type="dcterms:W3CDTF">2016-09-10T15:09:47Z</dcterms:modified>
</cp:coreProperties>
</file>