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53"/>
  </p:notesMasterIdLst>
  <p:sldIdLst>
    <p:sldId id="256" r:id="rId2"/>
    <p:sldId id="345" r:id="rId3"/>
    <p:sldId id="296" r:id="rId4"/>
    <p:sldId id="297" r:id="rId5"/>
    <p:sldId id="298" r:id="rId6"/>
    <p:sldId id="299" r:id="rId7"/>
    <p:sldId id="300" r:id="rId8"/>
    <p:sldId id="320" r:id="rId9"/>
    <p:sldId id="338" r:id="rId10"/>
    <p:sldId id="301" r:id="rId11"/>
    <p:sldId id="302" r:id="rId12"/>
    <p:sldId id="303" r:id="rId13"/>
    <p:sldId id="304" r:id="rId14"/>
    <p:sldId id="306" r:id="rId15"/>
    <p:sldId id="305" r:id="rId16"/>
    <p:sldId id="273" r:id="rId17"/>
    <p:sldId id="277" r:id="rId18"/>
    <p:sldId id="336" r:id="rId19"/>
    <p:sldId id="263" r:id="rId20"/>
    <p:sldId id="267" r:id="rId21"/>
    <p:sldId id="264" r:id="rId22"/>
    <p:sldId id="265" r:id="rId23"/>
    <p:sldId id="269" r:id="rId24"/>
    <p:sldId id="321" r:id="rId25"/>
    <p:sldId id="322" r:id="rId26"/>
    <p:sldId id="323" r:id="rId27"/>
    <p:sldId id="266" r:id="rId28"/>
    <p:sldId id="268" r:id="rId29"/>
    <p:sldId id="271" r:id="rId30"/>
    <p:sldId id="319" r:id="rId31"/>
    <p:sldId id="274" r:id="rId32"/>
    <p:sldId id="282" r:id="rId33"/>
    <p:sldId id="283" r:id="rId34"/>
    <p:sldId id="284" r:id="rId35"/>
    <p:sldId id="327" r:id="rId36"/>
    <p:sldId id="286" r:id="rId37"/>
    <p:sldId id="287" r:id="rId38"/>
    <p:sldId id="326" r:id="rId39"/>
    <p:sldId id="337" r:id="rId40"/>
    <p:sldId id="330" r:id="rId41"/>
    <p:sldId id="331" r:id="rId42"/>
    <p:sldId id="340" r:id="rId43"/>
    <p:sldId id="328" r:id="rId44"/>
    <p:sldId id="329" r:id="rId45"/>
    <p:sldId id="272" r:id="rId46"/>
    <p:sldId id="339" r:id="rId47"/>
    <p:sldId id="292" r:id="rId48"/>
    <p:sldId id="341" r:id="rId49"/>
    <p:sldId id="342" r:id="rId50"/>
    <p:sldId id="343" r:id="rId51"/>
    <p:sldId id="34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81C9-1BA8-F146-99F3-7828B24DED0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1E8B-3136-FA43-9E51-ACE76F11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E0EE74-C298-B34C-B2F9-A7FB55BCD9AF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43BDA2-80E0-CD46-8D32-DDCC93E6890B}" type="slidenum">
              <a:rPr lang="en-US"/>
              <a:pPr/>
              <a:t>25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FB79CE-EF48-724E-9999-C871F52DBA16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BEC5C1-29E2-C44B-BBAC-AB5974A76FA0}" type="slidenum">
              <a:rPr lang="en-US"/>
              <a:pPr/>
              <a:t>39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0A2005-E880-B44D-876A-AC90B81930A4}" type="slidenum">
              <a:rPr lang="en-US"/>
              <a:pPr/>
              <a:t>40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274382-6285-8C48-B942-A2333FC66A9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31CEE7-DCCB-F949-8B72-C779E6F585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bp2.blogger.com/_iPu7mUB2-Rs/RpEri1p8bQI/AAAAAAAAAQQ/MailDX5xPBw/s1600-h/dissenters_hate_freedom_copy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qhlQfXUk7w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73" y="3014435"/>
            <a:ext cx="7086600" cy="1847850"/>
          </a:xfrm>
        </p:spPr>
        <p:txBody>
          <a:bodyPr/>
          <a:lstStyle/>
          <a:p>
            <a:r>
              <a:rPr lang="en-US" sz="4400" dirty="0">
                <a:solidFill>
                  <a:srgbClr val="008000"/>
                </a:solidFill>
              </a:rPr>
              <a:t>The Structure and Process of Bureaucracies, Regulations and Political Institutions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629" y="654851"/>
            <a:ext cx="7086600" cy="1752600"/>
          </a:xfrm>
        </p:spPr>
        <p:txBody>
          <a:bodyPr/>
          <a:lstStyle/>
          <a:p>
            <a:r>
              <a:rPr lang="en-US" sz="4800" b="1" dirty="0">
                <a:solidFill>
                  <a:srgbClr val="0000FF"/>
                </a:solidFill>
              </a:rPr>
              <a:t>PIA 2020 Introduction to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190575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960120" y="1397000"/>
            <a:ext cx="8183880" cy="5207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b="1" dirty="0"/>
              <a:t>Origins of Progressivism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 startAt="2"/>
            </a:pPr>
            <a:r>
              <a:rPr lang="en-US" altLang="en-US" b="1" dirty="0"/>
              <a:t>Woodrow Wilson and Progressivism: Babies and Bathwater?</a:t>
            </a:r>
          </a:p>
          <a:p>
            <a:pPr marL="457200" indent="-457200" eaLnBrk="1" hangingPunct="1">
              <a:lnSpc>
                <a:spcPct val="90000"/>
              </a:lnSpc>
              <a:buAutoNum type="arabicPeriod" startAt="2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 startAt="3"/>
            </a:pPr>
            <a:r>
              <a:rPr lang="en-US" altLang="en-US" b="1" dirty="0"/>
              <a:t>Dichotomy- politics and administration-</a:t>
            </a:r>
          </a:p>
          <a:p>
            <a:pPr marL="457200" indent="-457200" eaLnBrk="1" hangingPunct="1">
              <a:lnSpc>
                <a:spcPct val="90000"/>
              </a:lnSpc>
              <a:buAutoNum type="arabicPeriod" startAt="3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 startAt="3"/>
            </a:pPr>
            <a:r>
              <a:rPr lang="en-US" altLang="en-US" b="1" dirty="0"/>
              <a:t>Popularized by Woodrow Wilson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Woodrow Wilson: Academic and Politician</a:t>
            </a:r>
          </a:p>
        </p:txBody>
      </p:sp>
    </p:spTree>
    <p:extLst>
      <p:ext uri="{BB962C8B-B14F-4D97-AF65-F5344CB8AC3E}">
        <p14:creationId xmlns:p14="http://schemas.microsoft.com/office/powerpoint/2010/main" val="50588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The Clerical Administrator- 1875:  Rule of Law or Rule of lawyers and clerks</a:t>
            </a:r>
          </a:p>
        </p:txBody>
      </p:sp>
      <p:pic>
        <p:nvPicPr>
          <p:cNvPr id="64515" name="Picture 2" descr="http://www.officemuseum.com/1903_Superannuated_Man_by_Charles_Lamb_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6" y="1557032"/>
            <a:ext cx="44100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1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1055251"/>
            <a:ext cx="9144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b="1" dirty="0">
                <a:solidFill>
                  <a:srgbClr val="FF0000"/>
                </a:solidFill>
              </a:rPr>
              <a:t>American Institutions- Woodrow Wilson, Political Scientist and the Separation of Politics and Administration (Successor to Weber) </a:t>
            </a:r>
            <a:br>
              <a:rPr lang="en-US" altLang="en-US" sz="3100" b="1" dirty="0">
                <a:solidFill>
                  <a:srgbClr val="FF0000"/>
                </a:solidFill>
              </a:rPr>
            </a:br>
            <a:br>
              <a:rPr lang="en-US" altLang="en-US" sz="3100" b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Routinizati</a:t>
            </a:r>
            <a:r>
              <a:rPr lang="en-US" altLang="en-US" sz="2800" b="1" dirty="0"/>
              <a:t> of Charisma</a:t>
            </a:r>
          </a:p>
        </p:txBody>
      </p:sp>
      <p:pic>
        <p:nvPicPr>
          <p:cNvPr id="70659" name="Picture 2" descr="http://www.old-picture.com/united-states-history-1900s---1930s/pictures/Woodrow-Wilson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3" y="3097721"/>
            <a:ext cx="4895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0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Civil Service Reforms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dirty="0"/>
              <a:t>5. 	Wilson Popularized Max Weber's ideas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dirty="0"/>
              <a:t>6.	Keynesianism and Good Government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dirty="0"/>
              <a:t>7.  Privatization, Free Trade and Small Government</a:t>
            </a:r>
          </a:p>
          <a:p>
            <a:pPr marL="609600" indent="-609600" eaLnBrk="1" hangingPunct="1">
              <a:buFont typeface="Wingdings" pitchFamily="2" charset="2"/>
              <a:buAutoNum type="arabicPeriod" startAt="6"/>
            </a:pPr>
            <a:endParaRPr lang="en-US" altLang="en-US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dirty="0"/>
              <a:t>8.  Debate about Contracting Out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47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9571" y="1801906"/>
            <a:ext cx="8944429" cy="487466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The Politics/Administration Dichotomy: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 The Role of Non-Partisan Movements and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Arial" charset="0"/>
              </a:rPr>
              <a:t> Generic Management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POSDECORB (Luther </a:t>
            </a:r>
            <a:r>
              <a:rPr lang="en-US" sz="2800" b="1" dirty="0" err="1">
                <a:latin typeface="Arial" charset="0"/>
              </a:rPr>
              <a:t>Gulick</a:t>
            </a:r>
            <a:r>
              <a:rPr lang="en-US" sz="2800" b="1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(Planning, Organizing, Staffing, Directing,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Arial" charset="0"/>
              </a:rPr>
              <a:t> Coordinating, Reporting, and Budgeting)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Non-Political but How Neutral?</a:t>
            </a:r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92780"/>
            <a:ext cx="9144000" cy="13390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 charset="0"/>
              </a:rPr>
              <a:t>The Myth: Classical Non-</a:t>
            </a:r>
            <a:r>
              <a:rPr lang="en-US" dirty="0" err="1">
                <a:latin typeface="Arial Black" charset="0"/>
              </a:rPr>
              <a:t>Partisanism</a:t>
            </a:r>
            <a:r>
              <a:rPr lang="en-US" dirty="0">
                <a:latin typeface="Arial Black" charset="0"/>
              </a:rPr>
              <a:t> in the 1930s</a:t>
            </a:r>
          </a:p>
        </p:txBody>
      </p:sp>
      <p:pic>
        <p:nvPicPr>
          <p:cNvPr id="47108" name="Picture 5" descr="LutherGuli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913742"/>
            <a:ext cx="1174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4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429" y="0"/>
            <a:ext cx="9144000" cy="133900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Arial Black" charset="0"/>
              </a:rPr>
              <a:t>Modern Reforms:  U.S. Model? (Herbert Hoover: U.S. President, 1929-1933)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13646"/>
            <a:ext cx="5896429" cy="524435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a typeface="+mn-ea"/>
                <a:cs typeface="+mn-cs"/>
              </a:rPr>
              <a:t>U.S. Civil Service Reform: 1883: End of Spoils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a typeface="+mn-ea"/>
                <a:cs typeface="+mn-cs"/>
              </a:rPr>
              <a:t>Hoover Commissions: 1940s and 1950s (Admin. Reform)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a typeface="+mn-ea"/>
                <a:cs typeface="+mn-cs"/>
              </a:rPr>
              <a:t>New Public Administration:  Advocacy Reform and Affirmative Action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a typeface="+mn-ea"/>
                <a:cs typeface="+mn-cs"/>
              </a:rPr>
              <a:t>Structural Adjustment: Debt Management and Privatization- Internationalized Reform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ea typeface="+mn-ea"/>
                <a:cs typeface="+mn-cs"/>
              </a:rPr>
              <a:t>New Public Management: Customers and Clients and Privatization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1800" dirty="0">
              <a:ea typeface="+mn-ea"/>
              <a:cs typeface="+mn-cs"/>
            </a:endParaRPr>
          </a:p>
        </p:txBody>
      </p:sp>
      <p:pic>
        <p:nvPicPr>
          <p:cNvPr id="20484" name="Picture 6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29" y="2340430"/>
            <a:ext cx="3094264" cy="41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0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927480"/>
            <a:ext cx="7408333" cy="49305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dirty="0"/>
              <a:t>These include ways in which administrators interact with their political environment and influence the policy making process. 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We also examine several specific administrative problems that have themselves become contentious policy issues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What Does it Mean to Compare?</a:t>
            </a:r>
          </a:p>
          <a:p>
            <a:pPr eaLnBrk="1" hangingPunct="1"/>
            <a:endParaRPr lang="en-US" altLang="en-US" sz="2800" b="1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Comparative Public Affairs Issues of the Day</a:t>
            </a:r>
          </a:p>
        </p:txBody>
      </p:sp>
    </p:spTree>
    <p:extLst>
      <p:ext uri="{BB962C8B-B14F-4D97-AF65-F5344CB8AC3E}">
        <p14:creationId xmlns:p14="http://schemas.microsoft.com/office/powerpoint/2010/main" val="401781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zks-bd.org/wp-content/uploads/zks-bd.org/2008/05/a-community-meeting-for-the-sustainable-development-and-good-governance-projec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32" y="2286145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xfrm>
            <a:off x="1089024" y="637494"/>
            <a:ext cx="7272339" cy="1339009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Governance in Bangladesh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Are the Issues Different from Ohio?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9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/>
              <a:t>The control of bureaucratic power, upon which comparisons of diverse bureaucracies can be valid.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The Use of History:  Historical Kingdoms in Asia, Africa and Europe all precursors to modern state system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8771" y="-87539"/>
            <a:ext cx="7417029" cy="116205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Bureaucracy and Power: Key Question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5547445" y="1112837"/>
            <a:ext cx="3429000" cy="5745163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Recruitment?</a:t>
            </a:r>
          </a:p>
        </p:txBody>
      </p:sp>
      <p:pic>
        <p:nvPicPr>
          <p:cNvPr id="10245" name="Picture 5" descr="http://s3.amazonaws.com/ksr/projects/46777/photo-full.jpg?1314040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6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434" y="536927"/>
            <a:ext cx="7772400" cy="1828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REVERT TO </a:t>
            </a:r>
            <a:r>
              <a:rPr lang="en-US" sz="4000" b="1" dirty="0">
                <a:solidFill>
                  <a:srgbClr val="FF0000"/>
                </a:solidFill>
              </a:rPr>
              <a:t>HISTORICAL REVIEW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Max Weber’s Models of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044" y="3100668"/>
            <a:ext cx="7915376" cy="3757332"/>
          </a:xfrm>
        </p:spPr>
        <p:txBody>
          <a:bodyPr>
            <a:noAutofit/>
          </a:bodyPr>
          <a:lstStyle/>
          <a:p>
            <a:pPr marL="493776" indent="-457200" algn="l">
              <a:buAutoNum type="arabicPeriod"/>
            </a:pPr>
            <a:endParaRPr lang="en-US" sz="2400" b="1" dirty="0">
              <a:solidFill>
                <a:srgbClr val="0000FF"/>
              </a:solidFill>
            </a:endParaRPr>
          </a:p>
          <a:p>
            <a:pPr marL="493776" indent="-457200" algn="l">
              <a:buAutoNum type="arabicPeriod"/>
            </a:pPr>
            <a:r>
              <a:rPr lang="en-US" sz="3200" b="1" dirty="0">
                <a:solidFill>
                  <a:srgbClr val="0000FF"/>
                </a:solidFill>
              </a:rPr>
              <a:t>Traditional-  Monarchy</a:t>
            </a:r>
          </a:p>
          <a:p>
            <a:pPr marL="493776" indent="-457200" algn="l">
              <a:buAutoNum type="arabicPeriod"/>
            </a:pPr>
            <a:endParaRPr lang="en-US" sz="3200" b="1" dirty="0">
              <a:solidFill>
                <a:srgbClr val="0000FF"/>
              </a:solidFill>
            </a:endParaRPr>
          </a:p>
          <a:p>
            <a:pPr marL="493776" indent="-457200" algn="l">
              <a:buAutoNum type="arabicPeriod"/>
            </a:pPr>
            <a:r>
              <a:rPr lang="en-US" sz="3200" b="1" dirty="0">
                <a:solidFill>
                  <a:srgbClr val="0000FF"/>
                </a:solidFill>
              </a:rPr>
              <a:t>Charismatic- Revolution</a:t>
            </a:r>
          </a:p>
          <a:p>
            <a:pPr marL="493776" indent="-457200" algn="l">
              <a:buAutoNum type="arabicPeriod"/>
            </a:pPr>
            <a:endParaRPr lang="en-US" sz="3200" b="1" dirty="0">
              <a:solidFill>
                <a:srgbClr val="0000FF"/>
              </a:solidFill>
            </a:endParaRPr>
          </a:p>
          <a:p>
            <a:pPr marL="493776" indent="-457200" algn="l">
              <a:buAutoNum type="arabicPeriod"/>
            </a:pPr>
            <a:r>
              <a:rPr lang="en-US" sz="3200" b="1" dirty="0">
                <a:solidFill>
                  <a:srgbClr val="0000FF"/>
                </a:solidFill>
              </a:rPr>
              <a:t>Legal Rational Model</a:t>
            </a:r>
          </a:p>
        </p:txBody>
      </p:sp>
    </p:spTree>
    <p:extLst>
      <p:ext uri="{BB962C8B-B14F-4D97-AF65-F5344CB8AC3E}">
        <p14:creationId xmlns:p14="http://schemas.microsoft.com/office/powerpoint/2010/main" val="250709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Overview: Public Sector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23" y="1801906"/>
            <a:ext cx="9144000" cy="526195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U.S. Case Study- Reform of the U.S. in the </a:t>
            </a:r>
            <a:r>
              <a:rPr lang="en-US" sz="2800" b="1"/>
              <a:t>19</a:t>
            </a:r>
            <a:r>
              <a:rPr lang="en-US" sz="2800" b="1" baseline="30000"/>
              <a:t>th</a:t>
            </a:r>
            <a:r>
              <a:rPr lang="en-US" sz="2800" b="1"/>
              <a:t> </a:t>
            </a:r>
          </a:p>
          <a:p>
            <a:pPr marL="0" indent="0">
              <a:buNone/>
            </a:pPr>
            <a:r>
              <a:rPr lang="en-US" sz="2800" b="1"/>
              <a:t>Century</a:t>
            </a:r>
            <a:endParaRPr lang="en-US" sz="2800" b="1" dirty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/>
              <a:t>Comparative Focus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/>
              <a:t>Models for Change 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/>
              <a:t>Problems of </a:t>
            </a:r>
            <a:r>
              <a:rPr lang="en-US" sz="2800" b="1" dirty="0" err="1"/>
              <a:t>Bureaucrati</a:t>
            </a:r>
            <a:r>
              <a:rPr lang="en-US" sz="2800" b="1" dirty="0"/>
              <a:t> Dysfunction</a:t>
            </a:r>
          </a:p>
        </p:txBody>
      </p:sp>
    </p:spTree>
    <p:extLst>
      <p:ext uri="{BB962C8B-B14F-4D97-AF65-F5344CB8AC3E}">
        <p14:creationId xmlns:p14="http://schemas.microsoft.com/office/powerpoint/2010/main" val="17769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</a:t>
            </a:r>
            <a:br>
              <a:rPr lang="en-US" dirty="0"/>
            </a:br>
            <a:r>
              <a:rPr lang="en-US" dirty="0"/>
              <a:t>King George III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088" r="-34088"/>
          <a:stretch>
            <a:fillRect/>
          </a:stretch>
        </p:blipFill>
        <p:spPr>
          <a:xfrm>
            <a:off x="831814" y="1801906"/>
            <a:ext cx="8086236" cy="4808214"/>
          </a:xfrm>
        </p:spPr>
      </p:pic>
    </p:spTree>
    <p:extLst>
      <p:ext uri="{BB962C8B-B14F-4D97-AF65-F5344CB8AC3E}">
        <p14:creationId xmlns:p14="http://schemas.microsoft.com/office/powerpoint/2010/main" val="68297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0225" y="2923142"/>
            <a:ext cx="3960813" cy="3657600"/>
          </a:xfr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</a:rPr>
              <a:t>Charismatic? WHAT DOES THAT MEAN?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6532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09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Institutions vs. Charisma?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758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pic>
        <p:nvPicPr>
          <p:cNvPr id="67589" name="Picture 2" descr="http://web.pdx.edu/~tothm/London/Ima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7" y="2290301"/>
            <a:ext cx="3854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4" descr="http://cdis.missouri.edu/exec/data/courses2/9046/lesson02/dalail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2325091"/>
            <a:ext cx="3341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4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ipl.org/div/potus/grford/portrai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6349"/>
            <a:ext cx="33909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Gerald R. Ford?</a:t>
            </a:r>
            <a:br>
              <a:rPr lang="en-US" altLang="en-US" dirty="0"/>
            </a:br>
            <a:r>
              <a:rPr lang="en-US" altLang="en-US" dirty="0"/>
              <a:t>Institutions or Charisma?</a:t>
            </a:r>
          </a:p>
        </p:txBody>
      </p:sp>
    </p:spTree>
    <p:extLst>
      <p:ext uri="{BB962C8B-B14F-4D97-AF65-F5344CB8AC3E}">
        <p14:creationId xmlns:p14="http://schemas.microsoft.com/office/powerpoint/2010/main" val="189386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78461" y="1113283"/>
            <a:ext cx="8101932" cy="600129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</a:rPr>
              <a:t>	</a:t>
            </a: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Legal Rational Model and Democracy and Governance</a:t>
            </a:r>
          </a:p>
          <a:p>
            <a:pPr marL="0" indent="0" eaLnBrk="1" hangingPunct="1">
              <a:buNone/>
              <a:defRPr/>
            </a:pP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Political  Institutions 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Public Sector Reform: Legal, Behavioral, Fiscal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Keynesianism and Good Governance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 Intersection of Public Sector and Civil Society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5000" b="1" dirty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5000" b="1" dirty="0">
                <a:solidFill>
                  <a:srgbClr val="0000FF"/>
                </a:solidFill>
              </a:rPr>
              <a:t>Contracts and Privatization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3800" b="1" dirty="0"/>
          </a:p>
          <a:p>
            <a:pPr marL="0" indent="0" eaLnBrk="1" hangingPunct="1">
              <a:buNone/>
              <a:defRPr/>
            </a:pPr>
            <a:endParaRPr lang="en-US" sz="3800" b="1" dirty="0"/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3800" b="1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79" y="336208"/>
            <a:ext cx="87645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Public Affairs from a Comparative Perspective: Issues to date </a:t>
            </a:r>
            <a:br>
              <a:rPr lang="en-US" altLang="en-US" b="1" dirty="0">
                <a:solidFill>
                  <a:srgbClr val="00B050"/>
                </a:solidFill>
              </a:rPr>
            </a:br>
            <a:endParaRPr lang="en-US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9024" y="1801906"/>
            <a:ext cx="8054976" cy="5056094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Administrative Structures and Society-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An Individualist view of state-society relationships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a.   Common law view of society;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b.   Anglo-Saxon model:  law and order as 		      basic function of government;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latin typeface="Arial" charset="0"/>
              </a:rPr>
              <a:t>		c.   Society made up of individuals- liberalism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 Black" charset="0"/>
              </a:rPr>
              <a:t>Major themes in a U.S. Focused Comparative Public Administration-</a:t>
            </a:r>
          </a:p>
        </p:txBody>
      </p:sp>
    </p:spTree>
    <p:extLst>
      <p:ext uri="{BB962C8B-B14F-4D97-AF65-F5344CB8AC3E}">
        <p14:creationId xmlns:p14="http://schemas.microsoft.com/office/powerpoint/2010/main" val="268799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9024" y="1801906"/>
            <a:ext cx="7272339" cy="505609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1. Issues of Governance, Interests  and Political Development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2. The Administrative State Problem:  Patronage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	3. </a:t>
            </a:r>
            <a:r>
              <a:rPr lang="en-US" b="1" dirty="0">
                <a:ea typeface="+mn-ea"/>
                <a:cs typeface="+mn-cs"/>
              </a:rPr>
              <a:t>Weak Political controls and a strong bureaucratic elite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4.  </a:t>
            </a:r>
            <a:r>
              <a:rPr lang="en-US" b="1" dirty="0"/>
              <a:t>The Problem of Nepotism and Corruption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Arial Black" charset="0"/>
              </a:rPr>
              <a:t>Political Structures and Public Management: Patterns of Change</a:t>
            </a:r>
          </a:p>
        </p:txBody>
      </p:sp>
    </p:spTree>
    <p:extLst>
      <p:ext uri="{BB962C8B-B14F-4D97-AF65-F5344CB8AC3E}">
        <p14:creationId xmlns:p14="http://schemas.microsoft.com/office/powerpoint/2010/main" val="39608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 Black" charset="0"/>
              </a:rPr>
              <a:t>Anti-Corruption Poster: A Reminder?</a:t>
            </a:r>
          </a:p>
        </p:txBody>
      </p:sp>
      <p:pic>
        <p:nvPicPr>
          <p:cNvPr id="18435" name="Picture 5" descr="police%28corruption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867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5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60120" y="2054352"/>
            <a:ext cx="8183880" cy="480364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Legal-Rational Model- Modern-specialized/technical: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	a.  Merit Selection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	b.  Hierarchy- Chain of Command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	c.  </a:t>
            </a:r>
            <a:r>
              <a:rPr lang="en-US" altLang="en-US" sz="2500" b="1" dirty="0" err="1"/>
              <a:t>Routinisation</a:t>
            </a:r>
            <a:r>
              <a:rPr lang="en-US" altLang="en-US" sz="2500" b="1" dirty="0"/>
              <a:t> of Charisma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/>
              <a:t>	d.  Institutions and the Rule of Law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731" y="817568"/>
            <a:ext cx="9265775" cy="95121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Legal-Rational Model-Characteristics:</a:t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 BASED ON “DEMOCRATIC “PRINCIPLES- </a:t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AN ENVIRONMENTAL PERSPECTIVE</a:t>
            </a:r>
            <a:br>
              <a:rPr lang="en-US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122196"/>
            <a:ext cx="7408333" cy="4209603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e. Division of Labor and functional specialization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f.  Administrative work: full time, no sinecures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sz="2500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g.  Contractual agreement, Contracts and Privatization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sz="2500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h.  Professional or technical training</a:t>
            </a:r>
          </a:p>
          <a:p>
            <a:pPr marL="609600" indent="-609600" eaLnBrk="1" hangingPunct="1">
              <a:buFont typeface="Wingdings" pitchFamily="2" charset="2"/>
              <a:buAutoNum type="alphaLcPeriod" startAt="6"/>
            </a:pPr>
            <a:endParaRPr lang="en-US" altLang="en-US" sz="2500" b="1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 err="1"/>
              <a:t>i</a:t>
            </a:r>
            <a:r>
              <a:rPr lang="en-US" altLang="en-US" sz="2500" b="1" dirty="0"/>
              <a:t>.  Address The Problem of Corruption</a:t>
            </a:r>
          </a:p>
          <a:p>
            <a:pPr marL="609600" indent="-609600" eaLnBrk="1" hangingPunct="1"/>
            <a:endParaRPr lang="en-US" altLang="en-US" sz="2500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Legal-Rational- Continued</a:t>
            </a:r>
          </a:p>
        </p:txBody>
      </p:sp>
    </p:spTree>
    <p:extLst>
      <p:ext uri="{BB962C8B-B14F-4D97-AF65-F5344CB8AC3E}">
        <p14:creationId xmlns:p14="http://schemas.microsoft.com/office/powerpoint/2010/main" val="290335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0819"/>
          <a:stretch>
            <a:fillRect/>
          </a:stretch>
        </p:blipFill>
        <p:spPr>
          <a:xfrm>
            <a:off x="1089024" y="2201049"/>
            <a:ext cx="7272339" cy="432425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Lincoln and the Accusation of Patronage</a:t>
            </a:r>
          </a:p>
        </p:txBody>
      </p:sp>
    </p:spTree>
    <p:extLst>
      <p:ext uri="{BB962C8B-B14F-4D97-AF65-F5344CB8AC3E}">
        <p14:creationId xmlns:p14="http://schemas.microsoft.com/office/powerpoint/2010/main" val="2985302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 Black" charset="0"/>
              </a:rPr>
              <a:t>Clients and Democracy, c. 1950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John Q. Public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Is there such a person?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2" y="434760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23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Is This the key to Governance?</a:t>
            </a:r>
          </a:p>
        </p:txBody>
      </p:sp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-89804" y="5486400"/>
            <a:ext cx="8859731" cy="1074651"/>
          </a:xfrm>
        </p:spPr>
        <p:txBody>
          <a:bodyPr/>
          <a:lstStyle/>
          <a:p>
            <a:r>
              <a:rPr lang="en-US" altLang="en-US" dirty="0"/>
              <a:t>Public</a:t>
            </a:r>
            <a:r>
              <a:rPr lang="en-US" altLang="en-US" b="1" dirty="0"/>
              <a:t> Service Reform: Can It End Private Privilege in Government?</a:t>
            </a:r>
          </a:p>
        </p:txBody>
      </p:sp>
      <p:pic>
        <p:nvPicPr>
          <p:cNvPr id="114692" name="Picture 2" descr="http://helpgov.files.wordpress.com/2012/06/civil-service-reform-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5077"/>
            <a:ext cx="7772400" cy="46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4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1046" y="393700"/>
            <a:ext cx="8610600" cy="17511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Issue for the Day: Bureaucracy and its Dysfunction- Author of the Day: PITT’s B. Guy Peters </a:t>
            </a:r>
            <a:r>
              <a:rPr lang="en-US" altLang="en-US" b="1" dirty="0">
                <a:solidFill>
                  <a:srgbClr val="FF0000"/>
                </a:solidFill>
              </a:rPr>
              <a:t>(THE OR NOT PROBLEM)</a:t>
            </a:r>
            <a:endParaRPr lang="en-US" altLang="en-US" b="1" dirty="0"/>
          </a:p>
        </p:txBody>
      </p:sp>
      <p:pic>
        <p:nvPicPr>
          <p:cNvPr id="36867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18" y="2829427"/>
            <a:ext cx="64516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41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62837" y="1947608"/>
            <a:ext cx="731361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		1. Public Administration- Rule Application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		2. Bureaucracy- Hierarchical 	organizations designed to utilize the 	enforcement of universal and impersonal 	rules 	to maintain authority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		3.  Public Policy- Key: Rule making as well as 	rule application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Definitions from Peters</a:t>
            </a:r>
          </a:p>
        </p:txBody>
      </p:sp>
    </p:spTree>
    <p:extLst>
      <p:ext uri="{BB962C8B-B14F-4D97-AF65-F5344CB8AC3E}">
        <p14:creationId xmlns:p14="http://schemas.microsoft.com/office/powerpoint/2010/main" val="4280949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oblambert.com/wp-content/uploads/2007/02/bureaucra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3775"/>
            <a:ext cx="67722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en-US" altLang="en-US" b="1"/>
              <a:t>A More Cynical View</a:t>
            </a:r>
          </a:p>
        </p:txBody>
      </p:sp>
    </p:spTree>
    <p:extLst>
      <p:ext uri="{BB962C8B-B14F-4D97-AF65-F5344CB8AC3E}">
        <p14:creationId xmlns:p14="http://schemas.microsoft.com/office/powerpoint/2010/main" val="269573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404257"/>
            <a:ext cx="800735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Inefficiency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Corruption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Interest Influence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Authoritarianism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Patronage</a:t>
            </a:r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The Public Sector Problem:</a:t>
            </a:r>
          </a:p>
        </p:txBody>
      </p:sp>
    </p:spTree>
    <p:extLst>
      <p:ext uri="{BB962C8B-B14F-4D97-AF65-F5344CB8AC3E}">
        <p14:creationId xmlns:p14="http://schemas.microsoft.com/office/powerpoint/2010/main" val="1970311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24775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The perennial tensions between official and personal norms in organizations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9761" y="3040763"/>
            <a:ext cx="7408333" cy="34506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1479" y="2365727"/>
            <a:ext cx="8171521" cy="4750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/>
              <a:t>The issue of the "bureaucratic experience," (Hummel), that differs from the social (human) experience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Hummel says "dehumanizing“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Standards and policies defined by the past and standardized for all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e. g. people, as cases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Source of Corruption But not all Government is Corrupt.</a:t>
            </a:r>
          </a:p>
        </p:txBody>
      </p:sp>
    </p:spTree>
    <p:extLst>
      <p:ext uri="{BB962C8B-B14F-4D97-AF65-F5344CB8AC3E}">
        <p14:creationId xmlns:p14="http://schemas.microsoft.com/office/powerpoint/2010/main" val="985063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smartcitymemphis.com/wp-content/uploads/Bureaucracy_Carto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1900"/>
            <a:ext cx="75438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0413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Civil Service/Public Sector Reform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0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0"/>
            <a:ext cx="8385175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 Black" charset="0"/>
              </a:rPr>
              <a:t>Control: How to vs. Should one?</a:t>
            </a:r>
          </a:p>
        </p:txBody>
      </p:sp>
      <p:pic>
        <p:nvPicPr>
          <p:cNvPr id="41987" name="Picture 5" descr="dissenters_hate_freedom_cop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50" y="1382485"/>
            <a:ext cx="3770461" cy="53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33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9024" y="-159723"/>
            <a:ext cx="7272339" cy="1339009"/>
          </a:xfrm>
        </p:spPr>
        <p:txBody>
          <a:bodyPr/>
          <a:lstStyle/>
          <a:p>
            <a:pPr eaLnBrk="1" hangingPunct="1"/>
            <a:r>
              <a:rPr lang="en-US" dirty="0">
                <a:latin typeface="Arial Black" charset="0"/>
              </a:rPr>
              <a:t>The Bottom Line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37960" y="834572"/>
            <a:ext cx="8007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	</a:t>
            </a:r>
            <a:r>
              <a:rPr lang="en-US" sz="3600" b="1" dirty="0">
                <a:solidFill>
                  <a:srgbClr val="0000FF"/>
                </a:solidFill>
                <a:ea typeface="+mn-ea"/>
                <a:cs typeface="+mn-cs"/>
              </a:rPr>
              <a:t>GOVERNMENT HAS THE MONOLOPY OF POWER (Ultimately Life and Death)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rgbClr val="0000FF"/>
              </a:solidFill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ea typeface="+mn-ea"/>
              <a:cs typeface="+mn-cs"/>
            </a:endParaRPr>
          </a:p>
        </p:txBody>
      </p:sp>
      <p:pic>
        <p:nvPicPr>
          <p:cNvPr id="53252" name="Picture 5" descr="&#10;[Credits : Encyclopædia Britannica, Inc.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5" y="2032000"/>
            <a:ext cx="6888187" cy="455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5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8189"/>
            <a:ext cx="33337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The U.S. Case Study</a:t>
            </a:r>
          </a:p>
        </p:txBody>
      </p:sp>
    </p:spTree>
    <p:extLst>
      <p:ext uri="{BB962C8B-B14F-4D97-AF65-F5344CB8AC3E}">
        <p14:creationId xmlns:p14="http://schemas.microsoft.com/office/powerpoint/2010/main" val="4064914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Government: Differences from the private sector-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96706" y="2277003"/>
            <a:ext cx="800735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Difference in Product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4.  Private- emphasis is on profit, economy and efficiency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5.   Public- need to account for the political and social- not what is always efficient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b="1" dirty="0">
                <a:latin typeface="Arial" charset="0"/>
              </a:rPr>
              <a:t>	6.   Issue- motivation or its absence in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975882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pr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8600"/>
            <a:ext cx="60753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92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857"/>
            <a:ext cx="9343571" cy="57331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ea typeface="+mn-ea"/>
              </a:rPr>
              <a:t>	</a:t>
            </a: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ea typeface="+mn-ea"/>
              </a:rPr>
              <a:t>Legal Rational Model and Democracy and Governance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/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/>
              <a:t>Institutions vs. Charisma</a:t>
            </a: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ea typeface="+mn-ea"/>
              </a:rPr>
              <a:t>Public Sector Reform: Legal, Behavioral, Fiscal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ea typeface="+mn-ea"/>
              </a:rPr>
              <a:t>Keynesianism and Good Governance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ea typeface="+mn-ea"/>
              </a:rPr>
              <a:t>International Development and the Intersection of Public Sector and Civil Society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/>
          </a:p>
          <a:p>
            <a:pPr marL="0" indent="0" eaLnBrk="1" hangingPunct="1">
              <a:buNone/>
              <a:defRPr/>
            </a:pPr>
            <a:endParaRPr lang="en-US" sz="2400" b="1" dirty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>
              <a:ea typeface="+mn-ea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14" y="330200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REFORMS: CREATING THE LEGAL-RATIONAL MODEL- Review</a:t>
            </a:r>
            <a:br>
              <a:rPr lang="en-US" altLang="en-US" b="1" dirty="0">
                <a:solidFill>
                  <a:srgbClr val="00B050"/>
                </a:solidFill>
              </a:rPr>
            </a:br>
            <a:endParaRPr lang="en-US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9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Reform Perspective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Extent of access to public sector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Iron Triangle</a:t>
            </a:r>
          </a:p>
          <a:p>
            <a:pPr eaLnBrk="1" hangingPunct="1"/>
            <a:endParaRPr lang="en-US" sz="28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Problem of Illicit Access </a:t>
            </a:r>
          </a:p>
        </p:txBody>
      </p:sp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The Role of Groups</a:t>
            </a:r>
          </a:p>
        </p:txBody>
      </p:sp>
    </p:spTree>
    <p:extLst>
      <p:ext uri="{BB962C8B-B14F-4D97-AF65-F5344CB8AC3E}">
        <p14:creationId xmlns:p14="http://schemas.microsoft.com/office/powerpoint/2010/main" val="2286939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 Black" charset="0"/>
              </a:rPr>
              <a:t>The Iron Triangle and the Revolving Door</a:t>
            </a:r>
          </a:p>
        </p:txBody>
      </p:sp>
      <p:pic>
        <p:nvPicPr>
          <p:cNvPr id="24580" name="Picture 5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0725"/>
            <a:ext cx="71628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0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46743" y="1765432"/>
            <a:ext cx="9144000" cy="5092567"/>
          </a:xfrm>
        </p:spPr>
        <p:txBody>
          <a:bodyPr>
            <a:normAutofit fontScale="32500" lnSpcReduction="20000"/>
          </a:bodyPr>
          <a:lstStyle/>
          <a:p>
            <a:pPr eaLnBrk="1" hangingPunct="1"/>
            <a:r>
              <a:rPr lang="en-US" altLang="en-US" sz="8000" b="1" dirty="0"/>
              <a:t>Democracy and Public Policy- Representation</a:t>
            </a:r>
          </a:p>
          <a:p>
            <a:pPr eaLnBrk="1" hangingPunct="1"/>
            <a:r>
              <a:rPr lang="en-US" altLang="en-US" sz="8000" b="1" dirty="0"/>
              <a:t>Historical vs. Contemporary Models: Law and Order vs. Economic and Social Policy</a:t>
            </a:r>
          </a:p>
          <a:p>
            <a:pPr eaLnBrk="1" hangingPunct="1"/>
            <a:r>
              <a:rPr lang="en-US" altLang="en-US" sz="8000" b="1" dirty="0"/>
              <a:t>Governance and Political Economy: Who gets what when and how?</a:t>
            </a:r>
          </a:p>
          <a:p>
            <a:pPr eaLnBrk="1" hangingPunct="1"/>
            <a:r>
              <a:rPr lang="en-US" altLang="en-US" sz="8000" b="1" dirty="0"/>
              <a:t>Recruitment- affirmative action and representative bureaucracy</a:t>
            </a:r>
          </a:p>
          <a:p>
            <a:pPr eaLnBrk="1" hangingPunct="1"/>
            <a:r>
              <a:rPr lang="en-US" altLang="en-US" sz="8000" b="1" dirty="0"/>
              <a:t>Regulation and Deregulation- Privatization and Contracting Out</a:t>
            </a:r>
          </a:p>
          <a:p>
            <a:pPr eaLnBrk="1" hangingPunct="1"/>
            <a:r>
              <a:rPr lang="en-US" altLang="en-US" sz="8000" b="1" dirty="0"/>
              <a:t>More Developed States vs.  Less Developed States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7"/>
            <a:ext cx="9296400" cy="13390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Contemporary Democracy and Public Policy </a:t>
            </a:r>
            <a:r>
              <a:rPr lang="en-US" altLang="en-US" dirty="0">
                <a:solidFill>
                  <a:srgbClr val="FF0000"/>
                </a:solidFill>
              </a:rPr>
              <a:t>Concepts</a:t>
            </a:r>
            <a:r>
              <a:rPr lang="en-US" altLang="en-US" b="1" dirty="0">
                <a:solidFill>
                  <a:srgbClr val="FF0000"/>
                </a:solidFill>
              </a:rPr>
              <a:t>: A Summary</a:t>
            </a:r>
          </a:p>
        </p:txBody>
      </p:sp>
    </p:spTree>
    <p:extLst>
      <p:ext uri="{BB962C8B-B14F-4D97-AF65-F5344CB8AC3E}">
        <p14:creationId xmlns:p14="http://schemas.microsoft.com/office/powerpoint/2010/main" val="2461260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6286" y="2011721"/>
            <a:ext cx="9144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/>
              <a:t>Democracy and Public Policy- Representation</a:t>
            </a:r>
          </a:p>
          <a:p>
            <a:pPr eaLnBrk="1" hangingPunct="1"/>
            <a:r>
              <a:rPr lang="en-US" altLang="en-US" b="1" dirty="0"/>
              <a:t>Historical vs. Contemporary Models: Law and Order vs. Economic and Social Policy</a:t>
            </a:r>
          </a:p>
          <a:p>
            <a:pPr eaLnBrk="1" hangingPunct="1"/>
            <a:r>
              <a:rPr lang="en-US" altLang="en-US" b="1" dirty="0"/>
              <a:t>Governance and Political Economy: Who gets what when 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   and how?</a:t>
            </a:r>
          </a:p>
          <a:p>
            <a:pPr eaLnBrk="1" hangingPunct="1"/>
            <a:r>
              <a:rPr lang="en-US" altLang="en-US" b="1" dirty="0"/>
              <a:t>Recruitment- affirmative action and representative bureaucracy</a:t>
            </a:r>
          </a:p>
          <a:p>
            <a:pPr eaLnBrk="1" hangingPunct="1"/>
            <a:r>
              <a:rPr lang="en-US" altLang="en-US" b="1" dirty="0"/>
              <a:t>Regulation and Deregulation- Privatization and Contracting Out</a:t>
            </a:r>
          </a:p>
          <a:p>
            <a:pPr eaLnBrk="1" hangingPunct="1"/>
            <a:r>
              <a:rPr lang="en-US" altLang="en-US" b="1" dirty="0"/>
              <a:t>More Developed States vs.  Less Developed States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Contemporary Democracy and Public Policy Issues</a:t>
            </a:r>
          </a:p>
        </p:txBody>
      </p:sp>
    </p:spTree>
    <p:extLst>
      <p:ext uri="{BB962C8B-B14F-4D97-AF65-F5344CB8AC3E}">
        <p14:creationId xmlns:p14="http://schemas.microsoft.com/office/powerpoint/2010/main" val="2084172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7350" cy="4191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5400" b="1" dirty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5400" b="1" dirty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5400" b="1" dirty="0">
                <a:solidFill>
                  <a:srgbClr val="FF0000"/>
                </a:solidFill>
                <a:ea typeface="+mn-ea"/>
                <a:cs typeface="+mn-cs"/>
                <a:hlinkClick r:id="rId2"/>
              </a:rPr>
              <a:t>Video: The Ministry of Silly Walks</a:t>
            </a:r>
            <a:endParaRPr lang="en-US" sz="54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 Black" charset="0"/>
              </a:rPr>
              <a:t>Bureaucrats: Powerful or Silly</a:t>
            </a:r>
          </a:p>
        </p:txBody>
      </p:sp>
    </p:spTree>
    <p:extLst>
      <p:ext uri="{BB962C8B-B14F-4D97-AF65-F5344CB8AC3E}">
        <p14:creationId xmlns:p14="http://schemas.microsoft.com/office/powerpoint/2010/main" val="1645333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QUESTIONS</a:t>
            </a:r>
            <a:br>
              <a:rPr lang="en-US" dirty="0"/>
            </a:br>
            <a:r>
              <a:rPr lang="en-US" dirty="0" err="1"/>
              <a:t>Schiavo</a:t>
            </a:r>
            <a:r>
              <a:rPr lang="en-US" dirty="0"/>
              <a:t>-Campo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1906"/>
            <a:ext cx="8763000" cy="489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Is there such a thing as public interest?  Who criticizes this idea?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2. Define and critique Reinventing Government.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What is the New Public Management.  Assess its strengths and weaknesses.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4.  Is Libertarianism and extreme form of deregulation?  Discuss.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33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Picard and Buss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433286"/>
            <a:ext cx="8563427" cy="5424714"/>
          </a:xfrm>
        </p:spPr>
        <p:txBody>
          <a:bodyPr>
            <a:normAutofit/>
          </a:bodyPr>
          <a:lstStyle/>
          <a:p>
            <a:r>
              <a:rPr lang="en-US" sz="2800" b="1" dirty="0"/>
              <a:t>1.  What were the origins of Modern foreign aid?</a:t>
            </a:r>
          </a:p>
          <a:p>
            <a:endParaRPr lang="en-US" sz="2800" b="1" dirty="0"/>
          </a:p>
          <a:p>
            <a:r>
              <a:rPr lang="en-US" sz="2800" b="1" dirty="0"/>
              <a:t>2.  What was the difference between the Marshall Plan and Point Four?</a:t>
            </a:r>
          </a:p>
          <a:p>
            <a:endParaRPr lang="en-US" sz="2800" b="1" dirty="0"/>
          </a:p>
          <a:p>
            <a:r>
              <a:rPr lang="en-US" sz="2800" b="1" dirty="0"/>
              <a:t>3.  How did Foreign Aid Change after 1960?</a:t>
            </a:r>
          </a:p>
          <a:p>
            <a:endParaRPr lang="en-US" sz="2800" b="1" dirty="0"/>
          </a:p>
          <a:p>
            <a:r>
              <a:rPr lang="en-US" sz="2800" b="1" dirty="0"/>
              <a:t>4.  Is foreign aid focused on humanitarian needs?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99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akalol.files.wordpress.com/2010/04/schurz_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2413"/>
            <a:ext cx="417476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itle 2"/>
          <p:cNvSpPr>
            <a:spLocks noGrp="1"/>
          </p:cNvSpPr>
          <p:nvPr>
            <p:ph type="title"/>
          </p:nvPr>
        </p:nvSpPr>
        <p:spPr>
          <a:xfrm>
            <a:off x="381000" y="57183"/>
            <a:ext cx="8229600" cy="1462088"/>
          </a:xfrm>
        </p:spPr>
        <p:txBody>
          <a:bodyPr/>
          <a:lstStyle/>
          <a:p>
            <a:r>
              <a:rPr lang="en-US" altLang="en-US"/>
              <a:t>Rutherford B. Hays, 1877-1881 (Indian Affairs)</a:t>
            </a:r>
          </a:p>
        </p:txBody>
      </p:sp>
    </p:spTree>
    <p:extLst>
      <p:ext uri="{BB962C8B-B14F-4D97-AF65-F5344CB8AC3E}">
        <p14:creationId xmlns:p14="http://schemas.microsoft.com/office/powerpoint/2010/main" val="871411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11833"/>
            <a:ext cx="7272339" cy="5056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  How does </a:t>
            </a:r>
            <a:r>
              <a:rPr lang="en-US" b="1" dirty="0" err="1"/>
              <a:t>Zakaria</a:t>
            </a:r>
            <a:r>
              <a:rPr lang="en-US" b="1" dirty="0"/>
              <a:t> explain Fascism?  Is this similar to the "</a:t>
            </a:r>
            <a:r>
              <a:rPr lang="en-US" b="1" dirty="0" err="1"/>
              <a:t>Altright</a:t>
            </a:r>
            <a:r>
              <a:rPr lang="en-US" b="1" dirty="0"/>
              <a:t>?"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2.  How is economics linked to democratic politics?  Is Democracy inevitable?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3. Explain "Illiberal" democracy.  Give examples.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4.  What are tyrannies of the majority? Assess </a:t>
            </a:r>
            <a:r>
              <a:rPr lang="en-US" b="1" dirty="0" err="1"/>
              <a:t>Zakaria's</a:t>
            </a:r>
            <a:r>
              <a:rPr lang="en-US" b="1" dirty="0"/>
              <a:t> concept of "liberal democracy."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5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83" y="1405060"/>
            <a:ext cx="8162904" cy="615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 Do you think the United States was a liberal or illiberal democracy in 1955?</a:t>
            </a:r>
          </a:p>
          <a:p>
            <a:pPr marL="0" indent="0">
              <a:buNone/>
            </a:pPr>
            <a:r>
              <a:rPr lang="en-US" b="1" dirty="0"/>
              <a:t>2.  How has the U.S. changes since the 1960s?</a:t>
            </a:r>
          </a:p>
          <a:p>
            <a:pPr marL="0" indent="0">
              <a:buNone/>
            </a:pPr>
            <a:r>
              <a:rPr lang="en-US" b="1" dirty="0"/>
              <a:t>3.  What did African-American leaders seek in Chicago?  Washington?  Clarksville?</a:t>
            </a:r>
          </a:p>
          <a:p>
            <a:pPr marL="0" indent="0">
              <a:buNone/>
            </a:pPr>
            <a:r>
              <a:rPr lang="en-US" b="1" dirty="0"/>
              <a:t>4.  Was the "Great Black Migration" a positive thing or a negative thing?  Assess. </a:t>
            </a:r>
          </a:p>
          <a:p>
            <a:endParaRPr lang="en-US" b="1" dirty="0"/>
          </a:p>
          <a:p>
            <a:r>
              <a:rPr lang="en-US" sz="2800" b="1" dirty="0">
                <a:solidFill>
                  <a:srgbClr val="0000FF"/>
                </a:solidFill>
              </a:rPr>
              <a:t>General question:  Identify four or five themes that come out of the core readings thus far. 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95" y="53340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Civil Service Reform:</a:t>
            </a:r>
            <a:br>
              <a:rPr lang="en-US" altLang="en-US" b="1" dirty="0"/>
            </a:br>
            <a:r>
              <a:rPr lang="en-US" altLang="en-US" b="1" dirty="0"/>
              <a:t>Puck Political Cartoon</a:t>
            </a:r>
          </a:p>
        </p:txBody>
      </p:sp>
      <p:pic>
        <p:nvPicPr>
          <p:cNvPr id="116739" name="Picture 4" descr="Left_P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5514975" cy="49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0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533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/>
              <a:t>James A. Garfield Assassination</a:t>
            </a:r>
            <a:br>
              <a:rPr lang="en-US" altLang="en-US" sz="3200" b="1"/>
            </a:br>
            <a:r>
              <a:rPr lang="en-US" altLang="en-US" sz="3200" b="1"/>
              <a:t>July 2, 1881</a:t>
            </a:r>
          </a:p>
        </p:txBody>
      </p:sp>
    </p:spTree>
    <p:extLst>
      <p:ext uri="{BB962C8B-B14F-4D97-AF65-F5344CB8AC3E}">
        <p14:creationId xmlns:p14="http://schemas.microsoft.com/office/powerpoint/2010/main" val="262537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183880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altLang="en-US" b="1" dirty="0"/>
              <a:t>Spoils, patronage and 1883 reforms.  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altLang="en-US" b="1" dirty="0"/>
              <a:t>Selling jobs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altLang="en-US" b="1" dirty="0"/>
              <a:t>Administrators Cannot be involved in Politics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endParaRPr lang="en-US" altLang="en-US" b="1" dirty="0"/>
          </a:p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altLang="en-US" b="1" dirty="0"/>
              <a:t>Start a Period of Strong Legislative Reform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U.S.A. Post-1883 Political Reforms- The Pendleton Civil Service Reform Act</a:t>
            </a:r>
          </a:p>
        </p:txBody>
      </p:sp>
    </p:spTree>
    <p:extLst>
      <p:ext uri="{BB962C8B-B14F-4D97-AF65-F5344CB8AC3E}">
        <p14:creationId xmlns:p14="http://schemas.microsoft.com/office/powerpoint/2010/main" val="63167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81" y="0"/>
            <a:ext cx="7272339" cy="1339009"/>
          </a:xfrm>
        </p:spPr>
        <p:txBody>
          <a:bodyPr/>
          <a:lstStyle/>
          <a:p>
            <a:r>
              <a:rPr lang="en-US" dirty="0"/>
              <a:t>Theodore Roosevelt and Legislative Reforms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57" y="1339009"/>
            <a:ext cx="4855190" cy="53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9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2818</TotalTime>
  <Words>866</Words>
  <Application>Microsoft Office PowerPoint</Application>
  <PresentationFormat>On-screen Show (4:3)</PresentationFormat>
  <Paragraphs>269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Arial Black</vt:lpstr>
      <vt:lpstr>Calibri</vt:lpstr>
      <vt:lpstr>Candara</vt:lpstr>
      <vt:lpstr>Symbol</vt:lpstr>
      <vt:lpstr>Wingdings</vt:lpstr>
      <vt:lpstr>Tradition</vt:lpstr>
      <vt:lpstr>The Structure and Process of Bureaucracies, Regulations and Political Institutions</vt:lpstr>
      <vt:lpstr>Overview: Public Sector Reform</vt:lpstr>
      <vt:lpstr>Lincoln and the Accusation of Patronage</vt:lpstr>
      <vt:lpstr>The U.S. Case Study</vt:lpstr>
      <vt:lpstr>Rutherford B. Hays, 1877-1881 (Indian Affairs)</vt:lpstr>
      <vt:lpstr>Civil Service Reform: Puck Political Cartoon</vt:lpstr>
      <vt:lpstr>James A. Garfield Assassination July 2, 1881</vt:lpstr>
      <vt:lpstr>U.S.A. Post-1883 Political Reforms- The Pendleton Civil Service Reform Act</vt:lpstr>
      <vt:lpstr>Theodore Roosevelt and Legislative Reforms</vt:lpstr>
      <vt:lpstr>Woodrow Wilson: Academic and Politician</vt:lpstr>
      <vt:lpstr>The Clerical Administrator- 1875:  Rule of Law or Rule of lawyers and clerks</vt:lpstr>
      <vt:lpstr>American Institutions- Woodrow Wilson, Political Scientist and the Separation of Politics and Administration (Successor to Weber)   Routinizati of Charisma</vt:lpstr>
      <vt:lpstr>U.S. Civil Service Reforms</vt:lpstr>
      <vt:lpstr>The Myth: Classical Non-Partisanism in the 1930s</vt:lpstr>
      <vt:lpstr>Modern Reforms:  U.S. Model? (Herbert Hoover: U.S. President, 1929-1933)</vt:lpstr>
      <vt:lpstr>Comparative Public Affairs Issues of the Day</vt:lpstr>
      <vt:lpstr>Governance in Bangladesh Are the Issues Different from Ohio?</vt:lpstr>
      <vt:lpstr>Bureaucracy and Power: Key Question</vt:lpstr>
      <vt:lpstr>REVERT TO HISTORICAL REVIEW Max Weber’s Models of Management</vt:lpstr>
      <vt:lpstr>Traditional King George III</vt:lpstr>
      <vt:lpstr>Charismatic? WHAT DOES THAT MEAN?</vt:lpstr>
      <vt:lpstr>Institutions vs. Charisma?</vt:lpstr>
      <vt:lpstr>Gerald R. Ford? Institutions or Charisma?</vt:lpstr>
      <vt:lpstr>Public Affairs from a Comparative Perspective: Issues to date  </vt:lpstr>
      <vt:lpstr>Major themes in a U.S. Focused Comparative Public Administration-</vt:lpstr>
      <vt:lpstr>Political Structures and Public Management: Patterns of Change</vt:lpstr>
      <vt:lpstr>Anti-Corruption Poster: A Reminder?</vt:lpstr>
      <vt:lpstr>Legal-Rational Model-Characteristics:  BASED ON “DEMOCRATIC “PRINCIPLES-  AN ENVIRONMENTAL PERSPECTIVE </vt:lpstr>
      <vt:lpstr>Legal-Rational- Continued</vt:lpstr>
      <vt:lpstr>Clients and Democracy, c. 1950</vt:lpstr>
      <vt:lpstr>Public Service Reform: Can It End Private Privilege in Government?</vt:lpstr>
      <vt:lpstr>Issue for the Day: Bureaucracy and its Dysfunction- Author of the Day: PITT’s B. Guy Peters (THE OR NOT PROBLEM)</vt:lpstr>
      <vt:lpstr>Definitions from Peters</vt:lpstr>
      <vt:lpstr>A More Cynical View</vt:lpstr>
      <vt:lpstr>The Public Sector Problem:</vt:lpstr>
      <vt:lpstr>The perennial tensions between official and personal norms in organizations</vt:lpstr>
      <vt:lpstr>Civil Service/Public Sector Reform</vt:lpstr>
      <vt:lpstr>Control: How to vs. Should one?</vt:lpstr>
      <vt:lpstr>The Bottom Line</vt:lpstr>
      <vt:lpstr>Government: Differences from the private sector-</vt:lpstr>
      <vt:lpstr>PowerPoint Presentation</vt:lpstr>
      <vt:lpstr>REFORMS: CREATING THE LEGAL-RATIONAL MODEL- Review </vt:lpstr>
      <vt:lpstr>The Role of Groups</vt:lpstr>
      <vt:lpstr>The Iron Triangle and the Revolving Door</vt:lpstr>
      <vt:lpstr>Contemporary Democracy and Public Policy Concepts: A Summary</vt:lpstr>
      <vt:lpstr>Contemporary Democracy and Public Policy Issues</vt:lpstr>
      <vt:lpstr>Bureaucrats: Powerful or Silly</vt:lpstr>
      <vt:lpstr>QUESTIONS Schiavo-Campo</vt:lpstr>
      <vt:lpstr>Picard and Buss</vt:lpstr>
      <vt:lpstr>Zakaria</vt:lpstr>
      <vt:lpstr>Lemann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2020</dc:title>
  <dc:creator>Lou Picard</dc:creator>
  <cp:lastModifiedBy>Jhanson133</cp:lastModifiedBy>
  <cp:revision>25</cp:revision>
  <dcterms:created xsi:type="dcterms:W3CDTF">2016-09-30T20:31:56Z</dcterms:created>
  <dcterms:modified xsi:type="dcterms:W3CDTF">2016-10-02T22:38:18Z</dcterms:modified>
</cp:coreProperties>
</file>