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9" r:id="rId4"/>
    <p:sldId id="332" r:id="rId5"/>
    <p:sldId id="330" r:id="rId6"/>
    <p:sldId id="299" r:id="rId7"/>
    <p:sldId id="331" r:id="rId8"/>
    <p:sldId id="335" r:id="rId9"/>
    <p:sldId id="336" r:id="rId10"/>
    <p:sldId id="334" r:id="rId11"/>
    <p:sldId id="337" r:id="rId12"/>
    <p:sldId id="333" r:id="rId13"/>
    <p:sldId id="339" r:id="rId14"/>
    <p:sldId id="344" r:id="rId15"/>
    <p:sldId id="338" r:id="rId16"/>
    <p:sldId id="263" r:id="rId17"/>
    <p:sldId id="264" r:id="rId18"/>
    <p:sldId id="265" r:id="rId19"/>
    <p:sldId id="266" r:id="rId20"/>
    <p:sldId id="268" r:id="rId21"/>
    <p:sldId id="270" r:id="rId22"/>
    <p:sldId id="269" r:id="rId23"/>
    <p:sldId id="341" r:id="rId24"/>
    <p:sldId id="345" r:id="rId25"/>
    <p:sldId id="267" r:id="rId26"/>
    <p:sldId id="346" r:id="rId27"/>
    <p:sldId id="262" r:id="rId28"/>
    <p:sldId id="280" r:id="rId29"/>
    <p:sldId id="281" r:id="rId30"/>
    <p:sldId id="283" r:id="rId31"/>
    <p:sldId id="348" r:id="rId32"/>
    <p:sldId id="284" r:id="rId33"/>
    <p:sldId id="271" r:id="rId34"/>
    <p:sldId id="274" r:id="rId35"/>
    <p:sldId id="277" r:id="rId36"/>
    <p:sldId id="278" r:id="rId37"/>
    <p:sldId id="347" r:id="rId38"/>
    <p:sldId id="349" r:id="rId39"/>
    <p:sldId id="273" r:id="rId40"/>
    <p:sldId id="352" r:id="rId41"/>
    <p:sldId id="353" r:id="rId42"/>
    <p:sldId id="294" r:id="rId43"/>
    <p:sldId id="340" r:id="rId44"/>
    <p:sldId id="295" r:id="rId45"/>
    <p:sldId id="308" r:id="rId46"/>
    <p:sldId id="309" r:id="rId47"/>
    <p:sldId id="351" r:id="rId48"/>
    <p:sldId id="329" r:id="rId49"/>
    <p:sldId id="354" r:id="rId50"/>
    <p:sldId id="355" r:id="rId51"/>
    <p:sldId id="356" r:id="rId52"/>
    <p:sldId id="31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7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AADA-2DE0-AD4C-91FE-D904F37099A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9A64-0845-3949-9561-A1E137D59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AADA-2DE0-AD4C-91FE-D904F37099A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9A64-0845-3949-9561-A1E137D5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AADA-2DE0-AD4C-91FE-D904F37099A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9A64-0845-3949-9561-A1E137D5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AADA-2DE0-AD4C-91FE-D904F37099A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9A64-0845-3949-9561-A1E137D5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AADA-2DE0-AD4C-91FE-D904F37099A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9A64-0845-3949-9561-A1E137D59D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AADA-2DE0-AD4C-91FE-D904F37099A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9A64-0845-3949-9561-A1E137D5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AADA-2DE0-AD4C-91FE-D904F37099A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9A64-0845-3949-9561-A1E137D5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AADA-2DE0-AD4C-91FE-D904F37099A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9A64-0845-3949-9561-A1E137D5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AADA-2DE0-AD4C-91FE-D904F37099A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9A64-0845-3949-9561-A1E137D59D4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AADA-2DE0-AD4C-91FE-D904F37099A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9A64-0845-3949-9561-A1E137D5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AADA-2DE0-AD4C-91FE-D904F37099A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9A64-0845-3949-9561-A1E137D59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F8AADA-2DE0-AD4C-91FE-D904F37099A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1749A64-0845-3949-9561-A1E137D59D4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870" TargetMode="External"/><Relationship Id="rId2" Type="http://schemas.openxmlformats.org/officeDocument/2006/relationships/hyperlink" Target="http://en.wikipedia.org/wiki/April_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en.wikipedia.org/wiki/1924" TargetMode="External"/><Relationship Id="rId4" Type="http://schemas.openxmlformats.org/officeDocument/2006/relationships/hyperlink" Target="http://en.wikipedia.org/wiki/January_2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Xd_zkMEgkI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PIA 2020 Introduction to Public Affairs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194" y="2378207"/>
            <a:ext cx="7406640" cy="1752600"/>
          </a:xfrm>
        </p:spPr>
        <p:txBody>
          <a:bodyPr/>
          <a:lstStyle/>
          <a:p>
            <a:pPr algn="ctr"/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Week Four:  Historical Models, “Contemporary Models,” and Socio-Economic Changes</a:t>
            </a:r>
          </a:p>
          <a:p>
            <a:pPr algn="ctr"/>
            <a:endParaRPr lang="en-US" b="1" dirty="0">
              <a:solidFill>
                <a:srgbClr val="0000FF"/>
              </a:solidFill>
            </a:endParaRPr>
          </a:p>
          <a:p>
            <a:pPr algn="ctr"/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0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Black" charset="0"/>
                <a:cs typeface="+mj-cs"/>
              </a:rPr>
              <a:t>Classical Liberalism?</a:t>
            </a: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44" y="2027237"/>
            <a:ext cx="2971800" cy="35718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3" y="1752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73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Liberalism or Not Liberalism</a:t>
            </a:r>
          </a:p>
        </p:txBody>
      </p:sp>
      <p:pic>
        <p:nvPicPr>
          <p:cNvPr id="54274" name="Picture 6" descr="It-Is-Not-Liberalism-It-Is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117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3124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11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charset="0"/>
              </a:rPr>
              <a:t>No- Classical Liberalism means the  Free Market</a:t>
            </a:r>
            <a:br>
              <a:rPr lang="en-US" b="1" dirty="0">
                <a:latin typeface="Arial" charset="0"/>
              </a:rPr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free market</a:t>
            </a:r>
            <a:r>
              <a:rPr lang="en-US" dirty="0"/>
              <a:t> is an economic system where the prices for goods and services are determined by the open market and sellers and consumers are motivated by the processes of supply and demand.</a:t>
            </a:r>
          </a:p>
          <a:p>
            <a:endParaRPr lang="en-US" dirty="0"/>
          </a:p>
          <a:p>
            <a:r>
              <a:rPr lang="en-US" dirty="0"/>
              <a:t>There should be no government interference with this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96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Repeal of the  British Corn Laws 1846. Beginning of Classical Liberal Period.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19415" y="1837111"/>
            <a:ext cx="3295718" cy="4663440"/>
          </a:xfrm>
        </p:spPr>
        <p:txBody>
          <a:bodyPr/>
          <a:lstStyle/>
          <a:p>
            <a:r>
              <a:rPr lang="en-US" dirty="0"/>
              <a:t>Corn Laws: Imposed restrictions and tariffs on imported grain. They were designed to keep grain prices high to favour domestic producers.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234" y="1837111"/>
            <a:ext cx="4917766" cy="3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018562"/>
          </a:xfrm>
        </p:spPr>
        <p:txBody>
          <a:bodyPr/>
          <a:lstStyle/>
          <a:p>
            <a:r>
              <a:rPr lang="en-US" b="1" dirty="0"/>
              <a:t>Orthodox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2367" y="1330410"/>
            <a:ext cx="8474467" cy="4800600"/>
          </a:xfrm>
        </p:spPr>
        <p:txBody>
          <a:bodyPr>
            <a:noAutofit/>
          </a:bodyPr>
          <a:lstStyle/>
          <a:p>
            <a:r>
              <a:rPr lang="en-US" sz="2400" b="1" dirty="0"/>
              <a:t>Adam Smith is often touted as the world's first free-market capitalist. He is the father of modern economics and a major proponent of laissez-faire economic policies is quite secure. </a:t>
            </a:r>
          </a:p>
          <a:p>
            <a:endParaRPr lang="en-US" sz="2400" b="1" dirty="0"/>
          </a:p>
          <a:p>
            <a:r>
              <a:rPr lang="en-US" sz="2400" b="1" dirty="0"/>
              <a:t>Laissez-faire philosophies, such as minimizing the role of government intervention and taxation in the free markets, and the idea that an "invisible hand" guides supply and demand.</a:t>
            </a:r>
          </a:p>
          <a:p>
            <a:endParaRPr lang="en-US" sz="2400" b="1" dirty="0"/>
          </a:p>
          <a:p>
            <a:r>
              <a:rPr lang="en-US" sz="2400" b="1" dirty="0"/>
              <a:t>.Smith argued that the market should guide all economic activities.</a:t>
            </a:r>
          </a:p>
        </p:txBody>
      </p:sp>
    </p:spTree>
    <p:extLst>
      <p:ext uri="{BB962C8B-B14F-4D97-AF65-F5344CB8AC3E}">
        <p14:creationId xmlns:p14="http://schemas.microsoft.com/office/powerpoint/2010/main" val="213060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Free Enterprise?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91" b="8391"/>
          <a:stretch>
            <a:fillRect/>
          </a:stretch>
        </p:blipFill>
        <p:spPr>
          <a:xfrm>
            <a:off x="1435608" y="1882676"/>
            <a:ext cx="7498080" cy="4800600"/>
          </a:xfrm>
        </p:spPr>
      </p:pic>
    </p:spTree>
    <p:extLst>
      <p:ext uri="{BB962C8B-B14F-4D97-AF65-F5344CB8AC3E}">
        <p14:creationId xmlns:p14="http://schemas.microsoft.com/office/powerpoint/2010/main" val="418503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>
          <a:xfrm>
            <a:off x="1297301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0000FF"/>
                </a:solidFill>
              </a:rPr>
            </a:b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III. Command Economics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>
                <a:latin typeface="Times New Roman" charset="0"/>
              </a:rPr>
              <a:t>Ideology as Social Science</a:t>
            </a:r>
          </a:p>
        </p:txBody>
      </p:sp>
      <p:pic>
        <p:nvPicPr>
          <p:cNvPr id="3072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4997" y="2096085"/>
            <a:ext cx="8169003" cy="4761915"/>
          </a:xfrm>
        </p:spPr>
      </p:pic>
    </p:spTree>
    <p:extLst>
      <p:ext uri="{BB962C8B-B14F-4D97-AF65-F5344CB8AC3E}">
        <p14:creationId xmlns:p14="http://schemas.microsoft.com/office/powerpoint/2010/main" val="3417596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sz="3800" b="1">
                <a:latin typeface="Times New Roman" charset="0"/>
              </a:rPr>
            </a:br>
            <a:r>
              <a:rPr lang="en-US" sz="3800" b="1">
                <a:latin typeface="Times New Roman" charset="0"/>
              </a:rPr>
              <a:t>The Public Sector and the Economy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Reminder:</a:t>
            </a:r>
          </a:p>
          <a:p>
            <a:pPr algn="ctr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	Karl Marx- The Other German- 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	Source of ideas about the developmental state.  Marx as a Social Scientist not an Ideologue. The contemporary of Max Weber</a:t>
            </a:r>
          </a:p>
        </p:txBody>
      </p:sp>
    </p:spTree>
    <p:extLst>
      <p:ext uri="{BB962C8B-B14F-4D97-AF65-F5344CB8AC3E}">
        <p14:creationId xmlns:p14="http://schemas.microsoft.com/office/powerpoint/2010/main" val="1303960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latin typeface="Times New Roman" charset="0"/>
              </a:rPr>
              <a:t>Marx with his Wife Jenny (1869) and with Friedrich Engels and Family (1864)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772400" cy="4530725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32771" name="Picture 2" descr="http://www.marxists.org/archive/marx/photo/lifeandwork/images/69kmj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ttp://cdn1.beeffco.com/files/poll-images/normal/karl-marx_2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0195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612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800" b="1">
                <a:latin typeface="Times New Roman" charset="0"/>
              </a:rPr>
              <a:t>Karl Marx: Another Five Minutes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2400" b="1">
                <a:latin typeface="Arial" charset="0"/>
              </a:rPr>
              <a:t>a..  Original Marxian views- State as the instrument of the ruling classes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US" sz="2400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b="1">
                <a:latin typeface="Arial" charset="0"/>
              </a:rPr>
              <a:t>b. The dialectic and Historical Materialism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US" sz="2400" b="1">
              <a:latin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b="1">
                <a:latin typeface="Arial" charset="0"/>
              </a:rPr>
              <a:t>c.  Model:   (John Armstrong- The Conservative Marxist)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b="1">
                <a:latin typeface="Arial" charset="0"/>
              </a:rPr>
              <a:t>		 	-Thesis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b="1">
                <a:latin typeface="Arial" charset="0"/>
              </a:rPr>
              <a:t>		 	-Antithesis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b="1">
                <a:latin typeface="Arial" charset="0"/>
              </a:rPr>
              <a:t>			-Synthesis</a:t>
            </a:r>
          </a:p>
        </p:txBody>
      </p:sp>
    </p:spTree>
    <p:extLst>
      <p:ext uri="{BB962C8B-B14F-4D97-AF65-F5344CB8AC3E}">
        <p14:creationId xmlns:p14="http://schemas.microsoft.com/office/powerpoint/2010/main" val="91864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Broad Concerns: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971550" indent="-857250">
              <a:buAutoNum type="romanUcPeriod"/>
            </a:pPr>
            <a:endParaRPr lang="en-US" sz="3600" b="1" dirty="0"/>
          </a:p>
          <a:p>
            <a:pPr marL="971550" indent="-857250">
              <a:buAutoNum type="romanUcPeriod"/>
            </a:pPr>
            <a:r>
              <a:rPr lang="en-US" sz="3600" b="1" dirty="0"/>
              <a:t>Social and Economic Debates</a:t>
            </a:r>
          </a:p>
          <a:p>
            <a:pPr marL="971550" indent="-857250">
              <a:buAutoNum type="romanUcPeriod"/>
            </a:pPr>
            <a:endParaRPr lang="en-US" sz="3600" b="1" dirty="0"/>
          </a:p>
          <a:p>
            <a:pPr marL="971550" indent="-857250">
              <a:buAutoNum type="romanUcPeriod"/>
            </a:pPr>
            <a:r>
              <a:rPr lang="en-US" sz="3600" b="1" dirty="0"/>
              <a:t>Political Institutions</a:t>
            </a:r>
          </a:p>
          <a:p>
            <a:pPr marL="971550" indent="-857250">
              <a:buAutoNum type="romanUcPeriod"/>
            </a:pPr>
            <a:endParaRPr lang="en-US" sz="3600" b="1" dirty="0"/>
          </a:p>
          <a:p>
            <a:pPr marL="971550" indent="-857250">
              <a:buAutoNum type="romanUcPeriod"/>
            </a:pPr>
            <a:r>
              <a:rPr lang="en-US" sz="3600" b="1" dirty="0"/>
              <a:t>Public Policy Processes</a:t>
            </a:r>
          </a:p>
        </p:txBody>
      </p:sp>
    </p:spTree>
    <p:extLst>
      <p:ext uri="{BB962C8B-B14F-4D97-AF65-F5344CB8AC3E}">
        <p14:creationId xmlns:p14="http://schemas.microsoft.com/office/powerpoint/2010/main" val="3795221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Dialectic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Arial" charset="0"/>
              </a:rPr>
              <a:t>     Thesis</a:t>
            </a:r>
            <a:r>
              <a:rPr lang="en-US" sz="2400">
                <a:latin typeface="Arial" charset="0"/>
              </a:rPr>
              <a:t>					 </a:t>
            </a:r>
            <a:r>
              <a:rPr lang="en-US" sz="2400" b="1">
                <a:latin typeface="Arial" charset="0"/>
              </a:rPr>
              <a:t>Antithesis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Arial" charset="0"/>
              </a:rPr>
              <a:t>	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Arial" charset="0"/>
              </a:rPr>
              <a:t>	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Arial" charset="0"/>
              </a:rPr>
              <a:t>                           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Arial" charset="0"/>
              </a:rPr>
              <a:t>										                       Synthesis  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>
              <a:latin typeface="Arial" charset="0"/>
            </a:endParaRP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2209800" y="2590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2209800" y="2590800"/>
            <a:ext cx="23622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67818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14"/>
          <p:cNvSpPr>
            <a:spLocks noChangeShapeType="1"/>
          </p:cNvSpPr>
          <p:nvPr/>
        </p:nvSpPr>
        <p:spPr bwMode="auto">
          <a:xfrm>
            <a:off x="66294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15"/>
          <p:cNvSpPr>
            <a:spLocks noChangeShapeType="1"/>
          </p:cNvSpPr>
          <p:nvPr/>
        </p:nvSpPr>
        <p:spPr bwMode="auto">
          <a:xfrm flipH="1">
            <a:off x="4572000" y="2590800"/>
            <a:ext cx="19812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0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Class Conflict: Four Epochs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		Slavery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		Feudalism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		Capitalism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		Socialism  (National Socialism?)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e.   Functionaries as the petty bourgeoisie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 startAt="6"/>
            </a:pPr>
            <a:r>
              <a:rPr lang="en-US" b="1">
                <a:latin typeface="Arial" charset="0"/>
              </a:rPr>
              <a:t>Communism- state and the bureaucracy whither away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 startAt="6"/>
            </a:pPr>
            <a:endParaRPr lang="en-US" b="1"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 startAt="6"/>
            </a:pPr>
            <a:r>
              <a:rPr lang="en-US" b="1">
                <a:latin typeface="Arial" charset="0"/>
              </a:rPr>
              <a:t>Fascism- Society will Whither Away</a:t>
            </a:r>
            <a:r>
              <a:rPr lang="en-US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1853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b="1">
                <a:latin typeface="Times New Roman" charset="0"/>
              </a:rPr>
              <a:t>Vladimir Ilyich Ulyanov</a:t>
            </a:r>
            <a:r>
              <a:rPr lang="en-US" sz="3800">
                <a:latin typeface="Times New Roman" charset="0"/>
              </a:rPr>
              <a:t> </a:t>
            </a:r>
            <a:r>
              <a:rPr lang="en-US" sz="3800" b="1">
                <a:latin typeface="Times New Roman" charset="0"/>
              </a:rPr>
              <a:t>(Lenin)</a:t>
            </a:r>
            <a:br>
              <a:rPr lang="en-US" sz="3800" b="1">
                <a:latin typeface="Times New Roman" charset="0"/>
              </a:rPr>
            </a:br>
            <a:r>
              <a:rPr lang="en-US" sz="3800" b="1">
                <a:latin typeface="Times New Roman" charset="0"/>
              </a:rPr>
              <a:t>(</a:t>
            </a:r>
            <a:r>
              <a:rPr lang="en-US" sz="3800" b="1">
                <a:latin typeface="Times New Roman" charset="0"/>
                <a:hlinkClick r:id="rId2" tooltip="April 22"/>
              </a:rPr>
              <a:t>April 22</a:t>
            </a:r>
            <a:r>
              <a:rPr lang="en-US" sz="3800" b="1">
                <a:latin typeface="Times New Roman" charset="0"/>
              </a:rPr>
              <a:t> </a:t>
            </a:r>
            <a:r>
              <a:rPr lang="en-US" sz="3800" b="1">
                <a:latin typeface="Times New Roman" charset="0"/>
                <a:hlinkClick r:id="rId3" tooltip="1870"/>
              </a:rPr>
              <a:t>1870</a:t>
            </a:r>
            <a:r>
              <a:rPr lang="en-US" sz="3800" b="1">
                <a:latin typeface="Times New Roman" charset="0"/>
              </a:rPr>
              <a:t>  – </a:t>
            </a:r>
            <a:r>
              <a:rPr lang="en-US" sz="3800" b="1">
                <a:latin typeface="Times New Roman" charset="0"/>
                <a:hlinkClick r:id="rId4" tooltip="January 21"/>
              </a:rPr>
              <a:t>January 21</a:t>
            </a:r>
            <a:r>
              <a:rPr lang="en-US" sz="3800" b="1">
                <a:latin typeface="Times New Roman" charset="0"/>
              </a:rPr>
              <a:t>, </a:t>
            </a:r>
            <a:r>
              <a:rPr lang="en-US" sz="3800" b="1">
                <a:latin typeface="Times New Roman" charset="0"/>
                <a:hlinkClick r:id="rId5" tooltip="1924"/>
              </a:rPr>
              <a:t>1924</a:t>
            </a:r>
            <a:r>
              <a:rPr lang="en-US" sz="3800" b="1">
                <a:latin typeface="Times New Roman" charset="0"/>
              </a:rPr>
              <a:t>)</a:t>
            </a:r>
            <a:r>
              <a:rPr lang="en-US" sz="3800">
                <a:latin typeface="Times New Roman" charset="0"/>
              </a:rPr>
              <a:t> </a:t>
            </a:r>
          </a:p>
        </p:txBody>
      </p:sp>
      <p:pic>
        <p:nvPicPr>
          <p:cNvPr id="3584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15" y="2141304"/>
            <a:ext cx="2142857" cy="3343742"/>
          </a:xfrm>
        </p:spPr>
      </p:pic>
    </p:spTree>
    <p:extLst>
      <p:ext uri="{BB962C8B-B14F-4D97-AF65-F5344CB8AC3E}">
        <p14:creationId xmlns:p14="http://schemas.microsoft.com/office/powerpoint/2010/main" val="1972151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33" y="274638"/>
            <a:ext cx="8811913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IV. Keynesianism and the Great Depression: 1929-1941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5131" b="5131"/>
          <a:stretch>
            <a:fillRect/>
          </a:stretch>
        </p:blipFill>
        <p:spPr>
          <a:xfrm>
            <a:off x="1435608" y="1813096"/>
            <a:ext cx="7498080" cy="4800600"/>
          </a:xfrm>
        </p:spPr>
      </p:pic>
    </p:spTree>
    <p:extLst>
      <p:ext uri="{BB962C8B-B14F-4D97-AF65-F5344CB8AC3E}">
        <p14:creationId xmlns:p14="http://schemas.microsoft.com/office/powerpoint/2010/main" val="4279249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A New Debate? A 1930s Cartoon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3375"/>
            <a:ext cx="66579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1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b="1">
                <a:latin typeface="Times New Roman" charset="0"/>
              </a:rPr>
              <a:t>Command Economy- Revised by  Keynes and Franklin D. Roosevelt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b="1" dirty="0">
                <a:latin typeface="Arial" charset="0"/>
              </a:rPr>
              <a:t>Under socialism, government, the bureaucracy should manage the  economy. 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Keynes: Partial Management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b="1" dirty="0">
                <a:latin typeface="Arial" charset="0"/>
              </a:rPr>
              <a:t>The development of an elaborate national planning system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b="1" dirty="0">
                <a:latin typeface="Arial" charset="0"/>
              </a:rPr>
              <a:t>Keynes- Failure of market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b="1" dirty="0">
                <a:latin typeface="Arial" charset="0"/>
              </a:rPr>
              <a:t>European Social Democracy</a:t>
            </a:r>
          </a:p>
        </p:txBody>
      </p:sp>
    </p:spTree>
    <p:extLst>
      <p:ext uri="{BB962C8B-B14F-4D97-AF65-F5344CB8AC3E}">
        <p14:creationId xmlns:p14="http://schemas.microsoft.com/office/powerpoint/2010/main" val="332898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0"/>
            <a:ext cx="8367712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271838"/>
            <a:ext cx="8488362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096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eaLnBrk="1" hangingPunct="1"/>
            <a:r>
              <a:rPr lang="en-US" sz="3600" b="1" dirty="0">
                <a:latin typeface="Times New Roman" charset="0"/>
              </a:rPr>
              <a:t> The Public Sector and the Economy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Wingdings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Wingdings" charset="0"/>
              <a:buAutoNum type="arabicPeriod"/>
            </a:pPr>
            <a:r>
              <a:rPr lang="en-US" b="1" dirty="0">
                <a:latin typeface="Arial" charset="0"/>
              </a:rPr>
              <a:t>Mixed or Social Democratic</a:t>
            </a:r>
          </a:p>
          <a:p>
            <a:pPr marL="514350" indent="-514350" eaLnBrk="1" hangingPunct="1">
              <a:buFont typeface="Wingdings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Wingdings" charset="0"/>
              <a:buAutoNum type="arabicPeriod"/>
            </a:pPr>
            <a:r>
              <a:rPr lang="en-US" b="1" dirty="0">
                <a:latin typeface="Arial" charset="0"/>
              </a:rPr>
              <a:t>Socialist Industrialization</a:t>
            </a:r>
          </a:p>
          <a:p>
            <a:pPr marL="514350" indent="-514350" eaLnBrk="1" hangingPunct="1">
              <a:buFont typeface="Wingdings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Wingdings" charset="0"/>
              <a:buAutoNum type="arabicPeriod"/>
            </a:pPr>
            <a:r>
              <a:rPr lang="en-US" b="1" dirty="0">
                <a:latin typeface="Arial" charset="0"/>
              </a:rPr>
              <a:t>Autarky with Rural Mobilization</a:t>
            </a:r>
          </a:p>
          <a:p>
            <a:pPr marL="514350" indent="-514350" eaLnBrk="1" hangingPunct="1">
              <a:buFont typeface="Wingdings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Wingdings" charset="0"/>
              <a:buAutoNum type="arabicPeriod"/>
            </a:pPr>
            <a:r>
              <a:rPr lang="en-US" b="1" dirty="0">
                <a:latin typeface="Arial" charset="0"/>
              </a:rPr>
              <a:t>Corporate/ Fascist</a:t>
            </a:r>
          </a:p>
        </p:txBody>
      </p:sp>
    </p:spTree>
    <p:extLst>
      <p:ext uri="{BB962C8B-B14F-4D97-AF65-F5344CB8AC3E}">
        <p14:creationId xmlns:p14="http://schemas.microsoft.com/office/powerpoint/2010/main" val="2144075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32786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3800" b="1" dirty="0">
                <a:latin typeface="Times New Roman" charset="0"/>
              </a:rPr>
              <a:t>“</a:t>
            </a:r>
            <a:r>
              <a:rPr lang="en-US" altLang="ja-JP" sz="3800" b="1" dirty="0">
                <a:latin typeface="Times New Roman" charset="0"/>
              </a:rPr>
              <a:t>Were All Keynesians Now</a:t>
            </a:r>
            <a:r>
              <a:rPr lang="ja-JP" altLang="en-US" sz="3800" b="1" dirty="0">
                <a:latin typeface="Times New Roman" charset="0"/>
              </a:rPr>
              <a:t>”</a:t>
            </a:r>
            <a:br>
              <a:rPr lang="en-US" altLang="ja-JP" sz="3800" b="1" dirty="0">
                <a:latin typeface="Times New Roman" charset="0"/>
              </a:rPr>
            </a:br>
            <a:r>
              <a:rPr lang="en-US" altLang="ja-JP" sz="3800" b="1" dirty="0">
                <a:latin typeface="Times New Roman" charset="0"/>
              </a:rPr>
              <a:t>Friday, Dec. 31, 1965 </a:t>
            </a:r>
            <a:endParaRPr lang="en-US" sz="3800" b="1" dirty="0">
              <a:latin typeface="Times New Roman" charset="0"/>
            </a:endParaRPr>
          </a:p>
        </p:txBody>
      </p:sp>
      <p:pic>
        <p:nvPicPr>
          <p:cNvPr id="50178" name="Picture 4" descr="Time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810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506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b="1">
                <a:latin typeface="Times New Roman" charset="0"/>
              </a:rPr>
              <a:t>The Functions of Government under Keynesian Control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b="1" dirty="0">
                <a:latin typeface="Arial" charset="0"/>
              </a:rPr>
              <a:t>1. Traditional- police and law and order</a:t>
            </a:r>
          </a:p>
          <a:p>
            <a:pPr marL="533400" indent="-533400" eaLnBrk="1" hangingPunct="1"/>
            <a:endParaRPr lang="en-US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b="1" dirty="0">
                <a:latin typeface="Arial" charset="0"/>
              </a:rPr>
              <a:t>2.  National Defense</a:t>
            </a:r>
          </a:p>
          <a:p>
            <a:pPr marL="533400" indent="-533400" eaLnBrk="1" hangingPunct="1"/>
            <a:endParaRPr lang="en-US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b="1" dirty="0">
                <a:latin typeface="Arial" charset="0"/>
              </a:rPr>
              <a:t>3.  Social Services- Education and Health and Welfare</a:t>
            </a:r>
          </a:p>
          <a:p>
            <a:pPr marL="533400" indent="-533400" eaLnBrk="1" hangingPunct="1"/>
            <a:endParaRPr lang="en-US" b="1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latin typeface="Arial" charset="0"/>
              </a:rPr>
              <a:t>4. Resource Mobilization</a:t>
            </a:r>
          </a:p>
          <a:p>
            <a:pPr marL="533400" indent="-533400" eaLnBrk="1" hangingPunct="1">
              <a:buFont typeface="Wingdings" charset="0"/>
              <a:buAutoNum type="arabicPeriod" startAt="4"/>
            </a:pPr>
            <a:endParaRPr lang="en-US" b="1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latin typeface="Arial" charset="0"/>
              </a:rPr>
              <a:t>5.  Priming the Pump: Economic Stimulus and Control</a:t>
            </a:r>
          </a:p>
        </p:txBody>
      </p:sp>
    </p:spTree>
    <p:extLst>
      <p:ext uri="{BB962C8B-B14F-4D97-AF65-F5344CB8AC3E}">
        <p14:creationId xmlns:p14="http://schemas.microsoft.com/office/powerpoint/2010/main" val="29646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atin typeface="Arial Black" charset="0"/>
                <a:cs typeface="+mj-cs"/>
              </a:rPr>
              <a:t>Introduction to Public Affairs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4732" y="1447800"/>
            <a:ext cx="7628956" cy="5410200"/>
          </a:xfrm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  <a:defRPr/>
            </a:pPr>
            <a:r>
              <a:rPr lang="en-US" sz="3400" b="1" dirty="0">
                <a:solidFill>
                  <a:srgbClr val="0000FF"/>
                </a:solidFill>
                <a:latin typeface="Arial" charset="0"/>
              </a:rPr>
              <a:t>Themes of the Week</a:t>
            </a:r>
          </a:p>
          <a:p>
            <a:pPr marL="82296" indent="0" algn="ctr">
              <a:buNone/>
              <a:defRPr/>
            </a:pPr>
            <a:r>
              <a:rPr lang="en-US" sz="3400" b="1" dirty="0">
                <a:solidFill>
                  <a:srgbClr val="0000FF"/>
                </a:solidFill>
                <a:latin typeface="Arial" charset="0"/>
              </a:rPr>
              <a:t>Five Concepts of Economics and Government</a:t>
            </a: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  <a:p>
            <a:pPr marL="742950" indent="-742950">
              <a:buAutoNum type="arabicPeriod"/>
              <a:defRPr/>
            </a:pPr>
            <a:r>
              <a:rPr lang="en-US" sz="4400" b="1" dirty="0">
                <a:latin typeface="Arial" charset="0"/>
                <a:cs typeface="+mn-cs"/>
              </a:rPr>
              <a:t>Mercantilism</a:t>
            </a:r>
          </a:p>
          <a:p>
            <a:pPr marL="742950" indent="-742950">
              <a:buAutoNum type="arabicPeriod"/>
              <a:defRPr/>
            </a:pPr>
            <a:endParaRPr lang="en-US" sz="4400" b="1" dirty="0">
              <a:latin typeface="Arial" charset="0"/>
              <a:cs typeface="+mn-cs"/>
            </a:endParaRPr>
          </a:p>
          <a:p>
            <a:pPr marL="742950" indent="-742950">
              <a:buAutoNum type="arabicPeriod"/>
              <a:defRPr/>
            </a:pPr>
            <a:r>
              <a:rPr lang="en-US" sz="4400" b="1" dirty="0">
                <a:latin typeface="Arial" charset="0"/>
              </a:rPr>
              <a:t>Classical Liberalism</a:t>
            </a:r>
          </a:p>
          <a:p>
            <a:pPr marL="742950" indent="-742950">
              <a:buAutoNum type="arabicPeriod"/>
              <a:defRPr/>
            </a:pPr>
            <a:endParaRPr lang="en-US" sz="4400" b="1" dirty="0">
              <a:latin typeface="Arial" charset="0"/>
            </a:endParaRPr>
          </a:p>
          <a:p>
            <a:pPr marL="742950" indent="-742950">
              <a:buAutoNum type="arabicPeriod"/>
              <a:defRPr/>
            </a:pPr>
            <a:r>
              <a:rPr lang="en-US" sz="4400" b="1" dirty="0">
                <a:latin typeface="Arial" charset="0"/>
                <a:cs typeface="+mn-cs"/>
              </a:rPr>
              <a:t>Keynesianism</a:t>
            </a:r>
          </a:p>
          <a:p>
            <a:pPr marL="742950" indent="-742950">
              <a:buAutoNum type="arabicPeriod"/>
              <a:defRPr/>
            </a:pPr>
            <a:endParaRPr lang="en-US" sz="4400" b="1" dirty="0">
              <a:latin typeface="Arial" charset="0"/>
            </a:endParaRPr>
          </a:p>
          <a:p>
            <a:pPr marL="742950" indent="-742950">
              <a:buAutoNum type="arabicPeriod"/>
              <a:defRPr/>
            </a:pPr>
            <a:r>
              <a:rPr lang="en-US" sz="4400" b="1" dirty="0">
                <a:latin typeface="Arial" charset="0"/>
                <a:cs typeface="+mn-cs"/>
              </a:rPr>
              <a:t>Command Economics</a:t>
            </a:r>
          </a:p>
          <a:p>
            <a:pPr marL="742950" indent="-742950">
              <a:buAutoNum type="arabicPeriod"/>
              <a:defRPr/>
            </a:pPr>
            <a:endParaRPr lang="en-US" sz="4400" b="1" dirty="0">
              <a:latin typeface="Arial" charset="0"/>
              <a:cs typeface="+mn-cs"/>
            </a:endParaRPr>
          </a:p>
          <a:p>
            <a:pPr marL="742950" indent="-742950">
              <a:buAutoNum type="arabicPeriod"/>
              <a:defRPr/>
            </a:pPr>
            <a:r>
              <a:rPr lang="en-US" sz="4400" b="1" dirty="0">
                <a:latin typeface="Arial" charset="0"/>
              </a:rPr>
              <a:t>Neo-Orthodoxy</a:t>
            </a:r>
            <a:endParaRPr lang="en-US" sz="4400" b="1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021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b="1">
                <a:latin typeface="Times New Roman" charset="0"/>
              </a:rPr>
              <a:t>The Functions of Government under Keynesian Control- Continued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6.  Economic Growth generation: From Roosevelt and the New Deal to Kennedy and Johnson, The Great Society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6. LDCs and Modernization Theory:  </a:t>
            </a:r>
            <a:r>
              <a:rPr lang="en-US" b="1" dirty="0" err="1">
                <a:ea typeface="+mn-ea"/>
                <a:cs typeface="+mn-cs"/>
              </a:rPr>
              <a:t>Agraria</a:t>
            </a:r>
            <a:r>
              <a:rPr lang="en-US" b="1" dirty="0">
                <a:ea typeface="+mn-ea"/>
                <a:cs typeface="+mn-cs"/>
              </a:rPr>
              <a:t> vs. </a:t>
            </a:r>
            <a:r>
              <a:rPr lang="en-US" b="1" dirty="0" err="1">
                <a:ea typeface="+mn-ea"/>
                <a:cs typeface="+mn-cs"/>
              </a:rPr>
              <a:t>Industria</a:t>
            </a:r>
            <a:r>
              <a:rPr lang="en-US" b="1" dirty="0">
                <a:ea typeface="+mn-ea"/>
                <a:cs typeface="+mn-cs"/>
              </a:rPr>
              <a:t> (Turner and Holm)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7.The challenge of Public Choice,  rationalism and the University of Chicago School: Neo-Orthodoxy- less influence outside of the Anglo-Saxon world: Counter-views from c. 1960</a:t>
            </a:r>
          </a:p>
        </p:txBody>
      </p:sp>
    </p:spTree>
    <p:extLst>
      <p:ext uri="{BB962C8B-B14F-4D97-AF65-F5344CB8AC3E}">
        <p14:creationId xmlns:p14="http://schemas.microsoft.com/office/powerpoint/2010/main" val="3827406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>
                <a:latin typeface="Times New Roman" charset="0"/>
              </a:rPr>
              <a:t>Unification of the North Atlantic- 1930s-1970s- The Primacy of Keynesianism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1.  Monetary Policy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2.  Fiscal Policy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3.  Wage and Price controls</a:t>
            </a:r>
          </a:p>
        </p:txBody>
      </p:sp>
    </p:spTree>
    <p:extLst>
      <p:ext uri="{BB962C8B-B14F-4D97-AF65-F5344CB8AC3E}">
        <p14:creationId xmlns:p14="http://schemas.microsoft.com/office/powerpoint/2010/main" val="1537935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lewishistoricalsociety.com/wiki/article_image.php?id=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806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usera.imagecave.com/Fleetlord_Atvar/424px-red_rose_soci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6688"/>
            <a:ext cx="4733925" cy="669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324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46052" y="945649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3600" b="1" dirty="0">
                <a:latin typeface="Times New Roman" charset="0"/>
              </a:rPr>
            </a:br>
            <a:r>
              <a:rPr lang="en-US" sz="3600" b="1" dirty="0">
                <a:latin typeface="Times New Roman" charset="0"/>
              </a:rPr>
              <a:t>The European Model, North Atlantic Unity and Japan</a:t>
            </a:r>
            <a:br>
              <a:rPr lang="en-US" sz="3600" b="1" dirty="0">
                <a:latin typeface="Times New Roman" charset="0"/>
              </a:rPr>
            </a:br>
            <a:endParaRPr lang="en-US" sz="3600" dirty="0">
              <a:latin typeface="Times New Roman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1490781" y="1889538"/>
            <a:ext cx="7498080" cy="4800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Focus on the State Economic System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Collectivist vs. Individualist Approach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Europe vs. Anglo-Saxon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Debates about Groups: Competitive vs. Cooperative (Corporatist)</a:t>
            </a:r>
          </a:p>
        </p:txBody>
      </p:sp>
    </p:spTree>
    <p:extLst>
      <p:ext uri="{BB962C8B-B14F-4D97-AF65-F5344CB8AC3E}">
        <p14:creationId xmlns:p14="http://schemas.microsoft.com/office/powerpoint/2010/main" val="455522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Social Democracy: Debate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The Rose as a Symbol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Socialism and the Rise of Labor in Europe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The Second International</a:t>
            </a:r>
            <a:r>
              <a:rPr lang="en-US">
                <a:latin typeface="Arial" charset="0"/>
              </a:rPr>
              <a:t> 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All European Countries have a Social Democratic Party (The Second International)</a:t>
            </a:r>
          </a:p>
        </p:txBody>
      </p:sp>
    </p:spTree>
    <p:extLst>
      <p:ext uri="{BB962C8B-B14F-4D97-AF65-F5344CB8AC3E}">
        <p14:creationId xmlns:p14="http://schemas.microsoft.com/office/powerpoint/2010/main" val="4146480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b="1">
                <a:solidFill>
                  <a:srgbClr val="FF0000"/>
                </a:solidFill>
                <a:latin typeface="Times New Roman" charset="0"/>
              </a:rPr>
              <a:t>American Activism vs. European Socialism (U.S. Social Democratic Party)</a:t>
            </a:r>
          </a:p>
        </p:txBody>
      </p:sp>
      <p:pic>
        <p:nvPicPr>
          <p:cNvPr id="4813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72" y="2784603"/>
            <a:ext cx="2057143" cy="2057143"/>
          </a:xfrm>
        </p:spPr>
      </p:pic>
    </p:spTree>
    <p:extLst>
      <p:ext uri="{BB962C8B-B14F-4D97-AF65-F5344CB8AC3E}">
        <p14:creationId xmlns:p14="http://schemas.microsoft.com/office/powerpoint/2010/main" val="2769986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Command Economy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 eaLnBrk="1" hangingPunct="1">
              <a:buFont typeface="Wingdings" charset="0"/>
              <a:buAutoNum type="arabicPeriod" startAt="4"/>
            </a:pPr>
            <a:r>
              <a:rPr lang="en-US" b="1" dirty="0">
                <a:latin typeface="Arial" charset="0"/>
              </a:rPr>
              <a:t>The debate: Keynesianism and European Socialism (the Rose)- How much is this part of Command Economy Framework?  (Guy Peters)</a:t>
            </a:r>
          </a:p>
          <a:p>
            <a:pPr marL="533400" indent="-533400" eaLnBrk="1" hangingPunct="1">
              <a:buFont typeface="Wingdings" charset="0"/>
              <a:buAutoNum type="arabicPeriod" startAt="4"/>
            </a:pPr>
            <a:endParaRPr lang="en-US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 startAt="4"/>
            </a:pPr>
            <a:r>
              <a:rPr lang="en-US" b="1" dirty="0">
                <a:latin typeface="Arial" charset="0"/>
              </a:rPr>
              <a:t>Development Administration: Command Economics in the Third World?  (Heady, Riggs vs. Vincent and Eleanor </a:t>
            </a:r>
            <a:r>
              <a:rPr lang="en-US" b="1" dirty="0" err="1">
                <a:latin typeface="Arial" charset="0"/>
              </a:rPr>
              <a:t>Ostrom</a:t>
            </a:r>
            <a:r>
              <a:rPr lang="en-US" b="1" dirty="0">
                <a:latin typeface="Arial" charset="0"/>
              </a:rPr>
              <a:t>)</a:t>
            </a:r>
          </a:p>
          <a:p>
            <a:pPr marL="533400" indent="-533400" eaLnBrk="1" hangingPunct="1">
              <a:buFont typeface="Wingdings" charset="0"/>
              <a:buAutoNum type="arabicPeriod" startAt="4"/>
            </a:pPr>
            <a:endParaRPr lang="en-US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 startAt="4"/>
            </a:pPr>
            <a:r>
              <a:rPr lang="en-US" b="1" dirty="0">
                <a:latin typeface="Arial" charset="0"/>
              </a:rPr>
              <a:t>Development Management: An Oxymoron?</a:t>
            </a:r>
          </a:p>
          <a:p>
            <a:pPr marL="533400" indent="-533400" eaLnBrk="1" hangingPunct="1">
              <a:buFont typeface="Wingdings" charset="0"/>
              <a:buAutoNum type="arabicPeriod" startAt="4"/>
            </a:pPr>
            <a:endParaRPr lang="en-US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 startAt="4"/>
            </a:pPr>
            <a:endParaRPr lang="en-US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 startAt="4"/>
            </a:pPr>
            <a:endParaRPr lang="en-US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 startAt="4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97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charset="0"/>
              </a:rPr>
              <a:t>5.  Neo-Orthodoxy.  Rejection of Keynes</a:t>
            </a:r>
          </a:p>
        </p:txBody>
      </p:sp>
      <p:pic>
        <p:nvPicPr>
          <p:cNvPr id="61442" name="Picture 2" descr="http://i.i.com.com/cnwk.1d/i/tim/2010/04/14/image6396382_370x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524000"/>
            <a:ext cx="7099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190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z.about.com/d/politicalhumor/1/0/P/T/2/big-biz-tmwha0811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33400"/>
            <a:ext cx="91265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39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1.  </a:t>
            </a:r>
            <a:r>
              <a:rPr lang="en-US" b="1" dirty="0" err="1">
                <a:solidFill>
                  <a:srgbClr val="0000FF"/>
                </a:solidFill>
              </a:rPr>
              <a:t>Mercentilism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Theory that trade generates wealth and that the state should manage and authorize economic and trade activities through concessions to private organizations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6" y="2271450"/>
            <a:ext cx="3679814" cy="38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0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319419" y="60807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charset="0"/>
              </a:rPr>
              <a:t>Milton Friedman </a:t>
            </a:r>
            <a:br>
              <a:rPr lang="en-US" b="1" dirty="0">
                <a:latin typeface="Times New Roman" charset="0"/>
              </a:rPr>
            </a:br>
            <a:r>
              <a:rPr lang="en-US" b="1" dirty="0">
                <a:latin typeface="Times New Roman" charset="0"/>
              </a:rPr>
              <a:t>(July 31, 1912 – November 16, 2006) </a:t>
            </a:r>
            <a:br>
              <a:rPr lang="en-US" b="1" dirty="0">
                <a:latin typeface="Times New Roman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Neo-Orthodoxy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64515" name="Picture 2" descr="http://chronicle.uchicago.edu/061207/milton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" y="1520190"/>
            <a:ext cx="7669530" cy="511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376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Neo-Orthodoxy or the University of Chicago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9279"/>
            <a:ext cx="7620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People have rational preferences between outcomes that can be identified and associated with values.</a:t>
            </a:r>
          </a:p>
          <a:p>
            <a:endParaRPr lang="en-US" b="1" dirty="0"/>
          </a:p>
          <a:p>
            <a:r>
              <a:rPr lang="en-US" b="1" dirty="0"/>
              <a:t>Individuals maximize utility and firms maximize profits.</a:t>
            </a:r>
          </a:p>
          <a:p>
            <a:endParaRPr lang="en-US" b="1" dirty="0"/>
          </a:p>
          <a:p>
            <a:r>
              <a:rPr lang="en-US" b="1" dirty="0"/>
              <a:t>People act independently on the basis of full and relevant information.</a:t>
            </a:r>
          </a:p>
          <a:p>
            <a:endParaRPr lang="en-US" b="1" dirty="0"/>
          </a:p>
          <a:p>
            <a:r>
              <a:rPr lang="en-US" b="1" dirty="0"/>
              <a:t>Government should not interfere with individual behavior</a:t>
            </a:r>
          </a:p>
          <a:p>
            <a:endParaRPr lang="en-US" b="1" dirty="0"/>
          </a:p>
          <a:p>
            <a:r>
              <a:rPr lang="en-US" b="1" dirty="0"/>
              <a:t>The Invisible Hand of the Market is the key to Economic Growth</a:t>
            </a:r>
          </a:p>
          <a:p>
            <a:endParaRPr lang="en-US" b="1" dirty="0"/>
          </a:p>
          <a:p>
            <a:r>
              <a:rPr lang="en-US" b="1" dirty="0"/>
              <a:t>International Reform is called Structural Adjustment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78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Times New Roman" charset="0"/>
              </a:rPr>
              <a:t>Summary: Debate over the Economy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686800" cy="52578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charset="0"/>
              <a:buNone/>
            </a:pPr>
            <a:r>
              <a:rPr lang="en-US" b="1" dirty="0">
                <a:latin typeface="Arial" charset="0"/>
              </a:rPr>
              <a:t>	1.  The International Contemporary State:  Continental Europe vs. the U.S. or the U.K.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Arial" charset="0"/>
              </a:rPr>
              <a:t>	2.  Adam Smith, "the hidden hand" and Classical Economics- An Anglo-Saxon View esp. USA (The Neo-Classical Rebound)</a:t>
            </a: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Arial" charset="0"/>
              </a:rPr>
              <a:t>	3.  Eastern Europe and Former Soviet Union: Command Economy (whole or part):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32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>
                <a:latin typeface="Times New Roman" charset="0"/>
              </a:rPr>
              <a:t>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sz="2400" b="1" dirty="0">
                <a:latin typeface="Arial" charset="0"/>
              </a:rPr>
              <a:t>The Public Sector and the Economy: </a:t>
            </a:r>
            <a:r>
              <a:rPr lang="ja-JP" altLang="en-US" sz="2400" b="1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Contemporary Models</a:t>
            </a:r>
            <a:r>
              <a:rPr lang="ja-JP" altLang="en-US" sz="2400" b="1" dirty="0">
                <a:latin typeface="Arial" charset="0"/>
              </a:rPr>
              <a:t>”</a:t>
            </a:r>
            <a:r>
              <a:rPr lang="en-US" sz="2400" b="1" dirty="0">
                <a:latin typeface="Arial" charset="0"/>
              </a:rPr>
              <a:t> of Governance and Socio-Economic Change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sz="2400" b="1" dirty="0">
                <a:latin typeface="Arial" charset="0"/>
              </a:rPr>
              <a:t>Keynes and he European Model, North Atlantic Unity and Japan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sz="2400" b="1" dirty="0">
                <a:latin typeface="Arial" charset="0"/>
              </a:rPr>
              <a:t>Neo-Orthodoxy: The Debates Over Development: Africa, Asia and Latin America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514350" indent="-514350">
              <a:buFont typeface="Times New Roman" charset="0"/>
              <a:buAutoNum type="arabicPeriod"/>
            </a:pPr>
            <a:r>
              <a:rPr lang="en-US" sz="2400" b="1" dirty="0">
                <a:latin typeface="Arial" charset="0"/>
              </a:rPr>
              <a:t>Models of Governance Institutions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sz="2400" b="1" dirty="0">
                <a:latin typeface="Arial" charset="0"/>
              </a:rPr>
              <a:t>Comparative Methodology Issues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78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pictureworldbd.com/images/berlin%20wall/Berlin_wall%20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3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85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9154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charset="0"/>
              </a:rPr>
              <a:t>2011- Debates About </a:t>
            </a:r>
            <a:r>
              <a:rPr lang="en-US" b="1" dirty="0" err="1">
                <a:latin typeface="Times New Roman" charset="0"/>
              </a:rPr>
              <a:t>Obamacare</a:t>
            </a:r>
            <a:r>
              <a:rPr lang="en-US" b="1" dirty="0">
                <a:latin typeface="Times New Roman" charset="0"/>
              </a:rPr>
              <a:t>?</a:t>
            </a:r>
            <a:r>
              <a:rPr lang="ja-JP" altLang="en-US" b="1" dirty="0">
                <a:latin typeface="Times New Roman" charset="0"/>
              </a:rPr>
              <a:t>”</a:t>
            </a:r>
            <a:endParaRPr lang="en-US" b="1" dirty="0">
              <a:latin typeface="Times New Roman" charset="0"/>
            </a:endParaRPr>
          </a:p>
        </p:txBody>
      </p:sp>
      <p:pic>
        <p:nvPicPr>
          <p:cNvPr id="56323" name="Picture 2" descr="http://wtpotus.files.wordpress.com/2011/08/obamac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89" y="1371600"/>
            <a:ext cx="38814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556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What is Next? From 1989-2016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 dirty="0"/>
              <a:t>End of Cold War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 dirty="0"/>
              <a:t>Application of Structural Adjustment to Socialist Countries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 dirty="0"/>
              <a:t>September 11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 dirty="0"/>
              <a:t>Democracy and Governance</a:t>
            </a:r>
          </a:p>
          <a:p>
            <a:pPr marL="0" indent="0">
              <a:buNone/>
            </a:pPr>
            <a:endParaRPr lang="en-US" sz="2400" b="1" dirty="0"/>
          </a:p>
          <a:p>
            <a:pPr marL="342900" indent="-342900">
              <a:buFont typeface="Wingdings" charset="2"/>
              <a:buChar char="§"/>
            </a:pPr>
            <a:r>
              <a:rPr lang="en-US" sz="2400" b="1" dirty="0"/>
              <a:t>Public Private Partnerships</a:t>
            </a:r>
          </a:p>
          <a:p>
            <a:pPr marL="342900" indent="-342900">
              <a:buFont typeface="Wingdings" charset="2"/>
              <a:buChar char="§"/>
            </a:pPr>
            <a:endParaRPr lang="en-US" altLang="en-US" sz="2400" b="1" dirty="0">
              <a:ea typeface="ＭＳ Ｐゴシック" pitchFamily="34" charset="-128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altLang="en-US" sz="2400" b="1" dirty="0">
                <a:ea typeface="ＭＳ Ｐゴシック" pitchFamily="34" charset="-128"/>
              </a:rPr>
              <a:t>Evaluation and Contracting Out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altLang="en-US" sz="24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altLang="en-US" sz="2400" b="1" dirty="0">
                <a:ea typeface="ＭＳ Ｐゴシック" pitchFamily="34" charset="-128"/>
              </a:rPr>
              <a:t>Three D</a:t>
            </a:r>
            <a:r>
              <a:rPr lang="ja-JP" altLang="en-US" sz="2400" b="1" dirty="0">
                <a:ea typeface="ＭＳ Ｐゴシック" pitchFamily="34" charset="-128"/>
              </a:rPr>
              <a:t>’</a:t>
            </a:r>
            <a:r>
              <a:rPr lang="en-US" altLang="ja-JP" sz="2400" b="1" dirty="0">
                <a:ea typeface="ＭＳ Ｐゴシック" pitchFamily="34" charset="-128"/>
              </a:rPr>
              <a:t>s: Diplomacy, Defense and Development</a:t>
            </a:r>
            <a:endParaRPr lang="en-US" altLang="en-US" sz="2400" b="1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§"/>
              <a:defRPr/>
            </a:pP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 dirty="0"/>
              <a:t>Whole of Government Approach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7013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533400"/>
            <a:ext cx="3557584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Public Sector and Development- Weber vs. Marx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800600" y="1447802"/>
            <a:ext cx="3710047" cy="502919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dirty="0"/>
              <a:t>One of the major goals of this course will be to examine this issue (</a:t>
            </a:r>
            <a:r>
              <a:rPr lang="en-US" altLang="en-US" sz="2800" b="1" i="1" u="sng" dirty="0"/>
              <a:t>Law and Order vs. Social and Economic Change</a:t>
            </a:r>
            <a:r>
              <a:rPr lang="en-US" altLang="en-US" sz="2800" b="1" dirty="0"/>
              <a:t>) and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dirty="0"/>
              <a:t>Examine the role that the bureaucracy has played in the </a:t>
            </a:r>
            <a:r>
              <a:rPr lang="en-US" altLang="en-US" sz="2800" b="1" i="1" u="sng" dirty="0"/>
              <a:t>development process </a:t>
            </a:r>
            <a:r>
              <a:rPr lang="en-US" altLang="en-US" sz="2800" b="1" dirty="0"/>
              <a:t>in Europe, the states of the former Soviet Union, the United States and the newly industrializing states of East Asia, Africa and Latin America.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dirty="0"/>
              <a:t>OR NOT!!!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457200"/>
            <a:ext cx="5082731" cy="519734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John Maynard Keynes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1883-1946</a:t>
            </a:r>
          </a:p>
        </p:txBody>
      </p:sp>
      <p:pic>
        <p:nvPicPr>
          <p:cNvPr id="1026" name="Picture 2" descr="http://img.timeinc.net/time/magazine/archive/covers/1965/110165123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85925"/>
            <a:ext cx="3520816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82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Theories of Social Class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4000" b="1" dirty="0"/>
          </a:p>
          <a:p>
            <a:endParaRPr lang="en-US" sz="4000" b="1" dirty="0"/>
          </a:p>
          <a:p>
            <a:r>
              <a:rPr lang="en-US" sz="4000" b="1" dirty="0"/>
              <a:t>Just a Little Bit of Theory</a:t>
            </a:r>
          </a:p>
        </p:txBody>
      </p:sp>
    </p:spTree>
    <p:extLst>
      <p:ext uri="{BB962C8B-B14F-4D97-AF65-F5344CB8AC3E}">
        <p14:creationId xmlns:p14="http://schemas.microsoft.com/office/powerpoint/2010/main" val="2941931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en-US" b="1" dirty="0" err="1"/>
              <a:t>Schiavo</a:t>
            </a:r>
            <a:r>
              <a:rPr lang="en-US" b="1" dirty="0"/>
              <a:t>-Campo</a:t>
            </a:r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1.  What is the difference between structure and process?  Which does public policy relate to?  Why?</a:t>
            </a:r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2.  What is the separation of powers according to S-C?  Is this a good thing or a bad thing?</a:t>
            </a:r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3.  How unique or similar is the U.S. to other countries?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8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4932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The Debate about Mercantilism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591752" y="1667613"/>
            <a:ext cx="809726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Mercantilism is an economic theory and practice, dominant in Europe from the 16th to the 18th century (1600-1800), that promotes governmental regulation of a nation’s economy for the purpose of augmenting state power at the expense of rival national powers.</a:t>
            </a:r>
          </a:p>
        </p:txBody>
      </p:sp>
    </p:spTree>
    <p:extLst>
      <p:ext uri="{BB962C8B-B14F-4D97-AF65-F5344CB8AC3E}">
        <p14:creationId xmlns:p14="http://schemas.microsoft.com/office/powerpoint/2010/main" val="3585112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b="1" dirty="0"/>
          </a:p>
          <a:p>
            <a:pPr marL="82296" indent="0">
              <a:buNone/>
            </a:pPr>
            <a:r>
              <a:rPr lang="en-US" b="1" dirty="0" err="1"/>
              <a:t>Lemann</a:t>
            </a:r>
            <a:endParaRPr lang="en-US" b="1" dirty="0"/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1.  How does policy made in Washington effect the great migration?</a:t>
            </a:r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2.  What are the different views of people in the Clarksdale, Chicago and Washington?</a:t>
            </a:r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3.  Evaluate the public policy decisions made in the 1960s.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52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b="1" dirty="0"/>
              <a:t>Picard and Buss</a:t>
            </a:r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1. What is "manifest destiny?</a:t>
            </a:r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2.  Describe patterns of U.S. foreign aid that developed before World War II.</a:t>
            </a:r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3.  Describe the patterns of foreign assistance that came out of unofficial or private organizations prior to World War 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89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 and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Reading and the lectures</a:t>
            </a:r>
          </a:p>
        </p:txBody>
      </p:sp>
    </p:spTree>
    <p:extLst>
      <p:ext uri="{BB962C8B-B14F-4D97-AF65-F5344CB8AC3E}">
        <p14:creationId xmlns:p14="http://schemas.microsoft.com/office/powerpoint/2010/main" val="147565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Rembrandt's painting</a:t>
            </a:r>
            <a:br>
              <a:rPr lang="en-US">
                <a:latin typeface="Arial Black" charset="0"/>
                <a:cs typeface="+mj-cs"/>
              </a:rPr>
            </a:br>
            <a:r>
              <a:rPr lang="ja-JP" altLang="en-US">
                <a:latin typeface="Arial Black" charset="0"/>
                <a:cs typeface="+mj-cs"/>
              </a:rPr>
              <a:t>“</a:t>
            </a:r>
            <a:r>
              <a:rPr lang="en-US">
                <a:latin typeface="Arial Black" charset="0"/>
                <a:cs typeface="+mj-cs"/>
              </a:rPr>
              <a:t>The Mercantilists</a:t>
            </a:r>
            <a:r>
              <a:rPr lang="ja-JP" altLang="en-US">
                <a:latin typeface="Arial Black" charset="0"/>
                <a:cs typeface="+mj-cs"/>
              </a:rPr>
              <a:t>”</a:t>
            </a:r>
            <a:endParaRPr lang="en-US">
              <a:latin typeface="Arial Black" charset="0"/>
              <a:cs typeface="+mj-cs"/>
            </a:endParaRPr>
          </a:p>
        </p:txBody>
      </p:sp>
      <p:pic>
        <p:nvPicPr>
          <p:cNvPr id="20482" name="Picture 5" descr="Rembrandt's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64674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70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80" y="100688"/>
            <a:ext cx="8876815" cy="1143000"/>
          </a:xfrm>
        </p:spPr>
        <p:txBody>
          <a:bodyPr/>
          <a:lstStyle/>
          <a:p>
            <a:r>
              <a:rPr lang="en-US" sz="3200" b="1" dirty="0"/>
              <a:t>	Mercantilism and “Neo-Mercantilism”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8488" y="1243688"/>
            <a:ext cx="8839095" cy="83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Themes:</a:t>
            </a:r>
          </a:p>
          <a:p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Building overseas colonies;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Forbidding colonies to trade with other nations;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Monopolizing markets through State Supported Companies and Concessions;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Forbidding trade to be carried in foreign ships;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Export subsidies;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Promoting manufacturing with research or direct subsidies;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Maximizing the use of domestic resources;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7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69" y="1695167"/>
            <a:ext cx="3683664" cy="449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  Classical Liberalism (Free Trade): (1848-1932)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b="1" dirty="0">
              <a:latin typeface="Times New Roman" charset="0"/>
            </a:endParaRPr>
          </a:p>
          <a:p>
            <a:r>
              <a:rPr lang="en-US" b="1" dirty="0">
                <a:latin typeface="Times New Roman" charset="0"/>
              </a:rPr>
              <a:t>Rejection of Big Government</a:t>
            </a:r>
            <a:br>
              <a:rPr lang="en-US" b="1" dirty="0">
                <a:latin typeface="Times New Roman" charset="0"/>
              </a:rPr>
            </a:br>
            <a:r>
              <a:rPr lang="en-US" b="1" dirty="0">
                <a:latin typeface="Times New Roman" charset="0"/>
              </a:rPr>
              <a:t>It Starts with Adam Smith</a:t>
            </a: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r>
              <a:rPr lang="en-US" b="1" u="sng" dirty="0">
                <a:solidFill>
                  <a:srgbClr val="FF0000"/>
                </a:solidFill>
                <a:latin typeface="Times New Roman" charset="0"/>
              </a:rPr>
              <a:t>June 5, 1723 – July 17, 1790</a:t>
            </a:r>
            <a:r>
              <a:rPr lang="en-US" u="sng" dirty="0">
                <a:solidFill>
                  <a:srgbClr val="FF0000"/>
                </a:solidFill>
                <a:latin typeface="Times New Roman" charset="0"/>
              </a:rPr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2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Classical Liberalism?</a:t>
            </a:r>
          </a:p>
        </p:txBody>
      </p:sp>
      <p:pic>
        <p:nvPicPr>
          <p:cNvPr id="5120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0700" y="2209800"/>
            <a:ext cx="6083300" cy="38973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2057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233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210</TotalTime>
  <Words>1048</Words>
  <Application>Microsoft Office PowerPoint</Application>
  <PresentationFormat>On-screen Show (4:3)</PresentationFormat>
  <Paragraphs>268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ＭＳ ゴシック</vt:lpstr>
      <vt:lpstr>ＭＳ Ｐゴシック</vt:lpstr>
      <vt:lpstr>Arial</vt:lpstr>
      <vt:lpstr>Arial Black</vt:lpstr>
      <vt:lpstr>Gill Sans MT</vt:lpstr>
      <vt:lpstr>Times New Roman</vt:lpstr>
      <vt:lpstr>Verdana</vt:lpstr>
      <vt:lpstr>Wingdings</vt:lpstr>
      <vt:lpstr>Wingdings 2</vt:lpstr>
      <vt:lpstr>Solstice</vt:lpstr>
      <vt:lpstr>PIA 2020 Introduction to Public Affairs</vt:lpstr>
      <vt:lpstr>Three Broad Concerns:</vt:lpstr>
      <vt:lpstr>Introduction to Public Affairs</vt:lpstr>
      <vt:lpstr>1.  Mercentilism</vt:lpstr>
      <vt:lpstr>The Debate about Mercantilism</vt:lpstr>
      <vt:lpstr>Rembrandt's painting “The Mercantilists”</vt:lpstr>
      <vt:lpstr> Mercantilism and “Neo-Mercantilism”</vt:lpstr>
      <vt:lpstr>II.  Classical Liberalism (Free Trade): (1848-1932)</vt:lpstr>
      <vt:lpstr>Classical Liberalism?</vt:lpstr>
      <vt:lpstr>Classical Liberalism?</vt:lpstr>
      <vt:lpstr>Liberalism or Not Liberalism</vt:lpstr>
      <vt:lpstr>No- Classical Liberalism means the  Free Market </vt:lpstr>
      <vt:lpstr>Repeal of the  British Corn Laws 1846. Beginning of Classical Liberal Period.</vt:lpstr>
      <vt:lpstr>Orthodox Economics</vt:lpstr>
      <vt:lpstr>Free Enterprise?</vt:lpstr>
      <vt:lpstr>  III. Command Economics Ideology as Social Science</vt:lpstr>
      <vt:lpstr> The Public Sector and the Economy</vt:lpstr>
      <vt:lpstr>Marx with his Wife Jenny (1869) and with Friedrich Engels and Family (1864)</vt:lpstr>
      <vt:lpstr>Karl Marx: Another Five Minutes</vt:lpstr>
      <vt:lpstr>Dialectic</vt:lpstr>
      <vt:lpstr>Class Conflict: Four Epochs</vt:lpstr>
      <vt:lpstr>Vladimir Ilyich Ulyanov (Lenin) (April 22 1870  – January 21, 1924) </vt:lpstr>
      <vt:lpstr>IV. Keynesianism and the Great Depression: 1929-1941</vt:lpstr>
      <vt:lpstr>A New Debate? A 1930s Cartoon</vt:lpstr>
      <vt:lpstr>Command Economy- Revised by  Keynes and Franklin D. Roosevelt </vt:lpstr>
      <vt:lpstr>PowerPoint Presentation</vt:lpstr>
      <vt:lpstr> The Public Sector and the Economy</vt:lpstr>
      <vt:lpstr>“Were All Keynesians Now” Friday, Dec. 31, 1965 </vt:lpstr>
      <vt:lpstr>The Functions of Government under Keynesian Control</vt:lpstr>
      <vt:lpstr>The Functions of Government under Keynesian Control- Continued</vt:lpstr>
      <vt:lpstr>Unification of the North Atlantic- 1930s-1970s- The Primacy of Keynesianism</vt:lpstr>
      <vt:lpstr>PowerPoint Presentation</vt:lpstr>
      <vt:lpstr>PowerPoint Presentation</vt:lpstr>
      <vt:lpstr> The European Model, North Atlantic Unity and Japan </vt:lpstr>
      <vt:lpstr>Social Democracy: Debate</vt:lpstr>
      <vt:lpstr>American Activism vs. European Socialism (U.S. Social Democratic Party)</vt:lpstr>
      <vt:lpstr>Command Economy</vt:lpstr>
      <vt:lpstr>5.  Neo-Orthodoxy.  Rejection of Keynes</vt:lpstr>
      <vt:lpstr>PowerPoint Presentation</vt:lpstr>
      <vt:lpstr>Milton Friedman  (July 31, 1912 – November 16, 2006)  Neo-Orthodoxy</vt:lpstr>
      <vt:lpstr>Neo-Orthodoxy or the University of Chicago School</vt:lpstr>
      <vt:lpstr>Summary: Debate over the Economy</vt:lpstr>
      <vt:lpstr>Summary</vt:lpstr>
      <vt:lpstr>PowerPoint Presentation</vt:lpstr>
      <vt:lpstr>2011- Debates About Obamacare?”</vt:lpstr>
      <vt:lpstr>What is Next? From 1989-2016</vt:lpstr>
      <vt:lpstr>The Public Sector and Development- Weber vs. Marx</vt:lpstr>
      <vt:lpstr>Theories of Social Class</vt:lpstr>
      <vt:lpstr>Discussion Questions</vt:lpstr>
      <vt:lpstr>Discussion Questions</vt:lpstr>
      <vt:lpstr>Discussion Questions</vt:lpstr>
      <vt:lpstr>Questions and Discussion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2020 Introduction to Public Affairs</dc:title>
  <dc:creator>Lou Picard</dc:creator>
  <cp:lastModifiedBy>Jhanson133</cp:lastModifiedBy>
  <cp:revision>24</cp:revision>
  <dcterms:created xsi:type="dcterms:W3CDTF">2016-09-08T18:39:49Z</dcterms:created>
  <dcterms:modified xsi:type="dcterms:W3CDTF">2016-09-19T14:55:30Z</dcterms:modified>
</cp:coreProperties>
</file>